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2"/>
  </p:notesMasterIdLst>
  <p:sldIdLst>
    <p:sldId id="307" r:id="rId2"/>
    <p:sldId id="363" r:id="rId3"/>
    <p:sldId id="354" r:id="rId4"/>
    <p:sldId id="360" r:id="rId5"/>
    <p:sldId id="361" r:id="rId6"/>
    <p:sldId id="362" r:id="rId7"/>
    <p:sldId id="364" r:id="rId8"/>
    <p:sldId id="365" r:id="rId9"/>
    <p:sldId id="366" r:id="rId10"/>
    <p:sldId id="369" r:id="rId11"/>
    <p:sldId id="368" r:id="rId12"/>
    <p:sldId id="391" r:id="rId13"/>
    <p:sldId id="392" r:id="rId14"/>
    <p:sldId id="393" r:id="rId15"/>
    <p:sldId id="394" r:id="rId16"/>
    <p:sldId id="397" r:id="rId17"/>
    <p:sldId id="396" r:id="rId18"/>
    <p:sldId id="402" r:id="rId19"/>
    <p:sldId id="404" r:id="rId20"/>
    <p:sldId id="403" r:id="rId21"/>
    <p:sldId id="405" r:id="rId22"/>
    <p:sldId id="400" r:id="rId23"/>
    <p:sldId id="408" r:id="rId24"/>
    <p:sldId id="407" r:id="rId25"/>
    <p:sldId id="409" r:id="rId26"/>
    <p:sldId id="410" r:id="rId27"/>
    <p:sldId id="411" r:id="rId28"/>
    <p:sldId id="412" r:id="rId29"/>
    <p:sldId id="413" r:id="rId30"/>
    <p:sldId id="414" r:id="rId31"/>
    <p:sldId id="416" r:id="rId32"/>
    <p:sldId id="415" r:id="rId33"/>
    <p:sldId id="417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427" r:id="rId43"/>
    <p:sldId id="428" r:id="rId44"/>
    <p:sldId id="430" r:id="rId45"/>
    <p:sldId id="431" r:id="rId46"/>
    <p:sldId id="432" r:id="rId47"/>
    <p:sldId id="433" r:id="rId48"/>
    <p:sldId id="434" r:id="rId49"/>
    <p:sldId id="435" r:id="rId50"/>
    <p:sldId id="429" r:id="rId51"/>
    <p:sldId id="437" r:id="rId52"/>
    <p:sldId id="436" r:id="rId53"/>
    <p:sldId id="438" r:id="rId54"/>
    <p:sldId id="439" r:id="rId55"/>
    <p:sldId id="440" r:id="rId56"/>
    <p:sldId id="441" r:id="rId57"/>
    <p:sldId id="442" r:id="rId58"/>
    <p:sldId id="443" r:id="rId59"/>
    <p:sldId id="444" r:id="rId60"/>
    <p:sldId id="395" r:id="rId6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6F28"/>
    <a:srgbClr val="3F7689"/>
    <a:srgbClr val="9966FF"/>
    <a:srgbClr val="603385"/>
    <a:srgbClr val="422100"/>
    <a:srgbClr val="234600"/>
    <a:srgbClr val="0F491A"/>
    <a:srgbClr val="008080"/>
    <a:srgbClr val="FFFFCC"/>
    <a:srgbClr val="E3E8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86286" autoAdjust="0"/>
  </p:normalViewPr>
  <p:slideViewPr>
    <p:cSldViewPr>
      <p:cViewPr>
        <p:scale>
          <a:sx n="100" d="100"/>
          <a:sy n="100" d="100"/>
        </p:scale>
        <p:origin x="30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EE6B943-425C-45DD-B9DF-80C9BFC73B5F}" type="datetimeFigureOut">
              <a:rPr lang="ru-RU" smtClean="0"/>
              <a:pPr>
                <a:defRPr/>
              </a:pPr>
              <a:t>23.06.2015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4474250-1B1B-473F-839A-11F4F91384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8339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CE63807-49DA-4D22-A5F8-E8E1AE25EFD8}" type="slidenum">
              <a:rPr lang="ru-RU" sz="1200" smtClean="0">
                <a:latin typeface="Calibri" pitchFamily="34" charset="0"/>
              </a:rPr>
              <a:pPr algn="r" eaLnBrk="1" hangingPunct="1"/>
              <a:t>1</a:t>
            </a:fld>
            <a:endParaRPr lang="ru-RU" sz="1200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14356"/>
            <a:ext cx="8229600" cy="571504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6169" y="57127"/>
            <a:ext cx="7639103" cy="442915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357818" y="6357958"/>
            <a:ext cx="3633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‹#›</a:t>
            </a:fld>
            <a:endParaRPr lang="ru-RU" sz="1050" dirty="0" smtClean="0"/>
          </a:p>
          <a:p>
            <a:r>
              <a:rPr lang="ru-RU" sz="900" dirty="0" smtClean="0">
                <a:solidFill>
                  <a:schemeClr val="tx1"/>
                </a:solidFill>
              </a:rPr>
              <a:t>Инженерные системы 2010, Москва, 2010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08850" y="6597650"/>
            <a:ext cx="183515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№</a:t>
            </a:r>
            <a:r>
              <a:rPr lang="en-US"/>
              <a:t> </a:t>
            </a:r>
            <a:fld id="{D05C2EEE-EC81-4813-B5AC-00778136A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6169" y="57127"/>
            <a:ext cx="7639103" cy="442915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69" y="57127"/>
            <a:ext cx="7639103" cy="442915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5643602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357818" y="6357958"/>
            <a:ext cx="3633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‹#›</a:t>
            </a:fld>
            <a:endParaRPr lang="ru-RU" sz="1050" dirty="0" smtClean="0"/>
          </a:p>
          <a:p>
            <a:r>
              <a:rPr lang="en-US" sz="900" dirty="0" smtClean="0">
                <a:solidFill>
                  <a:schemeClr val="tx1"/>
                </a:solidFill>
              </a:rPr>
              <a:t>FlowVision, </a:t>
            </a:r>
            <a:r>
              <a:rPr lang="ru-RU" sz="900" dirty="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76169" y="57127"/>
            <a:ext cx="7639103" cy="442915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Образец заголовка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357818" y="6357958"/>
            <a:ext cx="3633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‹#›</a:t>
            </a:fld>
            <a:endParaRPr lang="ru-RU" sz="1050" dirty="0" smtClean="0"/>
          </a:p>
          <a:p>
            <a:r>
              <a:rPr lang="ru-RU" sz="900" dirty="0" smtClean="0">
                <a:solidFill>
                  <a:schemeClr val="tx1"/>
                </a:solidFill>
              </a:rPr>
              <a:t>Инженерные системы 2010, Москва, 201</a:t>
            </a:r>
            <a:r>
              <a:rPr lang="en-US" sz="900" dirty="0" smtClean="0">
                <a:solidFill>
                  <a:schemeClr val="tx1"/>
                </a:solidFill>
              </a:rPr>
              <a:t>1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71504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038600" cy="571504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6169" y="57127"/>
            <a:ext cx="7639103" cy="442915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357818" y="6357958"/>
            <a:ext cx="3633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‹#›</a:t>
            </a:fld>
            <a:endParaRPr lang="ru-RU" sz="1050" dirty="0" smtClean="0"/>
          </a:p>
          <a:p>
            <a:r>
              <a:rPr lang="ru-RU" sz="900" dirty="0" smtClean="0">
                <a:solidFill>
                  <a:schemeClr val="tx1"/>
                </a:solidFill>
              </a:rPr>
              <a:t>Инженерные системы 2010, Москва, 2010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613" y="714356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357298"/>
            <a:ext cx="4040188" cy="514353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714356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357298"/>
            <a:ext cx="4041775" cy="514353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6169" y="57127"/>
            <a:ext cx="7639103" cy="442915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0"/>
          </p:nvPr>
        </p:nvSpPr>
        <p:spPr>
          <a:xfrm>
            <a:off x="5357818" y="6357958"/>
            <a:ext cx="3633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‹#›</a:t>
            </a:fld>
            <a:endParaRPr lang="ru-RU" sz="1050" dirty="0" smtClean="0"/>
          </a:p>
          <a:p>
            <a:r>
              <a:rPr lang="ru-RU" sz="900" dirty="0" smtClean="0">
                <a:solidFill>
                  <a:schemeClr val="tx1"/>
                </a:solidFill>
              </a:rPr>
              <a:t>Инженерные системы 2010, Москва, 2010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6169" y="57127"/>
            <a:ext cx="7639103" cy="442915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357818" y="6357958"/>
            <a:ext cx="3633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‹#›</a:t>
            </a:fld>
            <a:endParaRPr lang="ru-RU" sz="1050" dirty="0" smtClean="0"/>
          </a:p>
          <a:p>
            <a:r>
              <a:rPr lang="ru-RU" sz="900" dirty="0" smtClean="0">
                <a:solidFill>
                  <a:schemeClr val="tx1"/>
                </a:solidFill>
              </a:rPr>
              <a:t>Инженерные системы 2010, Москва, 2010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357818" y="6357958"/>
            <a:ext cx="3633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‹#›</a:t>
            </a:fld>
            <a:endParaRPr lang="ru-RU" sz="1050" dirty="0" smtClean="0"/>
          </a:p>
          <a:p>
            <a:r>
              <a:rPr lang="ru-RU" sz="900" dirty="0" smtClean="0">
                <a:solidFill>
                  <a:schemeClr val="tx1"/>
                </a:solidFill>
              </a:rPr>
              <a:t>Инженерные системы 2010, Москва, 2010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714356"/>
            <a:ext cx="5111750" cy="5411807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3008313" cy="5411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6169" y="57127"/>
            <a:ext cx="7639103" cy="442915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357818" y="6357958"/>
            <a:ext cx="3633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‹#›</a:t>
            </a:fld>
            <a:endParaRPr lang="ru-RU" sz="1050" dirty="0" smtClean="0"/>
          </a:p>
          <a:p>
            <a:r>
              <a:rPr lang="ru-RU" sz="900" dirty="0" smtClean="0">
                <a:solidFill>
                  <a:schemeClr val="tx1"/>
                </a:solidFill>
              </a:rPr>
              <a:t>Инженерные системы 2010, Москва, 2010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714356"/>
            <a:ext cx="5486400" cy="4786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64357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6169" y="57127"/>
            <a:ext cx="7639103" cy="442915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357818" y="6357958"/>
            <a:ext cx="3633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‹#›</a:t>
            </a:fld>
            <a:endParaRPr lang="ru-RU" sz="1050" dirty="0" smtClean="0"/>
          </a:p>
          <a:p>
            <a:r>
              <a:rPr lang="ru-RU" sz="900" dirty="0" smtClean="0">
                <a:solidFill>
                  <a:schemeClr val="tx1"/>
                </a:solidFill>
              </a:rPr>
              <a:t>Инженерные системы 2010, Москва, 2010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967163" y="315753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3999" cy="57148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 bwMode="auto">
          <a:xfrm rot="10800000">
            <a:off x="0" y="57148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Прямоугольник 13"/>
          <p:cNvSpPr/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2000"/>
                </a:schemeClr>
              </a:gs>
              <a:gs pos="23000">
                <a:schemeClr val="bg1">
                  <a:alpha val="36000"/>
                </a:schemeClr>
              </a:gs>
              <a:gs pos="92000">
                <a:schemeClr val="bg1">
                  <a:shade val="100000"/>
                  <a:satMod val="115000"/>
                  <a:alpha val="81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6424" y="106339"/>
            <a:ext cx="1000132" cy="40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357818" y="6357958"/>
            <a:ext cx="3633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2060"/>
                </a:solidFill>
                <a:latin typeface="Calibri" pitchFamily="34" charset="0"/>
              </a:defRPr>
            </a:lvl1pPr>
          </a:lstStyle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‹#›</a:t>
            </a:fld>
            <a:endParaRPr lang="ru-RU" sz="1050" dirty="0" smtClean="0"/>
          </a:p>
          <a:p>
            <a:r>
              <a:rPr lang="en-US" sz="900" dirty="0" smtClean="0">
                <a:solidFill>
                  <a:schemeClr val="tx1"/>
                </a:solidFill>
              </a:rPr>
              <a:t>FlowVision, </a:t>
            </a:r>
            <a:r>
              <a:rPr lang="ru-RU" sz="900" dirty="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043608" y="1484784"/>
            <a:ext cx="7272808" cy="208823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FlowVision 3.09.04</a:t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установка, настройка 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и первый проект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900113" y="6021388"/>
            <a:ext cx="73263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1600" b="1" dirty="0">
                <a:solidFill>
                  <a:srgbClr val="3F7689"/>
                </a:solidFill>
                <a:latin typeface="Calibri" pitchFamily="34" charset="0"/>
              </a:rPr>
              <a:t>Москва</a:t>
            </a:r>
            <a:r>
              <a:rPr lang="ru-RU" sz="1600" b="1" dirty="0" smtClean="0">
                <a:solidFill>
                  <a:srgbClr val="3F7689"/>
                </a:solidFill>
                <a:latin typeface="Calibri" pitchFamily="34" charset="0"/>
              </a:rPr>
              <a:t>, июнь 2015 г</a:t>
            </a:r>
            <a:endParaRPr lang="en-US" sz="1600" b="1" dirty="0">
              <a:solidFill>
                <a:srgbClr val="3F7689"/>
              </a:solidFill>
              <a:latin typeface="Calibri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067944" y="4149079"/>
            <a:ext cx="4730055" cy="1508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eaLnBrk="0" hangingPunct="0">
              <a:spcBef>
                <a:spcPct val="20000"/>
              </a:spcBef>
              <a:defRPr/>
            </a:pPr>
            <a:r>
              <a:rPr lang="ru-RU" sz="1600" b="1" kern="0" dirty="0" smtClean="0"/>
              <a:t>Авторы: Москалев Игорь Владимирович 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1600" b="1" kern="0" dirty="0"/>
              <a:t> </a:t>
            </a:r>
            <a:r>
              <a:rPr lang="ru-RU" sz="1600" b="1" kern="0" dirty="0" smtClean="0"/>
              <a:t>               (ООО «ТЕСИС»)</a:t>
            </a:r>
          </a:p>
          <a:p>
            <a:pPr eaLnBrk="0" hangingPunct="0">
              <a:spcBef>
                <a:spcPct val="20000"/>
              </a:spcBef>
              <a:defRPr/>
            </a:pPr>
            <a:endParaRPr lang="ru-RU" sz="1600" b="1" kern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23528" y="116632"/>
            <a:ext cx="593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Обучающие материалы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FlowVision 3.0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.0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2015 год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Скругленный прямоугольник 61"/>
          <p:cNvSpPr/>
          <p:nvPr/>
        </p:nvSpPr>
        <p:spPr bwMode="auto">
          <a:xfrm>
            <a:off x="971600" y="1556792"/>
            <a:ext cx="3024336" cy="36004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Удаленный вычислительный сервер с менеджером лицензий</a:t>
            </a:r>
            <a:endParaRPr lang="ru-RU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10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2009006" y="2873705"/>
            <a:ext cx="1788740" cy="11637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ППП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Терминал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Просм.рез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56" y="2017316"/>
            <a:ext cx="15049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5583163" y="3990926"/>
            <a:ext cx="1740024" cy="902940"/>
          </a:xfrm>
          <a:prstGeom prst="round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Менеджер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лицензий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5364088" y="1484784"/>
            <a:ext cx="3024336" cy="36004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542409" y="2747046"/>
            <a:ext cx="1800200" cy="1081558"/>
            <a:chOff x="6190481" y="2747046"/>
            <a:chExt cx="1800200" cy="1081558"/>
          </a:xfrm>
        </p:grpSpPr>
        <p:sp>
          <p:nvSpPr>
            <p:cNvPr id="18" name="Скругленный прямоугольник 17"/>
            <p:cNvSpPr/>
            <p:nvPr/>
          </p:nvSpPr>
          <p:spPr bwMode="auto">
            <a:xfrm>
              <a:off x="6190481" y="2747046"/>
              <a:ext cx="1800200" cy="50405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Солвер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-Агент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 bwMode="auto">
            <a:xfrm>
              <a:off x="6209903" y="3347393"/>
              <a:ext cx="1761356" cy="48121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Солвер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96"/>
          <a:stretch/>
        </p:blipFill>
        <p:spPr bwMode="auto">
          <a:xfrm>
            <a:off x="7524328" y="2280593"/>
            <a:ext cx="111561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37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Скругленный прямоугольник 61"/>
          <p:cNvSpPr/>
          <p:nvPr/>
        </p:nvSpPr>
        <p:spPr bwMode="auto">
          <a:xfrm>
            <a:off x="467544" y="1556792"/>
            <a:ext cx="3024336" cy="36004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Удаленный вычислительный сервер с удаленным менеджером лицензий</a:t>
            </a:r>
            <a:endParaRPr lang="ru-RU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11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1504950" y="2873705"/>
            <a:ext cx="1788740" cy="11637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ППП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Терминал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Просм.рез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17316"/>
            <a:ext cx="15049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779912" y="3859808"/>
            <a:ext cx="1800200" cy="2685095"/>
            <a:chOff x="4093096" y="3790640"/>
            <a:chExt cx="1800200" cy="2685095"/>
          </a:xfrm>
        </p:grpSpPr>
        <p:sp>
          <p:nvSpPr>
            <p:cNvPr id="14" name="Скругленный прямоугольник 13"/>
            <p:cNvSpPr/>
            <p:nvPr/>
          </p:nvSpPr>
          <p:spPr bwMode="auto">
            <a:xfrm>
              <a:off x="4237112" y="5356771"/>
              <a:ext cx="1512168" cy="902940"/>
            </a:xfrm>
            <a:prstGeom prst="roundRect">
              <a:avLst/>
            </a:prstGeom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Менеджер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лицензий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 bwMode="auto">
            <a:xfrm>
              <a:off x="4093096" y="4115073"/>
              <a:ext cx="1800200" cy="2360662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808" y="3790640"/>
              <a:ext cx="914400" cy="1257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Скругленный прямоугольник 16"/>
          <p:cNvSpPr/>
          <p:nvPr/>
        </p:nvSpPr>
        <p:spPr bwMode="auto">
          <a:xfrm>
            <a:off x="5868144" y="1484784"/>
            <a:ext cx="3024336" cy="36004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046465" y="2747046"/>
            <a:ext cx="1800200" cy="1081558"/>
            <a:chOff x="6190481" y="2747046"/>
            <a:chExt cx="1800200" cy="1081558"/>
          </a:xfrm>
        </p:grpSpPr>
        <p:sp>
          <p:nvSpPr>
            <p:cNvPr id="18" name="Скругленный прямоугольник 17"/>
            <p:cNvSpPr/>
            <p:nvPr/>
          </p:nvSpPr>
          <p:spPr bwMode="auto">
            <a:xfrm>
              <a:off x="6190481" y="2747046"/>
              <a:ext cx="1800200" cy="50405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Солвер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-Агент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 bwMode="auto">
            <a:xfrm>
              <a:off x="6209903" y="3347393"/>
              <a:ext cx="1761356" cy="48121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Солвер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96"/>
          <a:stretch/>
        </p:blipFill>
        <p:spPr bwMode="auto">
          <a:xfrm>
            <a:off x="7884368" y="2231504"/>
            <a:ext cx="111561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34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12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844824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Развертывание </a:t>
            </a:r>
            <a:r>
              <a:rPr lang="en-US" sz="5400" b="1" dirty="0" smtClean="0">
                <a:solidFill>
                  <a:srgbClr val="002060"/>
                </a:solidFill>
              </a:rPr>
              <a:t>FlowVision</a:t>
            </a:r>
            <a:r>
              <a:rPr lang="ru-RU" sz="5400" b="1" dirty="0" smtClean="0">
                <a:solidFill>
                  <a:srgbClr val="002060"/>
                </a:solidFill>
              </a:rPr>
              <a:t> на вычислительных кластерах</a:t>
            </a:r>
          </a:p>
        </p:txBody>
      </p:sp>
    </p:spTree>
    <p:extLst>
      <p:ext uri="{BB962C8B-B14F-4D97-AF65-F5344CB8AC3E}">
        <p14:creationId xmlns:p14="http://schemas.microsoft.com/office/powerpoint/2010/main" xmlns="" val="36060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Кластеры из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PC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и суперкомпьютер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13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908720"/>
            <a:ext cx="474410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899592" y="3717032"/>
            <a:ext cx="30243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2411760" y="3212976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3923928" y="3212976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899592" y="3212976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 flipV="1">
            <a:off x="2411760" y="3717032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9285" y="3832845"/>
            <a:ext cx="15049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5179"/>
            <a:ext cx="33147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 bwMode="auto">
          <a:xfrm flipV="1">
            <a:off x="2411760" y="5157192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 flipV="1">
            <a:off x="2915816" y="5661248"/>
            <a:ext cx="2664296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5424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3707904" y="836712"/>
            <a:ext cx="5256584" cy="532859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Суперкомпьютер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14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6295"/>
            <a:ext cx="15049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5179"/>
            <a:ext cx="33147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9144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620688"/>
            <a:ext cx="2880320" cy="40011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Кластер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 flipH="1" flipV="1">
            <a:off x="3805064" y="2442924"/>
            <a:ext cx="457200" cy="5540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725813" y="2924944"/>
            <a:ext cx="16634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Головной узел с доступом во внешнюю сеть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 bwMode="auto">
          <a:xfrm>
            <a:off x="2123728" y="1916832"/>
            <a:ext cx="72008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99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877" y="44624"/>
            <a:ext cx="2016224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15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71"/>
            <a:ext cx="8064896" cy="686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6271"/>
            <a:ext cx="7639103" cy="442915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Ретранслятор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16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84482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Установка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0326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ДСТРИБУТИВ И ЛИЦЕНЗИЯ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b="0" dirty="0" smtClean="0"/>
              <a:t>Подключиться к </a:t>
            </a:r>
            <a:r>
              <a:rPr lang="en-US" b="0" dirty="0" err="1" smtClean="0"/>
              <a:t>wifi</a:t>
            </a:r>
            <a:r>
              <a:rPr lang="ru-RU" b="0" dirty="0" smtClean="0"/>
              <a:t>:</a:t>
            </a:r>
            <a:r>
              <a:rPr lang="en-US" b="0" dirty="0" smtClean="0"/>
              <a:t> </a:t>
            </a:r>
            <a:r>
              <a:rPr lang="ru-RU" b="0" dirty="0" smtClean="0"/>
              <a:t>ВМК_</a:t>
            </a:r>
            <a:r>
              <a:rPr lang="en-US" b="0" dirty="0" smtClean="0"/>
              <a:t>WIFI_FREE</a:t>
            </a:r>
          </a:p>
          <a:p>
            <a:pPr marL="514350" indent="-514350">
              <a:buFont typeface="+mj-lt"/>
              <a:buAutoNum type="arabicPeriod"/>
            </a:pPr>
            <a:r>
              <a:rPr lang="ru-RU" b="0" dirty="0" smtClean="0"/>
              <a:t>Материалы лекции: </a:t>
            </a:r>
            <a:r>
              <a:rPr lang="en-US" b="0" dirty="0">
                <a:solidFill>
                  <a:srgbClr val="FF0000"/>
                </a:solidFill>
              </a:rPr>
              <a:t>http://</a:t>
            </a:r>
            <a:r>
              <a:rPr lang="en-US" b="0" dirty="0" smtClean="0">
                <a:solidFill>
                  <a:srgbClr val="FF0000"/>
                </a:solidFill>
              </a:rPr>
              <a:t>qps.ru/xkXpO</a:t>
            </a:r>
            <a:r>
              <a:rPr lang="ru-RU" b="0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ru-RU" b="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0" dirty="0" smtClean="0"/>
              <a:t>Подключение лицензии:</a:t>
            </a:r>
          </a:p>
          <a:p>
            <a:pPr marL="514350" indent="-514350">
              <a:buFont typeface="+mj-lt"/>
              <a:buAutoNum type="arabicPeriod"/>
            </a:pPr>
            <a:endParaRPr lang="ru-RU" b="0" dirty="0"/>
          </a:p>
          <a:p>
            <a:pPr marL="0" indent="0"/>
            <a:r>
              <a:rPr lang="ru-RU" b="0" dirty="0" smtClean="0"/>
              <a:t>Хост: </a:t>
            </a:r>
            <a:r>
              <a:rPr lang="ru-RU" dirty="0"/>
              <a:t>213.167.56.152</a:t>
            </a:r>
            <a:r>
              <a:rPr lang="en-US" b="0" dirty="0" smtClean="0"/>
              <a:t>     </a:t>
            </a:r>
            <a:r>
              <a:rPr lang="ru-RU" b="0" dirty="0" smtClean="0"/>
              <a:t>Порт: 10010</a:t>
            </a:r>
          </a:p>
          <a:p>
            <a:pPr marL="0" indent="0"/>
            <a:endParaRPr lang="ru-RU" b="0" dirty="0"/>
          </a:p>
          <a:p>
            <a:pPr marL="0" indent="0"/>
            <a:r>
              <a:rPr lang="ru-RU" b="0" dirty="0" smtClean="0"/>
              <a:t>Лиц. имя:         </a:t>
            </a:r>
            <a:r>
              <a:rPr lang="en-US" b="0" dirty="0" smtClean="0"/>
              <a:t>msu2015</a:t>
            </a:r>
            <a:endParaRPr lang="en-US" b="0" dirty="0" smtClean="0"/>
          </a:p>
          <a:p>
            <a:pPr marL="0" indent="0"/>
            <a:r>
              <a:rPr lang="ru-RU" b="0" dirty="0" smtClean="0"/>
              <a:t>Лиц. пароль:    </a:t>
            </a:r>
            <a:r>
              <a:rPr lang="en-US" b="0" dirty="0" smtClean="0"/>
              <a:t>C99B98</a:t>
            </a:r>
            <a:endParaRPr lang="ru-RU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17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18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3" y="422"/>
            <a:ext cx="7639103" cy="442915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Установка – куда устанавливать?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WinInst_1_Welc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300977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nInst_2_Licen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301196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nInst_3_Directo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43" y="3212976"/>
            <a:ext cx="47053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98072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94065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3212976"/>
            <a:ext cx="180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3212976"/>
            <a:ext cx="34563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/>
              <a:t>Куда устанавливать?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Рекомендую создать следующую структуру в корне любого из дисков: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 smtClean="0"/>
              <a:t>Корень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FV309 </a:t>
            </a:r>
            <a:endParaRPr lang="ru-RU" b="1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settings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 err="1" smtClean="0"/>
              <a:t>ClientProjects</a:t>
            </a:r>
            <a:endParaRPr lang="en-US" b="1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 err="1" smtClean="0"/>
              <a:t>ServerProjects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743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19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3" y="422"/>
            <a:ext cx="7639103" cy="442915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Установка – хранение настроек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WinInst_6_ConfigSettingsLo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66725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inInst_7_OneUserOn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0928"/>
            <a:ext cx="465772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6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2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844824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Модульная структура 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и 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связи между модулями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5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20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3" y="422"/>
            <a:ext cx="7639103" cy="442915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Установка – прочие опции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836712"/>
            <a:ext cx="82809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Клиентские модули будут использоваться одним пользователем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Менеджер </a:t>
            </a:r>
            <a:r>
              <a:rPr lang="ru-RU" dirty="0" err="1" smtClean="0"/>
              <a:t>лоцензий</a:t>
            </a:r>
            <a:r>
              <a:rPr lang="ru-RU" dirty="0" smtClean="0"/>
              <a:t> установлен на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/>
              <a:t>213.167.56.152</a:t>
            </a:r>
            <a:endParaRPr lang="ru-RU" sz="1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Исполняемый файл </a:t>
            </a:r>
            <a:r>
              <a:rPr lang="en-US" dirty="0" err="1" smtClean="0"/>
              <a:t>Abaqus</a:t>
            </a:r>
            <a:r>
              <a:rPr lang="ru-RU" dirty="0" smtClean="0"/>
              <a:t> не нужен, жмем Далее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Ок, </a:t>
            </a:r>
            <a:r>
              <a:rPr lang="ru-RU" dirty="0" err="1" smtClean="0"/>
              <a:t>ок</a:t>
            </a:r>
            <a:r>
              <a:rPr lang="ru-RU" dirty="0" smtClean="0"/>
              <a:t>, 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6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21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3" y="422"/>
            <a:ext cx="7639103" cy="442915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Настройка - Запустить конфигуратор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00037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05693"/>
            <a:ext cx="5492930" cy="289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347" y="4005064"/>
            <a:ext cx="26765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0770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Для настройки </a:t>
            </a:r>
            <a:r>
              <a:rPr lang="ru-RU" dirty="0" err="1" smtClean="0"/>
              <a:t>солвера</a:t>
            </a:r>
            <a:r>
              <a:rPr lang="ru-RU" dirty="0" smtClean="0"/>
              <a:t> меняем опцию: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FvLicenseHost</a:t>
            </a:r>
            <a:r>
              <a:rPr lang="en-US" dirty="0" smtClean="0"/>
              <a:t> =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6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Настройки ППП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22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84784"/>
            <a:ext cx="49530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76470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Файл – Настройки – Лицензионный сервер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68"/>
          <a:stretch/>
        </p:blipFill>
        <p:spPr bwMode="auto">
          <a:xfrm>
            <a:off x="395536" y="1484784"/>
            <a:ext cx="2623889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293096"/>
            <a:ext cx="32403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Задать лицензионное имя:</a:t>
            </a:r>
          </a:p>
          <a:p>
            <a:pPr algn="l"/>
            <a:endParaRPr lang="ru-RU" dirty="0"/>
          </a:p>
          <a:p>
            <a:pPr algn="l"/>
            <a:r>
              <a:rPr lang="en-US" sz="5400" b="1" dirty="0" smtClean="0">
                <a:solidFill>
                  <a:srgbClr val="FF0000"/>
                </a:solidFill>
              </a:rPr>
              <a:t>msu2015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4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23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84482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Жизненный цикл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6679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Жизненный цикл проекта во </a:t>
            </a:r>
            <a:r>
              <a:rPr lang="en-US" dirty="0" smtClean="0"/>
              <a:t>FlowVision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643998" cy="564360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Анализ</a:t>
            </a:r>
            <a:r>
              <a:rPr lang="en-US" dirty="0" smtClean="0"/>
              <a:t> </a:t>
            </a:r>
            <a:r>
              <a:rPr lang="ru-RU" dirty="0" smtClean="0"/>
              <a:t> постановки задачи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Оценка ожидаемых результатов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Подготовка геометрических моделей в </a:t>
            </a:r>
            <a:r>
              <a:rPr lang="en-US" dirty="0" smtClean="0"/>
              <a:t>CAD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Импорт границы расчетной области во </a:t>
            </a:r>
            <a:r>
              <a:rPr lang="en-US" dirty="0" smtClean="0"/>
              <a:t>FlowVision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Настройка математической модели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Выбор вещества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Настройка фаз и взаимодействия веществ. 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Выбор физических процессов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Настройка взаимодействия фаз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Импорт подвижных тел, окончательное формирование геометрической модели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Начальные условия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Граничные условия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Настройка начальной и расчетной (адаптации) сетки</a:t>
            </a:r>
          </a:p>
          <a:p>
            <a:pPr marL="0" indent="0"/>
            <a:endParaRPr lang="ru-RU" dirty="0" smtClean="0"/>
          </a:p>
          <a:p>
            <a:pPr marL="914400" lvl="1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24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833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Жизненный цикл проекта во </a:t>
            </a:r>
            <a:r>
              <a:rPr lang="en-US" dirty="0" smtClean="0"/>
              <a:t>FlowVision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4299390"/>
          </a:xfrm>
        </p:spPr>
        <p:txBody>
          <a:bodyPr/>
          <a:lstStyle/>
          <a:p>
            <a:pPr marL="0" indent="0"/>
            <a:r>
              <a:rPr lang="ru-RU" dirty="0"/>
              <a:t>6</a:t>
            </a:r>
            <a:r>
              <a:rPr lang="en-US" dirty="0" smtClean="0"/>
              <a:t>.   </a:t>
            </a:r>
            <a:r>
              <a:rPr lang="ru-RU" dirty="0" smtClean="0"/>
              <a:t>Настройка </a:t>
            </a:r>
            <a:r>
              <a:rPr lang="ru-RU" dirty="0"/>
              <a:t>параметров </a:t>
            </a:r>
            <a:r>
              <a:rPr lang="ru-RU" dirty="0" err="1"/>
              <a:t>Солвера</a:t>
            </a:r>
            <a:endParaRPr lang="ru-RU" dirty="0"/>
          </a:p>
          <a:p>
            <a:pPr marL="914400" lvl="1" indent="-514350">
              <a:buFont typeface="+mj-lt"/>
              <a:buAutoNum type="arabicPeriod"/>
            </a:pPr>
            <a:r>
              <a:rPr lang="ru-RU" dirty="0"/>
              <a:t>Шаг по времени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/>
              <a:t>Параметры сохранения данных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ru-RU" dirty="0" smtClean="0"/>
              <a:t>Настройка параметров визуализации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Создание слоев визуализации по поверхностям или в объемах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Создание интегральных Характеристик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Настройка графиков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ru-RU" dirty="0" smtClean="0"/>
              <a:t>Запуск расчета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ru-RU" dirty="0" smtClean="0"/>
              <a:t>Анализ данных во время расчета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ru-RU" dirty="0" smtClean="0"/>
              <a:t>Остановка расчета по достижению сходимости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ru-RU" dirty="0" smtClean="0"/>
              <a:t>Анализ полученных результатов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25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898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26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84482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Постановка задачи</a:t>
            </a:r>
          </a:p>
        </p:txBody>
      </p:sp>
    </p:spTree>
    <p:extLst>
      <p:ext uri="{BB962C8B-B14F-4D97-AF65-F5344CB8AC3E}">
        <p14:creationId xmlns:p14="http://schemas.microsoft.com/office/powerpoint/2010/main" xmlns="" val="1753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задачи – исходная 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Моделирование полета самолета при разных режимах движения самолета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0" dirty="0" smtClean="0"/>
              <a:t>При различных скоростях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0" dirty="0" smtClean="0"/>
              <a:t>При различных углах атаки</a:t>
            </a:r>
            <a:endParaRPr lang="ru-RU" sz="20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27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7172" name="Picture 4" descr="http://cs306510.userapi.com/v306510848/6139/ZquyF18aWX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4248472" cy="321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8579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задачи – упрощение задачи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28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www.psp-tsp.com/Images/Hardware%20Images/NACA%20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4536504" cy="285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980728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Упрощение задачи:</a:t>
            </a:r>
          </a:p>
          <a:p>
            <a:pPr algn="l"/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Основной источник подъемной силы – крыло. Будем моделировать только крыло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Концевыми эффектами можно пренебречь, будем моделировать в двухмерной постановке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299695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Экспериментальный профиль  </a:t>
            </a:r>
            <a:r>
              <a:rPr lang="en-US" dirty="0" smtClean="0"/>
              <a:t>NACA0012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273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задачи – математическая модель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0" dirty="0" smtClean="0"/>
              <a:t>По условиям задачи режимы полета: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0" dirty="0" smtClean="0"/>
              <a:t>Высота 10 000 м и 5 000 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0" dirty="0" smtClean="0"/>
              <a:t>Число Маха 0,6; 0,7; 0,85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0" dirty="0" smtClean="0"/>
              <a:t>Углы атаки: -2</a:t>
            </a:r>
            <a:r>
              <a:rPr lang="en-US" sz="2400" b="0" dirty="0"/>
              <a:t>;</a:t>
            </a:r>
            <a:r>
              <a:rPr lang="ru-RU" sz="2400" b="0" dirty="0" smtClean="0"/>
              <a:t> 0</a:t>
            </a:r>
            <a:r>
              <a:rPr lang="en-US" sz="2400" b="0" dirty="0" smtClean="0"/>
              <a:t>;</a:t>
            </a:r>
            <a:r>
              <a:rPr lang="ru-RU" sz="2400" b="0" dirty="0" smtClean="0"/>
              <a:t> 2</a:t>
            </a:r>
            <a:r>
              <a:rPr lang="en-US" sz="2400" b="0" dirty="0" smtClean="0"/>
              <a:t>; 5; 8</a:t>
            </a:r>
            <a:endParaRPr lang="ru-RU" sz="2400" b="0" dirty="0" smtClean="0"/>
          </a:p>
          <a:p>
            <a:pPr marL="0" indent="0"/>
            <a:endParaRPr lang="en-US" sz="2400" b="0" dirty="0" smtClean="0"/>
          </a:p>
          <a:p>
            <a:pPr marL="0" indent="0"/>
            <a:r>
              <a:rPr lang="ru-RU" sz="2400" dirty="0"/>
              <a:t>Выбор математической модели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0" dirty="0" smtClean="0"/>
              <a:t>Начальные параметры и скорость считаем для воздуха исходя из числа Маха и высоты над уровнем моря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0" dirty="0" smtClean="0"/>
              <a:t>Среда сжимаемая (</a:t>
            </a:r>
            <a:r>
              <a:rPr lang="en-US" sz="2400" b="0" dirty="0" smtClean="0"/>
              <a:t>M&gt;0,3)</a:t>
            </a:r>
            <a:r>
              <a:rPr lang="ru-RU" sz="2400" b="0" dirty="0" smtClean="0"/>
              <a:t>, поэтому необходимо считать уравнения Навье-Стокса с уравнениями энергии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0" dirty="0" smtClean="0"/>
              <a:t>Число </a:t>
            </a:r>
            <a:r>
              <a:rPr lang="en-US" sz="2400" b="0" dirty="0" smtClean="0"/>
              <a:t>Re</a:t>
            </a:r>
            <a:r>
              <a:rPr lang="ru-RU" sz="2400" b="0" dirty="0" smtClean="0"/>
              <a:t> большое (</a:t>
            </a:r>
            <a:r>
              <a:rPr lang="en-US" sz="2400" b="0" dirty="0" smtClean="0"/>
              <a:t>Re = V*d*</a:t>
            </a:r>
            <a:r>
              <a:rPr lang="en-US" sz="2400" b="0" dirty="0" err="1" smtClean="0"/>
              <a:t>ro</a:t>
            </a:r>
            <a:r>
              <a:rPr lang="en-US" sz="2400" b="0" dirty="0" smtClean="0"/>
              <a:t> / mu &gt; 2000 )</a:t>
            </a:r>
            <a:r>
              <a:rPr lang="ru-RU" sz="2400" b="0" dirty="0" smtClean="0"/>
              <a:t>, поэтому используем модель </a:t>
            </a:r>
            <a:r>
              <a:rPr lang="ru-RU" sz="2400" b="0" dirty="0" err="1" smtClean="0"/>
              <a:t>турбулентости</a:t>
            </a:r>
            <a:r>
              <a:rPr lang="en-US" sz="2400" b="0" dirty="0" smtClean="0"/>
              <a:t> k</a:t>
            </a:r>
            <a:r>
              <a:rPr lang="ru-RU" sz="2400" b="0" dirty="0" smtClean="0"/>
              <a:t>-</a:t>
            </a:r>
            <a:r>
              <a:rPr lang="en-US" sz="2400" b="0" dirty="0" smtClean="0"/>
              <a:t>e .</a:t>
            </a:r>
            <a:endParaRPr lang="ru-RU" sz="2400" b="0" dirty="0" smtClean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29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55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Лицензионные связи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3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572000" y="692696"/>
            <a:ext cx="4320480" cy="36004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07504" y="692696"/>
            <a:ext cx="4320480" cy="36004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83671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Клиенты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83671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Серверы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364088" y="1340768"/>
            <a:ext cx="2808312" cy="504056"/>
          </a:xfrm>
          <a:prstGeom prst="round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Менеджер лицензий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370909" y="2056447"/>
            <a:ext cx="2808312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Солвер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-Агент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364088" y="3537012"/>
            <a:ext cx="2808312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-Агент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369768" y="2780928"/>
            <a:ext cx="2808312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Ретранслятор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55576" y="2132856"/>
            <a:ext cx="2448272" cy="6120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Терминал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755576" y="1323163"/>
            <a:ext cx="2448272" cy="52166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Пре-Постпроцессор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739602" y="3068960"/>
            <a:ext cx="2448272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Модуль просмотра результатов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07504" y="4869160"/>
            <a:ext cx="8784976" cy="1224136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187624" y="5161384"/>
            <a:ext cx="2016224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Солвер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3363516" y="5161384"/>
            <a:ext cx="2016224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Солвер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5580112" y="5161384"/>
            <a:ext cx="2016224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Солвер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9" name="Прямая со стрелкой 28"/>
          <p:cNvCxnSpPr>
            <a:stCxn id="14" idx="3"/>
            <a:endCxn id="9" idx="1"/>
          </p:cNvCxnSpPr>
          <p:nvPr/>
        </p:nvCxnSpPr>
        <p:spPr bwMode="auto">
          <a:xfrm>
            <a:off x="3203848" y="1583994"/>
            <a:ext cx="2160240" cy="8802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2195736" y="1583993"/>
            <a:ext cx="6552728" cy="3577391"/>
            <a:chOff x="2195736" y="1583993"/>
            <a:chExt cx="6552728" cy="3577391"/>
          </a:xfrm>
        </p:grpSpPr>
        <p:cxnSp>
          <p:nvCxnSpPr>
            <p:cNvPr id="33" name="Прямая соединительная линия 32"/>
            <p:cNvCxnSpPr>
              <a:stCxn id="17" idx="0"/>
            </p:cNvCxnSpPr>
            <p:nvPr/>
          </p:nvCxnSpPr>
          <p:spPr bwMode="auto">
            <a:xfrm flipV="1">
              <a:off x="2195736" y="4797152"/>
              <a:ext cx="0" cy="36423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Прямая соединительная линия 35"/>
            <p:cNvCxnSpPr/>
            <p:nvPr/>
          </p:nvCxnSpPr>
          <p:spPr bwMode="auto">
            <a:xfrm>
              <a:off x="2195736" y="4797152"/>
              <a:ext cx="65527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4371628" y="4797152"/>
              <a:ext cx="0" cy="36423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Прямая соединительная линия 41"/>
            <p:cNvCxnSpPr>
              <a:stCxn id="19" idx="0"/>
            </p:cNvCxnSpPr>
            <p:nvPr/>
          </p:nvCxnSpPr>
          <p:spPr bwMode="auto">
            <a:xfrm flipV="1">
              <a:off x="6588224" y="4797152"/>
              <a:ext cx="0" cy="36423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Прямая соединительная линия 44"/>
            <p:cNvCxnSpPr/>
            <p:nvPr/>
          </p:nvCxnSpPr>
          <p:spPr bwMode="auto">
            <a:xfrm flipV="1">
              <a:off x="8748464" y="1583993"/>
              <a:ext cx="0" cy="321315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Прямая со стрелкой 47"/>
            <p:cNvCxnSpPr/>
            <p:nvPr/>
          </p:nvCxnSpPr>
          <p:spPr bwMode="auto">
            <a:xfrm flipH="1">
              <a:off x="8179221" y="1592796"/>
              <a:ext cx="56924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xmlns="" val="36485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задачи – граничные условия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30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657" y="785813"/>
            <a:ext cx="5473248" cy="564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 bwMode="auto">
          <a:xfrm flipH="1">
            <a:off x="6372200" y="1340768"/>
            <a:ext cx="1008112" cy="8640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6296" y="105273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Симметрия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 flipH="1" flipV="1">
            <a:off x="4860032" y="3573016"/>
            <a:ext cx="2952328" cy="122413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87816" y="4253604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Подвижное тело </a:t>
            </a:r>
          </a:p>
          <a:p>
            <a:r>
              <a:rPr lang="ru-RU" dirty="0" smtClean="0"/>
              <a:t>Стенка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 bwMode="auto">
          <a:xfrm flipV="1">
            <a:off x="1259632" y="5021303"/>
            <a:ext cx="1008112" cy="49592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 bwMode="auto">
          <a:xfrm>
            <a:off x="1259632" y="5517232"/>
            <a:ext cx="1512168" cy="57606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 bwMode="auto">
          <a:xfrm flipV="1">
            <a:off x="1259632" y="1052736"/>
            <a:ext cx="2376264" cy="44644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 bwMode="auto">
          <a:xfrm flipH="1" flipV="1">
            <a:off x="6804248" y="5221358"/>
            <a:ext cx="792088" cy="29587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817" y="5252159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Скорость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470998" y="5451321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Свободный выход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1679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31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84482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Создание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824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Импорт 3</a:t>
            </a:r>
            <a:r>
              <a:rPr lang="en-US" dirty="0" smtClean="0"/>
              <a:t>D</a:t>
            </a:r>
            <a:r>
              <a:rPr lang="ru-RU" dirty="0" smtClean="0"/>
              <a:t> модели расчетной области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Файл -</a:t>
            </a:r>
            <a:r>
              <a:rPr lang="en-US" dirty="0" smtClean="0"/>
              <a:t>&gt; </a:t>
            </a:r>
            <a:r>
              <a:rPr lang="ru-RU" dirty="0" smtClean="0"/>
              <a:t>Создать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Выбираем файл геометрической модели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Сохраняем новый проект в директории </a:t>
            </a:r>
            <a:r>
              <a:rPr lang="en-US" dirty="0" err="1" smtClean="0"/>
              <a:t>ClientProjects</a:t>
            </a: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32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36712"/>
            <a:ext cx="50101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6504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свойств вещества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33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456" y="980728"/>
            <a:ext cx="26479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223" y="1123603"/>
            <a:ext cx="46577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19588"/>
            <a:ext cx="43243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980728"/>
            <a:ext cx="395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98072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4437112"/>
            <a:ext cx="46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6550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фазы и добавление вещества в фазу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34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80728"/>
            <a:ext cx="395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98072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254629"/>
            <a:ext cx="46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993" y="764704"/>
            <a:ext cx="319087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78421"/>
            <a:ext cx="33528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54629"/>
            <a:ext cx="3744416" cy="241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 bwMode="auto">
          <a:xfrm>
            <a:off x="4788024" y="4797152"/>
            <a:ext cx="216024" cy="10801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54629"/>
            <a:ext cx="3744416" cy="237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1457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физических процессов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35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1432"/>
            <a:ext cx="56769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962" y="3184054"/>
            <a:ext cx="56483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76470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8137" y="3283903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24288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2160" y="3580349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4062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модели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36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2457793" cy="300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3423" y="836712"/>
            <a:ext cx="32956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6"/>
            <a:ext cx="46482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2057" y="5301208"/>
            <a:ext cx="20478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764704"/>
            <a:ext cx="251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53383" y="76470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220486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3905" y="5366395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1543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Модели внутри расчетной области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37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2198" y="2002407"/>
            <a:ext cx="5668166" cy="321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4022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Модификация расчетной области (создание подвижного тела)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38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9433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9338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7261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39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2756"/>
            <a:ext cx="410315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0741" y="1052736"/>
            <a:ext cx="4405897" cy="207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8213" y="3212976"/>
            <a:ext cx="3890952" cy="294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385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Управление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Солверами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0" dirty="0" smtClean="0">
                <a:solidFill>
                  <a:schemeClr val="accent6">
                    <a:lumMod val="75000"/>
                  </a:schemeClr>
                </a:solidFill>
              </a:rPr>
              <a:t>(получение списка </a:t>
            </a:r>
            <a:r>
              <a:rPr lang="ru-RU" b="0" dirty="0" err="1" smtClean="0">
                <a:solidFill>
                  <a:schemeClr val="accent6">
                    <a:lumMod val="75000"/>
                  </a:schemeClr>
                </a:solidFill>
              </a:rPr>
              <a:t>Солверов</a:t>
            </a:r>
            <a:r>
              <a:rPr lang="ru-RU" b="0" dirty="0" smtClean="0">
                <a:solidFill>
                  <a:schemeClr val="accent6">
                    <a:lumMod val="75000"/>
                  </a:schemeClr>
                </a:solidFill>
              </a:rPr>
              <a:t>, запуск </a:t>
            </a:r>
            <a:r>
              <a:rPr lang="ru-RU" b="0" dirty="0" err="1" smtClean="0">
                <a:solidFill>
                  <a:schemeClr val="accent6">
                    <a:lumMod val="75000"/>
                  </a:schemeClr>
                </a:solidFill>
              </a:rPr>
              <a:t>Солверов</a:t>
            </a:r>
            <a:r>
              <a:rPr lang="ru-RU" b="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4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572000" y="692696"/>
            <a:ext cx="4320480" cy="36004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07504" y="692696"/>
            <a:ext cx="4320480" cy="36004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83671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Клиенты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83671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Серверы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364088" y="1340768"/>
            <a:ext cx="2808312" cy="504056"/>
          </a:xfrm>
          <a:prstGeom prst="round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Менеджер лицензий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370909" y="2056447"/>
            <a:ext cx="2808312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Солвер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-Агент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364088" y="3537012"/>
            <a:ext cx="2808312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-Агент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369768" y="2780928"/>
            <a:ext cx="2808312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Ретранслятор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55576" y="2132856"/>
            <a:ext cx="2448272" cy="6120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Терминал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755576" y="1323163"/>
            <a:ext cx="2448272" cy="52166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Пре-Постпроцессор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739602" y="3068960"/>
            <a:ext cx="2448272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Модуль просмотра результатов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07504" y="4869160"/>
            <a:ext cx="8784976" cy="1224136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187624" y="5161384"/>
            <a:ext cx="2016224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Солвер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3363516" y="5161384"/>
            <a:ext cx="2016224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Солвер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5580112" y="5161384"/>
            <a:ext cx="2016224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Солвер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9" name="Прямая со стрелкой 28"/>
          <p:cNvCxnSpPr>
            <a:stCxn id="14" idx="3"/>
            <a:endCxn id="9" idx="1"/>
          </p:cNvCxnSpPr>
          <p:nvPr/>
        </p:nvCxnSpPr>
        <p:spPr bwMode="auto">
          <a:xfrm>
            <a:off x="3203848" y="1583994"/>
            <a:ext cx="2160240" cy="8802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2195736" y="1583993"/>
            <a:ext cx="6552728" cy="3577391"/>
            <a:chOff x="2195736" y="1583993"/>
            <a:chExt cx="6552728" cy="3577391"/>
          </a:xfrm>
        </p:grpSpPr>
        <p:cxnSp>
          <p:nvCxnSpPr>
            <p:cNvPr id="33" name="Прямая соединительная линия 32"/>
            <p:cNvCxnSpPr>
              <a:stCxn id="17" idx="0"/>
            </p:cNvCxnSpPr>
            <p:nvPr/>
          </p:nvCxnSpPr>
          <p:spPr bwMode="auto">
            <a:xfrm flipV="1">
              <a:off x="2195736" y="4797152"/>
              <a:ext cx="0" cy="3642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Прямая соединительная линия 35"/>
            <p:cNvCxnSpPr/>
            <p:nvPr/>
          </p:nvCxnSpPr>
          <p:spPr bwMode="auto">
            <a:xfrm>
              <a:off x="2195736" y="4797152"/>
              <a:ext cx="655272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4371628" y="4797152"/>
              <a:ext cx="0" cy="3642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Прямая соединительная линия 41"/>
            <p:cNvCxnSpPr>
              <a:stCxn id="19" idx="0"/>
            </p:cNvCxnSpPr>
            <p:nvPr/>
          </p:nvCxnSpPr>
          <p:spPr bwMode="auto">
            <a:xfrm flipV="1">
              <a:off x="6588224" y="4797152"/>
              <a:ext cx="0" cy="3642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Прямая соединительная линия 44"/>
            <p:cNvCxnSpPr/>
            <p:nvPr/>
          </p:nvCxnSpPr>
          <p:spPr bwMode="auto">
            <a:xfrm flipV="1">
              <a:off x="8748464" y="1583993"/>
              <a:ext cx="0" cy="32131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Прямая со стрелкой 47"/>
            <p:cNvCxnSpPr/>
            <p:nvPr/>
          </p:nvCxnSpPr>
          <p:spPr bwMode="auto">
            <a:xfrm flipH="1">
              <a:off x="8179221" y="1592796"/>
              <a:ext cx="56924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0" name="Группа 29"/>
          <p:cNvGrpSpPr/>
          <p:nvPr/>
        </p:nvGrpSpPr>
        <p:grpSpPr>
          <a:xfrm>
            <a:off x="2348136" y="2308475"/>
            <a:ext cx="6110695" cy="2852909"/>
            <a:chOff x="2195736" y="2156075"/>
            <a:chExt cx="6110695" cy="2852909"/>
          </a:xfrm>
        </p:grpSpPr>
        <p:cxnSp>
          <p:nvCxnSpPr>
            <p:cNvPr id="31" name="Прямая соединительная линия 30"/>
            <p:cNvCxnSpPr/>
            <p:nvPr/>
          </p:nvCxnSpPr>
          <p:spPr bwMode="auto">
            <a:xfrm flipV="1">
              <a:off x="2195736" y="4797152"/>
              <a:ext cx="0" cy="211832"/>
            </a:xfrm>
            <a:prstGeom prst="line">
              <a:avLst/>
            </a:prstGeom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 bwMode="auto">
            <a:xfrm>
              <a:off x="2195736" y="4797152"/>
              <a:ext cx="6110695" cy="0"/>
            </a:xfrm>
            <a:prstGeom prst="line">
              <a:avLst/>
            </a:prstGeom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 bwMode="auto">
            <a:xfrm>
              <a:off x="4371628" y="4797152"/>
              <a:ext cx="0" cy="211832"/>
            </a:xfrm>
            <a:prstGeom prst="line">
              <a:avLst/>
            </a:prstGeom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 bwMode="auto">
            <a:xfrm flipV="1">
              <a:off x="6579840" y="4797152"/>
              <a:ext cx="8384" cy="211832"/>
            </a:xfrm>
            <a:prstGeom prst="line">
              <a:avLst/>
            </a:prstGeom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 bwMode="auto">
            <a:xfrm flipV="1">
              <a:off x="8306431" y="2156075"/>
              <a:ext cx="0" cy="2641077"/>
            </a:xfrm>
            <a:prstGeom prst="line">
              <a:avLst/>
            </a:prstGeom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 bwMode="auto">
            <a:xfrm flipH="1">
              <a:off x="8020001" y="2156075"/>
              <a:ext cx="284620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40" name="Прямая со стрелкой 39"/>
          <p:cNvCxnSpPr>
            <a:stCxn id="14" idx="3"/>
            <a:endCxn id="10" idx="1"/>
          </p:cNvCxnSpPr>
          <p:nvPr/>
        </p:nvCxnSpPr>
        <p:spPr bwMode="auto">
          <a:xfrm>
            <a:off x="3203848" y="1583994"/>
            <a:ext cx="2167061" cy="7244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3" idx="3"/>
            <a:endCxn id="10" idx="1"/>
          </p:cNvCxnSpPr>
          <p:nvPr/>
        </p:nvCxnSpPr>
        <p:spPr bwMode="auto">
          <a:xfrm flipV="1">
            <a:off x="3203848" y="2308475"/>
            <a:ext cx="2167061" cy="13041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5" idx="3"/>
            <a:endCxn id="10" idx="1"/>
          </p:cNvCxnSpPr>
          <p:nvPr/>
        </p:nvCxnSpPr>
        <p:spPr bwMode="auto">
          <a:xfrm flipV="1">
            <a:off x="3187874" y="2308475"/>
            <a:ext cx="2183035" cy="11205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09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Положение  подвижного тела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40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3000"/>
            <a:ext cx="32099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96" y="836712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836712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862" y="4796358"/>
            <a:ext cx="38862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429309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2123" y="743000"/>
            <a:ext cx="3152775" cy="57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33451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Активность подвижного тела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41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3096057" cy="208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8604" y="908720"/>
            <a:ext cx="5012986" cy="535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085184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Отключение обновления позволяет существенно ускорить расчет благодаря отсутствию перестроения сетки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2758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Задаем начальные условия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42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5639587" cy="422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26087" y="620688"/>
            <a:ext cx="31683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Необходимо определить какие начальные данные будут использоваться.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Также необходимо указать, в каком объеме будут определены выбранные начальные данные.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Начальные данные задаются в Модели: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16253"/>
            <a:ext cx="4761433" cy="253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68518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Граничные условия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785794"/>
            <a:ext cx="8750206" cy="564360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0" dirty="0" smtClean="0"/>
              <a:t>Все граничные условия определяются поверхностями расчетной области и подвижных тел.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0" dirty="0" smtClean="0"/>
              <a:t>Сначала создается необходимый набор граничных условий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0" dirty="0" smtClean="0"/>
              <a:t>Затем различные граничные условия привязываются к различным поверхностям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b="0" dirty="0" smtClean="0"/>
          </a:p>
          <a:p>
            <a:endParaRPr lang="ru-RU" b="0" dirty="0"/>
          </a:p>
          <a:p>
            <a:endParaRPr lang="ru-RU" b="0" dirty="0" smtClean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43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385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задачи – граничные условия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44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657" y="785813"/>
            <a:ext cx="5473248" cy="564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 bwMode="auto">
          <a:xfrm flipH="1">
            <a:off x="6372200" y="1340768"/>
            <a:ext cx="1008112" cy="8640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6296" y="105273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Симметрия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 flipH="1" flipV="1">
            <a:off x="4860032" y="3573016"/>
            <a:ext cx="2952328" cy="122413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87816" y="4253604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Подвижное тело </a:t>
            </a:r>
          </a:p>
          <a:p>
            <a:r>
              <a:rPr lang="ru-RU" dirty="0" smtClean="0"/>
              <a:t>Стенка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 bwMode="auto">
          <a:xfrm flipV="1">
            <a:off x="1259632" y="5021303"/>
            <a:ext cx="1008112" cy="49592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 bwMode="auto">
          <a:xfrm>
            <a:off x="1259632" y="5517232"/>
            <a:ext cx="1512168" cy="57606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 bwMode="auto">
          <a:xfrm flipV="1">
            <a:off x="1259632" y="1052736"/>
            <a:ext cx="2376264" cy="44644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 bwMode="auto">
          <a:xfrm flipH="1" flipV="1">
            <a:off x="6804248" y="5221358"/>
            <a:ext cx="792088" cy="29587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5023245"/>
            <a:ext cx="1403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Скорость</a:t>
            </a:r>
          </a:p>
          <a:p>
            <a:r>
              <a:rPr lang="ru-RU" dirty="0" smtClean="0"/>
              <a:t>103 м/с</a:t>
            </a:r>
          </a:p>
          <a:p>
            <a:r>
              <a:rPr lang="ru-RU" dirty="0" smtClean="0"/>
              <a:t>Давление 0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470998" y="5451321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Свободный выход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66991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граничных условий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45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4384" y="2931224"/>
            <a:ext cx="3543795" cy="135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59435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граничных условий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 smtClean="0"/>
              <a:t>ГУ Симметрия: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46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556792"/>
            <a:ext cx="56197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1910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граничных условий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 smtClean="0"/>
              <a:t>ГУ Стенка: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47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16298"/>
            <a:ext cx="5773737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13345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граничных условий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 smtClean="0"/>
              <a:t>ГУ Выход: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48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5783263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7342" y="1415827"/>
            <a:ext cx="30003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12976"/>
            <a:ext cx="19335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 bwMode="auto">
          <a:xfrm>
            <a:off x="7308304" y="4365104"/>
            <a:ext cx="576064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0858" y="4797152"/>
            <a:ext cx="30384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92759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 граничных условий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643998" cy="5643602"/>
          </a:xfrm>
        </p:spPr>
        <p:txBody>
          <a:bodyPr/>
          <a:lstStyle/>
          <a:p>
            <a:r>
              <a:rPr lang="ru-RU" b="0" dirty="0" smtClean="0"/>
              <a:t>ГУ Вход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49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00162"/>
            <a:ext cx="31242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3025"/>
            <a:ext cx="46386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4469" y="4149080"/>
            <a:ext cx="32194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343025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1343025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41687" y="413380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244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Работа с конкретным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Солвером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0" dirty="0" smtClean="0">
                <a:solidFill>
                  <a:schemeClr val="accent6">
                    <a:lumMod val="75000"/>
                  </a:schemeClr>
                </a:solidFill>
              </a:rPr>
              <a:t>(просмотр и изменение проекта)</a:t>
            </a:r>
            <a:endParaRPr lang="ru-RU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5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572000" y="692696"/>
            <a:ext cx="4320480" cy="36004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07504" y="692696"/>
            <a:ext cx="4320480" cy="36004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83671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Клиенты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83671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Серверы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364088" y="1340768"/>
            <a:ext cx="2808312" cy="504056"/>
          </a:xfrm>
          <a:prstGeom prst="round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Менеджер лицензий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370909" y="2056447"/>
            <a:ext cx="2808312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Солвер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-Агент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364088" y="3537012"/>
            <a:ext cx="2808312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-Агент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369768" y="2780928"/>
            <a:ext cx="2808312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Ретранслятор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55576" y="2132856"/>
            <a:ext cx="2448272" cy="6120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Терминал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755576" y="1323163"/>
            <a:ext cx="2448272" cy="52166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Пре-Постпроцессор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739602" y="3068960"/>
            <a:ext cx="2448272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Модуль просмотра результатов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07504" y="4869160"/>
            <a:ext cx="8784976" cy="1224136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187624" y="5161384"/>
            <a:ext cx="2016224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Солвер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3363516" y="5161384"/>
            <a:ext cx="2016224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Солвер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5580112" y="5161384"/>
            <a:ext cx="2016224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Солвер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9" name="Прямая со стрелкой 28"/>
          <p:cNvCxnSpPr>
            <a:stCxn id="14" idx="3"/>
            <a:endCxn id="9" idx="1"/>
          </p:cNvCxnSpPr>
          <p:nvPr/>
        </p:nvCxnSpPr>
        <p:spPr bwMode="auto">
          <a:xfrm>
            <a:off x="3203848" y="1583994"/>
            <a:ext cx="2160240" cy="8802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2195736" y="1583993"/>
            <a:ext cx="6552728" cy="3577391"/>
            <a:chOff x="2195736" y="1583993"/>
            <a:chExt cx="6552728" cy="3577391"/>
          </a:xfrm>
        </p:grpSpPr>
        <p:cxnSp>
          <p:nvCxnSpPr>
            <p:cNvPr id="33" name="Прямая соединительная линия 32"/>
            <p:cNvCxnSpPr>
              <a:stCxn id="17" idx="0"/>
            </p:cNvCxnSpPr>
            <p:nvPr/>
          </p:nvCxnSpPr>
          <p:spPr bwMode="auto">
            <a:xfrm flipV="1">
              <a:off x="2195736" y="4797152"/>
              <a:ext cx="0" cy="3642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Прямая соединительная линия 35"/>
            <p:cNvCxnSpPr/>
            <p:nvPr/>
          </p:nvCxnSpPr>
          <p:spPr bwMode="auto">
            <a:xfrm>
              <a:off x="2195736" y="4797152"/>
              <a:ext cx="655272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4371628" y="4797152"/>
              <a:ext cx="0" cy="3642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Прямая соединительная линия 41"/>
            <p:cNvCxnSpPr>
              <a:stCxn id="19" idx="0"/>
            </p:cNvCxnSpPr>
            <p:nvPr/>
          </p:nvCxnSpPr>
          <p:spPr bwMode="auto">
            <a:xfrm flipV="1">
              <a:off x="6588224" y="4797152"/>
              <a:ext cx="0" cy="3642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Прямая соединительная линия 44"/>
            <p:cNvCxnSpPr/>
            <p:nvPr/>
          </p:nvCxnSpPr>
          <p:spPr bwMode="auto">
            <a:xfrm flipV="1">
              <a:off x="8748464" y="1583993"/>
              <a:ext cx="0" cy="32131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Прямая со стрелкой 47"/>
            <p:cNvCxnSpPr/>
            <p:nvPr/>
          </p:nvCxnSpPr>
          <p:spPr bwMode="auto">
            <a:xfrm flipH="1">
              <a:off x="8179221" y="1592796"/>
              <a:ext cx="56924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0" name="Группа 29"/>
          <p:cNvGrpSpPr/>
          <p:nvPr/>
        </p:nvGrpSpPr>
        <p:grpSpPr>
          <a:xfrm>
            <a:off x="2348136" y="2308475"/>
            <a:ext cx="6110695" cy="2852909"/>
            <a:chOff x="2195736" y="2156075"/>
            <a:chExt cx="6110695" cy="2852909"/>
          </a:xfrm>
        </p:grpSpPr>
        <p:cxnSp>
          <p:nvCxnSpPr>
            <p:cNvPr id="31" name="Прямая соединительная линия 30"/>
            <p:cNvCxnSpPr/>
            <p:nvPr/>
          </p:nvCxnSpPr>
          <p:spPr bwMode="auto">
            <a:xfrm flipV="1">
              <a:off x="2195736" y="4797152"/>
              <a:ext cx="0" cy="21183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 bwMode="auto">
            <a:xfrm>
              <a:off x="2195736" y="4797152"/>
              <a:ext cx="611069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 bwMode="auto">
            <a:xfrm>
              <a:off x="4371628" y="4797152"/>
              <a:ext cx="0" cy="21183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 bwMode="auto">
            <a:xfrm flipV="1">
              <a:off x="6579840" y="4797152"/>
              <a:ext cx="8384" cy="21183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 bwMode="auto">
            <a:xfrm flipV="1">
              <a:off x="8306431" y="2156075"/>
              <a:ext cx="0" cy="264107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 bwMode="auto">
            <a:xfrm flipH="1">
              <a:off x="8020001" y="2156075"/>
              <a:ext cx="28462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0" name="Прямая со стрелкой 39"/>
          <p:cNvCxnSpPr>
            <a:stCxn id="14" idx="3"/>
            <a:endCxn id="10" idx="1"/>
          </p:cNvCxnSpPr>
          <p:nvPr/>
        </p:nvCxnSpPr>
        <p:spPr bwMode="auto">
          <a:xfrm>
            <a:off x="3203848" y="1583994"/>
            <a:ext cx="2167061" cy="7244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3" idx="3"/>
            <a:endCxn id="10" idx="1"/>
          </p:cNvCxnSpPr>
          <p:nvPr/>
        </p:nvCxnSpPr>
        <p:spPr bwMode="auto">
          <a:xfrm flipV="1">
            <a:off x="3203848" y="2308475"/>
            <a:ext cx="2167061" cy="13041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5" idx="3"/>
            <a:endCxn id="10" idx="1"/>
          </p:cNvCxnSpPr>
          <p:nvPr/>
        </p:nvCxnSpPr>
        <p:spPr bwMode="auto">
          <a:xfrm flipV="1">
            <a:off x="3187874" y="2308475"/>
            <a:ext cx="2183035" cy="11205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1" name="Группа 50"/>
          <p:cNvGrpSpPr/>
          <p:nvPr/>
        </p:nvGrpSpPr>
        <p:grpSpPr>
          <a:xfrm>
            <a:off x="395536" y="1583993"/>
            <a:ext cx="792088" cy="3865423"/>
            <a:chOff x="395536" y="1583993"/>
            <a:chExt cx="792088" cy="3865423"/>
          </a:xfrm>
        </p:grpSpPr>
        <p:cxnSp>
          <p:nvCxnSpPr>
            <p:cNvPr id="22" name="Прямая соединительная линия 21"/>
            <p:cNvCxnSpPr/>
            <p:nvPr/>
          </p:nvCxnSpPr>
          <p:spPr bwMode="auto">
            <a:xfrm flipH="1">
              <a:off x="395536" y="1583993"/>
              <a:ext cx="344066" cy="0"/>
            </a:xfrm>
            <a:prstGeom prst="line">
              <a:avLst/>
            </a:prstGeom>
            <a:ln>
              <a:solidFill>
                <a:srgbClr val="176F28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auto">
            <a:xfrm>
              <a:off x="395536" y="1583993"/>
              <a:ext cx="0" cy="3865423"/>
            </a:xfrm>
            <a:prstGeom prst="line">
              <a:avLst/>
            </a:prstGeom>
            <a:ln>
              <a:solidFill>
                <a:srgbClr val="176F28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>
              <a:endCxn id="17" idx="1"/>
            </p:cNvCxnSpPr>
            <p:nvPr/>
          </p:nvCxnSpPr>
          <p:spPr bwMode="auto">
            <a:xfrm>
              <a:off x="395536" y="5449416"/>
              <a:ext cx="792088" cy="0"/>
            </a:xfrm>
            <a:prstGeom prst="straightConnector1">
              <a:avLst/>
            </a:prstGeom>
            <a:ln>
              <a:solidFill>
                <a:srgbClr val="176F28"/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>
              <a:stCxn id="15" idx="1"/>
            </p:cNvCxnSpPr>
            <p:nvPr/>
          </p:nvCxnSpPr>
          <p:spPr bwMode="auto">
            <a:xfrm flipH="1">
              <a:off x="395536" y="3429000"/>
              <a:ext cx="344066" cy="0"/>
            </a:xfrm>
            <a:prstGeom prst="line">
              <a:avLst/>
            </a:prstGeom>
            <a:ln>
              <a:solidFill>
                <a:srgbClr val="176F28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9933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поверхности и задание ГУ на ней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50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021" y="1268760"/>
            <a:ext cx="1962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76470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Включаем режим выделения поверхностей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508865"/>
            <a:ext cx="6333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 smtClean="0"/>
              <a:t>Выбираем поверхность с помощью левой кнопки мыши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01" y="2908975"/>
            <a:ext cx="2382589" cy="28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63888" y="3212976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Вызываем контекстное меню на выбранной поверхности и задаем необходимое ГУ: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6373" y="3960078"/>
            <a:ext cx="47434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82944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Возвращаем режим управления сценой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4005064"/>
            <a:ext cx="8643998" cy="242433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0" dirty="0" smtClean="0"/>
              <a:t>Вместо переключения режимов с помощью кнопок в панели инструментов удобно использовать сочетание </a:t>
            </a:r>
            <a:r>
              <a:rPr lang="en-US" dirty="0" smtClean="0"/>
              <a:t>CTRL+</a:t>
            </a:r>
            <a:r>
              <a:rPr lang="ru-RU" dirty="0" smtClean="0"/>
              <a:t>Левая кнопка мыши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51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6765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09215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Построение начальной сетки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52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3937" cy="443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 bwMode="auto">
          <a:xfrm flipV="1">
            <a:off x="648941" y="3212976"/>
            <a:ext cx="178643" cy="122413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 bwMode="auto">
          <a:xfrm flipV="1">
            <a:off x="648941" y="2564904"/>
            <a:ext cx="1978843" cy="187220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 bwMode="auto">
          <a:xfrm flipV="1">
            <a:off x="648941" y="3645024"/>
            <a:ext cx="3707035" cy="7920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520" y="83671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Можно задать равномерную сетку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36951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Неравномерная начальная сетка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53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7316787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" t="-1196" r="-302" b="42248"/>
          <a:stretch/>
        </p:blipFill>
        <p:spPr bwMode="auto">
          <a:xfrm>
            <a:off x="5292080" y="4149080"/>
            <a:ext cx="3667919" cy="201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15137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0" dirty="0" smtClean="0"/>
              <a:t>Выбираем как хотим отобразить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dirty="0" smtClean="0"/>
              <a:t>Векторы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b="0" dirty="0" smtClean="0"/>
              <a:t>Цветовые контуры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dirty="0" smtClean="0"/>
              <a:t>Изолинии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0" dirty="0" smtClean="0"/>
              <a:t>Выбираем какую переменную хотим отобразить: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dirty="0" smtClean="0"/>
              <a:t>Давление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b="0" dirty="0" smtClean="0"/>
              <a:t>Температуру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dirty="0" smtClean="0"/>
              <a:t>Скорость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b="0" dirty="0" smtClean="0"/>
              <a:t>Пользовательскую переменную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0" dirty="0" smtClean="0"/>
              <a:t>Выбираем поверхность/объем на/в которых будем отображать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dirty="0" smtClean="0"/>
              <a:t>Сфера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b="0" dirty="0" smtClean="0"/>
              <a:t>Цилиндр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dirty="0" smtClean="0"/>
              <a:t>Плоскость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b="0" dirty="0" smtClean="0"/>
              <a:t>Поверхность ГУ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54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460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давления по поверхности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Для визуализации на поверхности ГУ необходимо создать супергруппу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55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6630987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77072"/>
            <a:ext cx="5000625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59017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давления по поверхности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56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28675"/>
            <a:ext cx="33242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82502"/>
            <a:ext cx="56578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28327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Распределение давления по поверхности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 smtClean="0"/>
              <a:t>Задаем диапазон отображения переменной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57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2670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12813"/>
            <a:ext cx="29241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68196"/>
            <a:ext cx="2775992" cy="318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314096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 smtClean="0"/>
              <a:t>Отображаем палитру</a:t>
            </a:r>
            <a:endParaRPr lang="ru-RU" sz="2800" dirty="0"/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4139952" y="1844824"/>
            <a:ext cx="720080" cy="6480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9426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интегральных характеристик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58</a:t>
            </a:fld>
            <a:endParaRPr lang="ru-RU" sz="1050" dirty="0" smtClean="0"/>
          </a:p>
          <a:p>
            <a:r>
              <a:rPr lang="en-US" sz="900" dirty="0" smtClean="0">
                <a:solidFill>
                  <a:schemeClr val="tx1"/>
                </a:solidFill>
              </a:rPr>
              <a:t>FlowVision, </a:t>
            </a:r>
            <a:r>
              <a:rPr lang="ru-RU" sz="900" dirty="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5210903" cy="229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34146"/>
            <a:ext cx="5184576" cy="340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836712"/>
            <a:ext cx="32403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Характеристики позволяют посчитать различные интегральные величины, такие как расход, сила, действующая на тело со стороны жидкости, поток тепла и др.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Характеристики, как и слои, должны быть определены на поверхности или в объеме какого-то объекта. 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Характеристики считаются для выбранной пользователем переменной.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84071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величин из характеристик в окно графиков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smtClean="0"/>
              <a:t>Слайд №</a:t>
            </a:r>
            <a:fld id="{06B054FE-4588-4A54-ACDB-3CE186B268FB}" type="slidenum">
              <a:rPr lang="ru-RU" sz="1050" smtClean="0"/>
              <a:pPr/>
              <a:t>59</a:t>
            </a:fld>
            <a:endParaRPr lang="ru-RU" sz="1050" smtClean="0"/>
          </a:p>
          <a:p>
            <a:r>
              <a:rPr lang="en-US" sz="900" smtClean="0">
                <a:solidFill>
                  <a:schemeClr val="tx1"/>
                </a:solidFill>
              </a:rPr>
              <a:t>FlowVision, </a:t>
            </a:r>
            <a:r>
              <a:rPr lang="ru-RU" sz="900" smtClean="0">
                <a:solidFill>
                  <a:schemeClr val="tx1"/>
                </a:solidFill>
              </a:rPr>
              <a:t>обучающий материал, Москва, 2013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5802313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836712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Сохраненный файл представляет собой текстовую таблицу, которая может быть обработана в любом  редакторе таблиц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281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Многопроцессорный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Солвер</a:t>
            </a:r>
            <a:endParaRPr lang="ru-RU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6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572000" y="692696"/>
            <a:ext cx="4320480" cy="3600400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07504" y="692696"/>
            <a:ext cx="4320480" cy="36004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83671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Клиенты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83671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Серверы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364088" y="1340768"/>
            <a:ext cx="2808312" cy="504056"/>
          </a:xfrm>
          <a:prstGeom prst="round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Менеджер лицензий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370909" y="2056447"/>
            <a:ext cx="2808312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Солвер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-Агент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364088" y="3537012"/>
            <a:ext cx="2808312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-Агент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369768" y="2780928"/>
            <a:ext cx="2808312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Ретранслятор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55576" y="2132856"/>
            <a:ext cx="2448272" cy="6120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Терминал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755576" y="1323163"/>
            <a:ext cx="2448272" cy="52166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Пре-Постпроцессор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739602" y="3068960"/>
            <a:ext cx="2448272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Модуль просмотра результатов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07504" y="4869160"/>
            <a:ext cx="8784976" cy="1872208"/>
          </a:xfrm>
          <a:prstGeom prst="round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187624" y="5161384"/>
            <a:ext cx="2016224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Солвер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3363516" y="5161384"/>
            <a:ext cx="2016224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Солвер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5580112" y="5161384"/>
            <a:ext cx="2016224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Солвер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9" name="Прямая со стрелкой 28"/>
          <p:cNvCxnSpPr>
            <a:stCxn id="14" idx="3"/>
            <a:endCxn id="9" idx="1"/>
          </p:cNvCxnSpPr>
          <p:nvPr/>
        </p:nvCxnSpPr>
        <p:spPr bwMode="auto">
          <a:xfrm>
            <a:off x="3203848" y="1583994"/>
            <a:ext cx="2160240" cy="8802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2195736" y="1583993"/>
            <a:ext cx="6552728" cy="3577391"/>
            <a:chOff x="2195736" y="1583993"/>
            <a:chExt cx="6552728" cy="3577391"/>
          </a:xfrm>
        </p:grpSpPr>
        <p:cxnSp>
          <p:nvCxnSpPr>
            <p:cNvPr id="33" name="Прямая соединительная линия 32"/>
            <p:cNvCxnSpPr>
              <a:stCxn id="17" idx="0"/>
            </p:cNvCxnSpPr>
            <p:nvPr/>
          </p:nvCxnSpPr>
          <p:spPr bwMode="auto">
            <a:xfrm flipV="1">
              <a:off x="2195736" y="4797152"/>
              <a:ext cx="0" cy="3642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Прямая соединительная линия 35"/>
            <p:cNvCxnSpPr/>
            <p:nvPr/>
          </p:nvCxnSpPr>
          <p:spPr bwMode="auto">
            <a:xfrm>
              <a:off x="2195736" y="4797152"/>
              <a:ext cx="655272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4371628" y="4797152"/>
              <a:ext cx="0" cy="3642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Прямая соединительная линия 41"/>
            <p:cNvCxnSpPr>
              <a:stCxn id="19" idx="0"/>
            </p:cNvCxnSpPr>
            <p:nvPr/>
          </p:nvCxnSpPr>
          <p:spPr bwMode="auto">
            <a:xfrm flipV="1">
              <a:off x="6588224" y="4797152"/>
              <a:ext cx="0" cy="3642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Прямая соединительная линия 44"/>
            <p:cNvCxnSpPr/>
            <p:nvPr/>
          </p:nvCxnSpPr>
          <p:spPr bwMode="auto">
            <a:xfrm flipV="1">
              <a:off x="8748464" y="1583993"/>
              <a:ext cx="0" cy="32131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Прямая со стрелкой 47"/>
            <p:cNvCxnSpPr/>
            <p:nvPr/>
          </p:nvCxnSpPr>
          <p:spPr bwMode="auto">
            <a:xfrm flipH="1">
              <a:off x="8179221" y="1592796"/>
              <a:ext cx="56924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0" name="Группа 29"/>
          <p:cNvGrpSpPr/>
          <p:nvPr/>
        </p:nvGrpSpPr>
        <p:grpSpPr>
          <a:xfrm>
            <a:off x="2348136" y="2308475"/>
            <a:ext cx="6110695" cy="2852909"/>
            <a:chOff x="2195736" y="2156075"/>
            <a:chExt cx="6110695" cy="2852909"/>
          </a:xfrm>
        </p:grpSpPr>
        <p:cxnSp>
          <p:nvCxnSpPr>
            <p:cNvPr id="31" name="Прямая соединительная линия 30"/>
            <p:cNvCxnSpPr/>
            <p:nvPr/>
          </p:nvCxnSpPr>
          <p:spPr bwMode="auto">
            <a:xfrm flipV="1">
              <a:off x="2195736" y="4797152"/>
              <a:ext cx="0" cy="21183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 bwMode="auto">
            <a:xfrm>
              <a:off x="2195736" y="4797152"/>
              <a:ext cx="611069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 bwMode="auto">
            <a:xfrm>
              <a:off x="4371628" y="4797152"/>
              <a:ext cx="0" cy="21183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 bwMode="auto">
            <a:xfrm flipV="1">
              <a:off x="6579840" y="4797152"/>
              <a:ext cx="8384" cy="21183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 bwMode="auto">
            <a:xfrm flipV="1">
              <a:off x="8306431" y="2156075"/>
              <a:ext cx="0" cy="264107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 bwMode="auto">
            <a:xfrm flipH="1">
              <a:off x="8020001" y="2156075"/>
              <a:ext cx="28462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0" name="Прямая со стрелкой 39"/>
          <p:cNvCxnSpPr>
            <a:stCxn id="14" idx="3"/>
            <a:endCxn id="10" idx="1"/>
          </p:cNvCxnSpPr>
          <p:nvPr/>
        </p:nvCxnSpPr>
        <p:spPr bwMode="auto">
          <a:xfrm>
            <a:off x="3203848" y="1583994"/>
            <a:ext cx="2167061" cy="7244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3" idx="3"/>
            <a:endCxn id="10" idx="1"/>
          </p:cNvCxnSpPr>
          <p:nvPr/>
        </p:nvCxnSpPr>
        <p:spPr bwMode="auto">
          <a:xfrm flipV="1">
            <a:off x="3203848" y="2308475"/>
            <a:ext cx="2167061" cy="13041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5" idx="3"/>
            <a:endCxn id="10" idx="1"/>
          </p:cNvCxnSpPr>
          <p:nvPr/>
        </p:nvCxnSpPr>
        <p:spPr bwMode="auto">
          <a:xfrm flipV="1">
            <a:off x="3187874" y="2308475"/>
            <a:ext cx="2183035" cy="11205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95536" y="1583993"/>
            <a:ext cx="792088" cy="3865423"/>
            <a:chOff x="395536" y="1583993"/>
            <a:chExt cx="792088" cy="3865423"/>
          </a:xfrm>
        </p:grpSpPr>
        <p:cxnSp>
          <p:nvCxnSpPr>
            <p:cNvPr id="22" name="Прямая соединительная линия 21"/>
            <p:cNvCxnSpPr/>
            <p:nvPr/>
          </p:nvCxnSpPr>
          <p:spPr bwMode="auto">
            <a:xfrm flipH="1">
              <a:off x="395536" y="1583993"/>
              <a:ext cx="344066" cy="0"/>
            </a:xfrm>
            <a:prstGeom prst="line">
              <a:avLst/>
            </a:prstGeom>
            <a:ln w="6350">
              <a:solidFill>
                <a:srgbClr val="176F28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auto">
            <a:xfrm>
              <a:off x="395536" y="1583993"/>
              <a:ext cx="0" cy="3865423"/>
            </a:xfrm>
            <a:prstGeom prst="line">
              <a:avLst/>
            </a:prstGeom>
            <a:ln w="6350">
              <a:solidFill>
                <a:srgbClr val="176F28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>
              <a:endCxn id="17" idx="1"/>
            </p:cNvCxnSpPr>
            <p:nvPr/>
          </p:nvCxnSpPr>
          <p:spPr bwMode="auto">
            <a:xfrm>
              <a:off x="395536" y="5449416"/>
              <a:ext cx="792088" cy="0"/>
            </a:xfrm>
            <a:prstGeom prst="straightConnector1">
              <a:avLst/>
            </a:prstGeom>
            <a:ln w="6350">
              <a:solidFill>
                <a:srgbClr val="176F28"/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>
              <a:stCxn id="15" idx="1"/>
            </p:cNvCxnSpPr>
            <p:nvPr/>
          </p:nvCxnSpPr>
          <p:spPr bwMode="auto">
            <a:xfrm flipH="1">
              <a:off x="395536" y="3429000"/>
              <a:ext cx="344066" cy="0"/>
            </a:xfrm>
            <a:prstGeom prst="line">
              <a:avLst/>
            </a:prstGeom>
            <a:ln w="6350">
              <a:solidFill>
                <a:srgbClr val="176F28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Скругленный прямоугольник 42"/>
          <p:cNvSpPr/>
          <p:nvPr/>
        </p:nvSpPr>
        <p:spPr bwMode="auto">
          <a:xfrm>
            <a:off x="5580112" y="5912296"/>
            <a:ext cx="2016224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Солвер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>
            <a:stCxn id="19" idx="3"/>
          </p:cNvCxnSpPr>
          <p:nvPr/>
        </p:nvCxnSpPr>
        <p:spPr bwMode="auto">
          <a:xfrm>
            <a:off x="7596336" y="5449416"/>
            <a:ext cx="36004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7956376" y="5449416"/>
            <a:ext cx="0" cy="75091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 bwMode="auto">
          <a:xfrm flipH="1">
            <a:off x="7596336" y="6200328"/>
            <a:ext cx="36004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07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Полезная информация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60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7800" y="1286198"/>
            <a:ext cx="590218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764704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/>
              <a:t>Сайт </a:t>
            </a:r>
            <a:r>
              <a:rPr lang="en-US" dirty="0" smtClean="0"/>
              <a:t>flowvision.ru </a:t>
            </a:r>
            <a:r>
              <a:rPr lang="ru-RU" dirty="0" smtClean="0"/>
              <a:t>– раздел техподдержка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ru-RU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/>
              <a:t>Блог </a:t>
            </a:r>
            <a:r>
              <a:rPr lang="en-US" dirty="0" smtClean="0"/>
              <a:t>fv-cfd.blogspot.ru</a:t>
            </a:r>
            <a:r>
              <a:rPr lang="en-US" dirty="0"/>
              <a:t>/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430" y="1484784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 descr="http://qrcoder.ru/code/?http%3A%2F%2Ffv-cfd.blogspot.ru%2F&amp;6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705" y="3717032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18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7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77281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Возможные схемы развертывания и использования </a:t>
            </a:r>
            <a:r>
              <a:rPr lang="en-US" sz="5400" b="1" dirty="0" smtClean="0">
                <a:solidFill>
                  <a:srgbClr val="002060"/>
                </a:solidFill>
              </a:rPr>
              <a:t>FlowVision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Локальное развертывание</a:t>
            </a:r>
            <a:endParaRPr lang="ru-RU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8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179513" y="1341736"/>
            <a:ext cx="4176463" cy="4536504"/>
            <a:chOff x="3491880" y="1268760"/>
            <a:chExt cx="4176463" cy="4536504"/>
          </a:xfrm>
        </p:grpSpPr>
        <p:sp>
          <p:nvSpPr>
            <p:cNvPr id="62" name="Скругленный прямоугольник 61"/>
            <p:cNvSpPr/>
            <p:nvPr/>
          </p:nvSpPr>
          <p:spPr bwMode="auto">
            <a:xfrm>
              <a:off x="4244354" y="1268760"/>
              <a:ext cx="3423989" cy="453650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5436096" y="1785119"/>
              <a:ext cx="1800200" cy="3431778"/>
              <a:chOff x="6936433" y="1941438"/>
              <a:chExt cx="1800200" cy="3431778"/>
            </a:xfrm>
          </p:grpSpPr>
          <p:sp>
            <p:nvSpPr>
              <p:cNvPr id="51" name="Скругленный прямоугольник 50"/>
              <p:cNvSpPr/>
              <p:nvPr/>
            </p:nvSpPr>
            <p:spPr bwMode="auto">
              <a:xfrm>
                <a:off x="6936433" y="1941438"/>
                <a:ext cx="1780778" cy="902940"/>
              </a:xfrm>
              <a:prstGeom prst="roundRect">
                <a:avLst/>
              </a:prstGeom>
              <a:ln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Менеджер 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лицензий</a:t>
                </a:r>
              </a:p>
            </p:txBody>
          </p:sp>
          <p:sp>
            <p:nvSpPr>
              <p:cNvPr id="53" name="Скругленный прямоугольник 52"/>
              <p:cNvSpPr/>
              <p:nvPr/>
            </p:nvSpPr>
            <p:spPr bwMode="auto">
              <a:xfrm>
                <a:off x="6936433" y="2996952"/>
                <a:ext cx="1800200" cy="50405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Солвер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-Агент</a:t>
                </a:r>
              </a:p>
            </p:txBody>
          </p:sp>
          <p:sp>
            <p:nvSpPr>
              <p:cNvPr id="59" name="Скругленный прямоугольник 58"/>
              <p:cNvSpPr/>
              <p:nvPr/>
            </p:nvSpPr>
            <p:spPr bwMode="auto">
              <a:xfrm>
                <a:off x="6942163" y="4209445"/>
                <a:ext cx="1788740" cy="116377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ППП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</a:rPr>
                  <a:t>Терминал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Просм.рез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.</a:t>
                </a:r>
              </a:p>
            </p:txBody>
          </p:sp>
          <p:sp>
            <p:nvSpPr>
              <p:cNvPr id="60" name="Скругленный прямоугольник 59"/>
              <p:cNvSpPr/>
              <p:nvPr/>
            </p:nvSpPr>
            <p:spPr bwMode="auto">
              <a:xfrm>
                <a:off x="6955855" y="3611910"/>
                <a:ext cx="1761356" cy="48121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Солвер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017316"/>
              <a:ext cx="1504950" cy="287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9" name="Группа 68"/>
          <p:cNvGrpSpPr/>
          <p:nvPr/>
        </p:nvGrpSpPr>
        <p:grpSpPr>
          <a:xfrm>
            <a:off x="4716017" y="1328093"/>
            <a:ext cx="4176463" cy="4536504"/>
            <a:chOff x="3491880" y="1268760"/>
            <a:chExt cx="4176463" cy="4536504"/>
          </a:xfrm>
        </p:grpSpPr>
        <p:sp>
          <p:nvSpPr>
            <p:cNvPr id="70" name="Скругленный прямоугольник 69"/>
            <p:cNvSpPr/>
            <p:nvPr/>
          </p:nvSpPr>
          <p:spPr bwMode="auto">
            <a:xfrm>
              <a:off x="4244354" y="1268760"/>
              <a:ext cx="3423989" cy="453650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71" name="Группа 70"/>
            <p:cNvGrpSpPr/>
            <p:nvPr/>
          </p:nvGrpSpPr>
          <p:grpSpPr>
            <a:xfrm>
              <a:off x="5436096" y="1785119"/>
              <a:ext cx="1800200" cy="3431778"/>
              <a:chOff x="6936433" y="1941438"/>
              <a:chExt cx="1800200" cy="3431778"/>
            </a:xfrm>
          </p:grpSpPr>
          <p:sp>
            <p:nvSpPr>
              <p:cNvPr id="73" name="Скругленный прямоугольник 72"/>
              <p:cNvSpPr/>
              <p:nvPr/>
            </p:nvSpPr>
            <p:spPr bwMode="auto">
              <a:xfrm>
                <a:off x="6936433" y="1941438"/>
                <a:ext cx="1780778" cy="902940"/>
              </a:xfrm>
              <a:prstGeom prst="roundRect">
                <a:avLst/>
              </a:prstGeom>
              <a:ln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Менеджер 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лицензий</a:t>
                </a: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 bwMode="auto">
              <a:xfrm>
                <a:off x="6936433" y="2996952"/>
                <a:ext cx="1800200" cy="50405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Солвер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-Агент</a:t>
                </a: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 bwMode="auto">
              <a:xfrm>
                <a:off x="6942163" y="4209445"/>
                <a:ext cx="1788740" cy="116377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ППП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</a:rPr>
                  <a:t>Терминал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Просм.рез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.</a:t>
                </a: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 bwMode="auto">
              <a:xfrm>
                <a:off x="6955855" y="3611910"/>
                <a:ext cx="1761356" cy="48121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Солвер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017316"/>
              <a:ext cx="1504950" cy="287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4286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Локальное развертывание с удаленным Менеджером лицензий</a:t>
            </a:r>
            <a:endParaRPr lang="ru-RU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z="1050" dirty="0" smtClean="0"/>
              <a:t>Слайд №</a:t>
            </a:r>
            <a:fld id="{06B054FE-4588-4A54-ACDB-3CE186B268FB}" type="slidenum">
              <a:rPr lang="ru-RU" sz="1050" smtClean="0"/>
              <a:pPr/>
              <a:t>9</a:t>
            </a:fld>
            <a:endParaRPr lang="ru-RU" sz="1050" dirty="0" smtClean="0"/>
          </a:p>
          <a:p>
            <a:r>
              <a:rPr lang="en-US" sz="900" dirty="0">
                <a:solidFill>
                  <a:schemeClr val="tx1"/>
                </a:solidFill>
              </a:rPr>
              <a:t>FlowVision, </a:t>
            </a:r>
            <a:r>
              <a:rPr lang="ru-RU" sz="900" dirty="0">
                <a:solidFill>
                  <a:schemeClr val="tx1"/>
                </a:solidFill>
              </a:rPr>
              <a:t>обучающий материал, Москва, 2013</a:t>
            </a:r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2555776" y="4083596"/>
            <a:ext cx="1800200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Солвер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-Агент</a:t>
            </a:r>
          </a:p>
        </p:txBody>
      </p:sp>
      <p:sp>
        <p:nvSpPr>
          <p:cNvPr id="53" name="Скругленный прямоугольник 52"/>
          <p:cNvSpPr/>
          <p:nvPr/>
        </p:nvSpPr>
        <p:spPr bwMode="auto">
          <a:xfrm>
            <a:off x="4932040" y="4077072"/>
            <a:ext cx="1800200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Солвер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-Агент</a:t>
            </a:r>
          </a:p>
        </p:txBody>
      </p:sp>
      <p:sp>
        <p:nvSpPr>
          <p:cNvPr id="54" name="Скругленный прямоугольник 53"/>
          <p:cNvSpPr/>
          <p:nvPr/>
        </p:nvSpPr>
        <p:spPr bwMode="auto">
          <a:xfrm>
            <a:off x="163935" y="4093121"/>
            <a:ext cx="1800200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Солвер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-Агент</a:t>
            </a:r>
          </a:p>
        </p:txBody>
      </p:sp>
      <p:sp>
        <p:nvSpPr>
          <p:cNvPr id="55" name="Скругленный прямоугольник 54"/>
          <p:cNvSpPr/>
          <p:nvPr/>
        </p:nvSpPr>
        <p:spPr bwMode="auto">
          <a:xfrm>
            <a:off x="158999" y="5229200"/>
            <a:ext cx="1788740" cy="11637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ППП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Терминал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Просм.рез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</a:p>
        </p:txBody>
      </p:sp>
      <p:sp>
        <p:nvSpPr>
          <p:cNvPr id="56" name="Скругленный прямоугольник 55"/>
          <p:cNvSpPr/>
          <p:nvPr/>
        </p:nvSpPr>
        <p:spPr bwMode="auto">
          <a:xfrm>
            <a:off x="172691" y="4675981"/>
            <a:ext cx="1761356" cy="48121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Солвер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 bwMode="auto">
          <a:xfrm>
            <a:off x="2561506" y="5237162"/>
            <a:ext cx="1788740" cy="11637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ППП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Терминал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Просм.рез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</a:p>
        </p:txBody>
      </p:sp>
      <p:sp>
        <p:nvSpPr>
          <p:cNvPr id="58" name="Скругленный прямоугольник 57"/>
          <p:cNvSpPr/>
          <p:nvPr/>
        </p:nvSpPr>
        <p:spPr bwMode="auto">
          <a:xfrm>
            <a:off x="2575198" y="4683943"/>
            <a:ext cx="1761356" cy="48121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Солвер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4937770" y="5226496"/>
            <a:ext cx="1788740" cy="11637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ППП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Терминал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Просм.рез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</a:p>
        </p:txBody>
      </p:sp>
      <p:sp>
        <p:nvSpPr>
          <p:cNvPr id="60" name="Скругленный прямоугольник 59"/>
          <p:cNvSpPr/>
          <p:nvPr/>
        </p:nvSpPr>
        <p:spPr bwMode="auto">
          <a:xfrm>
            <a:off x="4951462" y="4673277"/>
            <a:ext cx="1761356" cy="48121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Солвер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14486" y="980728"/>
            <a:ext cx="2109242" cy="554461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 bwMode="auto">
          <a:xfrm>
            <a:off x="2401254" y="980728"/>
            <a:ext cx="2242753" cy="554461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 bwMode="auto">
          <a:xfrm>
            <a:off x="4781549" y="980728"/>
            <a:ext cx="2242753" cy="554461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894" y="748531"/>
            <a:ext cx="15049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96" t="7887" r="2978" b="4235"/>
          <a:stretch/>
        </p:blipFill>
        <p:spPr bwMode="auto">
          <a:xfrm>
            <a:off x="2555776" y="692696"/>
            <a:ext cx="1959074" cy="298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96" t="7887" r="2978" b="4235"/>
          <a:stretch/>
        </p:blipFill>
        <p:spPr bwMode="auto">
          <a:xfrm>
            <a:off x="4932040" y="731676"/>
            <a:ext cx="1959074" cy="298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7236296" y="3573016"/>
            <a:ext cx="1800200" cy="2592288"/>
            <a:chOff x="7236296" y="3573016"/>
            <a:chExt cx="1800200" cy="2592288"/>
          </a:xfrm>
        </p:grpSpPr>
        <p:sp>
          <p:nvSpPr>
            <p:cNvPr id="51" name="Скругленный прямоугольник 50"/>
            <p:cNvSpPr/>
            <p:nvPr/>
          </p:nvSpPr>
          <p:spPr bwMode="auto">
            <a:xfrm>
              <a:off x="7380312" y="5046340"/>
              <a:ext cx="1512168" cy="902940"/>
            </a:xfrm>
            <a:prstGeom prst="roundRect">
              <a:avLst/>
            </a:prstGeom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Менеджер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лицензий</a:t>
              </a:r>
            </a:p>
          </p:txBody>
        </p:sp>
        <p:sp>
          <p:nvSpPr>
            <p:cNvPr id="65" name="Скругленный прямоугольник 64"/>
            <p:cNvSpPr/>
            <p:nvPr/>
          </p:nvSpPr>
          <p:spPr bwMode="auto">
            <a:xfrm>
              <a:off x="7236296" y="3804642"/>
              <a:ext cx="1800200" cy="2360662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9196" y="3573016"/>
              <a:ext cx="914400" cy="1257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034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39902</TotalTime>
  <Words>1643</Words>
  <Application>Microsoft Office PowerPoint</Application>
  <PresentationFormat>Экран (4:3)</PresentationFormat>
  <Paragraphs>449</Paragraphs>
  <Slides>60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Default Design</vt:lpstr>
      <vt:lpstr>FlowVision 3.09.04 установка, настройка  и первый проект</vt:lpstr>
      <vt:lpstr>Слайд 2</vt:lpstr>
      <vt:lpstr>Лицензионные связи</vt:lpstr>
      <vt:lpstr>Управление Солверами (получение списка Солверов, запуск Солверов)</vt:lpstr>
      <vt:lpstr>Работа с конкретным Солвером (просмотр и изменение проекта)</vt:lpstr>
      <vt:lpstr>Многопроцессорный Солвер</vt:lpstr>
      <vt:lpstr>Слайд 7</vt:lpstr>
      <vt:lpstr>Локальное развертывание</vt:lpstr>
      <vt:lpstr>Локальное развертывание с удаленным Менеджером лицензий</vt:lpstr>
      <vt:lpstr>Удаленный вычислительный сервер с менеджером лицензий</vt:lpstr>
      <vt:lpstr>Удаленный вычислительный сервер с удаленным менеджером лицензий</vt:lpstr>
      <vt:lpstr>Слайд 12</vt:lpstr>
      <vt:lpstr>Кластеры из PC и суперкомпьютер</vt:lpstr>
      <vt:lpstr>Суперкомпьютер</vt:lpstr>
      <vt:lpstr>Ретранслятор</vt:lpstr>
      <vt:lpstr>Слайд 16</vt:lpstr>
      <vt:lpstr>Слайд 17</vt:lpstr>
      <vt:lpstr>Установка – куда устанавливать?</vt:lpstr>
      <vt:lpstr>Установка – хранение настроек</vt:lpstr>
      <vt:lpstr>Установка – прочие опции</vt:lpstr>
      <vt:lpstr>Настройка - Запустить конфигуратор</vt:lpstr>
      <vt:lpstr>Настройки ППП</vt:lpstr>
      <vt:lpstr>Слайд 23</vt:lpstr>
      <vt:lpstr>Жизненный цикл проекта во FlowVision</vt:lpstr>
      <vt:lpstr>Жизненный цикл проекта во FlowVision</vt:lpstr>
      <vt:lpstr>Слайд 26</vt:lpstr>
      <vt:lpstr>Постановка задачи – исходная задача</vt:lpstr>
      <vt:lpstr>Постановка задачи – упрощение задачи</vt:lpstr>
      <vt:lpstr>Постановка задачи – математическая модель</vt:lpstr>
      <vt:lpstr>Постановка задачи – граничные условия</vt:lpstr>
      <vt:lpstr>Слайд 31</vt:lpstr>
      <vt:lpstr>Импорт 3D модели расчетной области</vt:lpstr>
      <vt:lpstr>Задание свойств вещества</vt:lpstr>
      <vt:lpstr>Задание фазы и добавление вещества в фазу</vt:lpstr>
      <vt:lpstr>Выбор физических процессов</vt:lpstr>
      <vt:lpstr>Создание модели</vt:lpstr>
      <vt:lpstr>Задание Модели внутри расчетной области</vt:lpstr>
      <vt:lpstr>Модификация расчетной области (создание подвижного тела)</vt:lpstr>
      <vt:lpstr>Слайд 39</vt:lpstr>
      <vt:lpstr>Положение  подвижного тела</vt:lpstr>
      <vt:lpstr>Активность подвижного тела</vt:lpstr>
      <vt:lpstr>Задаем начальные условия</vt:lpstr>
      <vt:lpstr>Граничные условия</vt:lpstr>
      <vt:lpstr>Постановка задачи – граничные условия</vt:lpstr>
      <vt:lpstr>Создание граничных условий</vt:lpstr>
      <vt:lpstr>Настройка граничных условий</vt:lpstr>
      <vt:lpstr>Настройка граничных условий</vt:lpstr>
      <vt:lpstr>Настройка граничных условий</vt:lpstr>
      <vt:lpstr>Настройка граничных условий</vt:lpstr>
      <vt:lpstr>Выбор поверхности и задание ГУ на ней</vt:lpstr>
      <vt:lpstr>Возвращаем режим управления сценой</vt:lpstr>
      <vt:lpstr>Построение начальной сетки</vt:lpstr>
      <vt:lpstr>Неравномерная начальная сетка</vt:lpstr>
      <vt:lpstr>Визуализация</vt:lpstr>
      <vt:lpstr>Распределение давления по поверхности</vt:lpstr>
      <vt:lpstr>Распределение давления по поверхности</vt:lpstr>
      <vt:lpstr>Распределение давления по поверхности</vt:lpstr>
      <vt:lpstr>Анализ интегральных характеристик</vt:lpstr>
      <vt:lpstr>Вывод величин из характеристик в окно графиков</vt:lpstr>
      <vt:lpstr>Полезная информация</vt:lpstr>
    </vt:vector>
  </TitlesOfParts>
  <Company>TESIS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tomasz</dc:creator>
  <cp:lastModifiedBy>User</cp:lastModifiedBy>
  <cp:revision>1293</cp:revision>
  <dcterms:created xsi:type="dcterms:W3CDTF">2001-06-03T14:02:13Z</dcterms:created>
  <dcterms:modified xsi:type="dcterms:W3CDTF">2015-06-23T14:54:17Z</dcterms:modified>
</cp:coreProperties>
</file>