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xlsx" ContentType="application/vnd.openxmlformats-officedocument.spreadsheetml.sheet"/>
  <Default Extension="rels" ContentType="application/vnd.openxmlformats-package.relationships+xml"/>
  <Default Extension="vml" ContentType="application/vnd.openxmlformats-officedocument.vmlDrawing"/>
  <Default Extension="wdp" ContentType="image/vnd.ms-photo"/>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4.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embeddings/oleObject1.bin" ContentType="application/vnd.openxmlformats-officedocument.oleObject"/>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1.xml" ContentType="application/vnd.openxmlformats-officedocument.drawingml.chart+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2.xml" ContentType="application/vnd.openxmlformats-officedocument.drawingml.chart+xml"/>
  <Override PartName="/ppt/notesSlides/notesSlide18.xml" ContentType="application/vnd.openxmlformats-officedocument.presentationml.notesSlide+xml"/>
  <Override PartName="/ppt/charts/chart3.xml" ContentType="application/vnd.openxmlformats-officedocument.drawingml.chart+xml"/>
  <Override PartName="/ppt/notesSlides/notesSlide19.xml" ContentType="application/vnd.openxmlformats-officedocument.presentationml.notesSlide+xml"/>
  <Override PartName="/ppt/charts/chart4.xml" ContentType="application/vnd.openxmlformats-officedocument.drawingml.chart+xml"/>
  <Override PartName="/ppt/theme/themeOverride1.xml" ContentType="application/vnd.openxmlformats-officedocument.themeOverride+xml"/>
  <Override PartName="/ppt/notesSlides/notesSlide20.xml" ContentType="application/vnd.openxmlformats-officedocument.presentationml.notesSlide+xml"/>
  <Override PartName="/ppt/charts/chart5.xml" ContentType="application/vnd.openxmlformats-officedocument.drawingml.chart+xml"/>
  <Override PartName="/ppt/notesSlides/notesSlide21.xml" ContentType="application/vnd.openxmlformats-officedocument.presentationml.notesSlide+xml"/>
  <Override PartName="/ppt/charts/chart6.xml" ContentType="application/vnd.openxmlformats-officedocument.drawingml.chart+xml"/>
  <Override PartName="/ppt/drawings/drawing1.xml" ContentType="application/vnd.openxmlformats-officedocument.drawingml.chartshape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autoCompressPictures="0">
  <p:sldMasterIdLst>
    <p:sldMasterId id="2147483666" r:id="rId1"/>
    <p:sldMasterId id="2147483731" r:id="rId2"/>
    <p:sldMasterId id="2147483751" r:id="rId3"/>
    <p:sldMasterId id="2147483757" r:id="rId4"/>
    <p:sldMasterId id="2147483763" r:id="rId5"/>
  </p:sldMasterIdLst>
  <p:notesMasterIdLst>
    <p:notesMasterId r:id="rId70"/>
  </p:notesMasterIdLst>
  <p:handoutMasterIdLst>
    <p:handoutMasterId r:id="rId71"/>
  </p:handoutMasterIdLst>
  <p:sldIdLst>
    <p:sldId id="345" r:id="rId6"/>
    <p:sldId id="291" r:id="rId7"/>
    <p:sldId id="332" r:id="rId8"/>
    <p:sldId id="369" r:id="rId9"/>
    <p:sldId id="263" r:id="rId10"/>
    <p:sldId id="323" r:id="rId11"/>
    <p:sldId id="270" r:id="rId12"/>
    <p:sldId id="325" r:id="rId13"/>
    <p:sldId id="326" r:id="rId14"/>
    <p:sldId id="359" r:id="rId15"/>
    <p:sldId id="267" r:id="rId16"/>
    <p:sldId id="318" r:id="rId17"/>
    <p:sldId id="269" r:id="rId18"/>
    <p:sldId id="327" r:id="rId19"/>
    <p:sldId id="333" r:id="rId20"/>
    <p:sldId id="365" r:id="rId21"/>
    <p:sldId id="366" r:id="rId22"/>
    <p:sldId id="329" r:id="rId23"/>
    <p:sldId id="352" r:id="rId24"/>
    <p:sldId id="330" r:id="rId25"/>
    <p:sldId id="331" r:id="rId26"/>
    <p:sldId id="328" r:id="rId27"/>
    <p:sldId id="334" r:id="rId28"/>
    <p:sldId id="335" r:id="rId29"/>
    <p:sldId id="343" r:id="rId30"/>
    <p:sldId id="337" r:id="rId31"/>
    <p:sldId id="367" r:id="rId32"/>
    <p:sldId id="362" r:id="rId33"/>
    <p:sldId id="363" r:id="rId34"/>
    <p:sldId id="368" r:id="rId35"/>
    <p:sldId id="364" r:id="rId36"/>
    <p:sldId id="360" r:id="rId37"/>
    <p:sldId id="361" r:id="rId38"/>
    <p:sldId id="353" r:id="rId39"/>
    <p:sldId id="355" r:id="rId40"/>
    <p:sldId id="357" r:id="rId41"/>
    <p:sldId id="354" r:id="rId42"/>
    <p:sldId id="358" r:id="rId43"/>
    <p:sldId id="266" r:id="rId44"/>
    <p:sldId id="351" r:id="rId45"/>
    <p:sldId id="347" r:id="rId46"/>
    <p:sldId id="346" r:id="rId47"/>
    <p:sldId id="344" r:id="rId48"/>
    <p:sldId id="349" r:id="rId49"/>
    <p:sldId id="350" r:id="rId50"/>
    <p:sldId id="273" r:id="rId51"/>
    <p:sldId id="286" r:id="rId52"/>
    <p:sldId id="277" r:id="rId53"/>
    <p:sldId id="278" r:id="rId54"/>
    <p:sldId id="320" r:id="rId55"/>
    <p:sldId id="279" r:id="rId56"/>
    <p:sldId id="301" r:id="rId57"/>
    <p:sldId id="295" r:id="rId58"/>
    <p:sldId id="297" r:id="rId59"/>
    <p:sldId id="321" r:id="rId60"/>
    <p:sldId id="290" r:id="rId61"/>
    <p:sldId id="299" r:id="rId62"/>
    <p:sldId id="336" r:id="rId63"/>
    <p:sldId id="338" r:id="rId64"/>
    <p:sldId id="339" r:id="rId65"/>
    <p:sldId id="340" r:id="rId66"/>
    <p:sldId id="341" r:id="rId67"/>
    <p:sldId id="342" r:id="rId68"/>
    <p:sldId id="356" r:id="rId69"/>
  </p:sldIdLst>
  <p:sldSz cx="9144000" cy="5143500" type="screen16x9"/>
  <p:notesSz cx="6858000" cy="9144000"/>
  <p:defaultText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AD0E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44" autoAdjust="0"/>
    <p:restoredTop sz="89286" autoAdjust="0"/>
  </p:normalViewPr>
  <p:slideViewPr>
    <p:cSldViewPr snapToGrid="0" showGuides="1">
      <p:cViewPr varScale="1">
        <p:scale>
          <a:sx n="126" d="100"/>
          <a:sy n="126" d="100"/>
        </p:scale>
        <p:origin x="-1016" y="-104"/>
      </p:cViewPr>
      <p:guideLst>
        <p:guide orient="horz" pos="1620"/>
        <p:guide pos="2880"/>
      </p:guideLst>
    </p:cSldViewPr>
  </p:slideViewPr>
  <p:outlineViewPr>
    <p:cViewPr>
      <p:scale>
        <a:sx n="33" d="100"/>
        <a:sy n="33" d="100"/>
      </p:scale>
      <p:origin x="0" y="2520"/>
    </p:cViewPr>
  </p:outlineViewPr>
  <p:notesTextViewPr>
    <p:cViewPr>
      <p:scale>
        <a:sx n="1" d="1"/>
        <a:sy n="1" d="1"/>
      </p:scale>
      <p:origin x="0" y="0"/>
    </p:cViewPr>
  </p:notesTextViewPr>
  <p:sorterViewPr>
    <p:cViewPr>
      <p:scale>
        <a:sx n="102" d="100"/>
        <a:sy n="102" d="100"/>
      </p:scale>
      <p:origin x="0" y="448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4" Type="http://schemas.openxmlformats.org/officeDocument/2006/relationships/slide" Target="slides/slide9.xml"/><Relationship Id="rId15" Type="http://schemas.openxmlformats.org/officeDocument/2006/relationships/slide" Target="slides/slide10.xml"/><Relationship Id="rId16" Type="http://schemas.openxmlformats.org/officeDocument/2006/relationships/slide" Target="slides/slide11.xml"/><Relationship Id="rId17" Type="http://schemas.openxmlformats.org/officeDocument/2006/relationships/slide" Target="slides/slide12.xml"/><Relationship Id="rId18" Type="http://schemas.openxmlformats.org/officeDocument/2006/relationships/slide" Target="slides/slide13.xml"/><Relationship Id="rId19" Type="http://schemas.openxmlformats.org/officeDocument/2006/relationships/slide" Target="slides/slide14.xml"/><Relationship Id="rId63" Type="http://schemas.openxmlformats.org/officeDocument/2006/relationships/slide" Target="slides/slide58.xml"/><Relationship Id="rId64" Type="http://schemas.openxmlformats.org/officeDocument/2006/relationships/slide" Target="slides/slide59.xml"/><Relationship Id="rId65" Type="http://schemas.openxmlformats.org/officeDocument/2006/relationships/slide" Target="slides/slide60.xml"/><Relationship Id="rId66" Type="http://schemas.openxmlformats.org/officeDocument/2006/relationships/slide" Target="slides/slide61.xml"/><Relationship Id="rId67" Type="http://schemas.openxmlformats.org/officeDocument/2006/relationships/slide" Target="slides/slide62.xml"/><Relationship Id="rId68" Type="http://schemas.openxmlformats.org/officeDocument/2006/relationships/slide" Target="slides/slide63.xml"/><Relationship Id="rId69" Type="http://schemas.openxmlformats.org/officeDocument/2006/relationships/slide" Target="slides/slide64.xml"/><Relationship Id="rId50" Type="http://schemas.openxmlformats.org/officeDocument/2006/relationships/slide" Target="slides/slide45.xml"/><Relationship Id="rId51" Type="http://schemas.openxmlformats.org/officeDocument/2006/relationships/slide" Target="slides/slide46.xml"/><Relationship Id="rId52" Type="http://schemas.openxmlformats.org/officeDocument/2006/relationships/slide" Target="slides/slide47.xml"/><Relationship Id="rId53" Type="http://schemas.openxmlformats.org/officeDocument/2006/relationships/slide" Target="slides/slide48.xml"/><Relationship Id="rId54" Type="http://schemas.openxmlformats.org/officeDocument/2006/relationships/slide" Target="slides/slide49.xml"/><Relationship Id="rId55" Type="http://schemas.openxmlformats.org/officeDocument/2006/relationships/slide" Target="slides/slide50.xml"/><Relationship Id="rId56" Type="http://schemas.openxmlformats.org/officeDocument/2006/relationships/slide" Target="slides/slide51.xml"/><Relationship Id="rId57" Type="http://schemas.openxmlformats.org/officeDocument/2006/relationships/slide" Target="slides/slide52.xml"/><Relationship Id="rId58" Type="http://schemas.openxmlformats.org/officeDocument/2006/relationships/slide" Target="slides/slide53.xml"/><Relationship Id="rId59" Type="http://schemas.openxmlformats.org/officeDocument/2006/relationships/slide" Target="slides/slide54.xml"/><Relationship Id="rId40" Type="http://schemas.openxmlformats.org/officeDocument/2006/relationships/slide" Target="slides/slide35.xml"/><Relationship Id="rId41" Type="http://schemas.openxmlformats.org/officeDocument/2006/relationships/slide" Target="slides/slide36.xml"/><Relationship Id="rId42" Type="http://schemas.openxmlformats.org/officeDocument/2006/relationships/slide" Target="slides/slide37.xml"/><Relationship Id="rId43" Type="http://schemas.openxmlformats.org/officeDocument/2006/relationships/slide" Target="slides/slide38.xml"/><Relationship Id="rId44" Type="http://schemas.openxmlformats.org/officeDocument/2006/relationships/slide" Target="slides/slide39.xml"/><Relationship Id="rId45" Type="http://schemas.openxmlformats.org/officeDocument/2006/relationships/slide" Target="slides/slide40.xml"/><Relationship Id="rId46" Type="http://schemas.openxmlformats.org/officeDocument/2006/relationships/slide" Target="slides/slide41.xml"/><Relationship Id="rId47" Type="http://schemas.openxmlformats.org/officeDocument/2006/relationships/slide" Target="slides/slide42.xml"/><Relationship Id="rId48" Type="http://schemas.openxmlformats.org/officeDocument/2006/relationships/slide" Target="slides/slide43.xml"/><Relationship Id="rId49" Type="http://schemas.openxmlformats.org/officeDocument/2006/relationships/slide" Target="slides/slide44.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9" Type="http://schemas.openxmlformats.org/officeDocument/2006/relationships/slide" Target="slides/slide4.xml"/><Relationship Id="rId30" Type="http://schemas.openxmlformats.org/officeDocument/2006/relationships/slide" Target="slides/slide25.xml"/><Relationship Id="rId31" Type="http://schemas.openxmlformats.org/officeDocument/2006/relationships/slide" Target="slides/slide26.xml"/><Relationship Id="rId32" Type="http://schemas.openxmlformats.org/officeDocument/2006/relationships/slide" Target="slides/slide27.xml"/><Relationship Id="rId33" Type="http://schemas.openxmlformats.org/officeDocument/2006/relationships/slide" Target="slides/slide28.xml"/><Relationship Id="rId34" Type="http://schemas.openxmlformats.org/officeDocument/2006/relationships/slide" Target="slides/slide29.xml"/><Relationship Id="rId35" Type="http://schemas.openxmlformats.org/officeDocument/2006/relationships/slide" Target="slides/slide30.xml"/><Relationship Id="rId36" Type="http://schemas.openxmlformats.org/officeDocument/2006/relationships/slide" Target="slides/slide31.xml"/><Relationship Id="rId37" Type="http://schemas.openxmlformats.org/officeDocument/2006/relationships/slide" Target="slides/slide32.xml"/><Relationship Id="rId38" Type="http://schemas.openxmlformats.org/officeDocument/2006/relationships/slide" Target="slides/slide33.xml"/><Relationship Id="rId39" Type="http://schemas.openxmlformats.org/officeDocument/2006/relationships/slide" Target="slides/slide34.xml"/><Relationship Id="rId70" Type="http://schemas.openxmlformats.org/officeDocument/2006/relationships/notesMaster" Target="notesMasters/notesMaster1.xml"/><Relationship Id="rId71" Type="http://schemas.openxmlformats.org/officeDocument/2006/relationships/handoutMaster" Target="handoutMasters/handoutMaster1.xml"/><Relationship Id="rId72" Type="http://schemas.openxmlformats.org/officeDocument/2006/relationships/printerSettings" Target="printerSettings/printerSettings1.bin"/><Relationship Id="rId20" Type="http://schemas.openxmlformats.org/officeDocument/2006/relationships/slide" Target="slides/slide15.xml"/><Relationship Id="rId21" Type="http://schemas.openxmlformats.org/officeDocument/2006/relationships/slide" Target="slides/slide16.xml"/><Relationship Id="rId22" Type="http://schemas.openxmlformats.org/officeDocument/2006/relationships/slide" Target="slides/slide17.xml"/><Relationship Id="rId23" Type="http://schemas.openxmlformats.org/officeDocument/2006/relationships/slide" Target="slides/slide18.xml"/><Relationship Id="rId24" Type="http://schemas.openxmlformats.org/officeDocument/2006/relationships/slide" Target="slides/slide19.xml"/><Relationship Id="rId25" Type="http://schemas.openxmlformats.org/officeDocument/2006/relationships/slide" Target="slides/slide20.xml"/><Relationship Id="rId26" Type="http://schemas.openxmlformats.org/officeDocument/2006/relationships/slide" Target="slides/slide21.xml"/><Relationship Id="rId27" Type="http://schemas.openxmlformats.org/officeDocument/2006/relationships/slide" Target="slides/slide22.xml"/><Relationship Id="rId28" Type="http://schemas.openxmlformats.org/officeDocument/2006/relationships/slide" Target="slides/slide23.xml"/><Relationship Id="rId29" Type="http://schemas.openxmlformats.org/officeDocument/2006/relationships/slide" Target="slides/slide24.xml"/><Relationship Id="rId73" Type="http://schemas.openxmlformats.org/officeDocument/2006/relationships/presProps" Target="presProps.xml"/><Relationship Id="rId74" Type="http://schemas.openxmlformats.org/officeDocument/2006/relationships/viewProps" Target="viewProps.xml"/><Relationship Id="rId75" Type="http://schemas.openxmlformats.org/officeDocument/2006/relationships/theme" Target="theme/theme1.xml"/><Relationship Id="rId76" Type="http://schemas.openxmlformats.org/officeDocument/2006/relationships/tableStyles" Target="tableStyles.xml"/><Relationship Id="rId60" Type="http://schemas.openxmlformats.org/officeDocument/2006/relationships/slide" Target="slides/slide55.xml"/><Relationship Id="rId61" Type="http://schemas.openxmlformats.org/officeDocument/2006/relationships/slide" Target="slides/slide56.xml"/><Relationship Id="rId62" Type="http://schemas.openxmlformats.org/officeDocument/2006/relationships/slide" Target="slides/slide57.xml"/><Relationship Id="rId10" Type="http://schemas.openxmlformats.org/officeDocument/2006/relationships/slide" Target="slides/slide5.xml"/><Relationship Id="rId11" Type="http://schemas.openxmlformats.org/officeDocument/2006/relationships/slide" Target="slides/slide6.xml"/><Relationship Id="rId12" Type="http://schemas.openxmlformats.org/officeDocument/2006/relationships/slide" Target="slides/slide7.xml"/></Relationships>
</file>

<file path=ppt/charts/_rels/chart1.xml.rels><?xml version="1.0" encoding="UTF-8" standalone="yes"?>
<Relationships xmlns="http://schemas.openxmlformats.org/package/2006/relationships"><Relationship Id="rId1" Type="http://schemas.openxmlformats.org/officeDocument/2006/relationships/oleObject" Target="file:///C:\Users\cewang\Documents\Xeon%20E5-2600%20v3\HSW-EP%20Performance.xlsx" TargetMode="External"/></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Sheet1.xlsx"/></Relationships>
</file>

<file path=ppt/charts/_rels/chart3.xml.rels><?xml version="1.0" encoding="UTF-8" standalone="yes"?>
<Relationships xmlns="http://schemas.openxmlformats.org/package/2006/relationships"><Relationship Id="rId1" Type="http://schemas.openxmlformats.org/officeDocument/2006/relationships/oleObject" Target="Worksheet%20in%20TR2100A%20NAMD" TargetMode="External"/></Relationships>
</file>

<file path=ppt/charts/_rels/chart4.xml.rels><?xml version="1.0" encoding="UTF-8" standalone="yes"?>
<Relationships xmlns="http://schemas.openxmlformats.org/package/2006/relationships"><Relationship Id="rId1" Type="http://schemas.openxmlformats.org/officeDocument/2006/relationships/themeOverride" Target="../theme/themeOverride1.xml"/><Relationship Id="rId2" Type="http://schemas.openxmlformats.org/officeDocument/2006/relationships/package" Target="../embeddings/Microsoft_Excel_Sheet2.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Sheet3.xlsx"/></Relationships>
</file>

<file path=ppt/charts/_rels/chart6.xml.rels><?xml version="1.0" encoding="UTF-8" standalone="yes"?>
<Relationships xmlns="http://schemas.openxmlformats.org/package/2006/relationships"><Relationship Id="rId1" Type="http://schemas.openxmlformats.org/officeDocument/2006/relationships/oleObject" Target="Worksheet%20in%20TR2083A%20ANSYS%20Mechanical" TargetMode="External"/><Relationship Id="rId2"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26"/>
    </mc:Choice>
    <mc:Fallback>
      <c:style val="26"/>
    </mc:Fallback>
  </mc:AlternateContent>
  <c:chart>
    <c:title>
      <c:tx>
        <c:rich>
          <a:bodyPr/>
          <a:lstStyle/>
          <a:p>
            <a:pPr>
              <a:defRPr sz="1300" b="1"/>
            </a:pPr>
            <a:r>
              <a:rPr lang="en-US" sz="1300" b="1" dirty="0" smtClean="0"/>
              <a:t>Intel® Xeon® E5-2699</a:t>
            </a:r>
            <a:r>
              <a:rPr lang="en-US" sz="1300" b="1" baseline="0" dirty="0" smtClean="0"/>
              <a:t> v3 (18C, </a:t>
            </a:r>
            <a:r>
              <a:rPr lang="en-US" sz="1300" b="1" i="0" baseline="0" dirty="0" smtClean="0">
                <a:solidFill>
                  <a:schemeClr val="tx1"/>
                </a:solidFill>
              </a:rPr>
              <a:t>2.3GHz</a:t>
            </a:r>
            <a:r>
              <a:rPr lang="en-US" sz="1300" b="1" baseline="0" dirty="0" smtClean="0"/>
              <a:t>) vs. Intel® Xeon® E5-2697 v2 (12C, 2.7GHz)</a:t>
            </a:r>
            <a:endParaRPr lang="en-US" sz="1300" b="1" dirty="0"/>
          </a:p>
        </c:rich>
      </c:tx>
      <c:layout>
        <c:manualLayout>
          <c:xMode val="edge"/>
          <c:yMode val="edge"/>
          <c:x val="0.125032740131306"/>
          <c:y val="0.0219509180928282"/>
        </c:manualLayout>
      </c:layout>
      <c:overlay val="0"/>
    </c:title>
    <c:autoTitleDeleted val="0"/>
    <c:plotArea>
      <c:layout>
        <c:manualLayout>
          <c:layoutTarget val="inner"/>
          <c:xMode val="edge"/>
          <c:yMode val="edge"/>
          <c:x val="0.121860546332109"/>
          <c:y val="0.155222289428994"/>
          <c:w val="0.841498715281328"/>
          <c:h val="0.599065677716995"/>
        </c:manualLayout>
      </c:layout>
      <c:barChart>
        <c:barDir val="col"/>
        <c:grouping val="clustered"/>
        <c:varyColors val="0"/>
        <c:ser>
          <c:idx val="1"/>
          <c:order val="0"/>
          <c:invertIfNegative val="0"/>
          <c:cat>
            <c:strRef>
              <c:f>HPC!$B$5:$B$32</c:f>
              <c:strCache>
                <c:ptCount val="27"/>
                <c:pt idx="0">
                  <c:v>Baseline
E5-2697 v2</c:v>
                </c:pt>
                <c:pt idx="4">
                  <c:v>Computer 
Aided
Engineering</c:v>
                </c:pt>
                <c:pt idx="11">
                  <c:v>Life Sciences</c:v>
                </c:pt>
                <c:pt idx="17">
                  <c:v>       Energy</c:v>
                </c:pt>
                <c:pt idx="21">
                  <c:v>Numerical 
Weather</c:v>
                </c:pt>
                <c:pt idx="26">
                  <c:v>Financial 
Services</c:v>
                </c:pt>
              </c:strCache>
            </c:strRef>
          </c:cat>
          <c:val>
            <c:numRef>
              <c:f>HPC!$B$5:$B$32</c:f>
              <c:numCache>
                <c:formatCode>General</c:formatCode>
                <c:ptCount val="28"/>
                <c:pt idx="0">
                  <c:v>0.0</c:v>
                </c:pt>
                <c:pt idx="4">
                  <c:v>0.0</c:v>
                </c:pt>
                <c:pt idx="11">
                  <c:v>0.0</c:v>
                </c:pt>
                <c:pt idx="17">
                  <c:v>0.0</c:v>
                </c:pt>
                <c:pt idx="21">
                  <c:v>0.0</c:v>
                </c:pt>
                <c:pt idx="26">
                  <c:v>0.0</c:v>
                </c:pt>
              </c:numCache>
            </c:numRef>
          </c:val>
        </c:ser>
        <c:ser>
          <c:idx val="0"/>
          <c:order val="1"/>
          <c:invertIfNegative val="0"/>
          <c:cat>
            <c:strRef>
              <c:f>HPC!$B$5:$B$32</c:f>
              <c:strCache>
                <c:ptCount val="27"/>
                <c:pt idx="0">
                  <c:v>Baseline
E5-2697 v2</c:v>
                </c:pt>
                <c:pt idx="4">
                  <c:v>Computer 
Aided
Engineering</c:v>
                </c:pt>
                <c:pt idx="11">
                  <c:v>Life Sciences</c:v>
                </c:pt>
                <c:pt idx="17">
                  <c:v>       Energy</c:v>
                </c:pt>
                <c:pt idx="21">
                  <c:v>Numerical 
Weather</c:v>
                </c:pt>
                <c:pt idx="26">
                  <c:v>Financial 
Services</c:v>
                </c:pt>
              </c:strCache>
            </c:strRef>
          </c:cat>
          <c:val>
            <c:numRef>
              <c:f>HPC!$C$5:$C$32</c:f>
              <c:numCache>
                <c:formatCode>General</c:formatCode>
                <c:ptCount val="28"/>
                <c:pt idx="0">
                  <c:v>1.0</c:v>
                </c:pt>
              </c:numCache>
            </c:numRef>
          </c:val>
        </c:ser>
        <c:ser>
          <c:idx val="2"/>
          <c:order val="2"/>
          <c:invertIfNegative val="0"/>
          <c:cat>
            <c:strRef>
              <c:f>HPC!$B$5:$B$32</c:f>
              <c:strCache>
                <c:ptCount val="27"/>
                <c:pt idx="0">
                  <c:v>Baseline
E5-2697 v2</c:v>
                </c:pt>
                <c:pt idx="4">
                  <c:v>Computer 
Aided
Engineering</c:v>
                </c:pt>
                <c:pt idx="11">
                  <c:v>Life Sciences</c:v>
                </c:pt>
                <c:pt idx="17">
                  <c:v>       Energy</c:v>
                </c:pt>
                <c:pt idx="21">
                  <c:v>Numerical 
Weather</c:v>
                </c:pt>
                <c:pt idx="26">
                  <c:v>Financial 
Services</c:v>
                </c:pt>
              </c:strCache>
            </c:strRef>
          </c:cat>
          <c:val>
            <c:numRef>
              <c:f>HPC!$D$5:$D$32</c:f>
              <c:numCache>
                <c:formatCode>General</c:formatCode>
                <c:ptCount val="28"/>
                <c:pt idx="2">
                  <c:v>1.19</c:v>
                </c:pt>
                <c:pt idx="3">
                  <c:v>1.2</c:v>
                </c:pt>
                <c:pt idx="4">
                  <c:v>1.24</c:v>
                </c:pt>
                <c:pt idx="5">
                  <c:v>1.29</c:v>
                </c:pt>
                <c:pt idx="6">
                  <c:v>1.32</c:v>
                </c:pt>
              </c:numCache>
            </c:numRef>
          </c:val>
        </c:ser>
        <c:ser>
          <c:idx val="3"/>
          <c:order val="3"/>
          <c:invertIfNegative val="0"/>
          <c:cat>
            <c:strRef>
              <c:f>HPC!$B$5:$B$32</c:f>
              <c:strCache>
                <c:ptCount val="27"/>
                <c:pt idx="0">
                  <c:v>Baseline
E5-2697 v2</c:v>
                </c:pt>
                <c:pt idx="4">
                  <c:v>Computer 
Aided
Engineering</c:v>
                </c:pt>
                <c:pt idx="11">
                  <c:v>Life Sciences</c:v>
                </c:pt>
                <c:pt idx="17">
                  <c:v>       Energy</c:v>
                </c:pt>
                <c:pt idx="21">
                  <c:v>Numerical 
Weather</c:v>
                </c:pt>
                <c:pt idx="26">
                  <c:v>Financial 
Services</c:v>
                </c:pt>
              </c:strCache>
            </c:strRef>
          </c:cat>
          <c:val>
            <c:numRef>
              <c:f>HPC!$E$5:$E$32</c:f>
              <c:numCache>
                <c:formatCode>General</c:formatCode>
                <c:ptCount val="28"/>
                <c:pt idx="8" formatCode="#,##0.000_);\(#,##0.000\)">
                  <c:v>1.04</c:v>
                </c:pt>
                <c:pt idx="9" formatCode="#,##0.000_);\(#,##0.000\)">
                  <c:v>1.16</c:v>
                </c:pt>
                <c:pt idx="10" formatCode="#,##0.000_);\(#,##0.000\)">
                  <c:v>1.21</c:v>
                </c:pt>
                <c:pt idx="11" formatCode="#,##0.000_);\(#,##0.000\)">
                  <c:v>1.3</c:v>
                </c:pt>
                <c:pt idx="12" formatCode="#,##0.000_);\(#,##0.000\)">
                  <c:v>1.34</c:v>
                </c:pt>
                <c:pt idx="13" formatCode="#,##0.000_);\(#,##0.000\)">
                  <c:v>1.35</c:v>
                </c:pt>
                <c:pt idx="14" formatCode="#,##0.000_);\(#,##0.000\)">
                  <c:v>1.35</c:v>
                </c:pt>
                <c:pt idx="15" formatCode="#,##0.000_);\(#,##0.000\)">
                  <c:v>1.45</c:v>
                </c:pt>
              </c:numCache>
            </c:numRef>
          </c:val>
        </c:ser>
        <c:ser>
          <c:idx val="4"/>
          <c:order val="4"/>
          <c:invertIfNegative val="0"/>
          <c:cat>
            <c:strRef>
              <c:f>HPC!$B$5:$B$32</c:f>
              <c:strCache>
                <c:ptCount val="27"/>
                <c:pt idx="0">
                  <c:v>Baseline
E5-2697 v2</c:v>
                </c:pt>
                <c:pt idx="4">
                  <c:v>Computer 
Aided
Engineering</c:v>
                </c:pt>
                <c:pt idx="11">
                  <c:v>Life Sciences</c:v>
                </c:pt>
                <c:pt idx="17">
                  <c:v>       Energy</c:v>
                </c:pt>
                <c:pt idx="21">
                  <c:v>Numerical 
Weather</c:v>
                </c:pt>
                <c:pt idx="26">
                  <c:v>Financial 
Services</c:v>
                </c:pt>
              </c:strCache>
            </c:strRef>
          </c:cat>
          <c:val>
            <c:numRef>
              <c:f>HPC!$F$5:$F$32</c:f>
              <c:numCache>
                <c:formatCode>General</c:formatCode>
                <c:ptCount val="28"/>
                <c:pt idx="17">
                  <c:v>1.28</c:v>
                </c:pt>
                <c:pt idx="18">
                  <c:v>1.37</c:v>
                </c:pt>
              </c:numCache>
            </c:numRef>
          </c:val>
        </c:ser>
        <c:ser>
          <c:idx val="5"/>
          <c:order val="5"/>
          <c:spPr>
            <a:gradFill flip="none" rotWithShape="1">
              <a:gsLst>
                <a:gs pos="0">
                  <a:schemeClr val="accent2">
                    <a:lumMod val="40000"/>
                    <a:lumOff val="60000"/>
                    <a:tint val="66000"/>
                    <a:satMod val="160000"/>
                  </a:schemeClr>
                </a:gs>
                <a:gs pos="50000">
                  <a:schemeClr val="accent2">
                    <a:lumMod val="40000"/>
                    <a:lumOff val="60000"/>
                    <a:tint val="44500"/>
                    <a:satMod val="160000"/>
                  </a:schemeClr>
                </a:gs>
                <a:gs pos="100000">
                  <a:schemeClr val="accent2">
                    <a:lumMod val="40000"/>
                    <a:lumOff val="60000"/>
                    <a:tint val="23500"/>
                    <a:satMod val="160000"/>
                  </a:schemeClr>
                </a:gs>
              </a:gsLst>
              <a:lin ang="5400000" scaled="1"/>
              <a:tileRect/>
            </a:gradFill>
          </c:spPr>
          <c:invertIfNegative val="0"/>
          <c:cat>
            <c:strRef>
              <c:f>HPC!$B$5:$B$32</c:f>
              <c:strCache>
                <c:ptCount val="27"/>
                <c:pt idx="0">
                  <c:v>Baseline
E5-2697 v2</c:v>
                </c:pt>
                <c:pt idx="4">
                  <c:v>Computer 
Aided
Engineering</c:v>
                </c:pt>
                <c:pt idx="11">
                  <c:v>Life Sciences</c:v>
                </c:pt>
                <c:pt idx="17">
                  <c:v>       Energy</c:v>
                </c:pt>
                <c:pt idx="21">
                  <c:v>Numerical 
Weather</c:v>
                </c:pt>
                <c:pt idx="26">
                  <c:v>Financial 
Services</c:v>
                </c:pt>
              </c:strCache>
            </c:strRef>
          </c:cat>
          <c:val>
            <c:numRef>
              <c:f>HPC!$G$5:$G$32</c:f>
              <c:numCache>
                <c:formatCode>General</c:formatCode>
                <c:ptCount val="28"/>
                <c:pt idx="20" formatCode="#,##0.000_);\(#,##0.000\)">
                  <c:v>1.34</c:v>
                </c:pt>
                <c:pt idx="21" formatCode="#,##0.000_);\(#,##0.000\)">
                  <c:v>1.39</c:v>
                </c:pt>
                <c:pt idx="22" formatCode="#,##0.000_);\(#,##0.000\)">
                  <c:v>1.45</c:v>
                </c:pt>
              </c:numCache>
            </c:numRef>
          </c:val>
        </c:ser>
        <c:ser>
          <c:idx val="6"/>
          <c:order val="6"/>
          <c:invertIfNegative val="0"/>
          <c:cat>
            <c:strRef>
              <c:f>HPC!$B$5:$B$32</c:f>
              <c:strCache>
                <c:ptCount val="27"/>
                <c:pt idx="0">
                  <c:v>Baseline
E5-2697 v2</c:v>
                </c:pt>
                <c:pt idx="4">
                  <c:v>Computer 
Aided
Engineering</c:v>
                </c:pt>
                <c:pt idx="11">
                  <c:v>Life Sciences</c:v>
                </c:pt>
                <c:pt idx="17">
                  <c:v>       Energy</c:v>
                </c:pt>
                <c:pt idx="21">
                  <c:v>Numerical 
Weather</c:v>
                </c:pt>
                <c:pt idx="26">
                  <c:v>Financial 
Services</c:v>
                </c:pt>
              </c:strCache>
            </c:strRef>
          </c:cat>
          <c:val>
            <c:numRef>
              <c:f>HPC!$H$5:$H$32</c:f>
              <c:numCache>
                <c:formatCode>General</c:formatCode>
                <c:ptCount val="28"/>
                <c:pt idx="24" formatCode="#,##0.000_);\(#,##0.000\)">
                  <c:v>1.42</c:v>
                </c:pt>
                <c:pt idx="25" formatCode="#,##0.000_);\(#,##0.000\)">
                  <c:v>1.46</c:v>
                </c:pt>
                <c:pt idx="26" formatCode="#,##0.000_);\(#,##0.000\)">
                  <c:v>2.01</c:v>
                </c:pt>
                <c:pt idx="27" formatCode="#,##0.000_);\(#,##0.000\)">
                  <c:v>2.11</c:v>
                </c:pt>
              </c:numCache>
            </c:numRef>
          </c:val>
        </c:ser>
        <c:dLbls>
          <c:showLegendKey val="0"/>
          <c:showVal val="0"/>
          <c:showCatName val="0"/>
          <c:showSerName val="0"/>
          <c:showPercent val="0"/>
          <c:showBubbleSize val="0"/>
        </c:dLbls>
        <c:gapWidth val="0"/>
        <c:overlap val="100"/>
        <c:axId val="-2121589048"/>
        <c:axId val="-2121987912"/>
      </c:barChart>
      <c:catAx>
        <c:axId val="-2121589048"/>
        <c:scaling>
          <c:orientation val="minMax"/>
        </c:scaling>
        <c:delete val="0"/>
        <c:axPos val="b"/>
        <c:numFmt formatCode="General" sourceLinked="0"/>
        <c:majorTickMark val="out"/>
        <c:minorTickMark val="none"/>
        <c:tickLblPos val="nextTo"/>
        <c:txPr>
          <a:bodyPr rot="0" vert="horz"/>
          <a:lstStyle/>
          <a:p>
            <a:pPr>
              <a:defRPr sz="1200"/>
            </a:pPr>
            <a:endParaRPr lang="en-US"/>
          </a:p>
        </c:txPr>
        <c:crossAx val="-2121987912"/>
        <c:crosses val="autoZero"/>
        <c:auto val="1"/>
        <c:lblAlgn val="ctr"/>
        <c:lblOffset val="100"/>
        <c:noMultiLvlLbl val="0"/>
      </c:catAx>
      <c:valAx>
        <c:axId val="-2121987912"/>
        <c:scaling>
          <c:orientation val="minMax"/>
        </c:scaling>
        <c:delete val="0"/>
        <c:axPos val="l"/>
        <c:majorGridlines/>
        <c:title>
          <c:tx>
            <c:rich>
              <a:bodyPr rot="-5400000" vert="horz"/>
              <a:lstStyle/>
              <a:p>
                <a:pPr>
                  <a:defRPr sz="1400" b="0"/>
                </a:pPr>
                <a:r>
                  <a:rPr lang="en-US" sz="1400" b="0" dirty="0" smtClean="0"/>
                  <a:t>Relative Performance vs. previous generation</a:t>
                </a:r>
                <a:endParaRPr lang="en-US" sz="1400" b="0" dirty="0"/>
              </a:p>
            </c:rich>
          </c:tx>
          <c:layout>
            <c:manualLayout>
              <c:xMode val="edge"/>
              <c:yMode val="edge"/>
              <c:x val="0.00888223588957166"/>
              <c:y val="0.197936786541149"/>
            </c:manualLayout>
          </c:layout>
          <c:overlay val="0"/>
        </c:title>
        <c:numFmt formatCode="General" sourceLinked="1"/>
        <c:majorTickMark val="out"/>
        <c:minorTickMark val="none"/>
        <c:tickLblPos val="nextTo"/>
        <c:txPr>
          <a:bodyPr/>
          <a:lstStyle/>
          <a:p>
            <a:pPr>
              <a:defRPr sz="1400"/>
            </a:pPr>
            <a:endParaRPr lang="en-US"/>
          </a:p>
        </c:txPr>
        <c:crossAx val="-2121589048"/>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600"/>
            </a:pPr>
            <a:r>
              <a:rPr lang="en-US" sz="1600" dirty="0" smtClean="0"/>
              <a:t>Intel</a:t>
            </a:r>
            <a:r>
              <a:rPr lang="en-US" sz="1600" baseline="0" dirty="0" smtClean="0"/>
              <a:t>® Xeon Phi™ coprocessor</a:t>
            </a:r>
            <a:r>
              <a:rPr lang="en-US" sz="1600" dirty="0" smtClean="0"/>
              <a:t> vs. 2S</a:t>
            </a:r>
            <a:r>
              <a:rPr lang="en-US" sz="1600" baseline="0" dirty="0" smtClean="0"/>
              <a:t> Intel® Xeon® Processor</a:t>
            </a:r>
            <a:endParaRPr lang="en-US" sz="1600" dirty="0"/>
          </a:p>
        </c:rich>
      </c:tx>
      <c:layout>
        <c:manualLayout>
          <c:xMode val="edge"/>
          <c:yMode val="edge"/>
          <c:x val="0.191193969903305"/>
          <c:y val="0.0"/>
        </c:manualLayout>
      </c:layout>
      <c:overlay val="0"/>
    </c:title>
    <c:autoTitleDeleted val="0"/>
    <c:plotArea>
      <c:layout/>
      <c:barChart>
        <c:barDir val="col"/>
        <c:grouping val="clustered"/>
        <c:varyColors val="0"/>
        <c:ser>
          <c:idx val="0"/>
          <c:order val="0"/>
          <c:tx>
            <c:strRef>
              <c:f>Sheet1!$B$1</c:f>
              <c:strCache>
                <c:ptCount val="1"/>
                <c:pt idx="0">
                  <c:v>7120P</c:v>
                </c:pt>
              </c:strCache>
            </c:strRef>
          </c:tx>
          <c:spPr>
            <a:solidFill>
              <a:srgbClr val="0070C0"/>
            </a:solidFill>
            <a:scene3d>
              <a:camera prst="orthographicFront"/>
              <a:lightRig rig="threePt" dir="t"/>
            </a:scene3d>
            <a:sp3d>
              <a:bevelT/>
            </a:sp3d>
          </c:spPr>
          <c:invertIfNegative val="0"/>
          <c:dPt>
            <c:idx val="0"/>
            <c:invertIfNegative val="0"/>
            <c:bubble3D val="0"/>
            <c:spPr>
              <a:solidFill>
                <a:schemeClr val="tx2">
                  <a:lumMod val="20000"/>
                  <a:lumOff val="80000"/>
                </a:schemeClr>
              </a:solidFill>
              <a:scene3d>
                <a:camera prst="orthographicFront"/>
                <a:lightRig rig="threePt" dir="t"/>
              </a:scene3d>
              <a:sp3d>
                <a:bevelT/>
              </a:sp3d>
            </c:spPr>
          </c:dPt>
          <c:dLbls>
            <c:numFmt formatCode="#,##0.00" sourceLinked="0"/>
            <c:spPr>
              <a:noFill/>
              <a:ln>
                <a:noFill/>
              </a:ln>
              <a:effectLst/>
            </c:spPr>
            <c:txPr>
              <a:bodyPr rot="-5400000" vert="horz"/>
              <a:lstStyle/>
              <a:p>
                <a:pPr>
                  <a:defRPr sz="800"/>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Sheet1!$A$2:$A$54</c:f>
              <c:strCache>
                <c:ptCount val="53"/>
                <c:pt idx="0">
                  <c:v>2S Xeon</c:v>
                </c:pt>
                <c:pt idx="1">
                  <c:v>Embree Ray Tracing</c:v>
                </c:pt>
                <c:pt idx="2">
                  <c:v>NEC / Video Transcoding</c:v>
                </c:pt>
                <c:pt idx="3">
                  <c:v>TTI 3DFD</c:v>
                </c:pt>
                <c:pt idx="4">
                  <c:v>RTM:  Petrobras (1x 7120A)</c:v>
                </c:pt>
                <c:pt idx="5">
                  <c:v>ISO 3DFD</c:v>
                </c:pt>
                <c:pt idx="6">
                  <c:v>RTM:  Petrobras (2x 7120A)</c:v>
                </c:pt>
                <c:pt idx="7">
                  <c:v>RTM:  Petrobras (3x 7120A)</c:v>
                </c:pt>
                <c:pt idx="8">
                  <c:v>RTM:  Petrobras (4x 7120A)</c:v>
                </c:pt>
                <c:pt idx="9">
                  <c:v>STAC-A2 GREEKS_MAX_ASSETS</c:v>
                </c:pt>
                <c:pt idx="10">
                  <c:v>Monte Carlo RNG DP</c:v>
                </c:pt>
                <c:pt idx="11">
                  <c:v>Xcelerit (LMM)</c:v>
                </c:pt>
                <c:pt idx="12">
                  <c:v>Monte Carlo RNG SP</c:v>
                </c:pt>
                <c:pt idx="13">
                  <c:v>STAC-A2 WARM</c:v>
                </c:pt>
                <c:pt idx="14">
                  <c:v>BlackScholes DP</c:v>
                </c:pt>
                <c:pt idx="15">
                  <c:v>Binomial Options DP</c:v>
                </c:pt>
                <c:pt idx="16">
                  <c:v>Binomial Options SP</c:v>
                </c:pt>
                <c:pt idx="17">
                  <c:v>Excel-based Montecarlo Options Pricing</c:v>
                </c:pt>
                <c:pt idx="18">
                  <c:v>BlackScholes SP</c:v>
                </c:pt>
                <c:pt idx="19">
                  <c:v>Monte Carlo Sim DP</c:v>
                </c:pt>
                <c:pt idx="20">
                  <c:v>QuantLib SP Monte Carlo</c:v>
                </c:pt>
                <c:pt idx="21">
                  <c:v>Monte Carlo Sim SP</c:v>
                </c:pt>
                <c:pt idx="22">
                  <c:v>Monte Carlo European Options C/C++</c:v>
                </c:pt>
                <c:pt idx="23">
                  <c:v>LAMMPS (Stillinger-Weber Water)</c:v>
                </c:pt>
                <c:pt idx="24">
                  <c:v>BLASTp</c:v>
                </c:pt>
                <c:pt idx="25">
                  <c:v>Quantum Espresso AUSRUF112 (2x7120A)</c:v>
                </c:pt>
                <c:pt idx="26">
                  <c:v>BLASTn</c:v>
                </c:pt>
                <c:pt idx="27">
                  <c:v>Amber14_Cellulose NPT</c:v>
                </c:pt>
                <c:pt idx="28">
                  <c:v>NWCHEM CCSD(T) (2x 7120A)</c:v>
                </c:pt>
                <c:pt idx="29">
                  <c:v>Bowtie2 (TGen)</c:v>
                </c:pt>
                <c:pt idx="30">
                  <c:v>LAMMPS (Rhodopsin 512K)</c:v>
                </c:pt>
                <c:pt idx="31">
                  <c:v>BWA (1x 7120A)</c:v>
                </c:pt>
                <c:pt idx="32">
                  <c:v>Gromacs</c:v>
                </c:pt>
                <c:pt idx="33">
                  <c:v>MPI-Hmmer</c:v>
                </c:pt>
                <c:pt idx="34">
                  <c:v>Soft Sphere Simulation</c:v>
                </c:pt>
                <c:pt idx="35">
                  <c:v>BWA (2x 7120A)</c:v>
                </c:pt>
                <c:pt idx="36">
                  <c:v>NAMD (2x 7120A)</c:v>
                </c:pt>
                <c:pt idx="37">
                  <c:v>Open LB</c:v>
                </c:pt>
                <c:pt idx="38">
                  <c:v>ANSYS Mechanical (v15, V145sp-5)</c:v>
                </c:pt>
                <c:pt idx="39">
                  <c:v>ANSYS Mechanical (v16, V145sp-5)</c:v>
                </c:pt>
                <c:pt idx="40">
                  <c:v>MiniFE</c:v>
                </c:pt>
                <c:pt idx="41">
                  <c:v>NASA Overflow (Native)</c:v>
                </c:pt>
                <c:pt idx="42">
                  <c:v>GTC-P Symmetric (8 node)</c:v>
                </c:pt>
                <c:pt idx="43">
                  <c:v>GTC-P Symmetric (1 node)</c:v>
                </c:pt>
                <c:pt idx="44">
                  <c:v>GTC-P Symmetric (4 node)</c:v>
                </c:pt>
                <c:pt idx="45">
                  <c:v>GTC-P     (Native)</c:v>
                </c:pt>
                <c:pt idx="46">
                  <c:v>NASA Overflow</c:v>
                </c:pt>
                <c:pt idx="47">
                  <c:v>BerkeleyGW (Benzene)</c:v>
                </c:pt>
                <c:pt idx="48">
                  <c:v>MiniGhost</c:v>
                </c:pt>
                <c:pt idx="49">
                  <c:v>ASKAP tHogbomClean</c:v>
                </c:pt>
                <c:pt idx="50">
                  <c:v>ZIB Icing 3D</c:v>
                </c:pt>
                <c:pt idx="51">
                  <c:v>ROMS (3D Ocean Model)</c:v>
                </c:pt>
                <c:pt idx="52">
                  <c:v>WRF Connus2.5km     (4 node)</c:v>
                </c:pt>
              </c:strCache>
            </c:strRef>
          </c:cat>
          <c:val>
            <c:numRef>
              <c:f>Sheet1!$B$2:$B$54</c:f>
              <c:numCache>
                <c:formatCode>General</c:formatCode>
                <c:ptCount val="53"/>
                <c:pt idx="0">
                  <c:v>1.0</c:v>
                </c:pt>
                <c:pt idx="1">
                  <c:v>1.215013648771611</c:v>
                </c:pt>
                <c:pt idx="2">
                  <c:v>3.0</c:v>
                </c:pt>
                <c:pt idx="3">
                  <c:v>1.230670103092784</c:v>
                </c:pt>
                <c:pt idx="4">
                  <c:v>2.186046511627908</c:v>
                </c:pt>
                <c:pt idx="5">
                  <c:v>2.352789938507478</c:v>
                </c:pt>
                <c:pt idx="6">
                  <c:v>3.395348837209302</c:v>
                </c:pt>
                <c:pt idx="7">
                  <c:v>4.581395348837209</c:v>
                </c:pt>
                <c:pt idx="8">
                  <c:v>5.511627906976744</c:v>
                </c:pt>
                <c:pt idx="9">
                  <c:v>1.106382978723405</c:v>
                </c:pt>
                <c:pt idx="10">
                  <c:v>1.16827746513335</c:v>
                </c:pt>
                <c:pt idx="11">
                  <c:v>1.340782122905028</c:v>
                </c:pt>
                <c:pt idx="12">
                  <c:v>1.582757296466974</c:v>
                </c:pt>
                <c:pt idx="13">
                  <c:v>1.58888888888889</c:v>
                </c:pt>
                <c:pt idx="14">
                  <c:v>1.723087339201083</c:v>
                </c:pt>
                <c:pt idx="15">
                  <c:v>1.849124764257444</c:v>
                </c:pt>
                <c:pt idx="16">
                  <c:v>1.854810033097185</c:v>
                </c:pt>
                <c:pt idx="17">
                  <c:v>2.09375</c:v>
                </c:pt>
                <c:pt idx="18">
                  <c:v>2.11995032507853</c:v>
                </c:pt>
                <c:pt idx="19">
                  <c:v>3.125319047485486</c:v>
                </c:pt>
                <c:pt idx="20">
                  <c:v>6.936274509803922</c:v>
                </c:pt>
                <c:pt idx="21">
                  <c:v>7.042093722910611</c:v>
                </c:pt>
                <c:pt idx="22">
                  <c:v>8.91419533412416</c:v>
                </c:pt>
                <c:pt idx="23">
                  <c:v>1.13857282215993</c:v>
                </c:pt>
                <c:pt idx="24">
                  <c:v>1.154639175257732</c:v>
                </c:pt>
                <c:pt idx="25">
                  <c:v>1.2</c:v>
                </c:pt>
                <c:pt idx="26">
                  <c:v>1.25598086124402</c:v>
                </c:pt>
                <c:pt idx="27">
                  <c:v>1.27741935483871</c:v>
                </c:pt>
                <c:pt idx="28">
                  <c:v>1.351791530944625</c:v>
                </c:pt>
                <c:pt idx="29">
                  <c:v>1.373238369449917</c:v>
                </c:pt>
                <c:pt idx="30">
                  <c:v>1.485964912280701</c:v>
                </c:pt>
                <c:pt idx="31">
                  <c:v>1.499790215658303</c:v>
                </c:pt>
                <c:pt idx="32">
                  <c:v>1.553209823352003</c:v>
                </c:pt>
                <c:pt idx="33">
                  <c:v>1.56140350877193</c:v>
                </c:pt>
                <c:pt idx="34">
                  <c:v>1.66857142857143</c:v>
                </c:pt>
                <c:pt idx="35">
                  <c:v>2.0349538881931</c:v>
                </c:pt>
                <c:pt idx="36">
                  <c:v>3.246835443037975</c:v>
                </c:pt>
                <c:pt idx="37">
                  <c:v>1.508379888268156</c:v>
                </c:pt>
                <c:pt idx="38">
                  <c:v>1.884809417040358</c:v>
                </c:pt>
                <c:pt idx="39">
                  <c:v>2.433566433566434</c:v>
                </c:pt>
                <c:pt idx="40">
                  <c:v>2.036945812807879</c:v>
                </c:pt>
                <c:pt idx="41">
                  <c:v>0.44794952681388</c:v>
                </c:pt>
                <c:pt idx="42">
                  <c:v>1.105702153472854</c:v>
                </c:pt>
                <c:pt idx="43">
                  <c:v>1.117007939824488</c:v>
                </c:pt>
                <c:pt idx="44">
                  <c:v>1.183065909651938</c:v>
                </c:pt>
                <c:pt idx="45">
                  <c:v>1.373363262252151</c:v>
                </c:pt>
                <c:pt idx="46">
                  <c:v>1.203389830508474</c:v>
                </c:pt>
                <c:pt idx="47">
                  <c:v>1.271172855997863</c:v>
                </c:pt>
                <c:pt idx="48">
                  <c:v>1.531914893617021</c:v>
                </c:pt>
                <c:pt idx="49">
                  <c:v>1.734806629834254</c:v>
                </c:pt>
                <c:pt idx="50">
                  <c:v>3.475806451612903</c:v>
                </c:pt>
                <c:pt idx="51">
                  <c:v>1.30951923076923</c:v>
                </c:pt>
                <c:pt idx="52">
                  <c:v>1.571929824561404</c:v>
                </c:pt>
              </c:numCache>
            </c:numRef>
          </c:val>
        </c:ser>
        <c:dLbls>
          <c:showLegendKey val="0"/>
          <c:showVal val="0"/>
          <c:showCatName val="0"/>
          <c:showSerName val="0"/>
          <c:showPercent val="0"/>
          <c:showBubbleSize val="0"/>
        </c:dLbls>
        <c:gapWidth val="150"/>
        <c:axId val="-2088179096"/>
        <c:axId val="-2088176088"/>
      </c:barChart>
      <c:catAx>
        <c:axId val="-2088179096"/>
        <c:scaling>
          <c:orientation val="minMax"/>
        </c:scaling>
        <c:delete val="0"/>
        <c:axPos val="b"/>
        <c:numFmt formatCode="General" sourceLinked="0"/>
        <c:majorTickMark val="out"/>
        <c:minorTickMark val="none"/>
        <c:tickLblPos val="nextTo"/>
        <c:txPr>
          <a:bodyPr/>
          <a:lstStyle/>
          <a:p>
            <a:pPr>
              <a:defRPr sz="650" baseline="0"/>
            </a:pPr>
            <a:endParaRPr lang="en-US"/>
          </a:p>
        </c:txPr>
        <c:crossAx val="-2088176088"/>
        <c:crosses val="autoZero"/>
        <c:auto val="1"/>
        <c:lblAlgn val="ctr"/>
        <c:lblOffset val="100"/>
        <c:noMultiLvlLbl val="0"/>
      </c:catAx>
      <c:valAx>
        <c:axId val="-2088176088"/>
        <c:scaling>
          <c:orientation val="minMax"/>
        </c:scaling>
        <c:delete val="0"/>
        <c:axPos val="l"/>
        <c:majorGridlines>
          <c:spPr>
            <a:ln>
              <a:solidFill>
                <a:schemeClr val="accent1">
                  <a:alpha val="45000"/>
                </a:schemeClr>
              </a:solidFill>
            </a:ln>
          </c:spPr>
        </c:majorGridlines>
        <c:title>
          <c:tx>
            <c:rich>
              <a:bodyPr rot="-5400000" vert="horz"/>
              <a:lstStyle/>
              <a:p>
                <a:pPr>
                  <a:defRPr sz="1400"/>
                </a:pPr>
                <a:r>
                  <a:rPr lang="en-US" sz="1400" dirty="0" smtClean="0"/>
                  <a:t>Relative performance</a:t>
                </a:r>
                <a:r>
                  <a:rPr lang="en-US" sz="1400" baseline="0" dirty="0" smtClean="0"/>
                  <a:t> vs. 2S Intel® Xeon® processor</a:t>
                </a:r>
                <a:endParaRPr lang="en-US" sz="1400" dirty="0"/>
              </a:p>
            </c:rich>
          </c:tx>
          <c:layout/>
          <c:overlay val="0"/>
        </c:title>
        <c:numFmt formatCode="General" sourceLinked="1"/>
        <c:majorTickMark val="out"/>
        <c:minorTickMark val="none"/>
        <c:tickLblPos val="nextTo"/>
        <c:txPr>
          <a:bodyPr/>
          <a:lstStyle/>
          <a:p>
            <a:pPr>
              <a:defRPr sz="550" baseline="0"/>
            </a:pPr>
            <a:endParaRPr lang="en-US"/>
          </a:p>
        </c:txPr>
        <c:crossAx val="-2088179096"/>
        <c:crosses val="autoZero"/>
        <c:crossBetween val="between"/>
        <c:majorUnit val="1.0"/>
      </c:valAx>
      <c:spPr>
        <a:ln>
          <a:solidFill>
            <a:schemeClr val="accent1"/>
          </a:solidFill>
        </a:ln>
      </c:spPr>
    </c:plotArea>
    <c:plotVisOnly val="1"/>
    <c:dispBlanksAs val="gap"/>
    <c:showDLblsOverMax val="0"/>
  </c:chart>
  <c:spPr>
    <a:ln cap="sq">
      <a:solidFill>
        <a:schemeClr val="accent1"/>
      </a:solidFill>
    </a:ln>
    <a:effectLst>
      <a:outerShdw blurRad="50800" dist="38100" dir="13500000" algn="br" rotWithShape="0">
        <a:prstClr val="black">
          <a:alpha val="40000"/>
        </a:prstClr>
      </a:outerShdw>
    </a:effectLst>
    <a:scene3d>
      <a:camera prst="orthographicFront"/>
      <a:lightRig rig="threePt" dir="t"/>
    </a:scene3d>
    <a:sp3d>
      <a:bevelB/>
    </a:sp3d>
  </c:spPr>
  <c:txPr>
    <a:bodyPr/>
    <a:lstStyle/>
    <a:p>
      <a:pPr>
        <a:defRPr sz="1800"/>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383870957353"/>
          <c:y val="0.130516989197919"/>
          <c:w val="0.885878510945548"/>
          <c:h val="0.538376387607625"/>
        </c:manualLayout>
      </c:layout>
      <c:barChart>
        <c:barDir val="col"/>
        <c:grouping val="clustered"/>
        <c:varyColors val="0"/>
        <c:ser>
          <c:idx val="0"/>
          <c:order val="0"/>
          <c:tx>
            <c:strRef>
              <c:f>'[Worksheet in TR2100A NAMD]STMV HSW'!$R$23</c:f>
              <c:strCache>
                <c:ptCount val="1"/>
                <c:pt idx="0">
                  <c:v>Intel® Xeon® processor E5-2697 v2 (Baseline: 1 node, 23 or 47 PPN)</c:v>
                </c:pt>
              </c:strCache>
            </c:strRef>
          </c:tx>
          <c:spPr>
            <a:solidFill>
              <a:srgbClr val="7ED3F7"/>
            </a:solidFill>
            <a:ln>
              <a:noFill/>
            </a:ln>
            <a:effectLst/>
          </c:spPr>
          <c:invertIfNegative val="0"/>
          <c:cat>
            <c:strRef>
              <c:f>'[Worksheet in TR2100A NAMD]STMV HSW'!$Q$24:$Q$26</c:f>
              <c:strCache>
                <c:ptCount val="3"/>
                <c:pt idx="0">
                  <c:v>1 Node</c:v>
                </c:pt>
                <c:pt idx="1">
                  <c:v>8 Nodes</c:v>
                </c:pt>
                <c:pt idx="2">
                  <c:v>32 Nodes</c:v>
                </c:pt>
              </c:strCache>
            </c:strRef>
          </c:cat>
          <c:val>
            <c:numRef>
              <c:f>'[Worksheet in TR2100A NAMD]STMV HSW'!$R$24:$R$26</c:f>
              <c:numCache>
                <c:formatCode>General</c:formatCode>
                <c:ptCount val="3"/>
                <c:pt idx="0" formatCode="0.00">
                  <c:v>1.0</c:v>
                </c:pt>
                <c:pt idx="1">
                  <c:v>6.76</c:v>
                </c:pt>
                <c:pt idx="2">
                  <c:v>20.01000000000001</c:v>
                </c:pt>
              </c:numCache>
            </c:numRef>
          </c:val>
        </c:ser>
        <c:ser>
          <c:idx val="1"/>
          <c:order val="1"/>
          <c:tx>
            <c:strRef>
              <c:f>'[Worksheet in TR2100A NAMD]STMV HSW'!$S$23</c:f>
              <c:strCache>
                <c:ptCount val="1"/>
                <c:pt idx="0">
                  <c:v>Intel® Xeon® processor E5-2697 v3 (27 or 55 PPN)</c:v>
                </c:pt>
              </c:strCache>
            </c:strRef>
          </c:tx>
          <c:spPr>
            <a:solidFill>
              <a:schemeClr val="accent2"/>
            </a:solidFill>
            <a:ln>
              <a:noFill/>
            </a:ln>
            <a:effectLst/>
          </c:spPr>
          <c:invertIfNegative val="0"/>
          <c:cat>
            <c:strRef>
              <c:f>'[Worksheet in TR2100A NAMD]STMV HSW'!$Q$24:$Q$26</c:f>
              <c:strCache>
                <c:ptCount val="3"/>
                <c:pt idx="0">
                  <c:v>1 Node</c:v>
                </c:pt>
                <c:pt idx="1">
                  <c:v>8 Nodes</c:v>
                </c:pt>
                <c:pt idx="2">
                  <c:v>32 Nodes</c:v>
                </c:pt>
              </c:strCache>
            </c:strRef>
          </c:cat>
          <c:val>
            <c:numRef>
              <c:f>'[Worksheet in TR2100A NAMD]STMV HSW'!$S$24:$S$26</c:f>
              <c:numCache>
                <c:formatCode>General</c:formatCode>
                <c:ptCount val="3"/>
                <c:pt idx="0" formatCode="0.00">
                  <c:v>1.21</c:v>
                </c:pt>
                <c:pt idx="1">
                  <c:v>7.93</c:v>
                </c:pt>
                <c:pt idx="2">
                  <c:v>24.18</c:v>
                </c:pt>
              </c:numCache>
            </c:numRef>
          </c:val>
        </c:ser>
        <c:ser>
          <c:idx val="2"/>
          <c:order val="2"/>
          <c:tx>
            <c:strRef>
              <c:f>'[Worksheet in TR2100A NAMD]STMV HSW'!$T$23</c:f>
              <c:strCache>
                <c:ptCount val="1"/>
                <c:pt idx="0">
                  <c:v>Xeon E5-2697 v2 (23 or 47 PPN) + 1 Intel® Xeon Phi™ coprocessor 7120A (240T)</c:v>
                </c:pt>
              </c:strCache>
            </c:strRef>
          </c:tx>
          <c:spPr>
            <a:solidFill>
              <a:srgbClr val="0071C5"/>
            </a:solidFill>
            <a:ln>
              <a:noFill/>
            </a:ln>
            <a:effectLst/>
          </c:spPr>
          <c:invertIfNegative val="0"/>
          <c:cat>
            <c:strRef>
              <c:f>'[Worksheet in TR2100A NAMD]STMV HSW'!$Q$24:$Q$26</c:f>
              <c:strCache>
                <c:ptCount val="3"/>
                <c:pt idx="0">
                  <c:v>1 Node</c:v>
                </c:pt>
                <c:pt idx="1">
                  <c:v>8 Nodes</c:v>
                </c:pt>
                <c:pt idx="2">
                  <c:v>32 Nodes</c:v>
                </c:pt>
              </c:strCache>
            </c:strRef>
          </c:cat>
          <c:val>
            <c:numRef>
              <c:f>'[Worksheet in TR2100A NAMD]STMV HSW'!$T$24:$T$26</c:f>
              <c:numCache>
                <c:formatCode>General</c:formatCode>
                <c:ptCount val="3"/>
                <c:pt idx="0" formatCode="0.00">
                  <c:v>2.03</c:v>
                </c:pt>
                <c:pt idx="1">
                  <c:v>12.18</c:v>
                </c:pt>
                <c:pt idx="2">
                  <c:v>27.19</c:v>
                </c:pt>
              </c:numCache>
            </c:numRef>
          </c:val>
        </c:ser>
        <c:ser>
          <c:idx val="3"/>
          <c:order val="3"/>
          <c:tx>
            <c:strRef>
              <c:f>'[Worksheet in TR2100A NAMD]STMV HSW'!$U$23</c:f>
              <c:strCache>
                <c:ptCount val="1"/>
                <c:pt idx="0">
                  <c:v>Xeon E5-2697 v3 (27 or 55 PPN) + 1 Intel® Xeon Phi™ coprocessor 7110A (240T)</c:v>
                </c:pt>
              </c:strCache>
            </c:strRef>
          </c:tx>
          <c:spPr>
            <a:solidFill>
              <a:srgbClr val="004280"/>
            </a:solidFill>
            <a:ln>
              <a:noFill/>
            </a:ln>
            <a:effectLst/>
          </c:spPr>
          <c:invertIfNegative val="0"/>
          <c:cat>
            <c:strRef>
              <c:f>'[Worksheet in TR2100A NAMD]STMV HSW'!$Q$24:$Q$26</c:f>
              <c:strCache>
                <c:ptCount val="3"/>
                <c:pt idx="0">
                  <c:v>1 Node</c:v>
                </c:pt>
                <c:pt idx="1">
                  <c:v>8 Nodes</c:v>
                </c:pt>
                <c:pt idx="2">
                  <c:v>32 Nodes</c:v>
                </c:pt>
              </c:strCache>
            </c:strRef>
          </c:cat>
          <c:val>
            <c:numRef>
              <c:f>'[Worksheet in TR2100A NAMD]STMV HSW'!$U$24:$U$26</c:f>
              <c:numCache>
                <c:formatCode>General</c:formatCode>
                <c:ptCount val="3"/>
                <c:pt idx="0" formatCode="0.00">
                  <c:v>2.11</c:v>
                </c:pt>
                <c:pt idx="1">
                  <c:v>13.07</c:v>
                </c:pt>
                <c:pt idx="2">
                  <c:v>32.11</c:v>
                </c:pt>
              </c:numCache>
            </c:numRef>
          </c:val>
        </c:ser>
        <c:dLbls>
          <c:showLegendKey val="0"/>
          <c:showVal val="0"/>
          <c:showCatName val="0"/>
          <c:showSerName val="0"/>
          <c:showPercent val="0"/>
          <c:showBubbleSize val="0"/>
        </c:dLbls>
        <c:gapWidth val="75"/>
        <c:overlap val="-25"/>
        <c:axId val="-2088095048"/>
        <c:axId val="-2088091528"/>
      </c:barChart>
      <c:catAx>
        <c:axId val="-2088095048"/>
        <c:scaling>
          <c:orientation val="minMax"/>
        </c:scaling>
        <c:delete val="0"/>
        <c:axPos val="b"/>
        <c:numFmt formatCode="General" sourceLinked="1"/>
        <c:majorTickMark val="cross"/>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Intel Clear" panose="020B0604020203020204" pitchFamily="34" charset="0"/>
                <a:ea typeface="+mn-ea"/>
                <a:cs typeface="+mn-cs"/>
              </a:defRPr>
            </a:pPr>
            <a:endParaRPr lang="en-US"/>
          </a:p>
        </c:txPr>
        <c:crossAx val="-2088091528"/>
        <c:crosses val="autoZero"/>
        <c:auto val="1"/>
        <c:lblAlgn val="ctr"/>
        <c:lblOffset val="100"/>
        <c:noMultiLvlLbl val="0"/>
      </c:catAx>
      <c:valAx>
        <c:axId val="-2088091528"/>
        <c:scaling>
          <c:orientation val="minMax"/>
          <c:max val="32.2"/>
          <c:min val="0.0"/>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Intel Clear" panose="020B0604020203020204" pitchFamily="34" charset="0"/>
                <a:ea typeface="+mn-ea"/>
                <a:cs typeface="+mn-cs"/>
              </a:defRPr>
            </a:pPr>
            <a:endParaRPr lang="en-US"/>
          </a:p>
        </c:txPr>
        <c:crossAx val="-2088095048"/>
        <c:crosses val="autoZero"/>
        <c:crossBetween val="between"/>
      </c:valAx>
      <c:spPr>
        <a:noFill/>
        <a:ln>
          <a:noFill/>
        </a:ln>
        <a:effectLst/>
      </c:spPr>
    </c:plotArea>
    <c:legend>
      <c:legendPos val="b"/>
      <c:layout>
        <c:manualLayout>
          <c:xMode val="edge"/>
          <c:yMode val="edge"/>
          <c:x val="0.0386624588732962"/>
          <c:y val="0.752892847334134"/>
          <c:w val="0.946362571528757"/>
          <c:h val="0.192254524325578"/>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Intel Clear" panose="020B0604020203020204" pitchFamily="34" charset="0"/>
              <a:ea typeface="+mn-ea"/>
              <a:cs typeface="+mn-cs"/>
            </a:defRPr>
          </a:pPr>
          <a:endParaRPr lang="en-US"/>
        </a:p>
      </c:txPr>
    </c:legend>
    <c:plotVisOnly val="1"/>
    <c:dispBlanksAs val="gap"/>
    <c:showDLblsOverMax val="0"/>
  </c:chart>
  <c:spPr>
    <a:noFill/>
    <a:ln w="3175">
      <a:solidFill>
        <a:srgbClr val="004280"/>
      </a:solidFill>
    </a:ln>
    <a:effectLst/>
  </c:spPr>
  <c:txPr>
    <a:bodyPr/>
    <a:lstStyle/>
    <a:p>
      <a:pPr>
        <a:defRPr sz="1000">
          <a:solidFill>
            <a:schemeClr val="tx1"/>
          </a:solidFill>
          <a:latin typeface="Intel Clear" panose="020B0604020203020204" pitchFamily="34" charset="0"/>
        </a:defRPr>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100" b="0" i="0" u="none" strike="noStrike" kern="1200" cap="none" spc="0" normalizeH="0" baseline="0">
                <a:solidFill>
                  <a:schemeClr val="tx1"/>
                </a:solidFill>
                <a:latin typeface="Intel Clear" panose="020B0604020203020204" pitchFamily="34" charset="0"/>
                <a:ea typeface="+mj-ea"/>
                <a:cs typeface="+mj-cs"/>
              </a:defRPr>
            </a:pPr>
            <a:r>
              <a:rPr lang="en-US" sz="1100" b="0" dirty="0" smtClean="0"/>
              <a:t>WRF V3.6 CONUS2.5KM</a:t>
            </a:r>
            <a:r>
              <a:rPr lang="en-US" sz="1100" b="0" baseline="0" dirty="0" smtClean="0"/>
              <a:t> Speed Up</a:t>
            </a:r>
          </a:p>
          <a:p>
            <a:pPr>
              <a:defRPr sz="1100" b="0" i="0" u="none" strike="noStrike" kern="1200" cap="none" spc="0" normalizeH="0" baseline="0">
                <a:solidFill>
                  <a:schemeClr val="tx1"/>
                </a:solidFill>
                <a:latin typeface="Intel Clear" panose="020B0604020203020204" pitchFamily="34" charset="0"/>
                <a:ea typeface="+mj-ea"/>
                <a:cs typeface="+mj-cs"/>
              </a:defRPr>
            </a:pPr>
            <a:r>
              <a:rPr lang="en-US" sz="1100" b="0" baseline="0" dirty="0" smtClean="0"/>
              <a:t>4 Node Clusters</a:t>
            </a:r>
            <a:endParaRPr lang="en-US" sz="1100" b="0" dirty="0"/>
          </a:p>
        </c:rich>
      </c:tx>
      <c:layout>
        <c:manualLayout>
          <c:xMode val="edge"/>
          <c:yMode val="edge"/>
          <c:x val="0.260820352503638"/>
          <c:y val="0.0136732297272164"/>
        </c:manualLayout>
      </c:layout>
      <c:overlay val="0"/>
      <c:spPr>
        <a:noFill/>
        <a:ln>
          <a:noFill/>
        </a:ln>
        <a:effectLst/>
      </c:spPr>
    </c:title>
    <c:autoTitleDeleted val="0"/>
    <c:plotArea>
      <c:layout>
        <c:manualLayout>
          <c:layoutTarget val="inner"/>
          <c:xMode val="edge"/>
          <c:yMode val="edge"/>
          <c:x val="0.120979674216177"/>
          <c:y val="0.153256353845853"/>
          <c:w val="0.878199271987302"/>
          <c:h val="0.465662220391246"/>
        </c:manualLayout>
      </c:layout>
      <c:barChart>
        <c:barDir val="col"/>
        <c:grouping val="clustered"/>
        <c:varyColors val="0"/>
        <c:ser>
          <c:idx val="1"/>
          <c:order val="0"/>
          <c:tx>
            <c:strRef>
              <c:f>WRFV3.6!$A$18</c:f>
              <c:strCache>
                <c:ptCount val="1"/>
                <c:pt idx="0">
                  <c:v>2S Intel® Xeon® processor E5-2697 v2</c:v>
                </c:pt>
              </c:strCache>
            </c:strRef>
          </c:tx>
          <c:spPr>
            <a:solidFill>
              <a:srgbClr val="9CDAFF"/>
            </a:solidFill>
            <a:ln>
              <a:noFill/>
            </a:ln>
            <a:effectLst/>
          </c:spPr>
          <c:invertIfNegative val="0"/>
          <c:val>
            <c:numRef>
              <c:f>WRFV3.6!$C$18</c:f>
              <c:numCache>
                <c:formatCode>0.00</c:formatCode>
                <c:ptCount val="1"/>
                <c:pt idx="0">
                  <c:v>1.0</c:v>
                </c:pt>
              </c:numCache>
            </c:numRef>
          </c:val>
        </c:ser>
        <c:ser>
          <c:idx val="0"/>
          <c:order val="1"/>
          <c:tx>
            <c:strRef>
              <c:f>WRFV3.6!$A$19</c:f>
              <c:strCache>
                <c:ptCount val="1"/>
                <c:pt idx="0">
                  <c:v>2S Xeon E5-2697 v2 + Xeon Phi 7120P</c:v>
                </c:pt>
              </c:strCache>
            </c:strRef>
          </c:tx>
          <c:spPr>
            <a:solidFill>
              <a:srgbClr val="00B0F0"/>
            </a:solidFill>
            <a:ln>
              <a:noFill/>
            </a:ln>
            <a:effectLst/>
          </c:spPr>
          <c:invertIfNegative val="0"/>
          <c:val>
            <c:numRef>
              <c:f>WRFV3.6!$C$19</c:f>
              <c:numCache>
                <c:formatCode>0.00</c:formatCode>
                <c:ptCount val="1"/>
                <c:pt idx="0">
                  <c:v>1.273421157407113</c:v>
                </c:pt>
              </c:numCache>
            </c:numRef>
          </c:val>
        </c:ser>
        <c:ser>
          <c:idx val="2"/>
          <c:order val="2"/>
          <c:tx>
            <c:strRef>
              <c:f>WRFV3.6!$A$20</c:f>
              <c:strCache>
                <c:ptCount val="1"/>
                <c:pt idx="0">
                  <c:v>2S Intel® Xeon® processor E5-2697 v3</c:v>
                </c:pt>
              </c:strCache>
            </c:strRef>
          </c:tx>
          <c:spPr>
            <a:solidFill>
              <a:srgbClr val="0071C5"/>
            </a:solidFill>
            <a:ln>
              <a:noFill/>
            </a:ln>
            <a:effectLst/>
          </c:spPr>
          <c:invertIfNegative val="0"/>
          <c:val>
            <c:numRef>
              <c:f>WRFV3.6!$C$20</c:f>
              <c:numCache>
                <c:formatCode>0.00</c:formatCode>
                <c:ptCount val="1"/>
                <c:pt idx="0">
                  <c:v>1.30243798387605</c:v>
                </c:pt>
              </c:numCache>
            </c:numRef>
          </c:val>
        </c:ser>
        <c:ser>
          <c:idx val="3"/>
          <c:order val="3"/>
          <c:tx>
            <c:strRef>
              <c:f>WRFV3.6!$A$21</c:f>
              <c:strCache>
                <c:ptCount val="1"/>
                <c:pt idx="0">
                  <c:v>2S Xeon E5-2697 v3 + Xeon Phi 7120P</c:v>
                </c:pt>
              </c:strCache>
            </c:strRef>
          </c:tx>
          <c:spPr>
            <a:solidFill>
              <a:srgbClr val="004280"/>
            </a:solidFill>
            <a:ln>
              <a:noFill/>
            </a:ln>
            <a:effectLst/>
          </c:spPr>
          <c:invertIfNegative val="0"/>
          <c:val>
            <c:numRef>
              <c:f>WRFV3.6!$C$21</c:f>
              <c:numCache>
                <c:formatCode>0.00</c:formatCode>
                <c:ptCount val="1"/>
                <c:pt idx="0">
                  <c:v>1.93888266552695</c:v>
                </c:pt>
              </c:numCache>
            </c:numRef>
          </c:val>
        </c:ser>
        <c:dLbls>
          <c:showLegendKey val="0"/>
          <c:showVal val="0"/>
          <c:showCatName val="0"/>
          <c:showSerName val="0"/>
          <c:showPercent val="0"/>
          <c:showBubbleSize val="0"/>
        </c:dLbls>
        <c:gapWidth val="127"/>
        <c:overlap val="-50"/>
        <c:axId val="-2114567880"/>
        <c:axId val="-2114729368"/>
      </c:barChart>
      <c:catAx>
        <c:axId val="-2114567880"/>
        <c:scaling>
          <c:orientation val="minMax"/>
        </c:scaling>
        <c:delete val="1"/>
        <c:axPos val="b"/>
        <c:majorGridlines>
          <c:spPr>
            <a:ln w="9525" cap="flat" cmpd="sng" algn="ctr">
              <a:solidFill>
                <a:schemeClr val="dk1">
                  <a:lumMod val="15000"/>
                  <a:lumOff val="85000"/>
                </a:schemeClr>
              </a:solidFill>
              <a:round/>
            </a:ln>
            <a:effectLst/>
          </c:spPr>
        </c:majorGridlines>
        <c:numFmt formatCode="General" sourceLinked="1"/>
        <c:majorTickMark val="none"/>
        <c:minorTickMark val="none"/>
        <c:tickLblPos val="nextTo"/>
        <c:crossAx val="-2114729368"/>
        <c:crosses val="autoZero"/>
        <c:auto val="1"/>
        <c:lblAlgn val="ctr"/>
        <c:lblOffset val="100"/>
        <c:noMultiLvlLbl val="0"/>
      </c:catAx>
      <c:valAx>
        <c:axId val="-2114729368"/>
        <c:scaling>
          <c:orientation val="minMax"/>
          <c:max val="1.95"/>
          <c:min val="0.0"/>
        </c:scaling>
        <c:delete val="0"/>
        <c:axPos val="l"/>
        <c:majorGridlines>
          <c:spPr>
            <a:ln w="9525" cap="flat" cmpd="sng" algn="ctr">
              <a:solidFill>
                <a:schemeClr val="dk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Intel Clear" panose="020B0604020203020204" pitchFamily="34" charset="0"/>
                <a:ea typeface="+mn-ea"/>
                <a:cs typeface="+mn-cs"/>
              </a:defRPr>
            </a:pPr>
            <a:endParaRPr lang="en-US"/>
          </a:p>
        </c:txPr>
        <c:crossAx val="-2114567880"/>
        <c:crosses val="autoZero"/>
        <c:crossBetween val="between"/>
        <c:majorUnit val="1.0"/>
      </c:valAx>
      <c:spPr>
        <a:noFill/>
        <a:ln>
          <a:noFill/>
        </a:ln>
        <a:effectLst/>
      </c:spPr>
    </c:plotArea>
    <c:legend>
      <c:legendPos val="b"/>
      <c:layout>
        <c:manualLayout>
          <c:xMode val="edge"/>
          <c:yMode val="edge"/>
          <c:x val="0.00892660885753885"/>
          <c:y val="0.635637104877658"/>
          <c:w val="0.968258530183727"/>
          <c:h val="0.216347907255667"/>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Intel Clear" panose="020B0604020203020204" pitchFamily="34" charset="0"/>
              <a:ea typeface="+mn-ea"/>
              <a:cs typeface="+mn-cs"/>
            </a:defRPr>
          </a:pPr>
          <a:endParaRPr lang="en-US"/>
        </a:p>
      </c:txPr>
    </c:legend>
    <c:plotVisOnly val="1"/>
    <c:dispBlanksAs val="gap"/>
    <c:showDLblsOverMax val="0"/>
  </c:chart>
  <c:spPr>
    <a:solidFill>
      <a:schemeClr val="lt1"/>
    </a:solidFill>
    <a:ln w="3175" cap="flat" cmpd="sng" algn="ctr">
      <a:solidFill>
        <a:srgbClr val="004280"/>
      </a:solidFill>
      <a:round/>
    </a:ln>
    <a:effectLst/>
  </c:spPr>
  <c:txPr>
    <a:bodyPr/>
    <a:lstStyle/>
    <a:p>
      <a:pPr>
        <a:defRPr sz="1000">
          <a:solidFill>
            <a:schemeClr val="tx1"/>
          </a:solidFill>
          <a:latin typeface="Intel Clear" panose="020B0604020203020204" pitchFamily="34" charset="0"/>
        </a:defRPr>
      </a:pPr>
      <a:endParaRPr lang="en-US"/>
    </a:p>
  </c:txPr>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4563230967098"/>
          <c:y val="0.111772735194088"/>
          <c:w val="0.875436742030344"/>
          <c:h val="0.531707532482416"/>
        </c:manualLayout>
      </c:layout>
      <c:barChart>
        <c:barDir val="col"/>
        <c:grouping val="clustered"/>
        <c:varyColors val="0"/>
        <c:ser>
          <c:idx val="3"/>
          <c:order val="0"/>
          <c:tx>
            <c:strRef>
              <c:f>Sheet1!$C$1</c:f>
              <c:strCache>
                <c:ptCount val="1"/>
                <c:pt idx="0">
                  <c:v>2S Intel® Xeon® processor E5-2697v3 (LAMMPS Baseline)</c:v>
                </c:pt>
              </c:strCache>
            </c:strRef>
          </c:tx>
          <c:spPr>
            <a:solidFill>
              <a:srgbClr val="00B0F0"/>
            </a:solidFill>
            <a:ln>
              <a:solidFill>
                <a:srgbClr val="00B0F0"/>
              </a:solidFill>
            </a:ln>
            <a:effectLst/>
          </c:spPr>
          <c:invertIfNegative val="0"/>
          <c:cat>
            <c:strRef>
              <c:f>Sheet1!$A$2:$A$3</c:f>
              <c:strCache>
                <c:ptCount val="2"/>
                <c:pt idx="0">
                  <c:v>1 Node (524K Atoms)</c:v>
                </c:pt>
                <c:pt idx="1">
                  <c:v>32 Nodes (16.8M Atoms)</c:v>
                </c:pt>
              </c:strCache>
            </c:strRef>
          </c:cat>
          <c:val>
            <c:numRef>
              <c:f>Sheet1!$C$2:$C$3</c:f>
              <c:numCache>
                <c:formatCode>General</c:formatCode>
                <c:ptCount val="2"/>
                <c:pt idx="0">
                  <c:v>1.0</c:v>
                </c:pt>
                <c:pt idx="1">
                  <c:v>1.0</c:v>
                </c:pt>
              </c:numCache>
            </c:numRef>
          </c:val>
        </c:ser>
        <c:ser>
          <c:idx val="4"/>
          <c:order val="1"/>
          <c:tx>
            <c:strRef>
              <c:f>Sheet1!$E$1</c:f>
              <c:strCache>
                <c:ptCount val="1"/>
                <c:pt idx="0">
                  <c:v>2S Intel® Xeon® processor E5-2697 v3 (LAMMPS IA Package)</c:v>
                </c:pt>
              </c:strCache>
            </c:strRef>
          </c:tx>
          <c:spPr>
            <a:solidFill>
              <a:srgbClr val="0071C5"/>
            </a:solidFill>
            <a:ln>
              <a:solidFill>
                <a:srgbClr val="0071C5"/>
              </a:solidFill>
            </a:ln>
            <a:effectLst/>
          </c:spPr>
          <c:invertIfNegative val="0"/>
          <c:cat>
            <c:strRef>
              <c:f>Sheet1!$A$2:$A$3</c:f>
              <c:strCache>
                <c:ptCount val="2"/>
                <c:pt idx="0">
                  <c:v>1 Node (524K Atoms)</c:v>
                </c:pt>
                <c:pt idx="1">
                  <c:v>32 Nodes (16.8M Atoms)</c:v>
                </c:pt>
              </c:strCache>
            </c:strRef>
          </c:cat>
          <c:val>
            <c:numRef>
              <c:f>Sheet1!$E$2:$E$3</c:f>
              <c:numCache>
                <c:formatCode>General</c:formatCode>
                <c:ptCount val="2"/>
                <c:pt idx="0">
                  <c:v>4.5</c:v>
                </c:pt>
                <c:pt idx="1">
                  <c:v>3.66</c:v>
                </c:pt>
              </c:numCache>
            </c:numRef>
          </c:val>
        </c:ser>
        <c:ser>
          <c:idx val="5"/>
          <c:order val="2"/>
          <c:tx>
            <c:strRef>
              <c:f>Sheet1!$G$1</c:f>
              <c:strCache>
                <c:ptCount val="1"/>
                <c:pt idx="0">
                  <c:v>2S E5-2697 v3 + Intel® Xeon Phi™ coprocessor 7110P/7120A Turbo Off (LAMMPS IA Package)</c:v>
                </c:pt>
              </c:strCache>
            </c:strRef>
          </c:tx>
          <c:spPr>
            <a:solidFill>
              <a:srgbClr val="002060"/>
            </a:solidFill>
            <a:ln>
              <a:solidFill>
                <a:srgbClr val="004280"/>
              </a:solidFill>
            </a:ln>
            <a:effectLst/>
          </c:spPr>
          <c:invertIfNegative val="0"/>
          <c:cat>
            <c:strRef>
              <c:f>Sheet1!$A$2:$A$3</c:f>
              <c:strCache>
                <c:ptCount val="2"/>
                <c:pt idx="0">
                  <c:v>1 Node (524K Atoms)</c:v>
                </c:pt>
                <c:pt idx="1">
                  <c:v>32 Nodes (16.8M Atoms)</c:v>
                </c:pt>
              </c:strCache>
            </c:strRef>
          </c:cat>
          <c:val>
            <c:numRef>
              <c:f>Sheet1!$G$2:$G$3</c:f>
              <c:numCache>
                <c:formatCode>General</c:formatCode>
                <c:ptCount val="2"/>
                <c:pt idx="0">
                  <c:v>5.4</c:v>
                </c:pt>
                <c:pt idx="1">
                  <c:v>5.31</c:v>
                </c:pt>
              </c:numCache>
            </c:numRef>
          </c:val>
        </c:ser>
        <c:dLbls>
          <c:showLegendKey val="0"/>
          <c:showVal val="0"/>
          <c:showCatName val="0"/>
          <c:showSerName val="0"/>
          <c:showPercent val="0"/>
          <c:showBubbleSize val="0"/>
        </c:dLbls>
        <c:gapWidth val="111"/>
        <c:overlap val="-26"/>
        <c:axId val="-2115028280"/>
        <c:axId val="-2115024696"/>
        <c:extLst>
          <c:ext xmlns:c15="http://schemas.microsoft.com/office/drawing/2012/chart" uri="{02D57815-91ED-43cb-92C2-25804820EDAC}">
            <c15:filteredBarSeries>
              <c15:ser>
                <c:idx val="0"/>
                <c:order val="0"/>
                <c:tx>
                  <c:strRef>
                    <c:extLst>
                      <c:ext uri="{02D57815-91ED-43cb-92C2-25804820EDAC}">
                        <c15:formulaRef>
                          <c15:sqref>Sheet1!$B$1</c15:sqref>
                        </c15:formulaRef>
                      </c:ext>
                    </c:extLst>
                    <c:strCache>
                      <c:ptCount val="1"/>
                      <c:pt idx="0">
                        <c:v>2S Intel® Xeon® processor E5-2697 v2 (LAMMPS Baseline)</c:v>
                      </c:pt>
                    </c:strCache>
                  </c:strRef>
                </c:tx>
                <c:spPr>
                  <a:solidFill>
                    <a:schemeClr val="accent1"/>
                  </a:solidFill>
                  <a:ln>
                    <a:noFill/>
                  </a:ln>
                  <a:effectLst/>
                </c:spPr>
                <c:invertIfNegative val="0"/>
                <c:cat>
                  <c:strRef>
                    <c:extLst>
                      <c:ext uri="{02D57815-91ED-43cb-92C2-25804820EDAC}">
                        <c15:formulaRef>
                          <c15:sqref>Sheet1!$A$2:$A$3</c15:sqref>
                        </c15:formulaRef>
                      </c:ext>
                    </c:extLst>
                    <c:strCache>
                      <c:ptCount val="2"/>
                      <c:pt idx="0">
                        <c:v>1 Node (524K Atoms)</c:v>
                      </c:pt>
                      <c:pt idx="1">
                        <c:v>32 Nodes (16.8M Atoms)</c:v>
                      </c:pt>
                    </c:strCache>
                  </c:strRef>
                </c:cat>
                <c:val>
                  <c:numRef>
                    <c:extLst>
                      <c:ext uri="{02D57815-91ED-43cb-92C2-25804820EDAC}">
                        <c15:formulaRef>
                          <c15:sqref>Sheet1!$B$2:$B$3</c15:sqref>
                        </c15:formulaRef>
                      </c:ext>
                    </c:extLst>
                    <c:numCache>
                      <c:formatCode>General</c:formatCode>
                      <c:ptCount val="2"/>
                      <c:pt idx="0">
                        <c:v>1</c:v>
                      </c:pt>
                      <c:pt idx="1">
                        <c:v>1</c:v>
                      </c:pt>
                    </c:numCache>
                  </c:numRef>
                </c:val>
              </c15:ser>
            </c15:filteredBarSeries>
            <c15:filteredBarSeries>
              <c15:ser>
                <c:idx val="1"/>
                <c:order val="2"/>
                <c:tx>
                  <c:strRef>
                    <c:extLst xmlns:c15="http://schemas.microsoft.com/office/drawing/2012/chart">
                      <c:ext xmlns:c15="http://schemas.microsoft.com/office/drawing/2012/chart" uri="{02D57815-91ED-43cb-92C2-25804820EDAC}">
                        <c15:formulaRef>
                          <c15:sqref>Sheet1!$D$1</c15:sqref>
                        </c15:formulaRef>
                      </c:ext>
                    </c:extLst>
                    <c:strCache>
                      <c:ptCount val="1"/>
                      <c:pt idx="0">
                        <c:v>2S Intel® Xeon® processor E5-2697 v2 (LAMMPS IA Package)</c:v>
                      </c:pt>
                    </c:strCache>
                  </c:strRef>
                </c:tx>
                <c:spPr>
                  <a:solidFill>
                    <a:schemeClr val="accent2"/>
                  </a:solidFill>
                  <a:ln>
                    <a:noFill/>
                  </a:ln>
                  <a:effectLst/>
                </c:spPr>
                <c:invertIfNegative val="0"/>
                <c:cat>
                  <c:strRef>
                    <c:extLst xmlns:c15="http://schemas.microsoft.com/office/drawing/2012/chart">
                      <c:ext xmlns:c15="http://schemas.microsoft.com/office/drawing/2012/chart" uri="{02D57815-91ED-43cb-92C2-25804820EDAC}">
                        <c15:formulaRef>
                          <c15:sqref>Sheet1!$A$2:$A$3</c15:sqref>
                        </c15:formulaRef>
                      </c:ext>
                    </c:extLst>
                    <c:strCache>
                      <c:ptCount val="2"/>
                      <c:pt idx="0">
                        <c:v>1 Node (524K Atoms)</c:v>
                      </c:pt>
                      <c:pt idx="1">
                        <c:v>32 Nodes (16.8M Atoms)</c:v>
                      </c:pt>
                    </c:strCache>
                  </c:strRef>
                </c:cat>
                <c:val>
                  <c:numRef>
                    <c:extLst xmlns:c15="http://schemas.microsoft.com/office/drawing/2012/chart">
                      <c:ext xmlns:c15="http://schemas.microsoft.com/office/drawing/2012/chart" uri="{02D57815-91ED-43cb-92C2-25804820EDAC}">
                        <c15:formulaRef>
                          <c15:sqref>Sheet1!$D$2:$D$3</c15:sqref>
                        </c15:formulaRef>
                      </c:ext>
                    </c:extLst>
                    <c:numCache>
                      <c:formatCode>General</c:formatCode>
                      <c:ptCount val="2"/>
                      <c:pt idx="0">
                        <c:v>3.43</c:v>
                      </c:pt>
                      <c:pt idx="1">
                        <c:v>3.06</c:v>
                      </c:pt>
                    </c:numCache>
                  </c:numRef>
                </c:val>
              </c15:ser>
            </c15:filteredBarSeries>
            <c15:filteredBarSeries>
              <c15:ser>
                <c:idx val="2"/>
                <c:order val="4"/>
                <c:tx>
                  <c:strRef>
                    <c:extLst xmlns:c15="http://schemas.microsoft.com/office/drawing/2012/chart">
                      <c:ext xmlns:c15="http://schemas.microsoft.com/office/drawing/2012/chart" uri="{02D57815-91ED-43cb-92C2-25804820EDAC}">
                        <c15:formulaRef>
                          <c15:sqref>Sheet1!$F$1</c15:sqref>
                        </c15:formulaRef>
                      </c:ext>
                    </c:extLst>
                    <c:strCache>
                      <c:ptCount val="1"/>
                      <c:pt idx="0">
                        <c:v>2S E5-2697v2 + Intel® Xeon Phi™ coprocessor 7120A Turbo Off (LAMMPS IA Package)</c:v>
                      </c:pt>
                    </c:strCache>
                  </c:strRef>
                </c:tx>
                <c:spPr>
                  <a:solidFill>
                    <a:schemeClr val="accent3"/>
                  </a:solidFill>
                  <a:ln>
                    <a:noFill/>
                  </a:ln>
                  <a:effectLst/>
                </c:spPr>
                <c:invertIfNegative val="0"/>
                <c:cat>
                  <c:strRef>
                    <c:extLst xmlns:c15="http://schemas.microsoft.com/office/drawing/2012/chart">
                      <c:ext xmlns:c15="http://schemas.microsoft.com/office/drawing/2012/chart" uri="{02D57815-91ED-43cb-92C2-25804820EDAC}">
                        <c15:formulaRef>
                          <c15:sqref>Sheet1!$A$2:$A$3</c15:sqref>
                        </c15:formulaRef>
                      </c:ext>
                    </c:extLst>
                    <c:strCache>
                      <c:ptCount val="2"/>
                      <c:pt idx="0">
                        <c:v>1 Node (524K Atoms)</c:v>
                      </c:pt>
                      <c:pt idx="1">
                        <c:v>32 Nodes (16.8M Atoms)</c:v>
                      </c:pt>
                    </c:strCache>
                  </c:strRef>
                </c:cat>
                <c:val>
                  <c:numRef>
                    <c:extLst xmlns:c15="http://schemas.microsoft.com/office/drawing/2012/chart">
                      <c:ext xmlns:c15="http://schemas.microsoft.com/office/drawing/2012/chart" uri="{02D57815-91ED-43cb-92C2-25804820EDAC}">
                        <c15:formulaRef>
                          <c15:sqref>Sheet1!$F$2:$F$3</c15:sqref>
                        </c15:formulaRef>
                      </c:ext>
                    </c:extLst>
                    <c:numCache>
                      <c:formatCode>General</c:formatCode>
                      <c:ptCount val="2"/>
                      <c:pt idx="0">
                        <c:v>0</c:v>
                      </c:pt>
                      <c:pt idx="1">
                        <c:v>0</c:v>
                      </c:pt>
                    </c:numCache>
                  </c:numRef>
                </c:val>
              </c15:ser>
            </c15:filteredBarSeries>
          </c:ext>
        </c:extLst>
      </c:barChart>
      <c:catAx>
        <c:axId val="-2115028280"/>
        <c:scaling>
          <c:orientation val="minMax"/>
        </c:scaling>
        <c:delete val="0"/>
        <c:axPos val="b"/>
        <c:numFmt formatCode="General" sourceLinked="1"/>
        <c:majorTickMark val="cross"/>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Intel Clear" panose="020B0604020203020204" pitchFamily="34" charset="0"/>
                <a:ea typeface="+mn-ea"/>
                <a:cs typeface="+mn-cs"/>
              </a:defRPr>
            </a:pPr>
            <a:endParaRPr lang="en-US"/>
          </a:p>
        </c:txPr>
        <c:crossAx val="-2115024696"/>
        <c:crosses val="autoZero"/>
        <c:auto val="1"/>
        <c:lblAlgn val="ctr"/>
        <c:lblOffset val="100"/>
        <c:noMultiLvlLbl val="0"/>
      </c:catAx>
      <c:valAx>
        <c:axId val="-2115024696"/>
        <c:scaling>
          <c:orientation val="minMax"/>
          <c:max val="5.41"/>
          <c:min val="0.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Intel Clear" panose="020B0604020203020204" pitchFamily="34" charset="0"/>
                <a:ea typeface="+mn-ea"/>
                <a:cs typeface="+mn-cs"/>
              </a:defRPr>
            </a:pPr>
            <a:endParaRPr lang="en-US"/>
          </a:p>
        </c:txPr>
        <c:crossAx val="-2115028280"/>
        <c:crosses val="autoZero"/>
        <c:crossBetween val="between"/>
      </c:valAx>
      <c:spPr>
        <a:noFill/>
        <a:ln>
          <a:noFill/>
        </a:ln>
        <a:effectLst/>
      </c:spPr>
    </c:plotArea>
    <c:legend>
      <c:legendPos val="b"/>
      <c:layout>
        <c:manualLayout>
          <c:xMode val="edge"/>
          <c:yMode val="edge"/>
          <c:x val="0.00191461965836077"/>
          <c:y val="0.729925510777793"/>
          <c:w val="0.986481624836422"/>
          <c:h val="0.261377815359568"/>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1"/>
              </a:solidFill>
              <a:latin typeface="Intel Clear" panose="020B0604020203020204" pitchFamily="34" charset="0"/>
              <a:ea typeface="+mn-ea"/>
              <a:cs typeface="+mn-cs"/>
            </a:defRPr>
          </a:pPr>
          <a:endParaRPr lang="en-US"/>
        </a:p>
      </c:txPr>
    </c:legend>
    <c:plotVisOnly val="1"/>
    <c:dispBlanksAs val="gap"/>
    <c:showDLblsOverMax val="0"/>
  </c:chart>
  <c:spPr>
    <a:noFill/>
    <a:ln w="3175">
      <a:solidFill>
        <a:srgbClr val="004280"/>
      </a:solidFill>
    </a:ln>
    <a:effectLst/>
  </c:spPr>
  <c:txPr>
    <a:bodyPr/>
    <a:lstStyle/>
    <a:p>
      <a:pPr>
        <a:defRPr sz="1000">
          <a:solidFill>
            <a:schemeClr val="tx1"/>
          </a:solidFill>
          <a:latin typeface="Intel Clear" panose="020B0604020203020204" pitchFamily="34" charset="0"/>
        </a:defRPr>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100" b="0" i="0" u="none" strike="noStrike" kern="1200" spc="0" baseline="0">
                <a:solidFill>
                  <a:schemeClr val="tx1"/>
                </a:solidFill>
                <a:latin typeface="Intel Clear" panose="020B0604020203020204" pitchFamily="34" charset="0"/>
                <a:ea typeface="+mn-ea"/>
                <a:cs typeface="+mn-cs"/>
              </a:defRPr>
            </a:pPr>
            <a:r>
              <a:rPr lang="en-US" sz="1100" dirty="0" smtClean="0"/>
              <a:t>ANSYS Mechanical*</a:t>
            </a:r>
            <a:r>
              <a:rPr lang="en-US" sz="1100" baseline="0" dirty="0" smtClean="0"/>
              <a:t> V16ln-2 Solver Rate, </a:t>
            </a:r>
            <a:r>
              <a:rPr lang="en-US" sz="1100" dirty="0" smtClean="0"/>
              <a:t>DMP</a:t>
            </a:r>
            <a:r>
              <a:rPr lang="en-US" sz="1100" baseline="0" dirty="0" smtClean="0"/>
              <a:t> Mode</a:t>
            </a:r>
            <a:endParaRPr lang="en-US" sz="1100" dirty="0"/>
          </a:p>
        </c:rich>
      </c:tx>
      <c:layout>
        <c:manualLayout>
          <c:xMode val="edge"/>
          <c:yMode val="edge"/>
          <c:x val="0.15526896993349"/>
          <c:y val="0.0130301715160451"/>
        </c:manualLayout>
      </c:layout>
      <c:overlay val="0"/>
      <c:spPr>
        <a:noFill/>
        <a:ln>
          <a:noFill/>
        </a:ln>
        <a:effectLst/>
      </c:spPr>
    </c:title>
    <c:autoTitleDeleted val="0"/>
    <c:plotArea>
      <c:layout>
        <c:manualLayout>
          <c:layoutTarget val="inner"/>
          <c:xMode val="edge"/>
          <c:yMode val="edge"/>
          <c:x val="0.11707773872659"/>
          <c:y val="0.117043515642875"/>
          <c:w val="0.88032898288763"/>
          <c:h val="0.44117826608431"/>
        </c:manualLayout>
      </c:layout>
      <c:barChart>
        <c:barDir val="col"/>
        <c:grouping val="clustered"/>
        <c:varyColors val="0"/>
        <c:ser>
          <c:idx val="0"/>
          <c:order val="0"/>
          <c:tx>
            <c:strRef>
              <c:f>'[Worksheet in TR2083A ANSYS Mechanical]Sheet1'!$M$11</c:f>
              <c:strCache>
                <c:ptCount val="1"/>
                <c:pt idx="0">
                  <c:v>Intel® Xeon® processor E5-2697 v2</c:v>
                </c:pt>
              </c:strCache>
            </c:strRef>
          </c:tx>
          <c:spPr>
            <a:solidFill>
              <a:srgbClr val="7ED3F7"/>
            </a:solidFill>
            <a:ln>
              <a:noFill/>
            </a:ln>
            <a:effectLst/>
          </c:spPr>
          <c:invertIfNegative val="0"/>
          <c:cat>
            <c:numRef>
              <c:f>'[Worksheet in TR2083A ANSYS Mechanical]Sheet1'!$L$12:$L$15</c:f>
              <c:numCache>
                <c:formatCode>General</c:formatCode>
                <c:ptCount val="4"/>
                <c:pt idx="0">
                  <c:v>1.0</c:v>
                </c:pt>
                <c:pt idx="1">
                  <c:v>2.0</c:v>
                </c:pt>
                <c:pt idx="2">
                  <c:v>4.0</c:v>
                </c:pt>
                <c:pt idx="3">
                  <c:v>8.0</c:v>
                </c:pt>
              </c:numCache>
            </c:numRef>
          </c:cat>
          <c:val>
            <c:numRef>
              <c:f>'[Worksheet in TR2083A ANSYS Mechanical]Sheet1'!$M$12:$M$15</c:f>
              <c:numCache>
                <c:formatCode>General</c:formatCode>
                <c:ptCount val="4"/>
                <c:pt idx="0">
                  <c:v>1.0</c:v>
                </c:pt>
                <c:pt idx="1">
                  <c:v>2.0</c:v>
                </c:pt>
                <c:pt idx="2">
                  <c:v>3.0</c:v>
                </c:pt>
                <c:pt idx="3">
                  <c:v>6.0</c:v>
                </c:pt>
              </c:numCache>
            </c:numRef>
          </c:val>
        </c:ser>
        <c:ser>
          <c:idx val="1"/>
          <c:order val="1"/>
          <c:tx>
            <c:strRef>
              <c:f>'[Worksheet in TR2083A ANSYS Mechanical]Sheet1'!$N$11</c:f>
              <c:strCache>
                <c:ptCount val="1"/>
                <c:pt idx="0">
                  <c:v>Intel® Xeon® processor E5-2697 v2 + Intel® Xeon Phi™ coprocessor 7120A</c:v>
                </c:pt>
              </c:strCache>
            </c:strRef>
          </c:tx>
          <c:spPr>
            <a:solidFill>
              <a:schemeClr val="accent2"/>
            </a:solidFill>
            <a:ln>
              <a:noFill/>
            </a:ln>
            <a:effectLst/>
          </c:spPr>
          <c:invertIfNegative val="0"/>
          <c:cat>
            <c:numRef>
              <c:f>'[Worksheet in TR2083A ANSYS Mechanical]Sheet1'!$L$12:$L$15</c:f>
              <c:numCache>
                <c:formatCode>General</c:formatCode>
                <c:ptCount val="4"/>
                <c:pt idx="0">
                  <c:v>1.0</c:v>
                </c:pt>
                <c:pt idx="1">
                  <c:v>2.0</c:v>
                </c:pt>
                <c:pt idx="2">
                  <c:v>4.0</c:v>
                </c:pt>
                <c:pt idx="3">
                  <c:v>8.0</c:v>
                </c:pt>
              </c:numCache>
            </c:numRef>
          </c:cat>
          <c:val>
            <c:numRef>
              <c:f>'[Worksheet in TR2083A ANSYS Mechanical]Sheet1'!$N$12:$N$15</c:f>
              <c:numCache>
                <c:formatCode>General</c:formatCode>
                <c:ptCount val="4"/>
                <c:pt idx="0">
                  <c:v>2.03</c:v>
                </c:pt>
                <c:pt idx="1">
                  <c:v>4.89</c:v>
                </c:pt>
                <c:pt idx="2">
                  <c:v>6.47</c:v>
                </c:pt>
                <c:pt idx="3">
                  <c:v>9.42</c:v>
                </c:pt>
              </c:numCache>
            </c:numRef>
          </c:val>
        </c:ser>
        <c:ser>
          <c:idx val="2"/>
          <c:order val="2"/>
          <c:tx>
            <c:strRef>
              <c:f>'[Worksheet in TR2083A ANSYS Mechanical]Sheet1'!$O$11</c:f>
              <c:strCache>
                <c:ptCount val="1"/>
                <c:pt idx="0">
                  <c:v>Intel® Xeon® processor E5-2697 v3</c:v>
                </c:pt>
              </c:strCache>
            </c:strRef>
          </c:tx>
          <c:spPr>
            <a:solidFill>
              <a:srgbClr val="0071C5"/>
            </a:solidFill>
            <a:ln>
              <a:noFill/>
            </a:ln>
            <a:effectLst/>
          </c:spPr>
          <c:invertIfNegative val="0"/>
          <c:cat>
            <c:numRef>
              <c:f>'[Worksheet in TR2083A ANSYS Mechanical]Sheet1'!$L$12:$L$15</c:f>
              <c:numCache>
                <c:formatCode>General</c:formatCode>
                <c:ptCount val="4"/>
                <c:pt idx="0">
                  <c:v>1.0</c:v>
                </c:pt>
                <c:pt idx="1">
                  <c:v>2.0</c:v>
                </c:pt>
                <c:pt idx="2">
                  <c:v>4.0</c:v>
                </c:pt>
                <c:pt idx="3">
                  <c:v>8.0</c:v>
                </c:pt>
              </c:numCache>
            </c:numRef>
          </c:cat>
          <c:val>
            <c:numRef>
              <c:f>'[Worksheet in TR2083A ANSYS Mechanical]Sheet1'!$O$12:$O$15</c:f>
              <c:numCache>
                <c:formatCode>General</c:formatCode>
                <c:ptCount val="4"/>
                <c:pt idx="0">
                  <c:v>1.61</c:v>
                </c:pt>
                <c:pt idx="1">
                  <c:v>3.73</c:v>
                </c:pt>
                <c:pt idx="2">
                  <c:v>5.83</c:v>
                </c:pt>
                <c:pt idx="3">
                  <c:v>8.97</c:v>
                </c:pt>
              </c:numCache>
            </c:numRef>
          </c:val>
        </c:ser>
        <c:ser>
          <c:idx val="3"/>
          <c:order val="3"/>
          <c:tx>
            <c:strRef>
              <c:f>'[Worksheet in TR2083A ANSYS Mechanical]Sheet1'!$P$11</c:f>
              <c:strCache>
                <c:ptCount val="1"/>
                <c:pt idx="0">
                  <c:v>Intel® Xeon® processor E5-2697 v3 + Intel® Xeon Phi™ coprocessor 7120A</c:v>
                </c:pt>
              </c:strCache>
            </c:strRef>
          </c:tx>
          <c:spPr>
            <a:solidFill>
              <a:srgbClr val="004280"/>
            </a:solidFill>
            <a:ln>
              <a:noFill/>
            </a:ln>
            <a:effectLst/>
          </c:spPr>
          <c:invertIfNegative val="0"/>
          <c:cat>
            <c:numRef>
              <c:f>'[Worksheet in TR2083A ANSYS Mechanical]Sheet1'!$L$12:$L$15</c:f>
              <c:numCache>
                <c:formatCode>General</c:formatCode>
                <c:ptCount val="4"/>
                <c:pt idx="0">
                  <c:v>1.0</c:v>
                </c:pt>
                <c:pt idx="1">
                  <c:v>2.0</c:v>
                </c:pt>
                <c:pt idx="2">
                  <c:v>4.0</c:v>
                </c:pt>
                <c:pt idx="3">
                  <c:v>8.0</c:v>
                </c:pt>
              </c:numCache>
            </c:numRef>
          </c:cat>
          <c:val>
            <c:numRef>
              <c:f>'[Worksheet in TR2083A ANSYS Mechanical]Sheet1'!$P$12:$P$15</c:f>
              <c:numCache>
                <c:formatCode>General</c:formatCode>
                <c:ptCount val="4"/>
                <c:pt idx="0">
                  <c:v>2.48</c:v>
                </c:pt>
                <c:pt idx="1">
                  <c:v>6.649999999999998</c:v>
                </c:pt>
                <c:pt idx="2">
                  <c:v>9.58</c:v>
                </c:pt>
                <c:pt idx="3">
                  <c:v>10.08</c:v>
                </c:pt>
              </c:numCache>
            </c:numRef>
          </c:val>
        </c:ser>
        <c:dLbls>
          <c:showLegendKey val="0"/>
          <c:showVal val="0"/>
          <c:showCatName val="0"/>
          <c:showSerName val="0"/>
          <c:showPercent val="0"/>
          <c:showBubbleSize val="0"/>
        </c:dLbls>
        <c:gapWidth val="75"/>
        <c:overlap val="-25"/>
        <c:axId val="-2087877080"/>
        <c:axId val="-2087873432"/>
      </c:barChart>
      <c:catAx>
        <c:axId val="-2087877080"/>
        <c:scaling>
          <c:orientation val="minMax"/>
        </c:scaling>
        <c:delete val="0"/>
        <c:axPos val="b"/>
        <c:numFmt formatCode="General" sourceLinked="1"/>
        <c:majorTickMark val="cross"/>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Intel Clear" panose="020B0604020203020204" pitchFamily="34" charset="0"/>
                <a:ea typeface="+mn-ea"/>
                <a:cs typeface="+mn-cs"/>
              </a:defRPr>
            </a:pPr>
            <a:endParaRPr lang="en-US"/>
          </a:p>
        </c:txPr>
        <c:crossAx val="-2087873432"/>
        <c:crosses val="autoZero"/>
        <c:auto val="1"/>
        <c:lblAlgn val="ctr"/>
        <c:lblOffset val="100"/>
        <c:noMultiLvlLbl val="0"/>
      </c:catAx>
      <c:valAx>
        <c:axId val="-2087873432"/>
        <c:scaling>
          <c:orientation val="minMax"/>
          <c:max val="10.1"/>
          <c:min val="0.0"/>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Intel Clear" panose="020B0604020203020204" pitchFamily="34" charset="0"/>
                <a:ea typeface="+mn-ea"/>
                <a:cs typeface="+mn-cs"/>
              </a:defRPr>
            </a:pPr>
            <a:endParaRPr lang="en-US"/>
          </a:p>
        </c:txPr>
        <c:crossAx val="-2087877080"/>
        <c:crosses val="autoZero"/>
        <c:crossBetween val="between"/>
      </c:valAx>
      <c:spPr>
        <a:noFill/>
        <a:ln>
          <a:noFill/>
        </a:ln>
        <a:effectLst/>
      </c:spPr>
    </c:plotArea>
    <c:legend>
      <c:legendPos val="b"/>
      <c:layout>
        <c:manualLayout>
          <c:xMode val="edge"/>
          <c:yMode val="edge"/>
          <c:x val="0.0184670008388337"/>
          <c:y val="0.678859111013983"/>
          <c:w val="0.970845629284525"/>
          <c:h val="0.269020202921836"/>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Intel Clear" panose="020B0604020203020204" pitchFamily="34" charset="0"/>
              <a:ea typeface="+mn-ea"/>
              <a:cs typeface="+mn-cs"/>
            </a:defRPr>
          </a:pPr>
          <a:endParaRPr lang="en-US"/>
        </a:p>
      </c:txPr>
    </c:legend>
    <c:plotVisOnly val="1"/>
    <c:dispBlanksAs val="gap"/>
    <c:showDLblsOverMax val="0"/>
  </c:chart>
  <c:spPr>
    <a:noFill/>
    <a:ln w="3175">
      <a:solidFill>
        <a:srgbClr val="004280"/>
      </a:solidFill>
    </a:ln>
    <a:effectLst/>
  </c:spPr>
  <c:txPr>
    <a:bodyPr/>
    <a:lstStyle/>
    <a:p>
      <a:pPr>
        <a:defRPr sz="1000">
          <a:solidFill>
            <a:schemeClr val="tx1"/>
          </a:solidFill>
          <a:latin typeface="Intel Clear" panose="020B0604020203020204" pitchFamily="34" charset="0"/>
        </a:defRPr>
      </a:pPr>
      <a:endParaRPr lang="en-US"/>
    </a:p>
  </c:txPr>
  <c:externalData r:id="rId1">
    <c:autoUpdate val="0"/>
  </c:externalData>
  <c:userShapes r:id="rId2"/>
</c:chartSpace>
</file>

<file path=ppt/drawings/_rels/vmlDrawing1.vml.rels><?xml version="1.0" encoding="UTF-8" standalone="yes"?>
<Relationships xmlns="http://schemas.openxmlformats.org/package/2006/relationships"><Relationship Id="rId1" Type="http://schemas.openxmlformats.org/officeDocument/2006/relationships/image" Target="../media/image11.emf"/></Relationships>
</file>

<file path=ppt/drawings/drawing1.xml><?xml version="1.0" encoding="utf-8"?>
<c:userShapes xmlns:c="http://schemas.openxmlformats.org/drawingml/2006/chart">
  <cdr:relSizeAnchor xmlns:cdr="http://schemas.openxmlformats.org/drawingml/2006/chartDrawing">
    <cdr:from>
      <cdr:x>0.35305</cdr:x>
      <cdr:y>0.61355</cdr:y>
    </cdr:from>
    <cdr:to>
      <cdr:x>0.78977</cdr:x>
      <cdr:y>0.67671</cdr:y>
    </cdr:to>
    <cdr:sp macro="" textlink="">
      <cdr:nvSpPr>
        <cdr:cNvPr id="2" name="Rectangle 1"/>
        <cdr:cNvSpPr/>
      </cdr:nvSpPr>
      <cdr:spPr>
        <a:xfrm xmlns:a="http://schemas.openxmlformats.org/drawingml/2006/main">
          <a:off x="1728975" y="2392025"/>
          <a:ext cx="2138738" cy="246239"/>
        </a:xfrm>
        <a:prstGeom xmlns:a="http://schemas.openxmlformats.org/drawingml/2006/main" prst="rect">
          <a:avLst/>
        </a:prstGeom>
      </cdr:spPr>
      <cdr:txBody>
        <a:bodyPr xmlns:a="http://schemas.openxmlformats.org/drawingml/2006/main" wrap="none">
          <a:spAutoFit/>
        </a:bodyPr>
        <a:lstStyle xmlns:a="http://schemas.openxmlformats.org/drawingml/2006/main">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xmlns:a="http://schemas.openxmlformats.org/drawingml/2006/main">
          <a:pPr marL="133331" indent="-133331" algn="ctr">
            <a:spcBef>
              <a:spcPts val="900"/>
            </a:spcBef>
          </a:pPr>
          <a:r>
            <a:rPr lang="en-US" sz="1000" dirty="0" smtClean="0">
              <a:latin typeface="Intel Clear" panose="020B0604020203020204" pitchFamily="34" charset="0"/>
              <a:cs typeface="Verdana"/>
            </a:rPr>
            <a:t>Number of MPI processes on host</a:t>
          </a:r>
          <a:endParaRPr lang="en-US" sz="1000" dirty="0">
            <a:latin typeface="Intel Clear" panose="020B0604020203020204" pitchFamily="34" charset="0"/>
            <a:cs typeface="Verdana"/>
          </a:endParaRPr>
        </a:p>
      </cdr:txBody>
    </cdr:sp>
  </cdr:relSizeAnchor>
  <cdr:relSizeAnchor xmlns:cdr="http://schemas.openxmlformats.org/drawingml/2006/chartDrawing">
    <cdr:from>
      <cdr:x>0.21339</cdr:x>
      <cdr:y>0.44893</cdr:y>
    </cdr:from>
    <cdr:to>
      <cdr:x>0.28807</cdr:x>
      <cdr:y>0.4884</cdr:y>
    </cdr:to>
    <cdr:sp macro="" textlink="">
      <cdr:nvSpPr>
        <cdr:cNvPr id="3" name="TextBox 28"/>
        <cdr:cNvSpPr txBox="1"/>
      </cdr:nvSpPr>
      <cdr:spPr>
        <a:xfrm xmlns:a="http://schemas.openxmlformats.org/drawingml/2006/main">
          <a:off x="1045013" y="1750217"/>
          <a:ext cx="365760" cy="153888"/>
        </a:xfrm>
        <a:prstGeom xmlns:a="http://schemas.openxmlformats.org/drawingml/2006/main" prst="rect">
          <a:avLst/>
        </a:prstGeom>
        <a:noFill xmlns:a="http://schemas.openxmlformats.org/drawingml/2006/main"/>
      </cdr:spPr>
      <cdr:txBody>
        <a:bodyPr xmlns:a="http://schemas.openxmlformats.org/drawingml/2006/main" wrap="square" lIns="0" tIns="0" rIns="0" bIns="0" rtlCol="0" anchor="ctr" anchorCtr="0">
          <a:noAutofit/>
        </a:bodyPr>
        <a:lstStyle xmlns:a="http://schemas.openxmlformats.org/drawingml/2006/main">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xmlns:a="http://schemas.openxmlformats.org/drawingml/2006/main">
          <a:pPr algn="ctr"/>
          <a:r>
            <a:rPr lang="en-US" sz="800" dirty="0" smtClean="0">
              <a:latin typeface="Intel Clear" panose="020B0604020203020204" pitchFamily="34" charset="0"/>
              <a:cs typeface="Neo Sans Intel"/>
            </a:rPr>
            <a:t>1.61X</a:t>
          </a:r>
        </a:p>
      </cdr:txBody>
    </cdr:sp>
  </cdr:relSizeAnchor>
  <cdr:relSizeAnchor xmlns:cdr="http://schemas.openxmlformats.org/drawingml/2006/chartDrawing">
    <cdr:from>
      <cdr:x>0.26527</cdr:x>
      <cdr:y>0.40946</cdr:y>
    </cdr:from>
    <cdr:to>
      <cdr:x>0.33995</cdr:x>
      <cdr:y>0.44893</cdr:y>
    </cdr:to>
    <cdr:sp macro="" textlink="">
      <cdr:nvSpPr>
        <cdr:cNvPr id="4" name="TextBox 28"/>
        <cdr:cNvSpPr txBox="1"/>
      </cdr:nvSpPr>
      <cdr:spPr>
        <a:xfrm xmlns:a="http://schemas.openxmlformats.org/drawingml/2006/main">
          <a:off x="1299092" y="1596329"/>
          <a:ext cx="365760" cy="153888"/>
        </a:xfrm>
        <a:prstGeom xmlns:a="http://schemas.openxmlformats.org/drawingml/2006/main" prst="rect">
          <a:avLst/>
        </a:prstGeom>
        <a:noFill xmlns:a="http://schemas.openxmlformats.org/drawingml/2006/main"/>
      </cdr:spPr>
      <cdr:txBody>
        <a:bodyPr xmlns:a="http://schemas.openxmlformats.org/drawingml/2006/main" wrap="square" lIns="0" tIns="0" rIns="0" bIns="0" rtlCol="0" anchor="ctr" anchorCtr="0">
          <a:noAutofit/>
        </a:bodyPr>
        <a:lstStyle xmlns:a="http://schemas.openxmlformats.org/drawingml/2006/main">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xmlns:a="http://schemas.openxmlformats.org/drawingml/2006/main">
          <a:pPr algn="ctr"/>
          <a:r>
            <a:rPr lang="en-US" sz="800" dirty="0" smtClean="0">
              <a:latin typeface="Intel Clear" panose="020B0604020203020204" pitchFamily="34" charset="0"/>
              <a:cs typeface="Neo Sans Intel"/>
            </a:rPr>
            <a:t>2.48X</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E12D5A83-B326-D640-A3EF-4C1F90878D9B}" type="datetimeFigureOut">
              <a:rPr lang="en-US" smtClean="0"/>
              <a:t>03/07/15</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A3F9570-1D2C-5740-8576-FFC10AE17E0D}" type="slidenum">
              <a:rPr lang="en-US" smtClean="0"/>
              <a:t>‹#›</a:t>
            </a:fld>
            <a:endParaRPr lang="en-US"/>
          </a:p>
        </p:txBody>
      </p:sp>
    </p:spTree>
    <p:extLst>
      <p:ext uri="{BB962C8B-B14F-4D97-AF65-F5344CB8AC3E}">
        <p14:creationId xmlns:p14="http://schemas.microsoft.com/office/powerpoint/2010/main" val="424132180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5024C47-6EC9-4A53-A891-4B65FCD4169F}" type="datetimeFigureOut">
              <a:rPr lang="en-US" smtClean="0"/>
              <a:t>03/07/15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440D064-91B9-48DB-950D-839C89D88D29}" type="slidenum">
              <a:rPr lang="en-US" smtClean="0"/>
              <a:t>‹#›</a:t>
            </a:fld>
            <a:endParaRPr lang="en-US"/>
          </a:p>
        </p:txBody>
      </p:sp>
    </p:spTree>
    <p:extLst>
      <p:ext uri="{BB962C8B-B14F-4D97-AF65-F5344CB8AC3E}">
        <p14:creationId xmlns:p14="http://schemas.microsoft.com/office/powerpoint/2010/main" val="2335689811"/>
      </p:ext>
    </p:extLst>
  </p:cSld>
  <p:clrMap bg1="lt1" tx1="dk1" bg2="lt2" tx2="dk2" accent1="accent1" accent2="accent2" accent3="accent3" accent4="accent4" accent5="accent5" accent6="accent6" hlink="hlink" folHlink="folHlink"/>
  <p:hf hdr="0" ftr="0" dt="0"/>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17.xml.rels><?xml version="1.0" encoding="UTF-8" standalone="yes"?>
<Relationships xmlns="http://schemas.openxmlformats.org/package/2006/relationships"><Relationship Id="rId11" Type="http://schemas.openxmlformats.org/officeDocument/2006/relationships/hyperlink" Target="https://mantevo.org/download/" TargetMode="External"/><Relationship Id="rId12" Type="http://schemas.openxmlformats.org/officeDocument/2006/relationships/hyperlink" Target="http://www.wrf-model.org/" TargetMode="External"/><Relationship Id="rId13" Type="http://schemas.openxmlformats.org/officeDocument/2006/relationships/hyperlink" Target="http://www.mmm.ucar.edu/wrf/WG2/bench/" TargetMode="External"/><Relationship Id="rId1" Type="http://schemas.openxmlformats.org/officeDocument/2006/relationships/notesMaster" Target="../notesMasters/notesMaster1.xml"/><Relationship Id="rId2" Type="http://schemas.openxmlformats.org/officeDocument/2006/relationships/slide" Target="../slides/slide34.xml"/><Relationship Id="rId3" Type="http://schemas.openxmlformats.org/officeDocument/2006/relationships/hyperlink" Target="http://people.maths.ox.ac.uk/gilesm/codes/libor/libor_notes.pdf" TargetMode="External"/><Relationship Id="rId4" Type="http://schemas.openxmlformats.org/officeDocument/2006/relationships/hyperlink" Target="http://www.stacresearch.com/a2" TargetMode="External"/><Relationship Id="rId5" Type="http://schemas.openxmlformats.org/officeDocument/2006/relationships/hyperlink" Target="http://www.stacresearch.com/intel/?q=taxonomy/term/8,3" TargetMode="External"/><Relationship Id="rId6" Type="http://schemas.openxmlformats.org/officeDocument/2006/relationships/hyperlink" Target="http://www.stacresearch.com/node/16944" TargetMode="External"/><Relationship Id="rId7" Type="http://schemas.openxmlformats.org/officeDocument/2006/relationships/hyperlink" Target="http://www.stacresearch.com/node/16726" TargetMode="External"/><Relationship Id="rId8" Type="http://schemas.openxmlformats.org/officeDocument/2006/relationships/hyperlink" Target="http://www.nwchem-sw.org/" TargetMode="External"/><Relationship Id="rId9" Type="http://schemas.openxmlformats.org/officeDocument/2006/relationships/hyperlink" Target="https://svn.pnl.gov/svn/nwchem/trunk" TargetMode="External"/><Relationship Id="rId10" Type="http://schemas.openxmlformats.org/officeDocument/2006/relationships/hyperlink" Target="http://www.berkeleygw.org/" TargetMode="Externa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 Id="rId3" Type="http://schemas.openxmlformats.org/officeDocument/2006/relationships/hyperlink" Target="https://www.youtube.com/watch?v=qirUUlXR6XQ" TargetMode="Externa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 Id="rId3" Type="http://schemas.openxmlformats.org/officeDocument/2006/relationships/hyperlink" Target="http://www.apress.com/9781430264965" TargetMode="Externa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13FB3FA-C830-445B-A142-1E421B2C8A7E}" type="slidenum">
              <a:rPr lang="en-US" smtClean="0">
                <a:solidFill>
                  <a:prstClr val="black"/>
                </a:solidFill>
                <a:latin typeface="Calibri"/>
              </a:rPr>
              <a:pPr/>
              <a:t>1</a:t>
            </a:fld>
            <a:endParaRPr lang="en-US" dirty="0">
              <a:solidFill>
                <a:prstClr val="black"/>
              </a:solidFill>
              <a:latin typeface="Calibri"/>
            </a:endParaRPr>
          </a:p>
        </p:txBody>
      </p:sp>
    </p:spTree>
    <p:extLst>
      <p:ext uri="{BB962C8B-B14F-4D97-AF65-F5344CB8AC3E}">
        <p14:creationId xmlns:p14="http://schemas.microsoft.com/office/powerpoint/2010/main" val="24219927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Illustration of the High</a:t>
            </a:r>
            <a:r>
              <a:rPr lang="en-US" baseline="0" dirty="0" smtClean="0"/>
              <a:t> Core Count (HCC), Medium Core Count (MCC) and Low Core Count processors from which all of the family is derived. </a:t>
            </a:r>
          </a:p>
          <a:p>
            <a:pPr defTabSz="897301" eaLnBrk="0" fontAlgn="base" hangingPunct="0">
              <a:spcBef>
                <a:spcPct val="30000"/>
              </a:spcBef>
              <a:spcAft>
                <a:spcPct val="0"/>
              </a:spcAft>
              <a:defRPr/>
            </a:pPr>
            <a:r>
              <a:rPr lang="en-US" baseline="0" dirty="0" smtClean="0"/>
              <a:t>Key take-away: 2 memory controllers on HCC &amp; LCC dies – enables higher memory bandwidth &amp; support of Cluster on Die snoop mode (new to HSW)</a:t>
            </a:r>
          </a:p>
          <a:p>
            <a:endParaRPr lang="en-US" baseline="0" dirty="0" smtClean="0"/>
          </a:p>
          <a:p>
            <a:r>
              <a:rPr lang="en-US" baseline="0" dirty="0" smtClean="0"/>
              <a:t>14C HCC consists of 4 columns and 2 Memory Controllers with buffered switch boxes (</a:t>
            </a:r>
            <a:r>
              <a:rPr lang="en-US" baseline="0" dirty="0" err="1" smtClean="0"/>
              <a:t>Sbo</a:t>
            </a:r>
            <a:r>
              <a:rPr lang="en-US" baseline="0" dirty="0" smtClean="0"/>
              <a:t>) that allow for cross ring traffic</a:t>
            </a:r>
          </a:p>
          <a:p>
            <a:r>
              <a:rPr lang="en-US" baseline="0" dirty="0" smtClean="0"/>
              <a:t>12C MCC consists of 3 columns 4 (core + LLC slices) and 2 Memory Controllers with the ½ ring still running at full bi-directional speeds</a:t>
            </a:r>
          </a:p>
          <a:p>
            <a:r>
              <a:rPr lang="en-US" baseline="0" dirty="0" smtClean="0"/>
              <a:t>8C LCC consists of 2 columns 4 (core + LLC slices) using a single ring and single Memory Controller</a:t>
            </a:r>
          </a:p>
          <a:p>
            <a:endParaRPr lang="de-DE" baseline="0" dirty="0" smtClean="0"/>
          </a:p>
          <a:p>
            <a:endParaRPr lang="en-US" baseline="0" dirty="0" smtClean="0"/>
          </a:p>
        </p:txBody>
      </p:sp>
      <p:sp>
        <p:nvSpPr>
          <p:cNvPr id="4" name="Slide Number Placeholder 3"/>
          <p:cNvSpPr>
            <a:spLocks noGrp="1"/>
          </p:cNvSpPr>
          <p:nvPr>
            <p:ph type="sldNum" sz="quarter" idx="10"/>
          </p:nvPr>
        </p:nvSpPr>
        <p:spPr/>
        <p:txBody>
          <a:bodyPr/>
          <a:lstStyle/>
          <a:p>
            <a:fld id="{D61C8689-8455-3546-ADF9-3B7273760F66}" type="slidenum">
              <a:rPr lang="en-US" smtClean="0"/>
              <a:pPr/>
              <a:t>23</a:t>
            </a:fld>
            <a:endParaRPr lang="en-US"/>
          </a:p>
        </p:txBody>
      </p:sp>
    </p:spTree>
    <p:extLst>
      <p:ext uri="{BB962C8B-B14F-4D97-AF65-F5344CB8AC3E}">
        <p14:creationId xmlns:p14="http://schemas.microsoft.com/office/powerpoint/2010/main" val="15536811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03375F7-B73B-4527-87A0-75730AE80450}" type="slidenum">
              <a:rPr lang="en-US" smtClean="0">
                <a:solidFill>
                  <a:prstClr val="black"/>
                </a:solidFill>
              </a:rPr>
              <a:pPr>
                <a:defRPr/>
              </a:pPr>
              <a:t>25</a:t>
            </a:fld>
            <a:endParaRPr lang="en-US" dirty="0">
              <a:solidFill>
                <a:prstClr val="black"/>
              </a:solidFill>
            </a:endParaRPr>
          </a:p>
        </p:txBody>
      </p:sp>
    </p:spTree>
    <p:extLst>
      <p:ext uri="{BB962C8B-B14F-4D97-AF65-F5344CB8AC3E}">
        <p14:creationId xmlns:p14="http://schemas.microsoft.com/office/powerpoint/2010/main" val="29507251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Computer</a:t>
            </a:r>
            <a:r>
              <a:rPr lang="en-US" baseline="0" dirty="0" smtClean="0"/>
              <a:t> Aided Engineering Applications (left -&gt; right):</a:t>
            </a:r>
          </a:p>
          <a:p>
            <a:pPr marL="169581" indent="-169581">
              <a:buFontTx/>
              <a:buChar char="-"/>
            </a:pPr>
            <a:r>
              <a:rPr lang="en-US" baseline="0" dirty="0" smtClean="0"/>
              <a:t>Static, Low Speed Dynamic Analysis</a:t>
            </a:r>
          </a:p>
          <a:p>
            <a:pPr marL="169581" indent="-169581">
              <a:buFontTx/>
              <a:buChar char="-"/>
            </a:pPr>
            <a:r>
              <a:rPr lang="en-US" baseline="0" dirty="0" smtClean="0"/>
              <a:t>Non-Linear </a:t>
            </a:r>
            <a:r>
              <a:rPr lang="en-US" baseline="0" dirty="0" err="1" smtClean="0"/>
              <a:t>Transiet</a:t>
            </a:r>
            <a:r>
              <a:rPr lang="en-US" baseline="0" dirty="0" smtClean="0"/>
              <a:t> Finite Element Analysis (FEA)</a:t>
            </a:r>
          </a:p>
          <a:p>
            <a:pPr marL="169581" indent="-169581">
              <a:buFontTx/>
              <a:buChar char="-"/>
            </a:pPr>
            <a:r>
              <a:rPr lang="en-US" baseline="0" dirty="0" smtClean="0"/>
              <a:t>Crash Simulation</a:t>
            </a:r>
          </a:p>
          <a:p>
            <a:pPr marL="169581" indent="-169581">
              <a:buFontTx/>
              <a:buChar char="-"/>
            </a:pPr>
            <a:r>
              <a:rPr lang="en-US" baseline="0" dirty="0" smtClean="0"/>
              <a:t>Computational Fluid </a:t>
            </a:r>
            <a:r>
              <a:rPr lang="en-US" baseline="0" dirty="0" err="1" smtClean="0"/>
              <a:t>Dyanmics</a:t>
            </a:r>
            <a:r>
              <a:rPr lang="en-US" baseline="0" dirty="0" smtClean="0"/>
              <a:t> (CFD)</a:t>
            </a:r>
          </a:p>
          <a:p>
            <a:pPr marL="169581" indent="-169581">
              <a:buFontTx/>
              <a:buChar char="-"/>
            </a:pPr>
            <a:r>
              <a:rPr lang="en-US" baseline="0" dirty="0" err="1" smtClean="0"/>
              <a:t>Multiphysics</a:t>
            </a:r>
            <a:r>
              <a:rPr lang="en-US" baseline="0" dirty="0" smtClean="0"/>
              <a:t> Simulation</a:t>
            </a:r>
          </a:p>
          <a:p>
            <a:pPr marL="169581" indent="-169581">
              <a:buFontTx/>
              <a:buChar char="-"/>
            </a:pPr>
            <a:endParaRPr lang="en-US" dirty="0" smtClean="0"/>
          </a:p>
          <a:p>
            <a:r>
              <a:rPr lang="en-US" dirty="0" smtClean="0"/>
              <a:t>Measurements will also be available</a:t>
            </a:r>
            <a:r>
              <a:rPr lang="en-US" baseline="0" dirty="0" smtClean="0"/>
              <a:t> on E5-2699 v3, E5-2698 v3, E5-2690 v3, E5-2667 v3 </a:t>
            </a:r>
          </a:p>
          <a:p>
            <a:r>
              <a:rPr lang="en-US" dirty="0" smtClean="0"/>
              <a:t>-</a:t>
            </a:r>
            <a:r>
              <a:rPr lang="en-US" baseline="0" dirty="0" smtClean="0"/>
              <a:t> Workloads optimized for AVX:</a:t>
            </a:r>
          </a:p>
          <a:p>
            <a:pPr lvl="1"/>
            <a:r>
              <a:rPr lang="en-US" baseline="0" dirty="0" smtClean="0"/>
              <a:t>-All Numerical Weather</a:t>
            </a:r>
          </a:p>
          <a:p>
            <a:pPr lvl="1"/>
            <a:r>
              <a:rPr lang="en-US" baseline="0" dirty="0" smtClean="0"/>
              <a:t>-Life Sciences: </a:t>
            </a:r>
            <a:r>
              <a:rPr lang="en-US" baseline="0" dirty="0" err="1" smtClean="0"/>
              <a:t>Gromacs</a:t>
            </a:r>
            <a:endParaRPr lang="en-US" baseline="0" dirty="0" smtClean="0"/>
          </a:p>
          <a:p>
            <a:r>
              <a:rPr lang="en-US" baseline="0" dirty="0" smtClean="0"/>
              <a:t>- Workloads optimized for AVX2:</a:t>
            </a:r>
          </a:p>
          <a:p>
            <a:pPr lvl="1"/>
            <a:r>
              <a:rPr lang="en-US" baseline="0" dirty="0" smtClean="0"/>
              <a:t>-Financial Services: all except FNR</a:t>
            </a:r>
          </a:p>
          <a:p>
            <a:pPr lvl="1"/>
            <a:r>
              <a:rPr lang="en-US" baseline="0" dirty="0" smtClean="0"/>
              <a:t>-Life Sciences: all except Blast, </a:t>
            </a:r>
            <a:r>
              <a:rPr lang="en-US" baseline="0" dirty="0" err="1" smtClean="0"/>
              <a:t>Gamess</a:t>
            </a:r>
            <a:r>
              <a:rPr lang="en-US" baseline="0" dirty="0" smtClean="0"/>
              <a:t>, Gaussian;</a:t>
            </a:r>
          </a:p>
          <a:p>
            <a:r>
              <a:rPr lang="en-US" baseline="0" dirty="0" smtClean="0"/>
              <a:t> </a:t>
            </a:r>
            <a:endParaRPr lang="en-US" dirty="0"/>
          </a:p>
        </p:txBody>
      </p:sp>
      <p:sp>
        <p:nvSpPr>
          <p:cNvPr id="4" name="Slide Number Placeholder 3"/>
          <p:cNvSpPr>
            <a:spLocks noGrp="1"/>
          </p:cNvSpPr>
          <p:nvPr>
            <p:ph type="sldNum" sz="quarter" idx="10"/>
          </p:nvPr>
        </p:nvSpPr>
        <p:spPr/>
        <p:txBody>
          <a:bodyPr/>
          <a:lstStyle/>
          <a:p>
            <a:fld id="{D61C8689-8455-3546-ADF9-3B7273760F66}" type="slidenum">
              <a:rPr lang="en-US" smtClean="0"/>
              <a:pPr/>
              <a:t>27</a:t>
            </a:fld>
            <a:endParaRPr lang="en-US"/>
          </a:p>
        </p:txBody>
      </p:sp>
    </p:spTree>
    <p:extLst>
      <p:ext uri="{BB962C8B-B14F-4D97-AF65-F5344CB8AC3E}">
        <p14:creationId xmlns:p14="http://schemas.microsoft.com/office/powerpoint/2010/main" val="31216225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Dates are as close</a:t>
            </a:r>
            <a:r>
              <a:rPr lang="en-US" baseline="0" dirty="0" smtClean="0"/>
              <a:t> to release 1.0 as I can find. Sources below</a:t>
            </a:r>
            <a:endParaRPr lang="en-GB" dirty="0" smtClean="0"/>
          </a:p>
          <a:p>
            <a:r>
              <a:rPr lang="en-GB" dirty="0" smtClean="0"/>
              <a:t>http://en.wikipedia.org/wiki/LAPACK</a:t>
            </a:r>
          </a:p>
          <a:p>
            <a:r>
              <a:rPr lang="en-GB" dirty="0" smtClean="0"/>
              <a:t>http://onlinelibrary.wiley.com/doi/10.1002/qua.560560851/abstract</a:t>
            </a:r>
          </a:p>
          <a:p>
            <a:r>
              <a:rPr lang="en-GB" dirty="0" smtClean="0"/>
              <a:t>http://en.wikipedia.org/wiki/Pam-Crash</a:t>
            </a:r>
          </a:p>
          <a:p>
            <a:r>
              <a:rPr lang="en-GB" dirty="0" smtClean="0"/>
              <a:t>http://www.metoffice.gov.uk/research/modelling-systems/unified-model</a:t>
            </a:r>
          </a:p>
          <a:p>
            <a:r>
              <a:rPr lang="en-GB" dirty="0" smtClean="0"/>
              <a:t>http://www.mmm.ucar.edu/mm5/mpp/ecmwf01.htm</a:t>
            </a:r>
          </a:p>
          <a:p>
            <a:pPr defTabSz="440722">
              <a:defRPr/>
            </a:pPr>
            <a:r>
              <a:rPr lang="en-GB" dirty="0">
                <a:latin typeface="+mn-lt"/>
                <a:ea typeface="MS PGothic" pitchFamily="34" charset="-128"/>
                <a:cs typeface="ＭＳ Ｐゴシック" charset="-128"/>
              </a:rPr>
              <a:t>http://www.mcs.anl.gov/</a:t>
            </a:r>
            <a:r>
              <a:rPr lang="en-GB" b="1" dirty="0">
                <a:latin typeface="+mn-lt"/>
                <a:ea typeface="MS PGothic" pitchFamily="34" charset="-128"/>
                <a:cs typeface="ＭＳ Ｐゴシック" charset="-128"/>
              </a:rPr>
              <a:t>petsc</a:t>
            </a:r>
            <a:r>
              <a:rPr lang="en-GB" dirty="0">
                <a:latin typeface="+mn-lt"/>
                <a:ea typeface="MS PGothic" pitchFamily="34" charset="-128"/>
                <a:cs typeface="ＭＳ Ｐゴシック" charset="-128"/>
              </a:rPr>
              <a:t>/documentation/tutorials/Speedup10.pdf</a:t>
            </a:r>
          </a:p>
          <a:p>
            <a:endParaRPr lang="en-GB" dirty="0"/>
          </a:p>
        </p:txBody>
      </p:sp>
      <p:sp>
        <p:nvSpPr>
          <p:cNvPr id="4" name="Slide Number Placeholder 3"/>
          <p:cNvSpPr>
            <a:spLocks noGrp="1"/>
          </p:cNvSpPr>
          <p:nvPr>
            <p:ph type="sldNum" sz="quarter" idx="10"/>
          </p:nvPr>
        </p:nvSpPr>
        <p:spPr/>
        <p:txBody>
          <a:bodyPr/>
          <a:lstStyle/>
          <a:p>
            <a:pPr>
              <a:defRPr/>
            </a:pPr>
            <a:fld id="{BDEA9305-C660-4460-831F-EF2CD2E183FE}" type="slidenum">
              <a:rPr lang="en-US" smtClean="0"/>
              <a:pPr>
                <a:defRPr/>
              </a:pPr>
              <a:t>28</a:t>
            </a:fld>
            <a:endParaRPr lang="en-US"/>
          </a:p>
        </p:txBody>
      </p:sp>
    </p:spTree>
    <p:extLst>
      <p:ext uri="{BB962C8B-B14F-4D97-AF65-F5344CB8AC3E}">
        <p14:creationId xmlns:p14="http://schemas.microsoft.com/office/powerpoint/2010/main" val="24341841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Dates are of first widely accepted standard.</a:t>
            </a:r>
            <a:r>
              <a:rPr lang="en-US" baseline="0" dirty="0" smtClean="0"/>
              <a:t> The first Fortran compiler was available in 1957…</a:t>
            </a:r>
          </a:p>
          <a:p>
            <a:r>
              <a:rPr lang="en-US" baseline="0" dirty="0" smtClean="0"/>
              <a:t>Of course languages and libraries evolve, but old code continues to run, and investment in brain-cells is preserved.</a:t>
            </a:r>
            <a:endParaRPr lang="en-GB" baseline="0" dirty="0" smtClean="0"/>
          </a:p>
          <a:p>
            <a:r>
              <a:rPr lang="en-US" baseline="0" dirty="0" smtClean="0"/>
              <a:t>Yes, I know MPI isn’t a language, but it’s close…</a:t>
            </a:r>
            <a:endParaRPr lang="en-GB" dirty="0"/>
          </a:p>
        </p:txBody>
      </p:sp>
      <p:sp>
        <p:nvSpPr>
          <p:cNvPr id="4" name="Slide Number Placeholder 3"/>
          <p:cNvSpPr>
            <a:spLocks noGrp="1"/>
          </p:cNvSpPr>
          <p:nvPr>
            <p:ph type="sldNum" sz="quarter" idx="10"/>
          </p:nvPr>
        </p:nvSpPr>
        <p:spPr/>
        <p:txBody>
          <a:bodyPr/>
          <a:lstStyle/>
          <a:p>
            <a:pPr>
              <a:defRPr/>
            </a:pPr>
            <a:fld id="{BDEA9305-C660-4460-831F-EF2CD2E183FE}" type="slidenum">
              <a:rPr lang="en-US" smtClean="0"/>
              <a:pPr>
                <a:defRPr/>
              </a:pPr>
              <a:t>29</a:t>
            </a:fld>
            <a:endParaRPr lang="en-US"/>
          </a:p>
        </p:txBody>
      </p:sp>
    </p:spTree>
    <p:extLst>
      <p:ext uri="{BB962C8B-B14F-4D97-AF65-F5344CB8AC3E}">
        <p14:creationId xmlns:p14="http://schemas.microsoft.com/office/powerpoint/2010/main" val="23889153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09A594C-A217-4995-9D46-B783298DD019}" type="slidenum">
              <a:rPr lang="en-US" smtClean="0">
                <a:solidFill>
                  <a:prstClr val="black"/>
                </a:solidFill>
              </a:rPr>
              <a:pPr/>
              <a:t>30</a:t>
            </a:fld>
            <a:endParaRPr lang="en-US">
              <a:solidFill>
                <a:prstClr val="black"/>
              </a:solidFill>
            </a:endParaRPr>
          </a:p>
        </p:txBody>
      </p:sp>
    </p:spTree>
    <p:extLst>
      <p:ext uri="{BB962C8B-B14F-4D97-AF65-F5344CB8AC3E}">
        <p14:creationId xmlns:p14="http://schemas.microsoft.com/office/powerpoint/2010/main" val="30843843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7388"/>
            <a:ext cx="6096000" cy="3430587"/>
          </a:xfrm>
        </p:spPr>
      </p:sp>
      <p:sp>
        <p:nvSpPr>
          <p:cNvPr id="3" name="Notes Placeholder 2"/>
          <p:cNvSpPr>
            <a:spLocks noGrp="1"/>
          </p:cNvSpPr>
          <p:nvPr>
            <p:ph type="body" idx="1"/>
          </p:nvPr>
        </p:nvSpPr>
        <p:spPr/>
        <p:txBody>
          <a:bodyPr>
            <a:normAutofit/>
          </a:bodyPr>
          <a:lstStyle/>
          <a:p>
            <a:r>
              <a:rPr lang="en-US" dirty="0" smtClean="0"/>
              <a:t>Ref: http://semiaccurate.com/2012/08/28/intel-details-knights-corner-architecture-at-long-last/</a:t>
            </a:r>
            <a:endParaRPr lang="en-US" dirty="0"/>
          </a:p>
        </p:txBody>
      </p:sp>
      <p:sp>
        <p:nvSpPr>
          <p:cNvPr id="4" name="Slide Number Placeholder 3"/>
          <p:cNvSpPr>
            <a:spLocks noGrp="1"/>
          </p:cNvSpPr>
          <p:nvPr>
            <p:ph type="sldNum" sz="quarter" idx="10"/>
          </p:nvPr>
        </p:nvSpPr>
        <p:spPr/>
        <p:txBody>
          <a:bodyPr/>
          <a:lstStyle/>
          <a:p>
            <a:pPr algn="r" rtl="0" fontAlgn="base">
              <a:spcBef>
                <a:spcPct val="0"/>
              </a:spcBef>
              <a:spcAft>
                <a:spcPct val="0"/>
              </a:spcAft>
              <a:defRPr/>
            </a:pPr>
            <a:fld id="{59B7E32F-02DF-468A-B4EB-2B79EC733C86}" type="slidenum">
              <a:rPr lang="en-US" b="1">
                <a:solidFill>
                  <a:prstClr val="black"/>
                </a:solidFill>
                <a:latin typeface="Segoe UI" pitchFamily="34" charset="0"/>
                <a:ea typeface="+mn-ea"/>
              </a:rPr>
              <a:pPr algn="r" rtl="0" fontAlgn="base">
                <a:spcBef>
                  <a:spcPct val="0"/>
                </a:spcBef>
                <a:spcAft>
                  <a:spcPct val="0"/>
                </a:spcAft>
                <a:defRPr/>
              </a:pPr>
              <a:t>33</a:t>
            </a:fld>
            <a:endParaRPr lang="en-US" b="1">
              <a:solidFill>
                <a:prstClr val="black"/>
              </a:solidFill>
              <a:latin typeface="Segoe UI" pitchFamily="34" charset="0"/>
              <a:ea typeface="+mn-ea"/>
            </a:endParaRPr>
          </a:p>
        </p:txBody>
      </p:sp>
    </p:spTree>
    <p:extLst>
      <p:ext uri="{BB962C8B-B14F-4D97-AF65-F5344CB8AC3E}">
        <p14:creationId xmlns:p14="http://schemas.microsoft.com/office/powerpoint/2010/main" val="39264365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25000" lnSpcReduction="20000"/>
          </a:bodyPr>
          <a:lstStyle/>
          <a:p>
            <a:r>
              <a:rPr lang="en-US" b="1" baseline="0" dirty="0" smtClean="0"/>
              <a:t>System Configuration Info Below:</a:t>
            </a:r>
          </a:p>
          <a:p>
            <a:endParaRPr lang="en-US" b="1" baseline="0" dirty="0" smtClean="0"/>
          </a:p>
          <a:p>
            <a:pPr defTabSz="897256">
              <a:defRPr/>
            </a:pPr>
            <a:r>
              <a:rPr lang="en-US" sz="1200" b="1" dirty="0" err="1">
                <a:latin typeface="Arial Narrow" pitchFamily="34" charset="0"/>
              </a:rPr>
              <a:t>Embree</a:t>
            </a:r>
            <a:r>
              <a:rPr lang="en-US" sz="1200" b="1" dirty="0">
                <a:latin typeface="Arial Narrow" pitchFamily="34" charset="0"/>
              </a:rPr>
              <a:t> Ray Tracing (</a:t>
            </a:r>
            <a:r>
              <a:rPr lang="en-US" sz="1200" dirty="0">
                <a:latin typeface="Arial Narrow" pitchFamily="34" charset="0"/>
              </a:rPr>
              <a:t>Version 2.2 DWA Courtyard scene, 2M triangles, A0 renderer, 1024x11024, 16 bounces) </a:t>
            </a:r>
          </a:p>
          <a:p>
            <a:pPr defTabSz="897256">
              <a:defRPr/>
            </a:pPr>
            <a:r>
              <a:rPr lang="en-US" sz="1200" b="1" dirty="0">
                <a:latin typeface="Arial Narrow" pitchFamily="34" charset="0"/>
              </a:rPr>
              <a:t>Platform Hosting the Coprocessor:  </a:t>
            </a:r>
          </a:p>
          <a:p>
            <a:pPr defTabSz="885591">
              <a:defRPr/>
            </a:pPr>
            <a:r>
              <a:rPr lang="en-US" sz="1200" dirty="0">
                <a:latin typeface="Arial Narrow" pitchFamily="34" charset="0"/>
              </a:rPr>
              <a:t>2 Socket Crown Pass Software Development Platform:  2x Intel Xeon processor E5-2697v2 (12C, 30M cache, 2.7GHz, 8.0GT/s Intel QPI, 130W TDP)  64GB Memory @ 1600MHz, RHEL 6.4 HT Enabled</a:t>
            </a:r>
            <a:endParaRPr lang="en-US" sz="1200" b="1" dirty="0">
              <a:latin typeface="Arial Narrow" pitchFamily="34" charset="0"/>
            </a:endParaRPr>
          </a:p>
          <a:p>
            <a:pPr defTabSz="897256">
              <a:defRPr/>
            </a:pPr>
            <a:r>
              <a:rPr lang="en-US" sz="1200" dirty="0">
                <a:latin typeface="Arial Narrow" pitchFamily="34" charset="0"/>
              </a:rPr>
              <a:t>Intel® Xeon Phi™ coprocessor 7120A:  61cores, 1.238GHz,  16 memory channels, 16GB Memory@5.5GT/s, 300W TDP C-step (ECC off, Turbo enabled)</a:t>
            </a:r>
          </a:p>
          <a:p>
            <a:r>
              <a:rPr lang="en-US" sz="1200" b="1" dirty="0">
                <a:latin typeface="Arial Narrow" pitchFamily="34" charset="0"/>
              </a:rPr>
              <a:t>Software Stack:</a:t>
            </a:r>
          </a:p>
          <a:p>
            <a:r>
              <a:rPr lang="en-US" sz="1200" dirty="0">
                <a:latin typeface="Arial Narrow" pitchFamily="34" charset="0"/>
              </a:rPr>
              <a:t>MPSS 2.1.6720-15  (Flash 1.2.03.0386, coprocessor OS 2.6.38-g2593b11</a:t>
            </a:r>
          </a:p>
          <a:p>
            <a:r>
              <a:rPr lang="en-US" sz="1200" dirty="0">
                <a:latin typeface="Arial Narrow" pitchFamily="34" charset="0"/>
              </a:rPr>
              <a:t>Linux Compiler:  Composer_XE_14.0.0.0 Update 1</a:t>
            </a:r>
            <a:endParaRPr lang="en-US" sz="1200" dirty="0"/>
          </a:p>
          <a:p>
            <a:r>
              <a:rPr lang="en-US" sz="1200" dirty="0"/>
              <a:t>2S Xeon Score:  		131.88 </a:t>
            </a:r>
            <a:r>
              <a:rPr lang="en-US" sz="1200" dirty="0" err="1"/>
              <a:t>Mrps</a:t>
            </a:r>
            <a:endParaRPr lang="en-US" sz="1200" dirty="0"/>
          </a:p>
          <a:p>
            <a:r>
              <a:rPr lang="en-US" sz="1200" dirty="0"/>
              <a:t>2S Xeon + Xeon Phi Score:  160.236  </a:t>
            </a:r>
            <a:r>
              <a:rPr lang="en-US" sz="1200" dirty="0" err="1"/>
              <a:t>Mrps</a:t>
            </a:r>
            <a:r>
              <a:rPr lang="en-US" sz="1200" dirty="0"/>
              <a:t> (higher is better)</a:t>
            </a:r>
          </a:p>
          <a:p>
            <a:r>
              <a:rPr lang="en-US" sz="1200" b="1" dirty="0">
                <a:latin typeface="Arial Narrow" pitchFamily="34" charset="0"/>
              </a:rPr>
              <a:t>Source:	</a:t>
            </a:r>
            <a:r>
              <a:rPr lang="en-US" sz="1200" dirty="0">
                <a:latin typeface="Arial Narrow" pitchFamily="34" charset="0"/>
              </a:rPr>
              <a:t>TR2096</a:t>
            </a:r>
          </a:p>
          <a:p>
            <a:endParaRPr lang="en-US" b="1" baseline="0" dirty="0" smtClean="0"/>
          </a:p>
          <a:p>
            <a:r>
              <a:rPr lang="en-US" b="1" baseline="0" dirty="0" smtClean="0"/>
              <a:t>NEC: (Source NEC:  See 328604-001us.pdf @ http://software.intel.com/en-us/articles/sdp-case-studies )</a:t>
            </a:r>
            <a:endParaRPr lang="en-US" b="1" dirty="0" smtClean="0"/>
          </a:p>
          <a:p>
            <a:r>
              <a:rPr lang="en-US" b="1" u="none" baseline="0" dirty="0" smtClean="0"/>
              <a:t>Video Transcoding:</a:t>
            </a:r>
          </a:p>
          <a:p>
            <a:r>
              <a:rPr lang="en-US" b="0" u="sng" baseline="0" dirty="0" smtClean="0"/>
              <a:t>Host:  </a:t>
            </a:r>
            <a:r>
              <a:rPr lang="en-US" kern="0" dirty="0" smtClean="0">
                <a:solidFill>
                  <a:srgbClr val="000000"/>
                </a:solidFill>
                <a:ea typeface="MS PGothic" pitchFamily="34" charset="-128"/>
              </a:rPr>
              <a:t>Two Intel® Xeon® processor E5-26xx</a:t>
            </a:r>
          </a:p>
          <a:p>
            <a:pPr defTabSz="937032">
              <a:spcBef>
                <a:spcPct val="20000"/>
              </a:spcBef>
              <a:defRPr/>
            </a:pPr>
            <a:r>
              <a:rPr lang="en-US" u="sng" kern="0" dirty="0" smtClean="0">
                <a:solidFill>
                  <a:srgbClr val="000000"/>
                </a:solidFill>
                <a:ea typeface="MS PGothic" pitchFamily="34" charset="-128"/>
              </a:rPr>
              <a:t>Coprocessor:  2 x SE10P, 61 core, 1.091GHz, 8GB @ 5.5GT/s</a:t>
            </a:r>
          </a:p>
          <a:p>
            <a:pPr defTabSz="937032">
              <a:spcBef>
                <a:spcPct val="20000"/>
              </a:spcBef>
              <a:defRPr/>
            </a:pPr>
            <a:r>
              <a:rPr lang="en-US" u="sng" kern="0" dirty="0" smtClean="0">
                <a:solidFill>
                  <a:srgbClr val="000000"/>
                </a:solidFill>
                <a:ea typeface="MS PGothic" pitchFamily="34" charset="-128"/>
              </a:rPr>
              <a:t>Application:  conversion of</a:t>
            </a:r>
            <a:r>
              <a:rPr lang="en-US" u="sng" kern="0" baseline="0" dirty="0" smtClean="0">
                <a:solidFill>
                  <a:srgbClr val="000000"/>
                </a:solidFill>
                <a:ea typeface="MS PGothic" pitchFamily="34" charset="-128"/>
              </a:rPr>
              <a:t> Standard Definition video to High Definition Video</a:t>
            </a:r>
          </a:p>
          <a:p>
            <a:pPr defTabSz="937032">
              <a:spcBef>
                <a:spcPct val="20000"/>
              </a:spcBef>
              <a:defRPr/>
            </a:pPr>
            <a:r>
              <a:rPr lang="en-US" u="sng" kern="0" dirty="0" smtClean="0">
                <a:solidFill>
                  <a:srgbClr val="000000"/>
                </a:solidFill>
                <a:ea typeface="MS PGothic" pitchFamily="34" charset="-128"/>
              </a:rPr>
              <a:t>Score:  </a:t>
            </a:r>
            <a:r>
              <a:rPr lang="en-US" u="none" kern="0" dirty="0" smtClean="0">
                <a:solidFill>
                  <a:srgbClr val="000000"/>
                </a:solidFill>
                <a:ea typeface="MS PGothic" pitchFamily="34" charset="-128"/>
              </a:rPr>
              <a:t>10</a:t>
            </a:r>
            <a:r>
              <a:rPr lang="en-US" u="none" kern="0" baseline="0" dirty="0" smtClean="0">
                <a:solidFill>
                  <a:srgbClr val="000000"/>
                </a:solidFill>
                <a:ea typeface="MS PGothic" pitchFamily="34" charset="-128"/>
              </a:rPr>
              <a:t> frames per second </a:t>
            </a:r>
            <a:r>
              <a:rPr lang="en-US" kern="0" dirty="0" smtClean="0">
                <a:solidFill>
                  <a:srgbClr val="000000"/>
                </a:solidFill>
                <a:ea typeface="MS PGothic" pitchFamily="34" charset="-128"/>
              </a:rPr>
              <a:t>(2S Xeon only, optimized code);  </a:t>
            </a:r>
            <a:r>
              <a:rPr lang="en-US" kern="0" baseline="0" dirty="0" smtClean="0">
                <a:solidFill>
                  <a:srgbClr val="000000"/>
                </a:solidFill>
                <a:ea typeface="MS PGothic" pitchFamily="34" charset="-128"/>
              </a:rPr>
              <a:t> 30 frames per second</a:t>
            </a:r>
            <a:r>
              <a:rPr lang="en-US" kern="0" dirty="0" smtClean="0">
                <a:solidFill>
                  <a:srgbClr val="000000"/>
                </a:solidFill>
                <a:ea typeface="MS PGothic" pitchFamily="34" charset="-128"/>
              </a:rPr>
              <a:t> (2</a:t>
            </a:r>
            <a:r>
              <a:rPr lang="en-US" kern="0" baseline="0" dirty="0" smtClean="0">
                <a:solidFill>
                  <a:srgbClr val="000000"/>
                </a:solidFill>
                <a:ea typeface="MS PGothic" pitchFamily="34" charset="-128"/>
              </a:rPr>
              <a:t>S Xeon + 2 </a:t>
            </a:r>
            <a:r>
              <a:rPr lang="en-US" kern="0" dirty="0" smtClean="0">
                <a:solidFill>
                  <a:srgbClr val="000000"/>
                </a:solidFill>
                <a:ea typeface="MS PGothic" pitchFamily="34" charset="-128"/>
              </a:rPr>
              <a:t>Xeon Phi)</a:t>
            </a:r>
          </a:p>
          <a:p>
            <a:pPr lvl="0"/>
            <a:endParaRPr lang="en-US" b="1" dirty="0" smtClean="0">
              <a:solidFill>
                <a:prstClr val="black"/>
              </a:solidFill>
            </a:endParaRPr>
          </a:p>
          <a:p>
            <a:pPr lvl="0"/>
            <a:endParaRPr lang="en-US" b="1" dirty="0" smtClean="0">
              <a:solidFill>
                <a:prstClr val="black"/>
              </a:solidFill>
            </a:endParaRPr>
          </a:p>
          <a:p>
            <a:pPr lvl="0"/>
            <a:r>
              <a:rPr lang="en-US" b="1" dirty="0" smtClean="0">
                <a:solidFill>
                  <a:prstClr val="black"/>
                </a:solidFill>
              </a:rPr>
              <a:t>Seismic Imaging</a:t>
            </a:r>
            <a:r>
              <a:rPr lang="en-US" b="1" baseline="0" dirty="0" smtClean="0">
                <a:solidFill>
                  <a:prstClr val="black"/>
                </a:solidFill>
              </a:rPr>
              <a:t> ISO-3DFD (Version 1.1 with Dev09 FD kernel) (16</a:t>
            </a:r>
            <a:r>
              <a:rPr lang="en-US" b="1" baseline="30000" dirty="0" smtClean="0">
                <a:solidFill>
                  <a:prstClr val="black"/>
                </a:solidFill>
              </a:rPr>
              <a:t>th</a:t>
            </a:r>
            <a:r>
              <a:rPr lang="en-US" b="1" baseline="0" dirty="0" smtClean="0">
                <a:solidFill>
                  <a:prstClr val="black"/>
                </a:solidFill>
              </a:rPr>
              <a:t> order 3D space and 2</a:t>
            </a:r>
            <a:r>
              <a:rPr lang="en-US" b="1" baseline="30000" dirty="0" smtClean="0">
                <a:solidFill>
                  <a:prstClr val="black"/>
                </a:solidFill>
              </a:rPr>
              <a:t>nd</a:t>
            </a:r>
            <a:r>
              <a:rPr lang="en-US" b="1" baseline="0" dirty="0" smtClean="0">
                <a:solidFill>
                  <a:prstClr val="black"/>
                </a:solidFill>
              </a:rPr>
              <a:t> order time)</a:t>
            </a:r>
          </a:p>
          <a:p>
            <a:r>
              <a:rPr lang="en-US" b="1" dirty="0" smtClean="0">
                <a:latin typeface="Arial Narrow" pitchFamily="34" charset="0"/>
              </a:rPr>
              <a:t>Platform Hosting the Coprocessor &amp; platform for 2S Intel® Xeon® processor Baseline:  </a:t>
            </a:r>
          </a:p>
          <a:p>
            <a:pPr defTabSz="919563">
              <a:defRPr/>
            </a:pPr>
            <a:r>
              <a:rPr lang="en-US" dirty="0" smtClean="0">
                <a:latin typeface="Arial Narrow" pitchFamily="34" charset="0"/>
              </a:rPr>
              <a:t>2 Socket Intel Software Development Platform:  2x Intel Xeon processor E5-2697v2 (12Core, 30M cache, 2.7GHz, 8.0GT/s Intel QPI, 130W TDP, Turbo on)  64GB Memory @ 1866MHz, RHEL 6.4</a:t>
            </a:r>
          </a:p>
          <a:p>
            <a:r>
              <a:rPr lang="en-US" b="1" dirty="0" smtClean="0">
                <a:latin typeface="Arial Narrow" pitchFamily="34" charset="0"/>
              </a:rPr>
              <a:t>Coprocessor Details:</a:t>
            </a:r>
          </a:p>
          <a:p>
            <a:pPr defTabSz="931676">
              <a:defRPr/>
            </a:pPr>
            <a:r>
              <a:rPr lang="en-US" dirty="0" smtClean="0">
                <a:latin typeface="Arial Narrow" pitchFamily="34" charset="0"/>
              </a:rPr>
              <a:t>Intel® Xeon Phi™ coprocessor 7120A:  61cores, 1.238GHz,  16 memory channels, 16GB Memory@5.5GT/s, 300W TDP C-step (Turbo off, ECC off)</a:t>
            </a:r>
          </a:p>
          <a:p>
            <a:r>
              <a:rPr lang="en-US" b="1" dirty="0" smtClean="0">
                <a:latin typeface="Arial Narrow" pitchFamily="34" charset="0"/>
              </a:rPr>
              <a:t>Software Stack (Xeon Phi):</a:t>
            </a:r>
          </a:p>
          <a:p>
            <a:pPr defTabSz="919563">
              <a:defRPr/>
            </a:pPr>
            <a:r>
              <a:rPr lang="en-US" dirty="0" smtClean="0">
                <a:latin typeface="Arial Narrow" pitchFamily="34" charset="0"/>
              </a:rPr>
              <a:t>MPSS 2.1.6720-19  (Flash:  2.1.03.0386;  Coprocessor OS:  </a:t>
            </a:r>
            <a:r>
              <a:rPr lang="en-US" dirty="0" smtClean="0">
                <a:solidFill>
                  <a:srgbClr val="000000"/>
                </a:solidFill>
                <a:latin typeface="Arial"/>
              </a:rPr>
              <a:t>2.6.38.8-gefd324e</a:t>
            </a:r>
            <a:r>
              <a:rPr lang="en-US" dirty="0" smtClean="0">
                <a:latin typeface="Arial Narrow" pitchFamily="34" charset="0"/>
              </a:rPr>
              <a:t>)</a:t>
            </a:r>
          </a:p>
          <a:p>
            <a:r>
              <a:rPr lang="en-US" dirty="0" smtClean="0">
                <a:latin typeface="Arial Narrow" pitchFamily="34" charset="0"/>
              </a:rPr>
              <a:t>Intel C++</a:t>
            </a:r>
            <a:r>
              <a:rPr lang="en-US" baseline="0" dirty="0" smtClean="0">
                <a:latin typeface="Arial Narrow" pitchFamily="34" charset="0"/>
              </a:rPr>
              <a:t> compiler</a:t>
            </a:r>
            <a:r>
              <a:rPr lang="en-US" dirty="0" smtClean="0">
                <a:latin typeface="Arial Narrow" pitchFamily="34" charset="0"/>
              </a:rPr>
              <a:t> 14.0.2/144</a:t>
            </a:r>
            <a:r>
              <a:rPr lang="en-US" baseline="0" dirty="0" smtClean="0">
                <a:latin typeface="Arial Narrow" pitchFamily="34" charset="0"/>
              </a:rPr>
              <a:t>, Intel MPI 4.1.1.036</a:t>
            </a:r>
            <a:endParaRPr lang="en-US" dirty="0" smtClean="0">
              <a:latin typeface="Arial Narrow" pitchFamily="34" charset="0"/>
            </a:endParaRPr>
          </a:p>
          <a:p>
            <a:r>
              <a:rPr lang="en-US" dirty="0" smtClean="0">
                <a:latin typeface="Arial Narrow" pitchFamily="34" charset="0"/>
              </a:rPr>
              <a:t>2S</a:t>
            </a:r>
            <a:r>
              <a:rPr lang="en-US" baseline="0" dirty="0" smtClean="0">
                <a:latin typeface="Arial Narrow" pitchFamily="34" charset="0"/>
              </a:rPr>
              <a:t> Intel Xeon Score:  3951.7 </a:t>
            </a:r>
            <a:r>
              <a:rPr lang="en-US" baseline="0" dirty="0" err="1" smtClean="0">
                <a:latin typeface="Arial Narrow" pitchFamily="34" charset="0"/>
              </a:rPr>
              <a:t>Mpoints</a:t>
            </a:r>
            <a:r>
              <a:rPr lang="en-US" baseline="0" dirty="0" smtClean="0">
                <a:latin typeface="Arial Narrow" pitchFamily="34" charset="0"/>
              </a:rPr>
              <a:t>/s</a:t>
            </a:r>
          </a:p>
          <a:p>
            <a:r>
              <a:rPr lang="en-US" baseline="0" dirty="0" smtClean="0">
                <a:latin typeface="Arial Narrow" pitchFamily="34" charset="0"/>
              </a:rPr>
              <a:t>Xeon Phi Score:  9297.52 </a:t>
            </a:r>
            <a:r>
              <a:rPr lang="en-US" baseline="0" dirty="0" err="1" smtClean="0">
                <a:latin typeface="Arial Narrow" pitchFamily="34" charset="0"/>
              </a:rPr>
              <a:t>Mpoints</a:t>
            </a:r>
            <a:r>
              <a:rPr lang="en-US" baseline="0" dirty="0" smtClean="0">
                <a:latin typeface="Arial Narrow" pitchFamily="34" charset="0"/>
              </a:rPr>
              <a:t>/s</a:t>
            </a:r>
            <a:endParaRPr lang="en-US" dirty="0" smtClean="0">
              <a:latin typeface="Arial Narrow" pitchFamily="34" charset="0"/>
            </a:endParaRPr>
          </a:p>
          <a:p>
            <a:pPr lvl="0"/>
            <a:r>
              <a:rPr lang="en-US" b="1" dirty="0" smtClean="0">
                <a:solidFill>
                  <a:prstClr val="black"/>
                </a:solidFill>
              </a:rPr>
              <a:t>Source:</a:t>
            </a:r>
            <a:r>
              <a:rPr lang="en-US" b="1" baseline="0" dirty="0" smtClean="0">
                <a:solidFill>
                  <a:prstClr val="black"/>
                </a:solidFill>
              </a:rPr>
              <a:t>  </a:t>
            </a:r>
            <a:r>
              <a:rPr lang="en-US" b="1" dirty="0" smtClean="0">
                <a:solidFill>
                  <a:prstClr val="black"/>
                </a:solidFill>
              </a:rPr>
              <a:t>TR2089A</a:t>
            </a:r>
          </a:p>
          <a:p>
            <a:pPr lvl="0"/>
            <a:endParaRPr lang="en-US" b="1" dirty="0" smtClean="0">
              <a:solidFill>
                <a:prstClr val="black"/>
              </a:solidFill>
            </a:endParaRPr>
          </a:p>
          <a:p>
            <a:pPr lvl="0"/>
            <a:r>
              <a:rPr lang="en-US" b="1" dirty="0" smtClean="0">
                <a:solidFill>
                  <a:prstClr val="black"/>
                </a:solidFill>
              </a:rPr>
              <a:t>Seismic Imaging 3DFD TTI 3-Proxy (code version = v2)</a:t>
            </a:r>
          </a:p>
          <a:p>
            <a:r>
              <a:rPr lang="en-US" b="0" dirty="0" smtClean="0">
                <a:solidFill>
                  <a:prstClr val="black"/>
                </a:solidFill>
              </a:rPr>
              <a:t>(</a:t>
            </a:r>
            <a:r>
              <a:rPr lang="en-US" b="1" dirty="0" smtClean="0">
                <a:latin typeface="Arial Narrow" pitchFamily="34" charset="0"/>
              </a:rPr>
              <a:t>Platform Hosting the Coprocessor &amp; platform for 2S Intel® Xeon® processor Baseline:  </a:t>
            </a:r>
          </a:p>
          <a:p>
            <a:pPr defTabSz="919563">
              <a:defRPr/>
            </a:pPr>
            <a:r>
              <a:rPr lang="en-US" dirty="0" smtClean="0">
                <a:latin typeface="Arial Narrow" pitchFamily="34" charset="0"/>
              </a:rPr>
              <a:t>2 Socket Intel Software Development Platform:  2x Intel Xeon processor E5-2697v2 (12Core, 30M cache, 2.7GHz, 8.0GT/s Intel QPI, 130W TDP, Turbo on)  64GB Memory @ 1866MHz, RHEL 6.4</a:t>
            </a:r>
          </a:p>
          <a:p>
            <a:r>
              <a:rPr lang="en-US" b="1" dirty="0" smtClean="0">
                <a:latin typeface="Arial Narrow" pitchFamily="34" charset="0"/>
              </a:rPr>
              <a:t>Coprocessor Details:</a:t>
            </a:r>
          </a:p>
          <a:p>
            <a:pPr defTabSz="931676">
              <a:defRPr/>
            </a:pPr>
            <a:r>
              <a:rPr lang="en-US" dirty="0" smtClean="0">
                <a:latin typeface="Arial Narrow" pitchFamily="34" charset="0"/>
              </a:rPr>
              <a:t>Intel® Xeon Phi™ coprocessor 7120A:  61cores, 1.238GHz,  16 memory channels, 16GB Memory@5.5GT/s, 300W TDP C-step (Turbo off, ECC off)</a:t>
            </a:r>
          </a:p>
          <a:p>
            <a:r>
              <a:rPr lang="en-US" b="1" dirty="0" smtClean="0">
                <a:latin typeface="Arial Narrow" pitchFamily="34" charset="0"/>
              </a:rPr>
              <a:t>Software Stack (Xeon Phi):</a:t>
            </a:r>
          </a:p>
          <a:p>
            <a:pPr defTabSz="919563">
              <a:defRPr/>
            </a:pPr>
            <a:r>
              <a:rPr lang="en-US" dirty="0" smtClean="0">
                <a:latin typeface="Arial Narrow" pitchFamily="34" charset="0"/>
              </a:rPr>
              <a:t>MPSS 2.1.6720-19  (Flash:  2.1.03.0386;  Coprocessor OS:  </a:t>
            </a:r>
            <a:r>
              <a:rPr lang="en-US" dirty="0" smtClean="0">
                <a:solidFill>
                  <a:srgbClr val="000000"/>
                </a:solidFill>
                <a:latin typeface="Arial"/>
              </a:rPr>
              <a:t>2.6.38.8-gefd324e</a:t>
            </a:r>
            <a:r>
              <a:rPr lang="en-US" dirty="0" smtClean="0">
                <a:latin typeface="Arial Narrow" pitchFamily="34" charset="0"/>
              </a:rPr>
              <a:t>)</a:t>
            </a:r>
          </a:p>
          <a:p>
            <a:r>
              <a:rPr lang="en-US" dirty="0" smtClean="0">
                <a:latin typeface="Arial Narrow" pitchFamily="34" charset="0"/>
              </a:rPr>
              <a:t>Intel Composed XE 14.0.0 (build 20130728)</a:t>
            </a:r>
          </a:p>
          <a:p>
            <a:r>
              <a:rPr lang="en-US" dirty="0" smtClean="0">
                <a:latin typeface="Arial Narrow" pitchFamily="34" charset="0"/>
              </a:rPr>
              <a:t>2S</a:t>
            </a:r>
            <a:r>
              <a:rPr lang="en-US" baseline="0" dirty="0" smtClean="0">
                <a:latin typeface="Arial Narrow" pitchFamily="34" charset="0"/>
              </a:rPr>
              <a:t> Intel Xeon Score: 776 </a:t>
            </a:r>
            <a:r>
              <a:rPr lang="en-US" baseline="0" dirty="0" err="1" smtClean="0">
                <a:latin typeface="Arial Narrow" pitchFamily="34" charset="0"/>
              </a:rPr>
              <a:t>Mcells</a:t>
            </a:r>
            <a:r>
              <a:rPr lang="en-US" baseline="0" dirty="0" smtClean="0">
                <a:latin typeface="Arial Narrow" pitchFamily="34" charset="0"/>
              </a:rPr>
              <a:t>/s</a:t>
            </a:r>
          </a:p>
          <a:p>
            <a:r>
              <a:rPr lang="en-US" baseline="0" dirty="0" smtClean="0">
                <a:latin typeface="Arial Narrow" pitchFamily="34" charset="0"/>
              </a:rPr>
              <a:t>Xeon Phi Score: 955 </a:t>
            </a:r>
            <a:r>
              <a:rPr lang="en-US" baseline="0" dirty="0" err="1" smtClean="0">
                <a:latin typeface="Arial Narrow" pitchFamily="34" charset="0"/>
              </a:rPr>
              <a:t>Mcells</a:t>
            </a:r>
            <a:r>
              <a:rPr lang="en-US" baseline="0" dirty="0" smtClean="0">
                <a:latin typeface="Arial Narrow" pitchFamily="34" charset="0"/>
              </a:rPr>
              <a:t>/s</a:t>
            </a:r>
            <a:endParaRPr lang="en-US" dirty="0" smtClean="0">
              <a:latin typeface="Arial Narrow" pitchFamily="34" charset="0"/>
            </a:endParaRPr>
          </a:p>
          <a:p>
            <a:pPr lvl="0"/>
            <a:r>
              <a:rPr lang="en-US" b="1" dirty="0" smtClean="0">
                <a:solidFill>
                  <a:prstClr val="black"/>
                </a:solidFill>
              </a:rPr>
              <a:t>Source:  TR2090</a:t>
            </a:r>
          </a:p>
          <a:p>
            <a:pPr lvl="0"/>
            <a:endParaRPr lang="en-US" b="1" dirty="0" smtClean="0">
              <a:solidFill>
                <a:prstClr val="black"/>
              </a:solidFill>
            </a:endParaRPr>
          </a:p>
          <a:p>
            <a:pPr lvl="0"/>
            <a:r>
              <a:rPr lang="en-US" b="1" dirty="0" err="1" smtClean="0">
                <a:solidFill>
                  <a:prstClr val="black"/>
                </a:solidFill>
              </a:rPr>
              <a:t>Petrobras</a:t>
            </a:r>
            <a:r>
              <a:rPr lang="en-US" b="1" dirty="0" smtClean="0">
                <a:solidFill>
                  <a:prstClr val="black"/>
                </a:solidFill>
              </a:rPr>
              <a:t>  ISO-3D</a:t>
            </a:r>
            <a:r>
              <a:rPr lang="en-US" b="1" baseline="0" dirty="0" smtClean="0">
                <a:solidFill>
                  <a:prstClr val="black"/>
                </a:solidFill>
              </a:rPr>
              <a:t> RTM (code version 1.0 dev08)</a:t>
            </a:r>
            <a:endParaRPr lang="en-US" b="1" dirty="0" smtClean="0">
              <a:solidFill>
                <a:prstClr val="black"/>
              </a:solidFill>
            </a:endParaRPr>
          </a:p>
          <a:p>
            <a:r>
              <a:rPr lang="en-US" b="1" dirty="0" smtClean="0">
                <a:latin typeface="Arial Narrow" pitchFamily="34" charset="0"/>
              </a:rPr>
              <a:t>Platform Hosting the Coprocessor &amp; platform for 2S Intel® Xeon® processor Baseline:  </a:t>
            </a:r>
          </a:p>
          <a:p>
            <a:pPr defTabSz="919563">
              <a:defRPr/>
            </a:pPr>
            <a:r>
              <a:rPr lang="en-US" dirty="0" smtClean="0">
                <a:latin typeface="Arial Narrow" pitchFamily="34" charset="0"/>
              </a:rPr>
              <a:t>2 Socket Intel Software Development Platform:  2x Intel Xeon processor E5-2697v2 (12Core, 30M cache, 2.7GHz, 8.0GT/s Intel QPI, 130W TDP, Turbo on)  64GB Memory @ 1866MHz, RHEL 6.4</a:t>
            </a:r>
          </a:p>
          <a:p>
            <a:r>
              <a:rPr lang="en-US" b="1" dirty="0" smtClean="0">
                <a:latin typeface="Arial Narrow" pitchFamily="34" charset="0"/>
              </a:rPr>
              <a:t>Coprocessor Details:</a:t>
            </a:r>
          </a:p>
          <a:p>
            <a:pPr defTabSz="931676">
              <a:defRPr/>
            </a:pPr>
            <a:r>
              <a:rPr lang="en-US" dirty="0" smtClean="0">
                <a:latin typeface="Arial Narrow" pitchFamily="34" charset="0"/>
              </a:rPr>
              <a:t>Intel® Xeon Phi™ coprocessor 7120A:  61cores, 1.238GHz,  16 memory channels, 16GB Memory@5.5GT/s, 300W TDP C-step (Turbo on,</a:t>
            </a:r>
            <a:r>
              <a:rPr lang="en-US" baseline="0" dirty="0" smtClean="0">
                <a:latin typeface="Arial Narrow" pitchFamily="34" charset="0"/>
              </a:rPr>
              <a:t> ECC on</a:t>
            </a:r>
            <a:r>
              <a:rPr lang="en-US" dirty="0" smtClean="0">
                <a:latin typeface="Arial Narrow" pitchFamily="34" charset="0"/>
              </a:rPr>
              <a:t>)</a:t>
            </a:r>
          </a:p>
          <a:p>
            <a:r>
              <a:rPr lang="en-US" b="1" dirty="0" smtClean="0">
                <a:latin typeface="Arial Narrow" pitchFamily="34" charset="0"/>
              </a:rPr>
              <a:t>Software Stack (Xeon Phi):</a:t>
            </a:r>
          </a:p>
          <a:p>
            <a:pPr defTabSz="919563">
              <a:defRPr/>
            </a:pPr>
            <a:r>
              <a:rPr lang="en-US" dirty="0" smtClean="0">
                <a:latin typeface="Arial Narrow" pitchFamily="34" charset="0"/>
              </a:rPr>
              <a:t>MPSS 2.1.6720-19  (Flash:  2.1.03.0386;  Coprocessor OS:  </a:t>
            </a:r>
            <a:r>
              <a:rPr lang="en-US" dirty="0" smtClean="0">
                <a:solidFill>
                  <a:srgbClr val="000000"/>
                </a:solidFill>
                <a:latin typeface="Arial"/>
              </a:rPr>
              <a:t>2.6.38.8-gefd324e</a:t>
            </a:r>
            <a:r>
              <a:rPr lang="en-US" dirty="0" smtClean="0">
                <a:latin typeface="Arial Narrow" pitchFamily="34" charset="0"/>
              </a:rPr>
              <a:t>)</a:t>
            </a:r>
          </a:p>
          <a:p>
            <a:r>
              <a:rPr lang="en-US" dirty="0" smtClean="0">
                <a:latin typeface="Arial Narrow" pitchFamily="34" charset="0"/>
              </a:rPr>
              <a:t>Intel Composed XE 14.0.0 (build 20130728), Intel MPI 4.1.1.036</a:t>
            </a:r>
          </a:p>
          <a:p>
            <a:r>
              <a:rPr lang="en-US" dirty="0" smtClean="0">
                <a:latin typeface="Arial Narrow" pitchFamily="34" charset="0"/>
              </a:rPr>
              <a:t>2S</a:t>
            </a:r>
            <a:r>
              <a:rPr lang="en-US" baseline="0" dirty="0" smtClean="0">
                <a:latin typeface="Arial Narrow" pitchFamily="34" charset="0"/>
              </a:rPr>
              <a:t> Intel Xeon Score: 		4.3 </a:t>
            </a:r>
            <a:r>
              <a:rPr lang="en-US" baseline="0" dirty="0" err="1" smtClean="0">
                <a:latin typeface="Arial Narrow" pitchFamily="34" charset="0"/>
              </a:rPr>
              <a:t>Gsamples</a:t>
            </a:r>
            <a:r>
              <a:rPr lang="en-US" baseline="0" dirty="0" smtClean="0">
                <a:latin typeface="Arial Narrow" pitchFamily="34" charset="0"/>
              </a:rPr>
              <a:t>/s</a:t>
            </a:r>
          </a:p>
          <a:p>
            <a:r>
              <a:rPr lang="en-US" baseline="0" dirty="0" smtClean="0">
                <a:latin typeface="Arial Narrow" pitchFamily="34" charset="0"/>
              </a:rPr>
              <a:t>2S Intel Xeon + 1 Xeon Phi Score: 	9.4 </a:t>
            </a:r>
            <a:r>
              <a:rPr lang="en-US" baseline="0" dirty="0" err="1" smtClean="0">
                <a:latin typeface="Arial Narrow" pitchFamily="34" charset="0"/>
              </a:rPr>
              <a:t>Gsamples</a:t>
            </a:r>
            <a:r>
              <a:rPr lang="en-US" baseline="0" dirty="0" smtClean="0">
                <a:latin typeface="Arial Narrow" pitchFamily="34" charset="0"/>
              </a:rPr>
              <a:t>/s</a:t>
            </a:r>
          </a:p>
          <a:p>
            <a:pPr defTabSz="897301" eaLnBrk="0" fontAlgn="base" hangingPunct="0">
              <a:spcBef>
                <a:spcPct val="30000"/>
              </a:spcBef>
              <a:spcAft>
                <a:spcPct val="0"/>
              </a:spcAft>
              <a:defRPr/>
            </a:pPr>
            <a:r>
              <a:rPr lang="en-US" baseline="0" dirty="0" smtClean="0">
                <a:latin typeface="Arial Narrow" pitchFamily="34" charset="0"/>
              </a:rPr>
              <a:t>2S Intel Xeon + 2 Xeon Phi Score: 	14.6 </a:t>
            </a:r>
            <a:r>
              <a:rPr lang="en-US" baseline="0" dirty="0" err="1" smtClean="0">
                <a:latin typeface="Arial Narrow" pitchFamily="34" charset="0"/>
              </a:rPr>
              <a:t>Gsamples</a:t>
            </a:r>
            <a:r>
              <a:rPr lang="en-US" baseline="0" dirty="0" smtClean="0">
                <a:latin typeface="Arial Narrow" pitchFamily="34" charset="0"/>
              </a:rPr>
              <a:t>/s</a:t>
            </a:r>
            <a:endParaRPr lang="en-US" dirty="0" smtClean="0">
              <a:latin typeface="Arial Narrow" pitchFamily="34" charset="0"/>
            </a:endParaRPr>
          </a:p>
          <a:p>
            <a:pPr defTabSz="897301" eaLnBrk="0" fontAlgn="base" hangingPunct="0">
              <a:spcBef>
                <a:spcPct val="30000"/>
              </a:spcBef>
              <a:spcAft>
                <a:spcPct val="0"/>
              </a:spcAft>
              <a:defRPr/>
            </a:pPr>
            <a:r>
              <a:rPr lang="en-US" baseline="0" dirty="0" smtClean="0">
                <a:latin typeface="Arial Narrow" pitchFamily="34" charset="0"/>
              </a:rPr>
              <a:t>2S Intel Xeon + 3 Xeon Phi Score: 	19.7 </a:t>
            </a:r>
            <a:r>
              <a:rPr lang="en-US" baseline="0" dirty="0" err="1" smtClean="0">
                <a:latin typeface="Arial Narrow" pitchFamily="34" charset="0"/>
              </a:rPr>
              <a:t>Gsamples</a:t>
            </a:r>
            <a:r>
              <a:rPr lang="en-US" baseline="0" dirty="0" smtClean="0">
                <a:latin typeface="Arial Narrow" pitchFamily="34" charset="0"/>
              </a:rPr>
              <a:t>/s</a:t>
            </a:r>
            <a:endParaRPr lang="en-US" dirty="0" smtClean="0">
              <a:latin typeface="Arial Narrow" pitchFamily="34" charset="0"/>
            </a:endParaRPr>
          </a:p>
          <a:p>
            <a:pPr defTabSz="897301" eaLnBrk="0" fontAlgn="base" hangingPunct="0">
              <a:spcBef>
                <a:spcPct val="30000"/>
              </a:spcBef>
              <a:spcAft>
                <a:spcPct val="0"/>
              </a:spcAft>
              <a:defRPr/>
            </a:pPr>
            <a:r>
              <a:rPr lang="en-US" baseline="0" dirty="0" smtClean="0">
                <a:latin typeface="Arial Narrow" pitchFamily="34" charset="0"/>
              </a:rPr>
              <a:t>2S Intel Xeon + 4 Xeon Phi Score: 	23.7 </a:t>
            </a:r>
            <a:r>
              <a:rPr lang="en-US" baseline="0" dirty="0" err="1" smtClean="0">
                <a:latin typeface="Arial Narrow" pitchFamily="34" charset="0"/>
              </a:rPr>
              <a:t>Gsamples</a:t>
            </a:r>
            <a:r>
              <a:rPr lang="en-US" baseline="0" dirty="0" smtClean="0">
                <a:latin typeface="Arial Narrow" pitchFamily="34" charset="0"/>
              </a:rPr>
              <a:t>/s</a:t>
            </a:r>
            <a:endParaRPr lang="en-US" dirty="0" smtClean="0">
              <a:latin typeface="Arial Narrow" pitchFamily="34" charset="0"/>
            </a:endParaRPr>
          </a:p>
          <a:p>
            <a:pPr lvl="0"/>
            <a:r>
              <a:rPr lang="en-US" b="1" dirty="0" smtClean="0">
                <a:solidFill>
                  <a:prstClr val="black"/>
                </a:solidFill>
              </a:rPr>
              <a:t>Source: TR2091</a:t>
            </a:r>
          </a:p>
          <a:p>
            <a:endParaRPr lang="en-US" b="1" dirty="0" smtClean="0"/>
          </a:p>
          <a:p>
            <a:r>
              <a:rPr lang="en-US" b="1" dirty="0" smtClean="0"/>
              <a:t>Monte Carlo, Black</a:t>
            </a:r>
            <a:r>
              <a:rPr lang="en-US" b="1" baseline="0" dirty="0" smtClean="0"/>
              <a:t> Scholes and Binomial</a:t>
            </a:r>
            <a:r>
              <a:rPr lang="en-US" b="1" dirty="0" smtClean="0"/>
              <a:t>: (Benchmark package version 2.1)</a:t>
            </a:r>
          </a:p>
          <a:p>
            <a:r>
              <a:rPr lang="en-US" sz="800" b="1" dirty="0">
                <a:latin typeface="Arial Narrow" pitchFamily="34" charset="0"/>
              </a:rPr>
              <a:t>Platform Hosting the Coprocessor &amp; platform for 2S Intel® Xeon® processor Baseline:  </a:t>
            </a:r>
          </a:p>
          <a:p>
            <a:pPr defTabSz="919563">
              <a:defRPr/>
            </a:pPr>
            <a:r>
              <a:rPr lang="en-US" sz="800" dirty="0">
                <a:latin typeface="Arial Narrow" pitchFamily="34" charset="0"/>
              </a:rPr>
              <a:t>2 Socket Crown Pass Software Development Platform:  2x Intel Xeon processor E5-2697v2 (12C, 30M cache, 2.7GHz, 8.0GT/s Intel QPI, 130W TDP)  64GB Memory @ 1600MHz, RHEL 6.3</a:t>
            </a:r>
            <a:endParaRPr lang="en-US" sz="800" b="1" dirty="0">
              <a:latin typeface="Arial Narrow" pitchFamily="34" charset="0"/>
            </a:endParaRPr>
          </a:p>
          <a:p>
            <a:r>
              <a:rPr lang="en-US" sz="800" b="1" dirty="0">
                <a:latin typeface="Arial Narrow" pitchFamily="34" charset="0"/>
              </a:rPr>
              <a:t>Coprocessor Details:</a:t>
            </a:r>
          </a:p>
          <a:p>
            <a:pPr defTabSz="931676">
              <a:defRPr/>
            </a:pPr>
            <a:r>
              <a:rPr lang="en-US" sz="800" dirty="0">
                <a:latin typeface="Arial Narrow" pitchFamily="34" charset="0"/>
              </a:rPr>
              <a:t>Intel® Xeon Phi™ coprocessor 7120P:  61cores, 1.238GHz,  16 memory channels, 16GB Memory@5.5GT/s, 300W TDP C-step (Turbo off)</a:t>
            </a:r>
          </a:p>
          <a:p>
            <a:r>
              <a:rPr lang="en-US" sz="800" b="1" dirty="0">
                <a:latin typeface="Arial Narrow" pitchFamily="34" charset="0"/>
              </a:rPr>
              <a:t>Software Stack:</a:t>
            </a:r>
          </a:p>
          <a:p>
            <a:pPr defTabSz="919563">
              <a:defRPr/>
            </a:pPr>
            <a:r>
              <a:rPr lang="en-US" sz="800" dirty="0">
                <a:latin typeface="Arial Narrow" pitchFamily="34" charset="0"/>
              </a:rPr>
              <a:t>MPSS 6720-16  (Flash:  2.1.03.386)</a:t>
            </a:r>
          </a:p>
          <a:p>
            <a:r>
              <a:rPr lang="en-US" sz="800" dirty="0">
                <a:latin typeface="Arial Narrow" pitchFamily="34" charset="0"/>
              </a:rPr>
              <a:t>Intel Cluster Studio XE 2013  SP1, Update 1 build 106 (14.0.1.106)  </a:t>
            </a:r>
          </a:p>
          <a:p>
            <a:endParaRPr lang="en-US" sz="800" dirty="0">
              <a:latin typeface="Arial Narrow" pitchFamily="34" charset="0"/>
            </a:endParaRPr>
          </a:p>
          <a:p>
            <a:pPr defTabSz="919611">
              <a:defRPr/>
            </a:pPr>
            <a:r>
              <a:rPr lang="en-US" sz="800" dirty="0">
                <a:latin typeface="Arial Narrow" pitchFamily="34" charset="0"/>
              </a:rPr>
              <a:t>				</a:t>
            </a:r>
            <a:r>
              <a:rPr lang="en-US" sz="800" b="1" u="sng" dirty="0">
                <a:latin typeface="Arial Narrow" pitchFamily="34" charset="0"/>
              </a:rPr>
              <a:t>2S Xeon	     Xeon Phi</a:t>
            </a:r>
          </a:p>
          <a:p>
            <a:r>
              <a:rPr lang="en-US" dirty="0" smtClean="0"/>
              <a:t>Monte Carlo Simulation SP (native)				</a:t>
            </a:r>
            <a:r>
              <a:rPr lang="en-US" baseline="0" dirty="0" smtClean="0"/>
              <a:t>   </a:t>
            </a:r>
            <a:r>
              <a:rPr lang="en-US" dirty="0" smtClean="0"/>
              <a:t>78.444		552.41  </a:t>
            </a:r>
            <a:r>
              <a:rPr lang="en-US" dirty="0" err="1" smtClean="0"/>
              <a:t>Kopt</a:t>
            </a:r>
            <a:r>
              <a:rPr lang="en-US" dirty="0" smtClean="0"/>
              <a:t>/sec</a:t>
            </a:r>
          </a:p>
          <a:p>
            <a:r>
              <a:rPr lang="en-US" dirty="0" smtClean="0"/>
              <a:t>Monte Carlo Simulation DP					</a:t>
            </a:r>
            <a:r>
              <a:rPr lang="en-US" baseline="0" dirty="0" smtClean="0"/>
              <a:t>   </a:t>
            </a:r>
            <a:r>
              <a:rPr lang="en-US" dirty="0" smtClean="0"/>
              <a:t>35.653		111.427   </a:t>
            </a:r>
            <a:r>
              <a:rPr lang="en-US" dirty="0" err="1" smtClean="0"/>
              <a:t>Kopt</a:t>
            </a:r>
            <a:r>
              <a:rPr lang="en-US" dirty="0" smtClean="0"/>
              <a:t>/sec</a:t>
            </a:r>
          </a:p>
          <a:p>
            <a:r>
              <a:rPr lang="en-US" dirty="0" smtClean="0"/>
              <a:t>Monte Carlo RNG SP						</a:t>
            </a:r>
            <a:r>
              <a:rPr lang="en-US" baseline="0" dirty="0" smtClean="0"/>
              <a:t>   </a:t>
            </a:r>
            <a:r>
              <a:rPr lang="en-US" dirty="0" smtClean="0"/>
              <a:t>26.04			41.215  </a:t>
            </a:r>
            <a:r>
              <a:rPr lang="en-US" dirty="0" err="1" smtClean="0"/>
              <a:t>Kopt</a:t>
            </a:r>
            <a:r>
              <a:rPr lang="en-US" dirty="0" smtClean="0"/>
              <a:t>/sec</a:t>
            </a:r>
          </a:p>
          <a:p>
            <a:r>
              <a:rPr lang="en-US" dirty="0" smtClean="0"/>
              <a:t>Monte Carlo RNG DP						</a:t>
            </a:r>
            <a:r>
              <a:rPr lang="en-US" baseline="0" dirty="0" smtClean="0"/>
              <a:t>   </a:t>
            </a:r>
            <a:r>
              <a:rPr lang="en-US" dirty="0" smtClean="0"/>
              <a:t>16.348		19.099  </a:t>
            </a:r>
            <a:r>
              <a:rPr lang="en-US" dirty="0" err="1" smtClean="0"/>
              <a:t>Kopt</a:t>
            </a:r>
            <a:r>
              <a:rPr lang="en-US" dirty="0" smtClean="0"/>
              <a:t>/sec</a:t>
            </a:r>
          </a:p>
          <a:p>
            <a:r>
              <a:rPr lang="en-US" dirty="0" smtClean="0"/>
              <a:t>Black Scholes Compute &amp; Bandwidth SP			</a:t>
            </a:r>
            <a:r>
              <a:rPr lang="en-US" baseline="0" dirty="0" smtClean="0"/>
              <a:t>   </a:t>
            </a:r>
            <a:r>
              <a:rPr lang="en-US" dirty="0" smtClean="0"/>
              <a:t>6.8445		14.51   </a:t>
            </a:r>
            <a:r>
              <a:rPr lang="en-US" dirty="0" err="1" smtClean="0"/>
              <a:t>Bopt</a:t>
            </a:r>
            <a:r>
              <a:rPr lang="en-US" dirty="0" smtClean="0"/>
              <a:t>/sec</a:t>
            </a:r>
          </a:p>
          <a:p>
            <a:r>
              <a:rPr lang="en-US" dirty="0" smtClean="0"/>
              <a:t>Black Scholes Compute &amp; Bandwidth DP			</a:t>
            </a:r>
            <a:r>
              <a:rPr lang="en-US" baseline="0" dirty="0" smtClean="0"/>
              <a:t>   </a:t>
            </a:r>
            <a:r>
              <a:rPr lang="en-US" dirty="0" smtClean="0"/>
              <a:t>2.954			5.09    </a:t>
            </a:r>
            <a:r>
              <a:rPr lang="en-US" dirty="0" err="1" smtClean="0"/>
              <a:t>Bopt</a:t>
            </a:r>
            <a:r>
              <a:rPr lang="en-US" dirty="0" smtClean="0"/>
              <a:t>/sec</a:t>
            </a:r>
          </a:p>
          <a:p>
            <a:pPr defTabSz="919611">
              <a:defRPr/>
            </a:pPr>
            <a:r>
              <a:rPr lang="en-US" sz="800" dirty="0">
                <a:latin typeface="Arial Narrow" pitchFamily="34" charset="0"/>
              </a:rPr>
              <a:t>Binomial Options SP			73.118	          135.62  </a:t>
            </a:r>
            <a:r>
              <a:rPr lang="en-US" sz="800" dirty="0" err="1">
                <a:latin typeface="Arial Narrow" pitchFamily="34" charset="0"/>
              </a:rPr>
              <a:t>Kopt</a:t>
            </a:r>
            <a:r>
              <a:rPr lang="en-US" sz="800" dirty="0">
                <a:latin typeface="Arial Narrow" pitchFamily="34" charset="0"/>
              </a:rPr>
              <a:t>/sec</a:t>
            </a:r>
          </a:p>
          <a:p>
            <a:pPr defTabSz="919611">
              <a:defRPr/>
            </a:pPr>
            <a:r>
              <a:rPr lang="en-US" sz="800" dirty="0">
                <a:latin typeface="Arial Narrow" pitchFamily="34" charset="0"/>
              </a:rPr>
              <a:t>Binomial Options DP			37.647	          69.614  </a:t>
            </a:r>
            <a:r>
              <a:rPr lang="en-US" sz="800" dirty="0" err="1">
                <a:latin typeface="Arial Narrow" pitchFamily="34" charset="0"/>
              </a:rPr>
              <a:t>Kopt</a:t>
            </a:r>
            <a:r>
              <a:rPr lang="en-US" sz="800" dirty="0">
                <a:latin typeface="Arial Narrow" pitchFamily="34" charset="0"/>
              </a:rPr>
              <a:t>/set</a:t>
            </a:r>
          </a:p>
          <a:p>
            <a:pPr defTabSz="919611">
              <a:defRPr/>
            </a:pPr>
            <a:r>
              <a:rPr lang="en-US" sz="800" b="1" dirty="0">
                <a:latin typeface="Arial Narrow" pitchFamily="34" charset="0"/>
              </a:rPr>
              <a:t>Source:  TR2086A</a:t>
            </a:r>
            <a:endParaRPr lang="en-US" kern="0" dirty="0" smtClean="0">
              <a:solidFill>
                <a:srgbClr val="000000"/>
              </a:solidFill>
              <a:ea typeface="MS PGothic" pitchFamily="34" charset="-128"/>
            </a:endParaRPr>
          </a:p>
          <a:p>
            <a:endParaRPr lang="en-US" b="1" dirty="0" smtClean="0"/>
          </a:p>
          <a:p>
            <a:pPr defTabSz="448650">
              <a:defRPr/>
            </a:pPr>
            <a:r>
              <a:rPr lang="en-US" b="1" dirty="0" err="1" smtClean="0"/>
              <a:t>QuantLib</a:t>
            </a:r>
            <a:r>
              <a:rPr lang="en-US" b="1" baseline="0" dirty="0" smtClean="0"/>
              <a:t> SP Monte Carlo</a:t>
            </a:r>
            <a:r>
              <a:rPr lang="en-US" b="1" dirty="0" smtClean="0"/>
              <a:t> :  (</a:t>
            </a:r>
            <a:r>
              <a:rPr lang="en-US" sz="1200" dirty="0">
                <a:solidFill>
                  <a:schemeClr val="accent2"/>
                </a:solidFill>
                <a:cs typeface="Intel Clear Light" panose="020B0404020203020204" pitchFamily="34" charset="0"/>
              </a:rPr>
              <a:t>Multi-option scenario; 400k paths, 4k options</a:t>
            </a:r>
            <a:r>
              <a:rPr lang="en-US" b="0" baseline="0" dirty="0" smtClean="0"/>
              <a:t>)</a:t>
            </a:r>
            <a:endParaRPr lang="en-US" b="1" dirty="0" smtClean="0"/>
          </a:p>
          <a:p>
            <a:r>
              <a:rPr lang="en-US" b="1" dirty="0" smtClean="0">
                <a:latin typeface="Arial Narrow" pitchFamily="34" charset="0"/>
              </a:rPr>
              <a:t>Platform Hosting the Coprocessor &amp; platform for 2S Intel® Xeon® processor Baseline:  </a:t>
            </a:r>
          </a:p>
          <a:p>
            <a:pPr defTabSz="919563">
              <a:defRPr/>
            </a:pPr>
            <a:r>
              <a:rPr lang="en-US" sz="1200" dirty="0">
                <a:latin typeface="Arial Narrow" pitchFamily="34" charset="0"/>
              </a:rPr>
              <a:t>2 Socket Crown Pass Software Development Platform</a:t>
            </a:r>
            <a:r>
              <a:rPr lang="en-US" dirty="0" smtClean="0">
                <a:latin typeface="Arial Narrow" pitchFamily="34" charset="0"/>
              </a:rPr>
              <a:t>:  2x Intel Xeon processor E5-2697v2 (12Core, 30M cache, 2.7GHz, 8.0GT/s Intel QPI, 130W TDP, Turbo on, HT on)  64GB Memory @ 1600MHz, RHEL 6.5</a:t>
            </a:r>
          </a:p>
          <a:p>
            <a:r>
              <a:rPr lang="en-US" b="1" dirty="0" smtClean="0">
                <a:latin typeface="Arial Narrow" pitchFamily="34" charset="0"/>
              </a:rPr>
              <a:t>Coprocessor Details:</a:t>
            </a:r>
          </a:p>
          <a:p>
            <a:pPr defTabSz="931676">
              <a:defRPr/>
            </a:pPr>
            <a:r>
              <a:rPr lang="en-US" dirty="0" smtClean="0">
                <a:latin typeface="Arial Narrow" pitchFamily="34" charset="0"/>
              </a:rPr>
              <a:t>Intel® Xeon Phi™ coprocessor 7120A:  61cores, 1.238GHz,  16 memory channels, 16GB Memory@5.5GT/s, 300W TDP C-step (Turbo off, ECC on)</a:t>
            </a:r>
          </a:p>
          <a:p>
            <a:r>
              <a:rPr lang="en-US" b="1" dirty="0" smtClean="0">
                <a:latin typeface="Arial Narrow" pitchFamily="34" charset="0"/>
              </a:rPr>
              <a:t>Software Stack (Xeon Phi):</a:t>
            </a:r>
          </a:p>
          <a:p>
            <a:pPr defTabSz="919563">
              <a:defRPr/>
            </a:pPr>
            <a:r>
              <a:rPr lang="en-US" dirty="0" smtClean="0">
                <a:latin typeface="Arial Narrow" pitchFamily="34" charset="0"/>
              </a:rPr>
              <a:t>MPSS 2.1.6720-16 (Flash:  2.1.03.0386;  Coprocessor OS:  </a:t>
            </a:r>
            <a:r>
              <a:rPr lang="en-US" dirty="0" smtClean="0">
                <a:solidFill>
                  <a:srgbClr val="000000"/>
                </a:solidFill>
                <a:latin typeface="Arial"/>
              </a:rPr>
              <a:t>2.6.38.8-gefd324e</a:t>
            </a:r>
            <a:r>
              <a:rPr lang="en-US" dirty="0" smtClean="0">
                <a:latin typeface="Arial Narrow" pitchFamily="34" charset="0"/>
              </a:rPr>
              <a:t>)</a:t>
            </a:r>
          </a:p>
          <a:p>
            <a:pPr defTabSz="448650">
              <a:defRPr/>
            </a:pPr>
            <a:r>
              <a:rPr lang="en-US" dirty="0" smtClean="0">
                <a:latin typeface="Arial Narrow" pitchFamily="34" charset="0"/>
              </a:rPr>
              <a:t>Intel Compiler</a:t>
            </a:r>
            <a:r>
              <a:rPr lang="en-US" baseline="0" dirty="0" smtClean="0">
                <a:latin typeface="Arial Narrow" pitchFamily="34" charset="0"/>
              </a:rPr>
              <a:t> </a:t>
            </a:r>
            <a:r>
              <a:rPr lang="en-US" altLang="ja-JP" sz="1200" dirty="0"/>
              <a:t>14.0.2 20140120 (2013 sp1.2.144)</a:t>
            </a:r>
            <a:endParaRPr lang="en-US" dirty="0" smtClean="0">
              <a:latin typeface="Arial Narrow" pitchFamily="34" charset="0"/>
            </a:endParaRPr>
          </a:p>
          <a:p>
            <a:r>
              <a:rPr lang="en-US" dirty="0" smtClean="0">
                <a:latin typeface="Arial Narrow" pitchFamily="34" charset="0"/>
              </a:rPr>
              <a:t>2S Xeon Score:  141.5 seconds</a:t>
            </a:r>
          </a:p>
          <a:p>
            <a:r>
              <a:rPr lang="en-US" dirty="0" smtClean="0">
                <a:latin typeface="Arial Narrow" pitchFamily="34" charset="0"/>
              </a:rPr>
              <a:t>2S Xeon</a:t>
            </a:r>
            <a:r>
              <a:rPr lang="en-US" baseline="0" dirty="0" smtClean="0">
                <a:latin typeface="Arial Narrow" pitchFamily="34" charset="0"/>
              </a:rPr>
              <a:t> + (1)Xeon Phi Score:  20.4 seconds</a:t>
            </a:r>
            <a:endParaRPr lang="en-US" dirty="0" smtClean="0">
              <a:latin typeface="Arial Narrow" pitchFamily="34" charset="0"/>
            </a:endParaRPr>
          </a:p>
          <a:p>
            <a:r>
              <a:rPr lang="en-US" b="1" dirty="0" smtClean="0"/>
              <a:t>Source: TR 2106</a:t>
            </a:r>
          </a:p>
          <a:p>
            <a:endParaRPr lang="en-US" b="1" dirty="0" smtClean="0"/>
          </a:p>
          <a:p>
            <a:pPr defTabSz="448650">
              <a:defRPr/>
            </a:pPr>
            <a:r>
              <a:rPr lang="en-US" b="1" dirty="0" smtClean="0"/>
              <a:t>Excel-based Monte Carlo Options Pricing using </a:t>
            </a:r>
            <a:r>
              <a:rPr lang="en-US" b="1" dirty="0" err="1" smtClean="0"/>
              <a:t>OpenMP</a:t>
            </a:r>
            <a:r>
              <a:rPr lang="en-US" b="1" dirty="0" smtClean="0"/>
              <a:t>: </a:t>
            </a:r>
          </a:p>
          <a:p>
            <a:pPr marL="0" lvl="1" defTabSz="448650">
              <a:defRPr/>
            </a:pPr>
            <a:r>
              <a:rPr lang="en-US" sz="1200" dirty="0">
                <a:solidFill>
                  <a:schemeClr val="tx2"/>
                </a:solidFill>
              </a:rPr>
              <a:t>This application uses Excel to price Monte Carlo European Options. Traditionally this calculations are done on CPUs.  This framework demonstrates how Excel can offload calculations to KNC using  Windows stack</a:t>
            </a:r>
          </a:p>
          <a:p>
            <a:pPr marL="453324" lvl="1"/>
            <a:r>
              <a:rPr lang="en-US" sz="1000" dirty="0">
                <a:solidFill>
                  <a:schemeClr val="tx2"/>
                </a:solidFill>
              </a:rPr>
              <a:t>Number of Options: 512</a:t>
            </a:r>
          </a:p>
          <a:p>
            <a:pPr marL="453324" lvl="1"/>
            <a:r>
              <a:rPr lang="en-US" sz="1000" dirty="0">
                <a:solidFill>
                  <a:schemeClr val="tx2"/>
                </a:solidFill>
              </a:rPr>
              <a:t>Number of Paths 262,144</a:t>
            </a:r>
            <a:endParaRPr lang="en-US" b="1" dirty="0" smtClean="0"/>
          </a:p>
          <a:p>
            <a:r>
              <a:rPr lang="en-US" b="1" dirty="0" smtClean="0">
                <a:latin typeface="Arial Narrow" pitchFamily="34" charset="0"/>
              </a:rPr>
              <a:t>Platform Hosting the Coprocessor &amp; platform for 2S Intel® Xeon® processor Baseline:  </a:t>
            </a:r>
          </a:p>
          <a:p>
            <a:pPr defTabSz="919563">
              <a:defRPr/>
            </a:pPr>
            <a:r>
              <a:rPr lang="en-US" sz="1200" dirty="0">
                <a:latin typeface="Arial Narrow" pitchFamily="34" charset="0"/>
              </a:rPr>
              <a:t>2 Socket Crown Pass Platform</a:t>
            </a:r>
            <a:r>
              <a:rPr lang="en-US" dirty="0" smtClean="0">
                <a:latin typeface="Arial Narrow" pitchFamily="34" charset="0"/>
              </a:rPr>
              <a:t>:  2x Intel Xeon processor E5-2697v2 (Xeon DP E5-2697 v2 2.7 GHz , Dual socket 12 core, 8GT/s dual QPI links, 130 W, 3.5GHz Max Turbo Frequency 768kB </a:t>
            </a:r>
            <a:r>
              <a:rPr lang="en-US" dirty="0" err="1" smtClean="0">
                <a:latin typeface="Arial Narrow" pitchFamily="34" charset="0"/>
              </a:rPr>
              <a:t>instr</a:t>
            </a:r>
            <a:r>
              <a:rPr lang="en-US" dirty="0" smtClean="0">
                <a:latin typeface="Arial Narrow" pitchFamily="34" charset="0"/>
              </a:rPr>
              <a:t> L1 / 3072kB L2 / 30MB L3 cache, Turbo on, HT on, </a:t>
            </a:r>
            <a:r>
              <a:rPr lang="en-US" dirty="0" err="1" smtClean="0">
                <a:latin typeface="Arial Narrow" pitchFamily="34" charset="0"/>
              </a:rPr>
              <a:t>prefetchers</a:t>
            </a:r>
            <a:r>
              <a:rPr lang="en-US" dirty="0" smtClean="0">
                <a:latin typeface="Arial Narrow" pitchFamily="34" charset="0"/>
              </a:rPr>
              <a:t> enabled-default)  128GB Memory (16*8GB) @ 1600MHz </a:t>
            </a:r>
            <a:r>
              <a:rPr lang="en-US" dirty="0" err="1" smtClean="0">
                <a:latin typeface="Arial Narrow" pitchFamily="34" charset="0"/>
              </a:rPr>
              <a:t>Reg</a:t>
            </a:r>
            <a:r>
              <a:rPr lang="en-US" dirty="0" smtClean="0">
                <a:latin typeface="Arial Narrow" pitchFamily="34" charset="0"/>
              </a:rPr>
              <a:t> ECC DDR3, Windows</a:t>
            </a:r>
            <a:r>
              <a:rPr lang="en-US" baseline="0" dirty="0" smtClean="0">
                <a:latin typeface="Arial Narrow" pitchFamily="34" charset="0"/>
              </a:rPr>
              <a:t> 7 Enterprise SP1. BIOS Version: SE5C610.86B.01.01.0003.090520141303</a:t>
            </a:r>
            <a:endParaRPr lang="en-US" dirty="0" smtClean="0">
              <a:latin typeface="Arial Narrow" pitchFamily="34" charset="0"/>
            </a:endParaRPr>
          </a:p>
          <a:p>
            <a:r>
              <a:rPr lang="en-US" b="1" dirty="0" smtClean="0">
                <a:latin typeface="Arial Narrow" pitchFamily="34" charset="0"/>
              </a:rPr>
              <a:t>Coprocessor Details:</a:t>
            </a:r>
          </a:p>
          <a:p>
            <a:pPr defTabSz="931676">
              <a:defRPr/>
            </a:pPr>
            <a:r>
              <a:rPr lang="en-US" dirty="0" smtClean="0">
                <a:latin typeface="Arial Narrow" pitchFamily="34" charset="0"/>
              </a:rPr>
              <a:t>Intel® Xeon Phi™ coprocessor 7120P:  61cores, 1.238GHz,  16 memory channels, 16GB Memory@5.5GT/s, 300W TDP C-step (Turbo off, ECC on)</a:t>
            </a:r>
          </a:p>
          <a:p>
            <a:r>
              <a:rPr lang="en-US" b="1" dirty="0" smtClean="0">
                <a:latin typeface="Arial Narrow" pitchFamily="34" charset="0"/>
              </a:rPr>
              <a:t>Software Stack (Xeon Phi):</a:t>
            </a:r>
          </a:p>
          <a:p>
            <a:pPr defTabSz="919563">
              <a:defRPr/>
            </a:pPr>
            <a:r>
              <a:rPr lang="en-US" sz="1200" dirty="0">
                <a:ea typeface="ＭＳ 明朝" pitchFamily="49" charset="-128"/>
              </a:rPr>
              <a:t>Total No of Active Cores : 61, Driver Version : 3.3-1, Flash Version: 2.1.02.0390, </a:t>
            </a:r>
            <a:r>
              <a:rPr lang="en-US" sz="1200" dirty="0" err="1">
                <a:ea typeface="ＭＳ 明朝" pitchFamily="49" charset="-128"/>
              </a:rPr>
              <a:t>uOS</a:t>
            </a:r>
            <a:r>
              <a:rPr lang="en-US" sz="1200" dirty="0">
                <a:ea typeface="ＭＳ 明朝" pitchFamily="49" charset="-128"/>
              </a:rPr>
              <a:t> Version: 2.6.38.8+mpss3.4, ECC Mode: Enabled; Coprocessor Stepping: C0, Board SKU: C0PRQ-7120P, Frequency: 1.24GHz and Coprocessor Stepping: C0</a:t>
            </a:r>
          </a:p>
          <a:p>
            <a:pPr marL="0" lvl="1" defTabSz="919563">
              <a:defRPr/>
            </a:pPr>
            <a:r>
              <a:rPr lang="en-US" sz="1600" dirty="0"/>
              <a:t>Use compiler version 15.0.1.148, compile client with  /</a:t>
            </a:r>
            <a:r>
              <a:rPr lang="en-US" sz="1600" dirty="0" err="1"/>
              <a:t>Qoffload</a:t>
            </a:r>
            <a:r>
              <a:rPr lang="en-US" sz="1600" dirty="0"/>
              <a:t>-attribute-target=</a:t>
            </a:r>
            <a:r>
              <a:rPr lang="en-US" sz="1600" dirty="0" err="1"/>
              <a:t>mic</a:t>
            </a:r>
            <a:r>
              <a:rPr lang="en-US" sz="1600" dirty="0"/>
              <a:t>  /</a:t>
            </a:r>
            <a:r>
              <a:rPr lang="en-US" sz="1600" dirty="0" err="1"/>
              <a:t>Qoffload-option,mic,compiler</a:t>
            </a:r>
            <a:r>
              <a:rPr lang="en-US" sz="1600" dirty="0"/>
              <a:t>, "-</a:t>
            </a:r>
            <a:r>
              <a:rPr lang="en-US" sz="1600" dirty="0" err="1"/>
              <a:t>fpic</a:t>
            </a:r>
            <a:r>
              <a:rPr lang="en-US" sz="1600" dirty="0"/>
              <a:t>“ options</a:t>
            </a:r>
          </a:p>
          <a:p>
            <a:r>
              <a:rPr lang="en-US" dirty="0" smtClean="0">
                <a:latin typeface="Arial Narrow" pitchFamily="34" charset="0"/>
              </a:rPr>
              <a:t>2S Xeon Score:  .67 seconds</a:t>
            </a:r>
          </a:p>
          <a:p>
            <a:r>
              <a:rPr lang="en-US" dirty="0" smtClean="0">
                <a:latin typeface="Arial Narrow" pitchFamily="34" charset="0"/>
              </a:rPr>
              <a:t>2S Xeon</a:t>
            </a:r>
            <a:r>
              <a:rPr lang="en-US" baseline="0" dirty="0" smtClean="0">
                <a:latin typeface="Arial Narrow" pitchFamily="34" charset="0"/>
              </a:rPr>
              <a:t> + (1)Xeon Phi Score:  .32 seconds</a:t>
            </a:r>
            <a:endParaRPr lang="en-US" dirty="0" smtClean="0">
              <a:latin typeface="Arial Narrow" pitchFamily="34" charset="0"/>
            </a:endParaRPr>
          </a:p>
          <a:p>
            <a:pPr defTabSz="919563">
              <a:defRPr/>
            </a:pPr>
            <a:r>
              <a:rPr lang="en-US" b="1" dirty="0" smtClean="0"/>
              <a:t>Source: TR 2121</a:t>
            </a:r>
          </a:p>
          <a:p>
            <a:endParaRPr lang="en-US" b="1" dirty="0" smtClean="0"/>
          </a:p>
          <a:p>
            <a:endParaRPr lang="en-US" b="1" dirty="0" smtClean="0"/>
          </a:p>
          <a:p>
            <a:pPr defTabSz="448650">
              <a:defRPr/>
            </a:pPr>
            <a:r>
              <a:rPr lang="en-US" b="1" dirty="0" smtClean="0"/>
              <a:t>Monte Carlo European Options Pricing using Java, C/C++ w/Hadoop: </a:t>
            </a:r>
          </a:p>
          <a:p>
            <a:r>
              <a:rPr lang="en-US" b="1" dirty="0" smtClean="0">
                <a:latin typeface="Arial Narrow" pitchFamily="34" charset="0"/>
              </a:rPr>
              <a:t>Platform Hosting the Coprocessor &amp; platform for 2S Intel® Xeon® processor Baseline:  </a:t>
            </a:r>
          </a:p>
          <a:p>
            <a:pPr defTabSz="919563">
              <a:defRPr/>
            </a:pPr>
            <a:r>
              <a:rPr lang="en-US" sz="1200" dirty="0">
                <a:latin typeface="Arial Narrow" pitchFamily="34" charset="0"/>
              </a:rPr>
              <a:t>2 Socket Grizzly Pass Platform</a:t>
            </a:r>
            <a:r>
              <a:rPr lang="en-US" dirty="0" smtClean="0">
                <a:latin typeface="Arial Narrow" pitchFamily="34" charset="0"/>
              </a:rPr>
              <a:t>:  2x Intel Xeon processor E5-2697v2 (12Core, 30M cache, 2.7GHz, 8.0GT/s Intel QPI, 130W TDP, Turbo on, HT on, </a:t>
            </a:r>
            <a:r>
              <a:rPr lang="en-US" dirty="0" err="1" smtClean="0">
                <a:latin typeface="Arial Narrow" pitchFamily="34" charset="0"/>
              </a:rPr>
              <a:t>prefetchers</a:t>
            </a:r>
            <a:r>
              <a:rPr lang="en-US" dirty="0" smtClean="0">
                <a:latin typeface="Arial Narrow" pitchFamily="34" charset="0"/>
              </a:rPr>
              <a:t> enabled-default)  64GB Memory (8*8GB) @ 1600MHz </a:t>
            </a:r>
            <a:r>
              <a:rPr lang="en-US" dirty="0" err="1" smtClean="0">
                <a:latin typeface="Arial Narrow" pitchFamily="34" charset="0"/>
              </a:rPr>
              <a:t>Reg</a:t>
            </a:r>
            <a:r>
              <a:rPr lang="en-US" dirty="0" smtClean="0">
                <a:latin typeface="Arial Narrow" pitchFamily="34" charset="0"/>
              </a:rPr>
              <a:t> ECC DDR3, RHEL 6.5</a:t>
            </a:r>
          </a:p>
          <a:p>
            <a:r>
              <a:rPr lang="en-US" b="1" dirty="0" smtClean="0">
                <a:latin typeface="Arial Narrow" pitchFamily="34" charset="0"/>
              </a:rPr>
              <a:t>Coprocessor Details:</a:t>
            </a:r>
          </a:p>
          <a:p>
            <a:pPr defTabSz="931676">
              <a:defRPr/>
            </a:pPr>
            <a:r>
              <a:rPr lang="en-US" dirty="0" smtClean="0">
                <a:latin typeface="Arial Narrow" pitchFamily="34" charset="0"/>
              </a:rPr>
              <a:t>Intel® Xeon Phi™ coprocessor 7120A:  61cores, 1.238GHz,  16 memory channels, 16GB Memory@5.5GT/s, 300W TDP C-step (Turbo off, ECC on)</a:t>
            </a:r>
          </a:p>
          <a:p>
            <a:r>
              <a:rPr lang="en-US" b="1" dirty="0" smtClean="0">
                <a:latin typeface="Arial Narrow" pitchFamily="34" charset="0"/>
              </a:rPr>
              <a:t>Software Stack (Xeon Phi):</a:t>
            </a:r>
          </a:p>
          <a:p>
            <a:pPr defTabSz="919563">
              <a:defRPr/>
            </a:pPr>
            <a:r>
              <a:rPr lang="en-US" sz="1200" dirty="0">
                <a:ea typeface="ＭＳ 明朝" pitchFamily="49" charset="-128"/>
              </a:rPr>
              <a:t>Total No of Active Cores : 61, Driver Version : 3.3-1, Flash Version: 2.1.02.0390, </a:t>
            </a:r>
            <a:r>
              <a:rPr lang="en-US" sz="1200" dirty="0" err="1">
                <a:ea typeface="ＭＳ 明朝" pitchFamily="49" charset="-128"/>
              </a:rPr>
              <a:t>uOS</a:t>
            </a:r>
            <a:r>
              <a:rPr lang="en-US" sz="1200" dirty="0">
                <a:ea typeface="ＭＳ 明朝" pitchFamily="49" charset="-128"/>
              </a:rPr>
              <a:t> Version: 2.6.38.8+mpss3.3, ECC Mode: Enabled; Coprocessor Stepping: C0, Board SKU: C0PRQ-7120 P/A/X, Frequency: 1.24GHz and Coprocessor Stepping: B1</a:t>
            </a:r>
          </a:p>
          <a:p>
            <a:pPr defTabSz="919563">
              <a:defRPr/>
            </a:pPr>
            <a:r>
              <a:rPr lang="en-US" sz="1200" dirty="0"/>
              <a:t>Java Managed code on Host </a:t>
            </a:r>
            <a:r>
              <a:rPr lang="en-US" dirty="0" smtClean="0"/>
              <a:t> </a:t>
            </a:r>
            <a:r>
              <a:rPr lang="en-US" sz="1200" dirty="0"/>
              <a:t>312.168 </a:t>
            </a:r>
            <a:r>
              <a:rPr lang="en-US" sz="1200" dirty="0" err="1"/>
              <a:t>secs</a:t>
            </a:r>
            <a:r>
              <a:rPr lang="en-US" dirty="0" smtClean="0"/>
              <a:t> </a:t>
            </a:r>
          </a:p>
          <a:p>
            <a:pPr defTabSz="919563">
              <a:defRPr/>
            </a:pPr>
            <a:r>
              <a:rPr lang="en-US" sz="1200" dirty="0"/>
              <a:t>C/C++ Native on Host</a:t>
            </a:r>
            <a:r>
              <a:rPr lang="en-US" dirty="0" smtClean="0"/>
              <a:t> </a:t>
            </a:r>
            <a:r>
              <a:rPr lang="en-US" sz="1200" dirty="0"/>
              <a:t>45.088 </a:t>
            </a:r>
            <a:r>
              <a:rPr lang="en-US" sz="1200" dirty="0" err="1"/>
              <a:t>secs</a:t>
            </a:r>
            <a:endParaRPr lang="en-US" sz="1200" dirty="0"/>
          </a:p>
          <a:p>
            <a:pPr defTabSz="919563">
              <a:defRPr/>
            </a:pPr>
            <a:r>
              <a:rPr lang="en-US" sz="1200" dirty="0"/>
              <a:t>C/C++ Native Accelerated</a:t>
            </a:r>
            <a:r>
              <a:rPr lang="en-US" dirty="0" smtClean="0"/>
              <a:t> </a:t>
            </a:r>
            <a:r>
              <a:rPr lang="en-US" sz="1200" dirty="0"/>
              <a:t>5.058 </a:t>
            </a:r>
            <a:r>
              <a:rPr lang="en-US" sz="1200" dirty="0" err="1"/>
              <a:t>secs</a:t>
            </a:r>
            <a:endParaRPr lang="en-US" sz="1200" dirty="0"/>
          </a:p>
          <a:p>
            <a:pPr defTabSz="919563">
              <a:defRPr/>
            </a:pPr>
            <a:r>
              <a:rPr lang="en-US" sz="1200" dirty="0"/>
              <a:t>C/C++</a:t>
            </a:r>
            <a:r>
              <a:rPr lang="en-US" dirty="0" smtClean="0"/>
              <a:t> Native Accelerated with 4-node Hadoop </a:t>
            </a:r>
            <a:r>
              <a:rPr lang="en-US" sz="1200" dirty="0"/>
              <a:t>1.443</a:t>
            </a:r>
            <a:r>
              <a:rPr lang="en-US" dirty="0" smtClean="0"/>
              <a:t> </a:t>
            </a:r>
            <a:r>
              <a:rPr lang="en-US" sz="1200" dirty="0" err="1"/>
              <a:t>secs</a:t>
            </a:r>
            <a:endParaRPr lang="en-US" dirty="0" smtClean="0"/>
          </a:p>
          <a:p>
            <a:pPr defTabSz="919563">
              <a:defRPr/>
            </a:pPr>
            <a:r>
              <a:rPr lang="en-US" b="1" dirty="0" smtClean="0"/>
              <a:t>Source: TR 2122</a:t>
            </a:r>
          </a:p>
          <a:p>
            <a:endParaRPr lang="en-US" b="1" dirty="0" smtClean="0"/>
          </a:p>
          <a:p>
            <a:endParaRPr lang="en-US" b="1" dirty="0" smtClean="0"/>
          </a:p>
          <a:p>
            <a:pPr defTabSz="448650">
              <a:defRPr/>
            </a:pPr>
            <a:r>
              <a:rPr lang="en-US" b="1" dirty="0" err="1" smtClean="0"/>
              <a:t>Xcelerit</a:t>
            </a:r>
            <a:r>
              <a:rPr lang="en-US" b="1" baseline="0" dirty="0" smtClean="0"/>
              <a:t> LMM (Libor Market Model)</a:t>
            </a:r>
            <a:r>
              <a:rPr lang="en-US" b="1" dirty="0" smtClean="0"/>
              <a:t>:  (</a:t>
            </a:r>
            <a:r>
              <a:rPr lang="en-US" sz="1200" dirty="0">
                <a:solidFill>
                  <a:schemeClr val="accent2"/>
                </a:solidFill>
                <a:cs typeface="Intel Clear Light" panose="020B0404020203020204" pitchFamily="34" charset="0"/>
              </a:rPr>
              <a:t>512K paths</a:t>
            </a:r>
            <a:r>
              <a:rPr lang="en-US" b="0" baseline="0" dirty="0" smtClean="0"/>
              <a:t>)</a:t>
            </a:r>
          </a:p>
          <a:p>
            <a:pPr marL="453324" lvl="1"/>
            <a:r>
              <a:rPr lang="en-US" sz="1000" i="1" dirty="0">
                <a:solidFill>
                  <a:schemeClr val="tx2"/>
                </a:solidFill>
              </a:rPr>
              <a:t>Base version: </a:t>
            </a:r>
            <a:r>
              <a:rPr lang="en-US" sz="1000" i="1" dirty="0">
                <a:solidFill>
                  <a:schemeClr val="tx2"/>
                </a:solidFill>
                <a:hlinkClick r:id="rId3"/>
              </a:rPr>
              <a:t>http://people.maths.ox.ac.uk/gilesm/codes/libor/libor_notes.pdf</a:t>
            </a:r>
            <a:endParaRPr lang="en-US" sz="1000" i="1" dirty="0">
              <a:solidFill>
                <a:schemeClr val="tx2"/>
              </a:solidFill>
            </a:endParaRPr>
          </a:p>
          <a:p>
            <a:pPr marL="453324" lvl="1"/>
            <a:r>
              <a:rPr lang="en-US" sz="1000" i="1" dirty="0">
                <a:solidFill>
                  <a:schemeClr val="tx2"/>
                </a:solidFill>
              </a:rPr>
              <a:t>Optimized Versions: Contact </a:t>
            </a:r>
            <a:r>
              <a:rPr lang="en-US" sz="1000" i="1" dirty="0" err="1">
                <a:solidFill>
                  <a:schemeClr val="tx2"/>
                </a:solidFill>
              </a:rPr>
              <a:t>Xcelerit</a:t>
            </a:r>
            <a:endParaRPr lang="en-US" sz="1000" dirty="0">
              <a:solidFill>
                <a:schemeClr val="tx2"/>
              </a:solidFill>
            </a:endParaRPr>
          </a:p>
          <a:p>
            <a:r>
              <a:rPr lang="en-US" b="1" dirty="0" smtClean="0">
                <a:latin typeface="Arial Narrow" pitchFamily="34" charset="0"/>
              </a:rPr>
              <a:t>Platform Hosting the Coprocessor &amp; platform for 2S Intel® Xeon® processor Baseline:  </a:t>
            </a:r>
          </a:p>
          <a:p>
            <a:pPr defTabSz="919563">
              <a:defRPr/>
            </a:pPr>
            <a:r>
              <a:rPr lang="en-US" sz="1200" dirty="0">
                <a:latin typeface="Arial Narrow" pitchFamily="34" charset="0"/>
              </a:rPr>
              <a:t>2 Socket Crown Pass Software Development Platform</a:t>
            </a:r>
            <a:r>
              <a:rPr lang="en-US" dirty="0" smtClean="0">
                <a:latin typeface="Arial Narrow" pitchFamily="34" charset="0"/>
              </a:rPr>
              <a:t>:  2x Intel Xeon processor E5-2697v2 (12Core, 30M cache, 2.7GHz, 8.0GT/s Intel QPI, 130W TDP, Turbo on, HT on)  64GB Memory @ 1600MHz, RHEL 6.4</a:t>
            </a:r>
          </a:p>
          <a:p>
            <a:r>
              <a:rPr lang="en-US" b="1" dirty="0" smtClean="0">
                <a:latin typeface="Arial Narrow" pitchFamily="34" charset="0"/>
              </a:rPr>
              <a:t>Coprocessor Details:</a:t>
            </a:r>
          </a:p>
          <a:p>
            <a:pPr defTabSz="931676">
              <a:defRPr/>
            </a:pPr>
            <a:r>
              <a:rPr lang="en-US" dirty="0" smtClean="0">
                <a:latin typeface="Arial Narrow" pitchFamily="34" charset="0"/>
              </a:rPr>
              <a:t>Intel® Xeon Phi™ coprocessor 7120A:  61cores, 1.238GHz,  16 memory channels, 16GB Memory@5.5GT/s, 300W TDP C-step (Turbo on, ECC on)</a:t>
            </a:r>
          </a:p>
          <a:p>
            <a:r>
              <a:rPr lang="en-US" b="1" dirty="0" smtClean="0">
                <a:latin typeface="Arial Narrow" pitchFamily="34" charset="0"/>
              </a:rPr>
              <a:t>Software Stack (Xeon Phi):</a:t>
            </a:r>
          </a:p>
          <a:p>
            <a:pPr defTabSz="919563">
              <a:defRPr/>
            </a:pPr>
            <a:r>
              <a:rPr lang="en-US" dirty="0" smtClean="0">
                <a:latin typeface="Arial Narrow" pitchFamily="34" charset="0"/>
              </a:rPr>
              <a:t>MPSS 3.2.4</a:t>
            </a:r>
          </a:p>
          <a:p>
            <a:pPr defTabSz="448650">
              <a:defRPr/>
            </a:pPr>
            <a:r>
              <a:rPr lang="en-US" dirty="0" smtClean="0">
                <a:latin typeface="Arial Narrow" pitchFamily="34" charset="0"/>
              </a:rPr>
              <a:t>Intel Compiler</a:t>
            </a:r>
            <a:r>
              <a:rPr lang="en-US" baseline="0" dirty="0" smtClean="0">
                <a:latin typeface="Arial Narrow" pitchFamily="34" charset="0"/>
              </a:rPr>
              <a:t> </a:t>
            </a:r>
            <a:r>
              <a:rPr lang="en-US" altLang="ja-JP" sz="1200" dirty="0"/>
              <a:t>15.0.0 20140723 (2015.0.090)</a:t>
            </a:r>
            <a:endParaRPr lang="en-US" dirty="0" smtClean="0">
              <a:latin typeface="Arial Narrow" pitchFamily="34" charset="0"/>
            </a:endParaRPr>
          </a:p>
          <a:p>
            <a:r>
              <a:rPr lang="en-US" dirty="0" smtClean="0">
                <a:latin typeface="Arial Narrow" pitchFamily="34" charset="0"/>
              </a:rPr>
              <a:t>2S Xeon Score:  480</a:t>
            </a:r>
            <a:r>
              <a:rPr lang="en-US" baseline="0" dirty="0" smtClean="0">
                <a:latin typeface="Arial Narrow" pitchFamily="34" charset="0"/>
              </a:rPr>
              <a:t> ns (lower is better)</a:t>
            </a:r>
            <a:endParaRPr lang="en-US" dirty="0" smtClean="0">
              <a:latin typeface="Arial Narrow" pitchFamily="34" charset="0"/>
            </a:endParaRPr>
          </a:p>
          <a:p>
            <a:r>
              <a:rPr lang="en-US" baseline="0" dirty="0" smtClean="0">
                <a:latin typeface="Arial Narrow" pitchFamily="34" charset="0"/>
              </a:rPr>
              <a:t>1 Xeon Phi Score:  358 ns (native)</a:t>
            </a:r>
            <a:endParaRPr lang="en-US" dirty="0" smtClean="0">
              <a:latin typeface="Arial Narrow" pitchFamily="34" charset="0"/>
            </a:endParaRPr>
          </a:p>
          <a:p>
            <a:r>
              <a:rPr lang="en-US" b="1" dirty="0" smtClean="0"/>
              <a:t>Source: TR 2085A</a:t>
            </a:r>
          </a:p>
          <a:p>
            <a:endParaRPr lang="en-US" b="1" dirty="0" smtClean="0"/>
          </a:p>
          <a:p>
            <a:endParaRPr lang="en-US" b="1" dirty="0" smtClean="0"/>
          </a:p>
          <a:p>
            <a:r>
              <a:rPr lang="en-US" b="1" dirty="0" smtClean="0"/>
              <a:t>STAC-A2 (</a:t>
            </a:r>
            <a:r>
              <a:rPr lang="en-US" sz="1200" u="sng" dirty="0">
                <a:hlinkClick r:id="rId4"/>
              </a:rPr>
              <a:t>www.STACresearch.com/a2</a:t>
            </a:r>
            <a:r>
              <a:rPr lang="en-US" sz="1200" u="sng" dirty="0"/>
              <a:t>) </a:t>
            </a:r>
            <a:r>
              <a:rPr lang="en-US" sz="1200" dirty="0"/>
              <a:t>DP</a:t>
            </a:r>
            <a:endParaRPr lang="en-US" sz="1200" u="sng" dirty="0"/>
          </a:p>
          <a:p>
            <a:r>
              <a:rPr lang="en-US" sz="1200" b="1" dirty="0"/>
              <a:t>Platform Hosting the Coprocessor </a:t>
            </a:r>
            <a:r>
              <a:rPr lang="en-US" sz="1200" b="1" dirty="0">
                <a:latin typeface="Arial Narrow" pitchFamily="34" charset="0"/>
              </a:rPr>
              <a:t>&amp; platform for 2S Intel® Xeon® processor Baseline: </a:t>
            </a:r>
            <a:endParaRPr lang="en-US" sz="1200" dirty="0"/>
          </a:p>
          <a:p>
            <a:r>
              <a:rPr lang="en-US" sz="1200" dirty="0"/>
              <a:t>2 Socket Crown Pass Software Development Platform:  2x Intel Xeon processor E5-2697v2 (12C, 30M cache, 2.7GHz, 8.0GT/s Intel QPI, 130W TDP)  256GB Memory @ 1600MHz, RHEL 6.5 HT on.</a:t>
            </a:r>
          </a:p>
          <a:p>
            <a:pPr defTabSz="448650">
              <a:defRPr/>
            </a:pPr>
            <a:r>
              <a:rPr lang="en-US" sz="1200" b="1" dirty="0">
                <a:latin typeface="Arial Narrow" pitchFamily="34" charset="0"/>
              </a:rPr>
              <a:t>Coprocessor Details:</a:t>
            </a:r>
            <a:endParaRPr lang="en-US" sz="1200" dirty="0"/>
          </a:p>
          <a:p>
            <a:r>
              <a:rPr lang="en-US" sz="1200" dirty="0"/>
              <a:t>Intel® Xeon Phi™ coprocessor 7120P:  61cores, 1.238GHz, 16 memory channels, 16GB Memory@5.5GT/s, 300W TDP C-step</a:t>
            </a:r>
          </a:p>
          <a:p>
            <a:pPr defTabSz="448650">
              <a:defRPr/>
            </a:pPr>
            <a:r>
              <a:rPr lang="en-US" sz="1200" b="1" dirty="0">
                <a:latin typeface="Arial Narrow" pitchFamily="34" charset="0"/>
              </a:rPr>
              <a:t>Software Stack: </a:t>
            </a:r>
            <a:r>
              <a:rPr lang="en-US" sz="1200" u="sng" dirty="0">
                <a:hlinkClick r:id="rId5"/>
              </a:rPr>
              <a:t>http://www.stacresearch.com/intel/?q=taxonomy/term/8,3</a:t>
            </a:r>
            <a:r>
              <a:rPr lang="en-US" sz="1200" u="sng" dirty="0"/>
              <a:t> </a:t>
            </a:r>
            <a:endParaRPr lang="en-US" sz="1200" dirty="0"/>
          </a:p>
          <a:p>
            <a:pPr defTabSz="448650">
              <a:defRPr/>
            </a:pPr>
            <a:r>
              <a:rPr lang="en-US" sz="1200" dirty="0"/>
              <a:t>STAC-A2 Pack – SUT ID: INTC 140530 (</a:t>
            </a:r>
            <a:r>
              <a:rPr lang="en-US" sz="1200" u="sng" dirty="0">
                <a:hlinkClick r:id="rId6"/>
              </a:rPr>
              <a:t>http://www.stacresearch.com/node/16944</a:t>
            </a:r>
            <a:r>
              <a:rPr lang="en-US" sz="1200" dirty="0"/>
              <a:t> )   and SUT ID: INTC 140507 (</a:t>
            </a:r>
            <a:r>
              <a:rPr lang="en-US" sz="1200" u="sng" dirty="0">
                <a:hlinkClick r:id="rId7"/>
              </a:rPr>
              <a:t>http://www.stacresearch.com/node/16726</a:t>
            </a:r>
            <a:r>
              <a:rPr lang="en-US" sz="1200" dirty="0"/>
              <a:t>)</a:t>
            </a:r>
          </a:p>
          <a:p>
            <a:pPr lvl="0"/>
            <a:r>
              <a:rPr lang="en-US" sz="1200" dirty="0"/>
              <a:t>Intel C++ Compiler XE 14 Update 3 / MKL v11.1 Update 3 / TBB v4.2 Update 4</a:t>
            </a:r>
          </a:p>
          <a:p>
            <a:pPr lvl="0"/>
            <a:r>
              <a:rPr lang="en-US" sz="1200" dirty="0"/>
              <a:t>Results measured</a:t>
            </a:r>
          </a:p>
          <a:p>
            <a:pPr lvl="0"/>
            <a:r>
              <a:rPr lang="en-US" sz="1200" b="1" dirty="0"/>
              <a:t>					2S Xeon E5-2697 v2</a:t>
            </a:r>
            <a:r>
              <a:rPr lang="en-US" dirty="0" smtClean="0"/>
              <a:t> 		 	</a:t>
            </a:r>
            <a:r>
              <a:rPr lang="en-US" sz="1200" b="1" dirty="0"/>
              <a:t>2S Xeon E5-2697 v2 + 1 KNC 7120P</a:t>
            </a:r>
            <a:r>
              <a:rPr lang="en-US" dirty="0" smtClean="0"/>
              <a:t> </a:t>
            </a:r>
          </a:p>
          <a:p>
            <a:pPr lvl="0"/>
            <a:r>
              <a:rPr lang="en-US" sz="1200" dirty="0"/>
              <a:t>STAC-A2.</a:t>
            </a:r>
            <a:r>
              <a:rPr lang="el-GR" sz="1200" dirty="0"/>
              <a:t>β2.</a:t>
            </a:r>
            <a:r>
              <a:rPr lang="en-US" sz="1200" dirty="0"/>
              <a:t>GREEKS.TIME </a:t>
            </a:r>
            <a:r>
              <a:rPr lang="en-US" sz="1200" b="1" dirty="0"/>
              <a:t>WARM</a:t>
            </a:r>
            <a:r>
              <a:rPr lang="en-US" dirty="0" smtClean="0"/>
              <a:t> 		</a:t>
            </a:r>
            <a:r>
              <a:rPr lang="en-US" sz="1200" dirty="0"/>
              <a:t>1.001</a:t>
            </a:r>
            <a:r>
              <a:rPr lang="en-US" dirty="0" smtClean="0"/>
              <a:t> seconds 			</a:t>
            </a:r>
            <a:r>
              <a:rPr lang="en-US" sz="1200" dirty="0"/>
              <a:t>0.63 seconds</a:t>
            </a:r>
            <a:r>
              <a:rPr lang="en-US" dirty="0" smtClean="0"/>
              <a:t> 					Lower is better</a:t>
            </a:r>
          </a:p>
          <a:p>
            <a:pPr lvl="0"/>
            <a:r>
              <a:rPr lang="en-US" sz="1200" dirty="0"/>
              <a:t>STAC-A2.</a:t>
            </a:r>
            <a:r>
              <a:rPr lang="el-GR" sz="1200" dirty="0"/>
              <a:t>β2.</a:t>
            </a:r>
            <a:r>
              <a:rPr lang="en-US" sz="1200" dirty="0"/>
              <a:t>GREEKS.MAX_</a:t>
            </a:r>
            <a:r>
              <a:rPr lang="en-US" sz="1200" b="1" dirty="0"/>
              <a:t>ASSETS</a:t>
            </a:r>
            <a:r>
              <a:rPr lang="en-US" dirty="0" smtClean="0"/>
              <a:t> 		</a:t>
            </a:r>
            <a:r>
              <a:rPr lang="en-US" sz="1200" dirty="0"/>
              <a:t>47</a:t>
            </a:r>
            <a:r>
              <a:rPr lang="en-US" dirty="0" smtClean="0"/>
              <a:t> 				</a:t>
            </a:r>
            <a:r>
              <a:rPr lang="en-US" sz="1200" dirty="0"/>
              <a:t>52</a:t>
            </a:r>
            <a:r>
              <a:rPr lang="en-US" dirty="0" smtClean="0"/>
              <a:t> 						Higher is better</a:t>
            </a:r>
            <a:endParaRPr lang="en-US" sz="1200" dirty="0"/>
          </a:p>
          <a:p>
            <a:endParaRPr lang="en-US" b="1" dirty="0" smtClean="0"/>
          </a:p>
          <a:p>
            <a:r>
              <a:rPr lang="en-US" b="1" dirty="0" err="1" smtClean="0"/>
              <a:t>BLASTp</a:t>
            </a:r>
            <a:r>
              <a:rPr lang="en-US" b="1" baseline="0" dirty="0" smtClean="0"/>
              <a:t> &amp; </a:t>
            </a:r>
            <a:r>
              <a:rPr lang="en-US" b="1" baseline="0" dirty="0" err="1" smtClean="0"/>
              <a:t>BLASTn</a:t>
            </a:r>
            <a:r>
              <a:rPr lang="en-US" b="1" dirty="0" smtClean="0"/>
              <a:t> : </a:t>
            </a:r>
            <a:r>
              <a:rPr lang="en-US" b="0" baseline="0" dirty="0" smtClean="0"/>
              <a:t>(v.30) (Heterogeneous)</a:t>
            </a:r>
          </a:p>
          <a:p>
            <a:r>
              <a:rPr lang="en-US" b="1" dirty="0" smtClean="0">
                <a:latin typeface="Arial Narrow" pitchFamily="34" charset="0"/>
              </a:rPr>
              <a:t>Platform Hosting the Coprocessor &amp; platform for 2S Intel® Xeon® processor Baseline:  </a:t>
            </a:r>
          </a:p>
          <a:p>
            <a:pPr defTabSz="919563">
              <a:defRPr/>
            </a:pPr>
            <a:r>
              <a:rPr lang="en-US" dirty="0" smtClean="0">
                <a:latin typeface="Arial Narrow" pitchFamily="34" charset="0"/>
              </a:rPr>
              <a:t>2 Socket Intel Software Development Platform:  2x Intel Xeon processor E5-2697v2 (12Core, 30M cache, 2.7GHz, 8.0GT/s Intel QPI, 130W TDP, Turbo on, HT on)  </a:t>
            </a:r>
            <a:r>
              <a:rPr lang="en-US" dirty="0" smtClean="0">
                <a:solidFill>
                  <a:srgbClr val="FF0000"/>
                </a:solidFill>
                <a:latin typeface="Arial Narrow" pitchFamily="34" charset="0"/>
              </a:rPr>
              <a:t>64</a:t>
            </a:r>
            <a:r>
              <a:rPr lang="en-US" dirty="0" smtClean="0">
                <a:latin typeface="Arial Narrow" pitchFamily="34" charset="0"/>
              </a:rPr>
              <a:t>GB Memory @ 1600</a:t>
            </a:r>
            <a:r>
              <a:rPr lang="en-US" baseline="0" dirty="0" smtClean="0">
                <a:latin typeface="Arial Narrow" pitchFamily="34" charset="0"/>
              </a:rPr>
              <a:t> </a:t>
            </a:r>
            <a:r>
              <a:rPr lang="en-US" dirty="0" smtClean="0">
                <a:latin typeface="Arial Narrow" pitchFamily="34" charset="0"/>
              </a:rPr>
              <a:t>MHz, RHEL 6.4</a:t>
            </a:r>
          </a:p>
          <a:p>
            <a:r>
              <a:rPr lang="en-US" b="1" dirty="0" smtClean="0">
                <a:latin typeface="Arial Narrow" pitchFamily="34" charset="0"/>
              </a:rPr>
              <a:t>Coprocessor Details:</a:t>
            </a:r>
          </a:p>
          <a:p>
            <a:pPr defTabSz="931676">
              <a:defRPr/>
            </a:pPr>
            <a:r>
              <a:rPr lang="en-US" dirty="0" smtClean="0">
                <a:latin typeface="Arial Narrow" pitchFamily="34" charset="0"/>
              </a:rPr>
              <a:t>Intel® Xeon Phi™ coprocessor 7120A:  61cores, 1.238GHz,  16 memory channels, 16GB Memory@5.5GT/s, 300W TDP C-step (Turbo off, ECC on)</a:t>
            </a:r>
          </a:p>
          <a:p>
            <a:r>
              <a:rPr lang="en-US" b="1" dirty="0" smtClean="0">
                <a:latin typeface="Arial Narrow" pitchFamily="34" charset="0"/>
              </a:rPr>
              <a:t>Software Stack (Xeon Phi):</a:t>
            </a:r>
          </a:p>
          <a:p>
            <a:pPr defTabSz="919563">
              <a:defRPr/>
            </a:pPr>
            <a:r>
              <a:rPr lang="en-US" dirty="0" smtClean="0">
                <a:latin typeface="Arial Narrow" pitchFamily="34" charset="0"/>
              </a:rPr>
              <a:t>MPSS 3.3.1, Intel Compiler 15.0.0</a:t>
            </a:r>
            <a:endParaRPr lang="en-US" u="sng" dirty="0" smtClean="0">
              <a:solidFill>
                <a:srgbClr val="FF0000"/>
              </a:solidFill>
              <a:latin typeface="Arial Narrow" pitchFamily="34" charset="0"/>
            </a:endParaRPr>
          </a:p>
          <a:p>
            <a:r>
              <a:rPr lang="en-US" dirty="0" smtClean="0">
                <a:latin typeface="Arial Narrow" pitchFamily="34" charset="0"/>
              </a:rPr>
              <a:t>					</a:t>
            </a:r>
            <a:r>
              <a:rPr lang="en-US" u="sng" dirty="0" err="1" smtClean="0">
                <a:latin typeface="Arial Narrow" pitchFamily="34" charset="0"/>
              </a:rPr>
              <a:t>BLASTp</a:t>
            </a:r>
            <a:r>
              <a:rPr lang="en-US" u="sng" dirty="0" smtClean="0">
                <a:latin typeface="Arial Narrow" pitchFamily="34" charset="0"/>
              </a:rPr>
              <a:t>		</a:t>
            </a:r>
            <a:r>
              <a:rPr lang="en-US" u="sng" dirty="0" err="1" smtClean="0">
                <a:latin typeface="Arial Narrow" pitchFamily="34" charset="0"/>
              </a:rPr>
              <a:t>BLASTn</a:t>
            </a:r>
            <a:endParaRPr lang="en-US" u="sng" dirty="0" smtClean="0">
              <a:latin typeface="Arial Narrow" pitchFamily="34" charset="0"/>
            </a:endParaRPr>
          </a:p>
          <a:p>
            <a:r>
              <a:rPr lang="en-US" dirty="0" smtClean="0">
                <a:latin typeface="Arial Narrow" pitchFamily="34" charset="0"/>
              </a:rPr>
              <a:t>2S Xeon Score:  			56.0</a:t>
            </a:r>
            <a:r>
              <a:rPr lang="en-US" baseline="0" dirty="0" smtClean="0">
                <a:latin typeface="Arial Narrow" pitchFamily="34" charset="0"/>
              </a:rPr>
              <a:t> sec	</a:t>
            </a:r>
            <a:r>
              <a:rPr lang="en-US" dirty="0" smtClean="0">
                <a:latin typeface="Arial Narrow" pitchFamily="34" charset="0"/>
              </a:rPr>
              <a:t>	52.5 sec	(Lower is better)</a:t>
            </a:r>
          </a:p>
          <a:p>
            <a:r>
              <a:rPr lang="en-US" dirty="0" smtClean="0">
                <a:latin typeface="Arial Narrow" pitchFamily="34" charset="0"/>
              </a:rPr>
              <a:t>2S Xeon</a:t>
            </a:r>
            <a:r>
              <a:rPr lang="en-US" baseline="0" dirty="0" smtClean="0">
                <a:latin typeface="Arial Narrow" pitchFamily="34" charset="0"/>
              </a:rPr>
              <a:t> + 1 Xeon Phi Score:  	48.5 sec		41.8 sec 	(lower is better)</a:t>
            </a:r>
            <a:endParaRPr lang="en-US" dirty="0" smtClean="0">
              <a:latin typeface="Arial Narrow" pitchFamily="34" charset="0"/>
            </a:endParaRPr>
          </a:p>
          <a:p>
            <a:r>
              <a:rPr lang="en-US" b="1" dirty="0" smtClean="0"/>
              <a:t>Source: TR 2110</a:t>
            </a:r>
          </a:p>
          <a:p>
            <a:pPr lvl="0"/>
            <a:endParaRPr lang="en-US" b="1" dirty="0" smtClean="0"/>
          </a:p>
          <a:p>
            <a:r>
              <a:rPr lang="en-US" b="1" dirty="0" smtClean="0"/>
              <a:t>Soft</a:t>
            </a:r>
            <a:r>
              <a:rPr lang="en-US" b="1" baseline="0" dirty="0" smtClean="0"/>
              <a:t> Sphere Simulation</a:t>
            </a:r>
            <a:r>
              <a:rPr lang="en-US" b="1" dirty="0" smtClean="0"/>
              <a:t> (Pre Beta version) (3D Molecular Dynamic application</a:t>
            </a:r>
            <a:r>
              <a:rPr lang="en-US" b="1" baseline="0" dirty="0" smtClean="0"/>
              <a:t> of CAS IPC (Institute of Process Engineering, Chinese Academy of Sciences)</a:t>
            </a:r>
            <a:r>
              <a:rPr lang="en-US" b="1" dirty="0" smtClean="0"/>
              <a:t>: Workload 90*90*90 (NDA Result) (Native)</a:t>
            </a:r>
          </a:p>
          <a:p>
            <a:r>
              <a:rPr lang="en-US" b="1" dirty="0" smtClean="0">
                <a:latin typeface="Arial Narrow" pitchFamily="34" charset="0"/>
              </a:rPr>
              <a:t>Platform Hosting the Coprocessor &amp; platform for 2S Intel® Xeon® processor Baseline:  </a:t>
            </a:r>
          </a:p>
          <a:p>
            <a:pPr defTabSz="919563">
              <a:defRPr/>
            </a:pPr>
            <a:r>
              <a:rPr lang="en-US" dirty="0" smtClean="0">
                <a:latin typeface="Arial Narrow" pitchFamily="34" charset="0"/>
              </a:rPr>
              <a:t>2 Socket Intel Software Development Platform:  2x Intel Xeon processor E5-2697v2 (12Core, 30M cache, 2.7GHz, 8.0GT/s Intel QPI, 130W TDP, Turbo on, HT on)  64GB Memory @ 1600MHz, RHEL 6.2</a:t>
            </a:r>
          </a:p>
          <a:p>
            <a:r>
              <a:rPr lang="en-US" b="1" dirty="0" smtClean="0">
                <a:latin typeface="Arial Narrow" pitchFamily="34" charset="0"/>
              </a:rPr>
              <a:t>Coprocessor Details:</a:t>
            </a:r>
          </a:p>
          <a:p>
            <a:pPr defTabSz="931676">
              <a:defRPr/>
            </a:pPr>
            <a:r>
              <a:rPr lang="en-US" dirty="0" smtClean="0">
                <a:latin typeface="Arial Narrow" pitchFamily="34" charset="0"/>
              </a:rPr>
              <a:t>Intel® Xeon Phi™ coprocessor 7120A:  61cores, 1.238GHz,  16 memory channels, 16GB Memory@5.5GT/s, 300W TDP C-step (Turbo on, ECC on)</a:t>
            </a:r>
          </a:p>
          <a:p>
            <a:r>
              <a:rPr lang="en-US" b="1" dirty="0" smtClean="0">
                <a:latin typeface="Arial Narrow" pitchFamily="34" charset="0"/>
              </a:rPr>
              <a:t>Software Stack (Xeon Phi):</a:t>
            </a:r>
          </a:p>
          <a:p>
            <a:pPr defTabSz="919563">
              <a:defRPr/>
            </a:pPr>
            <a:r>
              <a:rPr lang="en-US" dirty="0" smtClean="0">
                <a:latin typeface="Arial Narrow" pitchFamily="34" charset="0"/>
              </a:rPr>
              <a:t>MPSS 2.1.6720-19 ,</a:t>
            </a:r>
            <a:r>
              <a:rPr lang="en-US" baseline="0" dirty="0" smtClean="0">
                <a:latin typeface="Arial Narrow" pitchFamily="34" charset="0"/>
              </a:rPr>
              <a:t> </a:t>
            </a:r>
            <a:r>
              <a:rPr lang="en-US" dirty="0" smtClean="0">
                <a:latin typeface="Arial Narrow" pitchFamily="34" charset="0"/>
              </a:rPr>
              <a:t>Intel Composer XE sp1.1.106, Intel MPI 4.1.0.030</a:t>
            </a:r>
          </a:p>
          <a:p>
            <a:r>
              <a:rPr lang="en-US" dirty="0" smtClean="0">
                <a:latin typeface="Arial Narrow" pitchFamily="34" charset="0"/>
              </a:rPr>
              <a:t>2S Xeon Score:  			14.6 seconds (lower is better)</a:t>
            </a:r>
          </a:p>
          <a:p>
            <a:pPr defTabSz="448650">
              <a:defRPr/>
            </a:pPr>
            <a:r>
              <a:rPr lang="en-US" dirty="0" smtClean="0">
                <a:latin typeface="Arial Narrow" pitchFamily="34" charset="0"/>
              </a:rPr>
              <a:t>2S Xeon</a:t>
            </a:r>
            <a:r>
              <a:rPr lang="en-US" baseline="0" dirty="0" smtClean="0">
                <a:latin typeface="Arial Narrow" pitchFamily="34" charset="0"/>
              </a:rPr>
              <a:t> + 1 Xeon Phi Score:  	8.75 seconds </a:t>
            </a:r>
            <a:r>
              <a:rPr lang="en-US" dirty="0" smtClean="0">
                <a:latin typeface="Arial Narrow" pitchFamily="34" charset="0"/>
              </a:rPr>
              <a:t>(lower is better)</a:t>
            </a:r>
            <a:endParaRPr lang="en-US" baseline="0" dirty="0" smtClean="0">
              <a:latin typeface="Arial Narrow" pitchFamily="34" charset="0"/>
            </a:endParaRPr>
          </a:p>
          <a:p>
            <a:r>
              <a:rPr lang="en-US" b="1" dirty="0" smtClean="0"/>
              <a:t>Source: TR 2103</a:t>
            </a:r>
          </a:p>
          <a:p>
            <a:pPr lvl="0"/>
            <a:endParaRPr lang="en-US" b="1" dirty="0" smtClean="0"/>
          </a:p>
          <a:p>
            <a:endParaRPr lang="en-US" b="1" dirty="0" smtClean="0"/>
          </a:p>
          <a:p>
            <a:r>
              <a:rPr lang="en-US" b="1" dirty="0" smtClean="0"/>
              <a:t>BWA :  (</a:t>
            </a:r>
            <a:r>
              <a:rPr lang="en-US" b="0" dirty="0" smtClean="0"/>
              <a:t>Burrow-Wheeler</a:t>
            </a:r>
            <a:r>
              <a:rPr lang="en-US" b="0" baseline="0" dirty="0" smtClean="0"/>
              <a:t> Aligner Release bwa-0.5.10)</a:t>
            </a:r>
            <a:endParaRPr lang="en-US" b="1" dirty="0" smtClean="0"/>
          </a:p>
          <a:p>
            <a:r>
              <a:rPr lang="en-US" b="1" dirty="0" smtClean="0">
                <a:latin typeface="Arial Narrow" pitchFamily="34" charset="0"/>
              </a:rPr>
              <a:t>Platform Hosting the Coprocessor &amp; platform for 2S Intel® Xeon® processor Baseline:  </a:t>
            </a:r>
          </a:p>
          <a:p>
            <a:pPr defTabSz="919563">
              <a:defRPr/>
            </a:pPr>
            <a:r>
              <a:rPr lang="en-US" dirty="0" smtClean="0">
                <a:latin typeface="Arial Narrow" pitchFamily="34" charset="0"/>
              </a:rPr>
              <a:t>2 Socket Intel Software Development Platform:  2x Intel Xeon processor E5-2697v2 (12Core, 30M cache, 2.7GHz, 8.0GT/s Intel QPI, 130W TDP, Turbo on, HT on)  64GB Memory @ 1600MHz, RHEL 6.4</a:t>
            </a:r>
          </a:p>
          <a:p>
            <a:r>
              <a:rPr lang="en-US" b="1" dirty="0" smtClean="0">
                <a:latin typeface="Arial Narrow" pitchFamily="34" charset="0"/>
              </a:rPr>
              <a:t>Coprocessor Details:</a:t>
            </a:r>
          </a:p>
          <a:p>
            <a:pPr defTabSz="931676">
              <a:defRPr/>
            </a:pPr>
            <a:r>
              <a:rPr lang="en-US" dirty="0" smtClean="0">
                <a:latin typeface="Arial Narrow" pitchFamily="34" charset="0"/>
              </a:rPr>
              <a:t>Intel® Xeon Phi™ coprocessor 7120A:  61cores, 1.238GHz,  16 memory channels, 16GB Memory@5.5GT/s, 300W TDP C-step (Turbo off, ECC on)</a:t>
            </a:r>
          </a:p>
          <a:p>
            <a:r>
              <a:rPr lang="en-US" b="1" dirty="0" smtClean="0">
                <a:latin typeface="Arial Narrow" pitchFamily="34" charset="0"/>
              </a:rPr>
              <a:t>Software Stack (Xeon Phi):</a:t>
            </a:r>
          </a:p>
          <a:p>
            <a:pPr defTabSz="919563">
              <a:defRPr/>
            </a:pPr>
            <a:r>
              <a:rPr lang="en-US" dirty="0" smtClean="0">
                <a:latin typeface="Arial Narrow" pitchFamily="34" charset="0"/>
              </a:rPr>
              <a:t>MPSS 2.1.6720-16 (Flash:  2.1.03.0386;  Coprocessor OS:  </a:t>
            </a:r>
            <a:r>
              <a:rPr lang="en-US" dirty="0" smtClean="0">
                <a:solidFill>
                  <a:srgbClr val="000000"/>
                </a:solidFill>
                <a:latin typeface="Arial"/>
              </a:rPr>
              <a:t>2.6.38.8-gefd324e</a:t>
            </a:r>
            <a:r>
              <a:rPr lang="en-US" dirty="0" smtClean="0">
                <a:latin typeface="Arial Narrow" pitchFamily="34" charset="0"/>
              </a:rPr>
              <a:t>)</a:t>
            </a:r>
          </a:p>
          <a:p>
            <a:r>
              <a:rPr lang="en-US" dirty="0" smtClean="0">
                <a:latin typeface="Arial Narrow" pitchFamily="34" charset="0"/>
              </a:rPr>
              <a:t>Intel Composed XE 13.1.3</a:t>
            </a:r>
            <a:r>
              <a:rPr lang="en-US" baseline="0" dirty="0" smtClean="0">
                <a:latin typeface="Arial Narrow" pitchFamily="34" charset="0"/>
              </a:rPr>
              <a:t> </a:t>
            </a:r>
            <a:r>
              <a:rPr lang="en-US" dirty="0" smtClean="0">
                <a:latin typeface="Arial Narrow" pitchFamily="34" charset="0"/>
              </a:rPr>
              <a:t>163.0, Intel MPI 4.1.1.030</a:t>
            </a:r>
          </a:p>
          <a:p>
            <a:r>
              <a:rPr lang="en-US" dirty="0" smtClean="0">
                <a:latin typeface="Arial Narrow" pitchFamily="34" charset="0"/>
              </a:rPr>
              <a:t>2S Xeon Score:  			178.73 seconds (lower is better)</a:t>
            </a:r>
          </a:p>
          <a:p>
            <a:pPr defTabSz="448650">
              <a:defRPr/>
            </a:pPr>
            <a:r>
              <a:rPr lang="en-US" dirty="0" smtClean="0">
                <a:latin typeface="Arial Narrow" pitchFamily="34" charset="0"/>
              </a:rPr>
              <a:t>2S Xeon</a:t>
            </a:r>
            <a:r>
              <a:rPr lang="en-US" baseline="0" dirty="0" smtClean="0">
                <a:latin typeface="Arial Narrow" pitchFamily="34" charset="0"/>
              </a:rPr>
              <a:t> + 1 Xeon Phi Score:  	119.17 seconds </a:t>
            </a:r>
            <a:r>
              <a:rPr lang="en-US" dirty="0" smtClean="0">
                <a:latin typeface="Arial Narrow" pitchFamily="34" charset="0"/>
              </a:rPr>
              <a:t>(lower is better)</a:t>
            </a:r>
            <a:endParaRPr lang="en-US" baseline="0" dirty="0" smtClean="0">
              <a:latin typeface="Arial Narrow" pitchFamily="34" charset="0"/>
            </a:endParaRPr>
          </a:p>
          <a:p>
            <a:pPr defTabSz="448650">
              <a:defRPr/>
            </a:pPr>
            <a:r>
              <a:rPr lang="en-US" dirty="0" smtClean="0">
                <a:latin typeface="Arial Narrow" pitchFamily="34" charset="0"/>
              </a:rPr>
              <a:t>2S Xeon</a:t>
            </a:r>
            <a:r>
              <a:rPr lang="en-US" baseline="0" dirty="0" smtClean="0">
                <a:latin typeface="Arial Narrow" pitchFamily="34" charset="0"/>
              </a:rPr>
              <a:t> + 2 Xeon Phi Score:  	87.83 seconds </a:t>
            </a:r>
            <a:r>
              <a:rPr lang="en-US" dirty="0" smtClean="0">
                <a:latin typeface="Arial Narrow" pitchFamily="34" charset="0"/>
              </a:rPr>
              <a:t>(lower is better)</a:t>
            </a:r>
          </a:p>
          <a:p>
            <a:r>
              <a:rPr lang="en-US" b="1" dirty="0" smtClean="0"/>
              <a:t>Source: TR 2093</a:t>
            </a:r>
          </a:p>
          <a:p>
            <a:endParaRPr lang="en-US" b="1" dirty="0" smtClean="0"/>
          </a:p>
          <a:p>
            <a:r>
              <a:rPr lang="en-US" b="1" dirty="0" smtClean="0"/>
              <a:t>NAMD : </a:t>
            </a:r>
            <a:r>
              <a:rPr lang="en-US" b="0" baseline="0" dirty="0" smtClean="0"/>
              <a:t>( STMV single node, 23ppn, </a:t>
            </a:r>
            <a:r>
              <a:rPr lang="en-US" b="0" dirty="0" smtClean="0"/>
              <a:t>2.10</a:t>
            </a:r>
            <a:r>
              <a:rPr lang="en-US" b="0" baseline="0" dirty="0" smtClean="0"/>
              <a:t> Pre-Release)</a:t>
            </a:r>
            <a:endParaRPr lang="en-US" b="1" dirty="0" smtClean="0"/>
          </a:p>
          <a:p>
            <a:r>
              <a:rPr lang="en-US" b="1" dirty="0" smtClean="0">
                <a:latin typeface="Arial Narrow" pitchFamily="34" charset="0"/>
              </a:rPr>
              <a:t>Platform Hosting the Coprocessor &amp; platform for 2S Intel® Xeon® processor Baseline:  </a:t>
            </a:r>
          </a:p>
          <a:p>
            <a:pPr defTabSz="919563">
              <a:defRPr/>
            </a:pPr>
            <a:r>
              <a:rPr lang="en-US" dirty="0" smtClean="0">
                <a:latin typeface="Arial Narrow" pitchFamily="34" charset="0"/>
              </a:rPr>
              <a:t>2 Socket Intel Software Development Platform:  2x Intel Xeon processor E5-2697v2 (12Core, 30M cache, 2.7GHz, 8.0GT/s Intel QPI, 130W TDP, Turbo on, HT on)  64GB Memory @ 1600MHz, RHEL 6.2</a:t>
            </a:r>
          </a:p>
          <a:p>
            <a:r>
              <a:rPr lang="en-US" b="1" dirty="0" smtClean="0">
                <a:latin typeface="Arial Narrow" pitchFamily="34" charset="0"/>
              </a:rPr>
              <a:t>Coprocessor Details:</a:t>
            </a:r>
          </a:p>
          <a:p>
            <a:pPr defTabSz="931676">
              <a:defRPr/>
            </a:pPr>
            <a:r>
              <a:rPr lang="en-US" dirty="0" smtClean="0">
                <a:latin typeface="Arial Narrow" pitchFamily="34" charset="0"/>
              </a:rPr>
              <a:t>Intel® Xeon Phi™ coprocessor 7120A:  61cores, 1.238GHz,  16 memory channels, 16GB Memory@5.5GT/s, 300W TDP C-step (Turbo off, ECC on)</a:t>
            </a:r>
          </a:p>
          <a:p>
            <a:r>
              <a:rPr lang="en-US" b="1" dirty="0" smtClean="0">
                <a:latin typeface="Arial Narrow" pitchFamily="34" charset="0"/>
              </a:rPr>
              <a:t>Software Stack (Xeon Phi):</a:t>
            </a:r>
          </a:p>
          <a:p>
            <a:pPr defTabSz="919563">
              <a:defRPr/>
            </a:pPr>
            <a:r>
              <a:rPr lang="en-US" dirty="0" smtClean="0">
                <a:latin typeface="Arial Narrow" pitchFamily="34" charset="0"/>
              </a:rPr>
              <a:t>MPSS 2.1.6720-21 (Flash:  2.1.03.0386;  Coprocessor OS:  </a:t>
            </a:r>
            <a:r>
              <a:rPr lang="en-US" u="sng" dirty="0" smtClean="0">
                <a:solidFill>
                  <a:srgbClr val="FF0000"/>
                </a:solidFill>
                <a:latin typeface="Arial"/>
              </a:rPr>
              <a:t>2.6.38.8-gefd324e</a:t>
            </a:r>
            <a:r>
              <a:rPr lang="en-US" dirty="0" smtClean="0">
                <a:latin typeface="Arial Narrow" pitchFamily="34" charset="0"/>
              </a:rPr>
              <a:t>)</a:t>
            </a:r>
          </a:p>
          <a:p>
            <a:r>
              <a:rPr lang="en-US" dirty="0" smtClean="0">
                <a:latin typeface="Arial Narrow" pitchFamily="34" charset="0"/>
              </a:rPr>
              <a:t>Intel Compiler 13.1.3</a:t>
            </a:r>
            <a:r>
              <a:rPr lang="en-US" baseline="0" dirty="0" smtClean="0">
                <a:latin typeface="Arial Narrow" pitchFamily="34" charset="0"/>
              </a:rPr>
              <a:t> 20130607</a:t>
            </a:r>
            <a:r>
              <a:rPr lang="en-US" dirty="0" smtClean="0">
                <a:latin typeface="Arial Narrow" pitchFamily="34" charset="0"/>
              </a:rPr>
              <a:t>, Intel MPI </a:t>
            </a:r>
            <a:r>
              <a:rPr lang="en-US" u="sng" dirty="0" err="1" smtClean="0">
                <a:solidFill>
                  <a:srgbClr val="FF0000"/>
                </a:solidFill>
                <a:latin typeface="Arial Narrow" pitchFamily="34" charset="0"/>
              </a:rPr>
              <a:t>xxxxxx</a:t>
            </a:r>
            <a:endParaRPr lang="en-US" u="sng" dirty="0" smtClean="0">
              <a:solidFill>
                <a:srgbClr val="FF0000"/>
              </a:solidFill>
              <a:latin typeface="Arial Narrow" pitchFamily="34" charset="0"/>
            </a:endParaRPr>
          </a:p>
          <a:p>
            <a:r>
              <a:rPr lang="en-US" dirty="0" smtClean="0">
                <a:latin typeface="Arial Narrow" pitchFamily="34" charset="0"/>
              </a:rPr>
              <a:t>2S Xeon Score:  			0.158</a:t>
            </a:r>
            <a:r>
              <a:rPr lang="en-US" baseline="0" dirty="0" smtClean="0">
                <a:latin typeface="Arial Narrow" pitchFamily="34" charset="0"/>
              </a:rPr>
              <a:t> ns/day  (higher is better)</a:t>
            </a:r>
          </a:p>
          <a:p>
            <a:r>
              <a:rPr lang="en-US" dirty="0" smtClean="0">
                <a:latin typeface="Arial Narrow" pitchFamily="34" charset="0"/>
              </a:rPr>
              <a:t>2S Xeon</a:t>
            </a:r>
            <a:r>
              <a:rPr lang="en-US" baseline="0" dirty="0" smtClean="0">
                <a:latin typeface="Arial Narrow" pitchFamily="34" charset="0"/>
              </a:rPr>
              <a:t> + 2 Xeon Phi Score:  	0.513 ns/day</a:t>
            </a:r>
            <a:endParaRPr lang="en-US" dirty="0" smtClean="0">
              <a:latin typeface="Arial Narrow" pitchFamily="34" charset="0"/>
            </a:endParaRPr>
          </a:p>
          <a:p>
            <a:r>
              <a:rPr lang="en-US" b="1" dirty="0" smtClean="0"/>
              <a:t>Source: TR 2100A</a:t>
            </a:r>
          </a:p>
          <a:p>
            <a:endParaRPr lang="en-US" b="1" dirty="0" smtClean="0"/>
          </a:p>
          <a:p>
            <a:r>
              <a:rPr lang="en-US" b="1" dirty="0" smtClean="0"/>
              <a:t>AMBER</a:t>
            </a:r>
            <a:r>
              <a:rPr lang="en-US" b="1" baseline="0" dirty="0" smtClean="0"/>
              <a:t> 14</a:t>
            </a:r>
            <a:r>
              <a:rPr lang="en-US" b="1" dirty="0" smtClean="0"/>
              <a:t> : </a:t>
            </a:r>
            <a:r>
              <a:rPr lang="en-US" b="0" baseline="0" dirty="0" smtClean="0"/>
              <a:t>( Cellulose NPT, 408K Atoms) (Sept 2014)</a:t>
            </a:r>
            <a:endParaRPr lang="en-US" b="1" dirty="0" smtClean="0"/>
          </a:p>
          <a:p>
            <a:r>
              <a:rPr lang="en-US" b="1" dirty="0" smtClean="0">
                <a:latin typeface="Arial Narrow" pitchFamily="34" charset="0"/>
              </a:rPr>
              <a:t>Platform Hosting the Coprocessor &amp; platform for 2S Intel® Xeon® processor Baseline:  </a:t>
            </a:r>
          </a:p>
          <a:p>
            <a:pPr defTabSz="919563">
              <a:defRPr/>
            </a:pPr>
            <a:r>
              <a:rPr lang="en-US" dirty="0" smtClean="0">
                <a:latin typeface="Arial Narrow" pitchFamily="34" charset="0"/>
              </a:rPr>
              <a:t>2 Socket Intel Software Development Platform:  2x Intel Xeon processor E5-2697v2 (12Core, 30M cache, 2.7GHz, 8.0GT/s Intel QPI, 130W TDP, Turbo on, HT on)  64GB Memory @ 1600MHz, RHEL 6.5</a:t>
            </a:r>
          </a:p>
          <a:p>
            <a:r>
              <a:rPr lang="en-US" b="1" dirty="0" smtClean="0">
                <a:latin typeface="Arial Narrow" pitchFamily="34" charset="0"/>
              </a:rPr>
              <a:t>Coprocessor Details:</a:t>
            </a:r>
          </a:p>
          <a:p>
            <a:pPr defTabSz="931676">
              <a:defRPr/>
            </a:pPr>
            <a:r>
              <a:rPr lang="en-US" dirty="0" smtClean="0">
                <a:latin typeface="Arial Narrow" pitchFamily="34" charset="0"/>
              </a:rPr>
              <a:t>Intel® Xeon Phi™ coprocessor 7120A:  61cores, 1.238GHz,  16 memory channels, 16GB Memory@5.5GT/s, 300W TDP C-step (Turbo off, ECC on)</a:t>
            </a:r>
          </a:p>
          <a:p>
            <a:r>
              <a:rPr lang="en-US" b="1" dirty="0" smtClean="0">
                <a:latin typeface="Arial Narrow" pitchFamily="34" charset="0"/>
              </a:rPr>
              <a:t>Software Stack (Xeon Phi):</a:t>
            </a:r>
          </a:p>
          <a:p>
            <a:pPr defTabSz="919563">
              <a:defRPr/>
            </a:pPr>
            <a:r>
              <a:rPr lang="en-US" dirty="0" smtClean="0">
                <a:latin typeface="Arial Narrow" pitchFamily="34" charset="0"/>
              </a:rPr>
              <a:t>MPSS 2.1.6720-19 (Flash:  2.1.03.0386)</a:t>
            </a:r>
          </a:p>
          <a:p>
            <a:r>
              <a:rPr lang="en-US" dirty="0" smtClean="0">
                <a:latin typeface="Arial Narrow" pitchFamily="34" charset="0"/>
              </a:rPr>
              <a:t>Intel Compiler </a:t>
            </a:r>
            <a:r>
              <a:rPr lang="en-US" sz="800" dirty="0">
                <a:solidFill>
                  <a:prstClr val="black"/>
                </a:solidFill>
              </a:rPr>
              <a:t>14.0 U1 </a:t>
            </a:r>
            <a:r>
              <a:rPr lang="en-US" dirty="0" smtClean="0">
                <a:latin typeface="Arial Narrow" pitchFamily="34" charset="0"/>
              </a:rPr>
              <a:t>, Intel MPI </a:t>
            </a:r>
            <a:r>
              <a:rPr lang="en-US" sz="800" dirty="0">
                <a:solidFill>
                  <a:prstClr val="black"/>
                </a:solidFill>
              </a:rPr>
              <a:t>4.1.1.036</a:t>
            </a:r>
          </a:p>
          <a:p>
            <a:r>
              <a:rPr lang="en-US" dirty="0" smtClean="0">
                <a:latin typeface="Arial Narrow" pitchFamily="34" charset="0"/>
              </a:rPr>
              <a:t>2S Xeon Score:  1.55 ns/day (higher</a:t>
            </a:r>
            <a:r>
              <a:rPr lang="en-US" baseline="0" dirty="0" smtClean="0">
                <a:latin typeface="Arial Narrow" pitchFamily="34" charset="0"/>
              </a:rPr>
              <a:t> is better)</a:t>
            </a:r>
            <a:endParaRPr lang="en-US" dirty="0" smtClean="0">
              <a:latin typeface="Arial Narrow" pitchFamily="34" charset="0"/>
            </a:endParaRPr>
          </a:p>
          <a:p>
            <a:r>
              <a:rPr lang="en-US" dirty="0" smtClean="0">
                <a:latin typeface="Arial Narrow" pitchFamily="34" charset="0"/>
              </a:rPr>
              <a:t>2S Xeon</a:t>
            </a:r>
            <a:r>
              <a:rPr lang="en-US" baseline="0" dirty="0" smtClean="0">
                <a:latin typeface="Arial Narrow" pitchFamily="34" charset="0"/>
              </a:rPr>
              <a:t> + 1 Xeon Phi Score:  1.98 ns/day</a:t>
            </a:r>
            <a:endParaRPr lang="en-US" dirty="0" smtClean="0">
              <a:latin typeface="Arial Narrow" pitchFamily="34" charset="0"/>
            </a:endParaRPr>
          </a:p>
          <a:p>
            <a:r>
              <a:rPr lang="en-US" b="1" dirty="0" smtClean="0"/>
              <a:t>Source: TR 2108A</a:t>
            </a:r>
          </a:p>
          <a:p>
            <a:endParaRPr lang="en-US" b="1" dirty="0" smtClean="0"/>
          </a:p>
          <a:p>
            <a:endParaRPr lang="en-US" b="1" dirty="0" smtClean="0"/>
          </a:p>
          <a:p>
            <a:r>
              <a:rPr lang="en-US" b="1" dirty="0" err="1" smtClean="0"/>
              <a:t>MPIHmmer</a:t>
            </a:r>
            <a:r>
              <a:rPr lang="en-US" b="1" dirty="0" smtClean="0"/>
              <a:t>: </a:t>
            </a:r>
          </a:p>
          <a:p>
            <a:r>
              <a:rPr lang="en-US" b="1" dirty="0" smtClean="0">
                <a:latin typeface="Arial Narrow" pitchFamily="34" charset="0"/>
              </a:rPr>
              <a:t>Platform Hosting the Coprocessor &amp; platform for 2S Intel® Xeon® processor Baseline:  </a:t>
            </a:r>
          </a:p>
          <a:p>
            <a:pPr defTabSz="919563">
              <a:defRPr/>
            </a:pPr>
            <a:r>
              <a:rPr lang="en-US" dirty="0" smtClean="0">
                <a:latin typeface="Arial Narrow" pitchFamily="34" charset="0"/>
              </a:rPr>
              <a:t>2 Socket Intel Software Development Platform:  2x Intel Xeon processor E5-2670 (8Core, 20M cache, 2.6GHz, 8.0GT/s Intel QPI, 115W TDP, Turbo on, HT on)  64GB Memory @ 1600MHz, RHEL 6.4</a:t>
            </a:r>
          </a:p>
          <a:p>
            <a:r>
              <a:rPr lang="en-US" b="1" dirty="0" smtClean="0">
                <a:latin typeface="Arial Narrow" pitchFamily="34" charset="0"/>
              </a:rPr>
              <a:t>Coprocessor Details:</a:t>
            </a:r>
          </a:p>
          <a:p>
            <a:pPr defTabSz="931676">
              <a:defRPr/>
            </a:pPr>
            <a:r>
              <a:rPr lang="en-US" dirty="0" smtClean="0">
                <a:latin typeface="Arial Narrow" pitchFamily="34" charset="0"/>
              </a:rPr>
              <a:t>Intel® Xeon Phi™ coprocessor 7120A:  61cores, 1.238GHz,  16 memory channels, 16GB Memory@5.5GT/s, 300W TDP C-step (Turbo off, ECC on)</a:t>
            </a:r>
          </a:p>
          <a:p>
            <a:r>
              <a:rPr lang="en-US" b="1" dirty="0" smtClean="0">
                <a:latin typeface="Arial Narrow" pitchFamily="34" charset="0"/>
              </a:rPr>
              <a:t>Software Stack (Xeon Phi):</a:t>
            </a:r>
          </a:p>
          <a:p>
            <a:pPr defTabSz="919563">
              <a:defRPr/>
            </a:pPr>
            <a:r>
              <a:rPr lang="en-US" dirty="0" smtClean="0">
                <a:latin typeface="Arial Narrow" pitchFamily="34" charset="0"/>
              </a:rPr>
              <a:t>MPSS 2.1.6720-13 (Flash:  2.1.02.0386;  Coprocessor OS:  </a:t>
            </a:r>
            <a:r>
              <a:rPr lang="en-US" dirty="0" smtClean="0">
                <a:solidFill>
                  <a:srgbClr val="000000"/>
                </a:solidFill>
                <a:latin typeface="Arial"/>
              </a:rPr>
              <a:t>2.6.38.8-g5f2543d</a:t>
            </a:r>
            <a:r>
              <a:rPr lang="en-US" dirty="0" smtClean="0">
                <a:latin typeface="Arial Narrow" pitchFamily="34" charset="0"/>
              </a:rPr>
              <a:t>)</a:t>
            </a:r>
          </a:p>
          <a:p>
            <a:r>
              <a:rPr lang="en-US" dirty="0" smtClean="0">
                <a:latin typeface="Arial Narrow" pitchFamily="34" charset="0"/>
              </a:rPr>
              <a:t>Intel Composed XE 2013.3.163</a:t>
            </a:r>
          </a:p>
          <a:p>
            <a:r>
              <a:rPr lang="en-US" dirty="0" smtClean="0">
                <a:latin typeface="Arial Narrow" pitchFamily="34" charset="0"/>
              </a:rPr>
              <a:t>2S</a:t>
            </a:r>
            <a:r>
              <a:rPr lang="en-US" baseline="0" dirty="0" smtClean="0">
                <a:latin typeface="Arial Narrow" pitchFamily="34" charset="0"/>
              </a:rPr>
              <a:t> Xeon Score:  89 seconds</a:t>
            </a:r>
          </a:p>
          <a:p>
            <a:r>
              <a:rPr lang="en-US" baseline="0" dirty="0" smtClean="0">
                <a:latin typeface="Arial Narrow" pitchFamily="34" charset="0"/>
              </a:rPr>
              <a:t>2S Xeon + Xeon Phi Score:  57 Seconds</a:t>
            </a:r>
            <a:endParaRPr lang="en-US" dirty="0" smtClean="0">
              <a:latin typeface="Arial Narrow" pitchFamily="34" charset="0"/>
            </a:endParaRPr>
          </a:p>
          <a:p>
            <a:r>
              <a:rPr lang="en-US" b="1" dirty="0" smtClean="0"/>
              <a:t>Source: TR 2051</a:t>
            </a:r>
          </a:p>
          <a:p>
            <a:endParaRPr lang="en-US" b="1" dirty="0" smtClean="0">
              <a:latin typeface="Arial Narrow" pitchFamily="34" charset="0"/>
            </a:endParaRPr>
          </a:p>
          <a:p>
            <a:r>
              <a:rPr lang="en-US" b="1" dirty="0" smtClean="0"/>
              <a:t>Bowtie 2 (John</a:t>
            </a:r>
            <a:r>
              <a:rPr lang="en-US" b="1" baseline="0" dirty="0" smtClean="0"/>
              <a:t> Hopkins – version 2.2.3)  (workload = </a:t>
            </a:r>
            <a:r>
              <a:rPr lang="en-US" b="1" baseline="0" dirty="0" err="1" smtClean="0"/>
              <a:t>TGen</a:t>
            </a:r>
            <a:r>
              <a:rPr lang="en-US" b="1" baseline="0" dirty="0" smtClean="0"/>
              <a:t>)  (Jan 2015) (Heterogeneous)</a:t>
            </a:r>
            <a:endParaRPr lang="en-US" b="1" dirty="0" smtClean="0"/>
          </a:p>
          <a:p>
            <a:r>
              <a:rPr lang="en-US" b="1" dirty="0" smtClean="0">
                <a:latin typeface="Arial Narrow" pitchFamily="34" charset="0"/>
              </a:rPr>
              <a:t>Platform Hosting the Coprocessor &amp; platform for 2S Intel® Xeon® processor Baseline:  </a:t>
            </a:r>
          </a:p>
          <a:p>
            <a:pPr defTabSz="919563">
              <a:defRPr/>
            </a:pPr>
            <a:r>
              <a:rPr lang="en-US" dirty="0" smtClean="0">
                <a:latin typeface="Arial Narrow" pitchFamily="34" charset="0"/>
              </a:rPr>
              <a:t>2 Socket Intel Software Development Platform:  2x Intel Xeon processor E5-2697v2 (2</a:t>
            </a:r>
            <a:r>
              <a:rPr lang="en-US" baseline="0" dirty="0" smtClean="0">
                <a:latin typeface="Arial Narrow" pitchFamily="34" charset="0"/>
              </a:rPr>
              <a:t> x 12</a:t>
            </a:r>
            <a:r>
              <a:rPr lang="en-US" dirty="0" smtClean="0">
                <a:latin typeface="Arial Narrow" pitchFamily="34" charset="0"/>
              </a:rPr>
              <a:t>Core, 30M cache, 2.7GHz, 8.0GT/s Intel QPI, 135W TDP, Turbo on, HT on)  64GB Memory @ 1600MHz, Turb</a:t>
            </a:r>
            <a:r>
              <a:rPr lang="en-US" baseline="0" dirty="0" smtClean="0">
                <a:latin typeface="Arial Narrow" pitchFamily="34" charset="0"/>
              </a:rPr>
              <a:t>o on, HT on, </a:t>
            </a:r>
            <a:r>
              <a:rPr lang="en-US" dirty="0" smtClean="0">
                <a:latin typeface="Arial Narrow" pitchFamily="34" charset="0"/>
              </a:rPr>
              <a:t>RHEL 6.4</a:t>
            </a:r>
          </a:p>
          <a:p>
            <a:r>
              <a:rPr lang="en-US" b="1" dirty="0" smtClean="0">
                <a:latin typeface="Arial Narrow" pitchFamily="34" charset="0"/>
              </a:rPr>
              <a:t>Coprocessor Details:</a:t>
            </a:r>
          </a:p>
          <a:p>
            <a:pPr defTabSz="931676">
              <a:defRPr/>
            </a:pPr>
            <a:r>
              <a:rPr lang="en-US" dirty="0" smtClean="0">
                <a:latin typeface="Arial Narrow" pitchFamily="34" charset="0"/>
              </a:rPr>
              <a:t>Intel® Xeon Phi™ coprocessor 7120A:  61cores, 1.238GHz,  16 memory channels, 16GB Memory@5.5GT/s, 300W TDP C-step (Turbo off, ECC on)</a:t>
            </a:r>
          </a:p>
          <a:p>
            <a:r>
              <a:rPr lang="en-US" b="1" dirty="0" smtClean="0">
                <a:latin typeface="Arial Narrow" pitchFamily="34" charset="0"/>
              </a:rPr>
              <a:t>Software Stack (Xeon Phi):</a:t>
            </a:r>
          </a:p>
          <a:p>
            <a:pPr defTabSz="919563">
              <a:defRPr/>
            </a:pPr>
            <a:r>
              <a:rPr lang="en-US" dirty="0" smtClean="0">
                <a:latin typeface="Arial Narrow" pitchFamily="34" charset="0"/>
              </a:rPr>
              <a:t>MPSS 3.4.1,</a:t>
            </a:r>
            <a:r>
              <a:rPr lang="en-US" baseline="0" dirty="0" smtClean="0">
                <a:latin typeface="Arial Narrow" pitchFamily="34" charset="0"/>
              </a:rPr>
              <a:t> </a:t>
            </a:r>
            <a:r>
              <a:rPr lang="en-US" dirty="0" smtClean="0">
                <a:latin typeface="Arial Narrow" pitchFamily="34" charset="0"/>
              </a:rPr>
              <a:t>Intel Compiler</a:t>
            </a:r>
            <a:r>
              <a:rPr lang="en-US" baseline="0" dirty="0" smtClean="0">
                <a:latin typeface="Arial Narrow" pitchFamily="34" charset="0"/>
              </a:rPr>
              <a:t> 15.0.09</a:t>
            </a:r>
            <a:endParaRPr lang="en-US" dirty="0" smtClean="0">
              <a:latin typeface="Arial Narrow" pitchFamily="34" charset="0"/>
            </a:endParaRPr>
          </a:p>
          <a:p>
            <a:r>
              <a:rPr lang="en-US" dirty="0" smtClean="0">
                <a:latin typeface="Arial Narrow" pitchFamily="34" charset="0"/>
              </a:rPr>
              <a:t>2S</a:t>
            </a:r>
            <a:r>
              <a:rPr lang="en-US" baseline="0" dirty="0" smtClean="0">
                <a:latin typeface="Arial Narrow" pitchFamily="34" charset="0"/>
              </a:rPr>
              <a:t> Xeon Score:  		1721.78 Seconds (run time)  Lower is better</a:t>
            </a:r>
          </a:p>
          <a:p>
            <a:r>
              <a:rPr lang="en-US" baseline="0" dirty="0" smtClean="0">
                <a:latin typeface="Arial Narrow" pitchFamily="34" charset="0"/>
              </a:rPr>
              <a:t>2S Xeon + 1 Xeon Phi:  	1253.78 Seconds </a:t>
            </a:r>
            <a:endParaRPr lang="en-US" dirty="0" smtClean="0">
              <a:latin typeface="Arial Narrow" pitchFamily="34" charset="0"/>
            </a:endParaRPr>
          </a:p>
          <a:p>
            <a:r>
              <a:rPr lang="en-US" b="1" dirty="0" smtClean="0"/>
              <a:t>Source: TR 2118</a:t>
            </a:r>
            <a:endParaRPr lang="en-US" b="1" dirty="0" smtClean="0">
              <a:latin typeface="Arial Narrow" pitchFamily="34" charset="0"/>
            </a:endParaRPr>
          </a:p>
          <a:p>
            <a:endParaRPr lang="en-US" b="1" dirty="0" smtClean="0">
              <a:latin typeface="Arial Narrow" pitchFamily="34" charset="0"/>
            </a:endParaRPr>
          </a:p>
          <a:p>
            <a:r>
              <a:rPr lang="en-US" b="1" dirty="0" smtClean="0"/>
              <a:t>LAMMPS (Rhodopsin Benchmark, 512K atoms, August 2014 Main LAMMPS repository</a:t>
            </a:r>
            <a:r>
              <a:rPr lang="en-US" b="1" baseline="0" dirty="0" smtClean="0"/>
              <a:t>) (Sept 2014)</a:t>
            </a:r>
            <a:endParaRPr lang="en-US" b="1" dirty="0" smtClean="0"/>
          </a:p>
          <a:p>
            <a:r>
              <a:rPr lang="en-US" b="1" dirty="0" smtClean="0">
                <a:latin typeface="Arial Narrow" pitchFamily="34" charset="0"/>
              </a:rPr>
              <a:t>Platform Hosting the Coprocessor &amp; platform for 2S Intel® Xeon® processor Baseline:  </a:t>
            </a:r>
          </a:p>
          <a:p>
            <a:pPr defTabSz="919563">
              <a:defRPr/>
            </a:pPr>
            <a:r>
              <a:rPr lang="en-US" dirty="0" smtClean="0">
                <a:latin typeface="Arial Narrow" pitchFamily="34" charset="0"/>
              </a:rPr>
              <a:t>2 Socket Intel Software Development Platform:  2x Intel Xeon processor E5-2697v2 (2</a:t>
            </a:r>
            <a:r>
              <a:rPr lang="en-US" baseline="0" dirty="0" smtClean="0">
                <a:latin typeface="Arial Narrow" pitchFamily="34" charset="0"/>
              </a:rPr>
              <a:t> x 12</a:t>
            </a:r>
            <a:r>
              <a:rPr lang="en-US" dirty="0" smtClean="0">
                <a:latin typeface="Arial Narrow" pitchFamily="34" charset="0"/>
              </a:rPr>
              <a:t>Core, 30M cache, 2.7GHz, 8.0GT/s Intel QPI, 135W TDP, Turbo on, HT on)  64GB Memory @ 1600MHz, Turb</a:t>
            </a:r>
            <a:r>
              <a:rPr lang="en-US" baseline="0" dirty="0" smtClean="0">
                <a:latin typeface="Arial Narrow" pitchFamily="34" charset="0"/>
              </a:rPr>
              <a:t>o on, HT on, </a:t>
            </a:r>
            <a:r>
              <a:rPr lang="en-US" dirty="0" smtClean="0">
                <a:latin typeface="Arial Narrow" pitchFamily="34" charset="0"/>
              </a:rPr>
              <a:t>RHEL 6.5</a:t>
            </a:r>
          </a:p>
          <a:p>
            <a:r>
              <a:rPr lang="en-US" b="1" dirty="0" smtClean="0">
                <a:latin typeface="Arial Narrow" pitchFamily="34" charset="0"/>
              </a:rPr>
              <a:t>Coprocessor Details:</a:t>
            </a:r>
          </a:p>
          <a:p>
            <a:pPr defTabSz="931676">
              <a:defRPr/>
            </a:pPr>
            <a:r>
              <a:rPr lang="en-US" dirty="0" smtClean="0">
                <a:latin typeface="Arial Narrow" pitchFamily="34" charset="0"/>
              </a:rPr>
              <a:t>Intel® Xeon Phi™ coprocessor 7120A:  61cores, 1.238GHz,  16 memory channels, 16GB Memory@5.5GT/s, 300W TDP C-step (Turbo off, ECC on)</a:t>
            </a:r>
          </a:p>
          <a:p>
            <a:r>
              <a:rPr lang="en-US" b="1" dirty="0" smtClean="0">
                <a:latin typeface="Arial Narrow" pitchFamily="34" charset="0"/>
              </a:rPr>
              <a:t>Software Stack (Xeon Phi):</a:t>
            </a:r>
          </a:p>
          <a:p>
            <a:pPr defTabSz="919563">
              <a:defRPr/>
            </a:pPr>
            <a:r>
              <a:rPr lang="en-US" dirty="0" smtClean="0">
                <a:latin typeface="Arial Narrow" pitchFamily="34" charset="0"/>
              </a:rPr>
              <a:t>MPSS 2.1.6720-13, Flash 2.1.03.0386</a:t>
            </a:r>
          </a:p>
          <a:p>
            <a:r>
              <a:rPr lang="en-US" dirty="0" smtClean="0">
                <a:latin typeface="Arial Narrow" pitchFamily="34" charset="0"/>
              </a:rPr>
              <a:t>Intel Compiler</a:t>
            </a:r>
            <a:r>
              <a:rPr lang="en-US" baseline="0" dirty="0" smtClean="0">
                <a:latin typeface="Arial Narrow" pitchFamily="34" charset="0"/>
              </a:rPr>
              <a:t> 14.0.1; Intel MPI5.0.028</a:t>
            </a:r>
            <a:endParaRPr lang="en-US" dirty="0" smtClean="0">
              <a:latin typeface="Arial Narrow" pitchFamily="34" charset="0"/>
            </a:endParaRPr>
          </a:p>
          <a:p>
            <a:r>
              <a:rPr lang="en-US" dirty="0" smtClean="0">
                <a:latin typeface="Arial Narrow" pitchFamily="34" charset="0"/>
              </a:rPr>
              <a:t>2S</a:t>
            </a:r>
            <a:r>
              <a:rPr lang="en-US" baseline="0" dirty="0" smtClean="0">
                <a:latin typeface="Arial Narrow" pitchFamily="34" charset="0"/>
              </a:rPr>
              <a:t> Xeon Score:  16.94 Seconds (simulation time)  Lower is better</a:t>
            </a:r>
          </a:p>
          <a:p>
            <a:r>
              <a:rPr lang="en-US" baseline="0" dirty="0" smtClean="0">
                <a:latin typeface="Arial Narrow" pitchFamily="34" charset="0"/>
              </a:rPr>
              <a:t>2S Xeon + 1 Xeon Phi:  11.40 seconds (lower is better)</a:t>
            </a:r>
            <a:endParaRPr lang="en-US" dirty="0" smtClean="0">
              <a:latin typeface="Arial Narrow" pitchFamily="34" charset="0"/>
            </a:endParaRPr>
          </a:p>
          <a:p>
            <a:r>
              <a:rPr lang="en-US" b="1" dirty="0" smtClean="0"/>
              <a:t>Source: TR 2104B</a:t>
            </a:r>
          </a:p>
          <a:p>
            <a:endParaRPr lang="en-US" b="1" dirty="0" smtClean="0"/>
          </a:p>
          <a:p>
            <a:r>
              <a:rPr lang="en-US" b="1" dirty="0" smtClean="0"/>
              <a:t>Quantum</a:t>
            </a:r>
            <a:r>
              <a:rPr lang="en-US" b="1" baseline="0" dirty="0" smtClean="0"/>
              <a:t> Espresso (QE) DEISA Benchmark – AUSRUF112</a:t>
            </a:r>
            <a:r>
              <a:rPr lang="en-US" b="1" dirty="0" smtClean="0"/>
              <a:t> (version 5.0.3 - </a:t>
            </a:r>
            <a:r>
              <a:rPr lang="en-US" b="1" baseline="0" dirty="0" smtClean="0"/>
              <a:t>July 2014)</a:t>
            </a:r>
          </a:p>
          <a:p>
            <a:pPr marL="0" lvl="1" defTabSz="448650">
              <a:defRPr/>
            </a:pPr>
            <a:r>
              <a:rPr lang="en-US" sz="1200" dirty="0"/>
              <a:t>(http://qe-forge.org/gf/download/frsrelease/45/78/AUSURF112.tgz) </a:t>
            </a:r>
          </a:p>
          <a:p>
            <a:pPr marL="0" lvl="1" defTabSz="448650">
              <a:defRPr/>
            </a:pPr>
            <a:r>
              <a:rPr lang="en-US" sz="1200" dirty="0"/>
              <a:t> </a:t>
            </a:r>
            <a:r>
              <a:rPr lang="en-US" sz="2000" dirty="0"/>
              <a:t>http://www.quantum-espresso.org/ </a:t>
            </a:r>
            <a:endParaRPr lang="en-US" b="1" dirty="0" smtClean="0"/>
          </a:p>
          <a:p>
            <a:r>
              <a:rPr lang="en-US" b="1" dirty="0" smtClean="0">
                <a:latin typeface="Arial Narrow" pitchFamily="34" charset="0"/>
              </a:rPr>
              <a:t>Platform Hosting the Coprocessor &amp; platform for 2S Intel® Xeon® processor Baseline:  </a:t>
            </a:r>
          </a:p>
          <a:p>
            <a:pPr defTabSz="919563">
              <a:defRPr/>
            </a:pPr>
            <a:r>
              <a:rPr lang="en-US" dirty="0" smtClean="0">
                <a:latin typeface="Arial Narrow" pitchFamily="34" charset="0"/>
              </a:rPr>
              <a:t>2 Socket Intel Software Development Platform:  2x Intel Xeon processor E5-2697v2 (2</a:t>
            </a:r>
            <a:r>
              <a:rPr lang="en-US" baseline="0" dirty="0" smtClean="0">
                <a:latin typeface="Arial Narrow" pitchFamily="34" charset="0"/>
              </a:rPr>
              <a:t> x 12</a:t>
            </a:r>
            <a:r>
              <a:rPr lang="en-US" dirty="0" smtClean="0">
                <a:latin typeface="Arial Narrow" pitchFamily="34" charset="0"/>
              </a:rPr>
              <a:t>Core, 30M cache, 2.7GHz, 8.0GT/s Intel QPI, 135W TDP, Turbo on, HT on)  64GB Memory @ 1600MHz, RHEL 6.4</a:t>
            </a:r>
          </a:p>
          <a:p>
            <a:r>
              <a:rPr lang="en-US" b="1" dirty="0" smtClean="0">
                <a:latin typeface="Arial Narrow" pitchFamily="34" charset="0"/>
              </a:rPr>
              <a:t>Coprocessor Details:</a:t>
            </a:r>
          </a:p>
          <a:p>
            <a:pPr defTabSz="931676">
              <a:defRPr/>
            </a:pPr>
            <a:r>
              <a:rPr lang="en-US" dirty="0" smtClean="0">
                <a:latin typeface="Arial Narrow" pitchFamily="34" charset="0"/>
              </a:rPr>
              <a:t>Intel® Xeon Phi™ coprocessor 7120A:  61cores, 1.238GHz,  16 memory channels, 16GB Memory@5.5GT/s, 300W TDP C-step (Turbo off, ECC on)</a:t>
            </a:r>
          </a:p>
          <a:p>
            <a:r>
              <a:rPr lang="en-US" b="1" dirty="0" smtClean="0">
                <a:latin typeface="Arial Narrow" pitchFamily="34" charset="0"/>
              </a:rPr>
              <a:t>Software Stack (Xeon Phi):</a:t>
            </a:r>
          </a:p>
          <a:p>
            <a:pPr defTabSz="919563">
              <a:defRPr/>
            </a:pPr>
            <a:r>
              <a:rPr lang="en-US" dirty="0" smtClean="0">
                <a:latin typeface="Arial Narrow" pitchFamily="34" charset="0"/>
              </a:rPr>
              <a:t>MPSS 2.1.6720-16 (Flash:  2.1.02.0386)</a:t>
            </a:r>
          </a:p>
          <a:p>
            <a:r>
              <a:rPr lang="en-US" dirty="0" smtClean="0">
                <a:latin typeface="Arial Narrow" pitchFamily="34" charset="0"/>
              </a:rPr>
              <a:t>Intel Compiler</a:t>
            </a:r>
            <a:r>
              <a:rPr lang="en-US" baseline="0" dirty="0" smtClean="0">
                <a:latin typeface="Arial Narrow" pitchFamily="34" charset="0"/>
              </a:rPr>
              <a:t> 14.0.1; Intel MPI 4.1.1.036</a:t>
            </a:r>
            <a:endParaRPr lang="en-US" dirty="0" smtClean="0">
              <a:latin typeface="Arial Narrow" pitchFamily="34" charset="0"/>
            </a:endParaRPr>
          </a:p>
          <a:p>
            <a:r>
              <a:rPr lang="en-US" dirty="0" smtClean="0">
                <a:latin typeface="Arial Narrow" pitchFamily="34" charset="0"/>
              </a:rPr>
              <a:t>					1 Node	16 Nodes</a:t>
            </a:r>
          </a:p>
          <a:p>
            <a:r>
              <a:rPr lang="en-US" dirty="0" smtClean="0">
                <a:latin typeface="Arial Narrow" pitchFamily="34" charset="0"/>
              </a:rPr>
              <a:t>2S</a:t>
            </a:r>
            <a:r>
              <a:rPr lang="en-US" baseline="0" dirty="0" smtClean="0">
                <a:latin typeface="Arial Narrow" pitchFamily="34" charset="0"/>
              </a:rPr>
              <a:t> Xeon Score:  			26.84	sec	4.33  seconds</a:t>
            </a:r>
          </a:p>
          <a:p>
            <a:r>
              <a:rPr lang="en-US" baseline="0" dirty="0" smtClean="0">
                <a:latin typeface="Arial Narrow" pitchFamily="34" charset="0"/>
              </a:rPr>
              <a:t>2S Xeon + Xeon Phi Score:  	19.10	sec	2.63  seconds</a:t>
            </a:r>
            <a:endParaRPr lang="en-US" dirty="0" smtClean="0">
              <a:latin typeface="Arial Narrow" pitchFamily="34" charset="0"/>
            </a:endParaRPr>
          </a:p>
          <a:p>
            <a:r>
              <a:rPr lang="en-US" b="1" dirty="0" smtClean="0"/>
              <a:t>Source: TR 2092</a:t>
            </a:r>
          </a:p>
          <a:p>
            <a:endParaRPr lang="en-US" b="1" dirty="0" smtClean="0"/>
          </a:p>
          <a:p>
            <a:r>
              <a:rPr lang="en-US" sz="1200" b="1" dirty="0"/>
              <a:t>NWCHEM CCSD(T) (</a:t>
            </a:r>
            <a:r>
              <a:rPr lang="en-US" sz="1200" b="1" u="sng" dirty="0">
                <a:hlinkClick r:id="rId8"/>
              </a:rPr>
              <a:t>www.nwchem-sw.org</a:t>
            </a:r>
            <a:r>
              <a:rPr lang="en-US" sz="1200" b="1" dirty="0"/>
              <a:t> / </a:t>
            </a:r>
            <a:r>
              <a:rPr lang="en-US" sz="1200" b="1" u="sng" dirty="0">
                <a:hlinkClick r:id="rId9"/>
              </a:rPr>
              <a:t>https://svn.pnl.gov/svn/nwchem/trunk</a:t>
            </a:r>
            <a:r>
              <a:rPr lang="en-US" sz="1200" b="1" dirty="0"/>
              <a:t> ) - Computational chemistry software package (Quantum chemistry  and Molecular dynamics), (code 6.5 in development) July 2014.</a:t>
            </a:r>
            <a:endParaRPr lang="en-US" sz="1200" dirty="0"/>
          </a:p>
          <a:p>
            <a:r>
              <a:rPr lang="en-US" sz="1200" dirty="0"/>
              <a:t> </a:t>
            </a:r>
          </a:p>
          <a:p>
            <a:r>
              <a:rPr lang="en-US" sz="1200" b="1" dirty="0"/>
              <a:t>Platform Hosting the Coprocessor &amp; platform for 2S Intel® Xeon® processor Baseline:  </a:t>
            </a:r>
            <a:endParaRPr lang="en-US" sz="1200" dirty="0"/>
          </a:p>
          <a:p>
            <a:r>
              <a:rPr lang="en-US" sz="1200" dirty="0"/>
              <a:t>2 Socket Intel Software Development Platform:  2x Intel Xeon processor E5-2697v2 (2 x 12Core, 30M cache, 2.7GHz, 8.0GT/s Intel QPI, 135W TDP, Turbo on, HT on)  64GB Memory @ 1600MHz, RHEL 6.4</a:t>
            </a:r>
          </a:p>
          <a:p>
            <a:r>
              <a:rPr lang="en-US" sz="1200" b="1" dirty="0"/>
              <a:t>Coprocessor Details:</a:t>
            </a:r>
            <a:endParaRPr lang="en-US" sz="1200" dirty="0"/>
          </a:p>
          <a:p>
            <a:r>
              <a:rPr lang="en-US" sz="1200" dirty="0"/>
              <a:t>Intel® Xeon Phi™ coprocessor 7120A:  61cores, 1.238GHz,  16 memory channels, 16GB memory@5.5GT/s, 300W TDP C-step (Turbo off, ECC on)</a:t>
            </a:r>
          </a:p>
          <a:p>
            <a:r>
              <a:rPr lang="en-US" sz="1200" b="1" dirty="0"/>
              <a:t>Software Stack (Xeon Phi):</a:t>
            </a:r>
            <a:endParaRPr lang="en-US" sz="1200" dirty="0"/>
          </a:p>
          <a:p>
            <a:r>
              <a:rPr lang="en-US" sz="1200" dirty="0"/>
              <a:t>MPSS 2.1.6720-16 /Flash Version: 2.1.03.0386</a:t>
            </a:r>
          </a:p>
          <a:p>
            <a:r>
              <a:rPr lang="pt-BR" sz="1200" dirty="0"/>
              <a:t>Intel Compiler 14.0.0 U1; Intel MPI 4.1.1.036</a:t>
            </a:r>
            <a:endParaRPr lang="en-US" sz="1200" dirty="0"/>
          </a:p>
          <a:p>
            <a:r>
              <a:rPr lang="en-US" sz="1200" dirty="0"/>
              <a:t>Fabrics: FDR Mellanox</a:t>
            </a:r>
          </a:p>
          <a:p>
            <a:r>
              <a:rPr lang="en-US" sz="1200" dirty="0"/>
              <a:t>2S Xeon Score: 			747.0 sec (lower is better)</a:t>
            </a:r>
          </a:p>
          <a:p>
            <a:r>
              <a:rPr lang="en-US" sz="1200" dirty="0"/>
              <a:t>2S Xeon + 2 Xeon Phi Score: 		552.6 sec (lower is better)</a:t>
            </a:r>
          </a:p>
          <a:p>
            <a:r>
              <a:rPr lang="en-US" sz="1200" b="1" dirty="0"/>
              <a:t>                                         </a:t>
            </a:r>
            <a:endParaRPr lang="en-US" sz="1200" dirty="0"/>
          </a:p>
          <a:p>
            <a:r>
              <a:rPr lang="en-US" sz="1200" b="1" dirty="0"/>
              <a:t>Source: TR 2105</a:t>
            </a:r>
            <a:endParaRPr lang="en-US" sz="1200" dirty="0"/>
          </a:p>
          <a:p>
            <a:endParaRPr lang="en-US" b="1" dirty="0" smtClean="0"/>
          </a:p>
          <a:p>
            <a:endParaRPr lang="en-US" b="1" dirty="0" smtClean="0"/>
          </a:p>
          <a:p>
            <a:endParaRPr lang="en-US" b="1" dirty="0" smtClean="0"/>
          </a:p>
          <a:p>
            <a:r>
              <a:rPr lang="en-US" b="1" dirty="0" smtClean="0"/>
              <a:t>GROMACS </a:t>
            </a:r>
            <a:r>
              <a:rPr lang="en-US" b="1" baseline="0" dirty="0" smtClean="0"/>
              <a:t> (Version 5.0-rc1 - workload 512K H20 with RF method)</a:t>
            </a:r>
            <a:endParaRPr lang="en-US" b="1" dirty="0" smtClean="0"/>
          </a:p>
          <a:p>
            <a:r>
              <a:rPr lang="en-US" b="1" dirty="0" smtClean="0">
                <a:latin typeface="Arial Narrow" pitchFamily="34" charset="0"/>
              </a:rPr>
              <a:t>Platform Hosting the Coprocessor &amp; platform for 2S Intel® Xeon® processor Baseline:  </a:t>
            </a:r>
          </a:p>
          <a:p>
            <a:pPr defTabSz="919563">
              <a:defRPr/>
            </a:pPr>
            <a:r>
              <a:rPr lang="en-US" dirty="0" smtClean="0">
                <a:latin typeface="Arial Narrow" pitchFamily="34" charset="0"/>
              </a:rPr>
              <a:t>2 Socket Intel Software Development Platform:  2x Intel Xeon processor E5-2697v2 (12Core, 30M cache, 2.7GHz, 8.0GT/s Intel QPI, 130W TDP, Turbo on, HT on)  64GB Memory @ 1600MHz, RHEL 6.4</a:t>
            </a:r>
          </a:p>
          <a:p>
            <a:r>
              <a:rPr lang="en-US" b="1" dirty="0" smtClean="0">
                <a:latin typeface="Arial Narrow" pitchFamily="34" charset="0"/>
              </a:rPr>
              <a:t>Coprocessor Details:</a:t>
            </a:r>
          </a:p>
          <a:p>
            <a:pPr defTabSz="931676">
              <a:defRPr/>
            </a:pPr>
            <a:r>
              <a:rPr lang="en-US" dirty="0" smtClean="0">
                <a:latin typeface="Arial Narrow" pitchFamily="34" charset="0"/>
              </a:rPr>
              <a:t>Intel® Xeon Phi™ coprocessor 7120A:  61cores, 1.238GHz,  16 memory channels, 16GB Memory@5.5GT/s, 300W TDP C-step (Turbo off, ECC on)</a:t>
            </a:r>
          </a:p>
          <a:p>
            <a:r>
              <a:rPr lang="en-US" b="1" dirty="0" smtClean="0">
                <a:latin typeface="Arial Narrow" pitchFamily="34" charset="0"/>
              </a:rPr>
              <a:t>Software Stack (Xeon Phi):</a:t>
            </a:r>
          </a:p>
          <a:p>
            <a:pPr defTabSz="919563">
              <a:defRPr/>
            </a:pPr>
            <a:r>
              <a:rPr lang="en-US" dirty="0" smtClean="0">
                <a:latin typeface="Arial Narrow" pitchFamily="34" charset="0"/>
              </a:rPr>
              <a:t>MPSS 2.1.6720-13 (Flash:  2.1.03.0386;  Coprocessor OS:  </a:t>
            </a:r>
            <a:r>
              <a:rPr lang="en-US" dirty="0" smtClean="0">
                <a:solidFill>
                  <a:srgbClr val="000000"/>
                </a:solidFill>
                <a:latin typeface="Arial"/>
              </a:rPr>
              <a:t>2.6.38.8-gefd324e</a:t>
            </a:r>
            <a:r>
              <a:rPr lang="en-US" dirty="0" smtClean="0">
                <a:latin typeface="Arial Narrow" pitchFamily="34" charset="0"/>
              </a:rPr>
              <a:t>)</a:t>
            </a:r>
          </a:p>
          <a:p>
            <a:r>
              <a:rPr lang="en-US" dirty="0" smtClean="0">
                <a:latin typeface="Arial Narrow" pitchFamily="34" charset="0"/>
              </a:rPr>
              <a:t>Intel Composed XE 13.3.163.0, Intel MPI 4.1.1.030</a:t>
            </a:r>
          </a:p>
          <a:p>
            <a:r>
              <a:rPr lang="en-US" dirty="0" smtClean="0">
                <a:latin typeface="Arial Narrow" pitchFamily="34" charset="0"/>
              </a:rPr>
              <a:t>2S Xeon Score:  2.312</a:t>
            </a:r>
            <a:r>
              <a:rPr lang="en-US" baseline="0" dirty="0" smtClean="0">
                <a:latin typeface="Arial Narrow" pitchFamily="34" charset="0"/>
              </a:rPr>
              <a:t> ns/day</a:t>
            </a:r>
            <a:endParaRPr lang="en-US" dirty="0" smtClean="0">
              <a:latin typeface="Arial Narrow" pitchFamily="34" charset="0"/>
            </a:endParaRPr>
          </a:p>
          <a:p>
            <a:r>
              <a:rPr lang="en-US" dirty="0" smtClean="0">
                <a:latin typeface="Arial Narrow" pitchFamily="34" charset="0"/>
              </a:rPr>
              <a:t>2S Xeon</a:t>
            </a:r>
            <a:r>
              <a:rPr lang="en-US" baseline="0" dirty="0" smtClean="0">
                <a:latin typeface="Arial Narrow" pitchFamily="34" charset="0"/>
              </a:rPr>
              <a:t> + Xeon Phi Score:  3.605 ns/day seconds</a:t>
            </a:r>
            <a:endParaRPr lang="en-US" dirty="0" smtClean="0">
              <a:latin typeface="Arial Narrow" pitchFamily="34" charset="0"/>
            </a:endParaRPr>
          </a:p>
          <a:p>
            <a:r>
              <a:rPr lang="en-US" b="1" dirty="0" smtClean="0"/>
              <a:t>Source: TR 2101</a:t>
            </a:r>
          </a:p>
          <a:p>
            <a:endParaRPr lang="en-US" b="1" dirty="0" smtClean="0"/>
          </a:p>
          <a:p>
            <a:r>
              <a:rPr lang="en-US" b="1" dirty="0" smtClean="0"/>
              <a:t>Open LB (Lattice Boltzmann Method) </a:t>
            </a:r>
            <a:r>
              <a:rPr lang="en-US" b="1" baseline="0" dirty="0" smtClean="0"/>
              <a:t> (Release olb-0.8r0)</a:t>
            </a:r>
            <a:endParaRPr lang="en-US" b="1" dirty="0" smtClean="0"/>
          </a:p>
          <a:p>
            <a:r>
              <a:rPr lang="en-US" b="1" dirty="0" smtClean="0">
                <a:latin typeface="Arial Narrow" pitchFamily="34" charset="0"/>
              </a:rPr>
              <a:t>Platform Hosting the Coprocessor &amp; platform for 2S Intel® Xeon® processor Baseline:  </a:t>
            </a:r>
          </a:p>
          <a:p>
            <a:pPr defTabSz="919563">
              <a:defRPr/>
            </a:pPr>
            <a:r>
              <a:rPr lang="en-US" dirty="0" smtClean="0">
                <a:latin typeface="Arial Narrow" pitchFamily="34" charset="0"/>
              </a:rPr>
              <a:t>2 Socket Intel Software Development Platform:  2x Intel Xeon processor E5-2697v2 (12Core, 30M cache, 2.7GHz, 8.0GT/s Intel QPI, 130W TDP, Turbo on, HT on)  64GB Memory @ 1600MHz, RHEL 6.2</a:t>
            </a:r>
          </a:p>
          <a:p>
            <a:r>
              <a:rPr lang="en-US" b="1" dirty="0" smtClean="0">
                <a:latin typeface="Arial Narrow" pitchFamily="34" charset="0"/>
              </a:rPr>
              <a:t>Coprocessor Details:</a:t>
            </a:r>
          </a:p>
          <a:p>
            <a:pPr defTabSz="931676">
              <a:defRPr/>
            </a:pPr>
            <a:r>
              <a:rPr lang="en-US" dirty="0" smtClean="0">
                <a:latin typeface="Arial Narrow" pitchFamily="34" charset="0"/>
              </a:rPr>
              <a:t>Intel® Xeon Phi™ coprocessor 7120A:  61cores, 1.238GHz,  16 memory channels, 16GB Memory@5.5GT/s, 300W TDP C-step (Turbo on, ECC on)</a:t>
            </a:r>
          </a:p>
          <a:p>
            <a:r>
              <a:rPr lang="en-US" b="1" dirty="0" smtClean="0">
                <a:latin typeface="Arial Narrow" pitchFamily="34" charset="0"/>
              </a:rPr>
              <a:t>Software Stack (Xeon Phi):</a:t>
            </a:r>
          </a:p>
          <a:p>
            <a:pPr defTabSz="919563">
              <a:defRPr/>
            </a:pPr>
            <a:r>
              <a:rPr lang="en-US" dirty="0" smtClean="0">
                <a:latin typeface="Arial Narrow" pitchFamily="34" charset="0"/>
              </a:rPr>
              <a:t>MPSS 3.3 (Flash:  2.1.02.0390;  Coprocessor OS:  </a:t>
            </a:r>
            <a:r>
              <a:rPr lang="en-US" dirty="0" smtClean="0">
                <a:solidFill>
                  <a:srgbClr val="000000"/>
                </a:solidFill>
                <a:latin typeface="Arial"/>
              </a:rPr>
              <a:t>2.6.38.8</a:t>
            </a:r>
            <a:r>
              <a:rPr lang="en-US" dirty="0" smtClean="0">
                <a:latin typeface="Arial Narrow" pitchFamily="34" charset="0"/>
              </a:rPr>
              <a:t>)</a:t>
            </a:r>
          </a:p>
          <a:p>
            <a:r>
              <a:rPr lang="en-US" dirty="0" smtClean="0">
                <a:latin typeface="Arial Narrow" pitchFamily="34" charset="0"/>
              </a:rPr>
              <a:t>Intel Composed XE 15.0.0.90, Intel MPI</a:t>
            </a:r>
            <a:r>
              <a:rPr lang="en-US" baseline="0" dirty="0" smtClean="0">
                <a:latin typeface="Arial Narrow" pitchFamily="34" charset="0"/>
              </a:rPr>
              <a:t> 5.0.1.035</a:t>
            </a:r>
            <a:endParaRPr lang="en-US" dirty="0" smtClean="0">
              <a:latin typeface="Arial Narrow" pitchFamily="34" charset="0"/>
            </a:endParaRPr>
          </a:p>
          <a:p>
            <a:r>
              <a:rPr lang="en-US" dirty="0" smtClean="0">
                <a:latin typeface="Arial Narrow" pitchFamily="34" charset="0"/>
              </a:rPr>
              <a:t>2S Xeon Score:  		</a:t>
            </a:r>
            <a:r>
              <a:rPr lang="en-US" baseline="0" dirty="0" smtClean="0">
                <a:latin typeface="Arial Narrow" pitchFamily="34" charset="0"/>
              </a:rPr>
              <a:t> 0.27 seconds (time/step, lower is better)</a:t>
            </a:r>
            <a:endParaRPr lang="en-US" dirty="0" smtClean="0">
              <a:latin typeface="Arial Narrow" pitchFamily="34" charset="0"/>
            </a:endParaRPr>
          </a:p>
          <a:p>
            <a:r>
              <a:rPr lang="en-US" dirty="0" smtClean="0">
                <a:latin typeface="Arial Narrow" pitchFamily="34" charset="0"/>
              </a:rPr>
              <a:t>2S Xeon</a:t>
            </a:r>
            <a:r>
              <a:rPr lang="en-US" baseline="0" dirty="0" smtClean="0">
                <a:latin typeface="Arial Narrow" pitchFamily="34" charset="0"/>
              </a:rPr>
              <a:t> + Xeon Phi Score:  0.179 seconds (time/step )</a:t>
            </a:r>
            <a:endParaRPr lang="en-US" dirty="0" smtClean="0">
              <a:latin typeface="Arial Narrow" pitchFamily="34" charset="0"/>
            </a:endParaRPr>
          </a:p>
          <a:p>
            <a:r>
              <a:rPr lang="en-US" b="1" dirty="0" smtClean="0"/>
              <a:t>Source: TR 2113</a:t>
            </a:r>
          </a:p>
          <a:p>
            <a:endParaRPr lang="en-US" b="1" dirty="0" smtClean="0"/>
          </a:p>
          <a:p>
            <a:endParaRPr lang="en-US" b="1" dirty="0" smtClean="0"/>
          </a:p>
          <a:p>
            <a:r>
              <a:rPr lang="en-US" b="1" dirty="0" smtClean="0"/>
              <a:t>ANSYS Mechanical (v15): </a:t>
            </a:r>
            <a:r>
              <a:rPr lang="en-US" sz="1200" b="1" dirty="0"/>
              <a:t>(V145sp-5 Turbine SP5 Data Set)</a:t>
            </a:r>
            <a:endParaRPr lang="en-US" b="1" dirty="0" smtClean="0"/>
          </a:p>
          <a:p>
            <a:pPr rtl="0" eaLnBrk="1" fontAlgn="t" latinLnBrk="0" hangingPunct="1"/>
            <a:r>
              <a:rPr lang="en-US" sz="1200" b="1" dirty="0">
                <a:latin typeface="Verdana" pitchFamily="34" charset="0"/>
              </a:rPr>
              <a:t>Server with Intel® Xeon® E5-2670 Processors</a:t>
            </a:r>
            <a:endParaRPr lang="en-US" sz="1200" dirty="0">
              <a:latin typeface="Verdana" pitchFamily="34" charset="0"/>
            </a:endParaRPr>
          </a:p>
          <a:p>
            <a:pPr rtl="0" eaLnBrk="1" fontAlgn="t" latinLnBrk="0" hangingPunct="1"/>
            <a:r>
              <a:rPr lang="en-US" sz="1200" b="1" dirty="0">
                <a:latin typeface="Verdana" pitchFamily="34" charset="0"/>
              </a:rPr>
              <a:t>Intel® Xeon Phi™ Coprocessor</a:t>
            </a:r>
            <a:endParaRPr lang="en-US" sz="1200" dirty="0">
              <a:latin typeface="Verdana" pitchFamily="34" charset="0"/>
            </a:endParaRPr>
          </a:p>
          <a:p>
            <a:pPr defTabSz="448650" eaLnBrk="0" fontAlgn="base" hangingPunct="0">
              <a:defRPr/>
            </a:pPr>
            <a:r>
              <a:rPr lang="en-US" sz="1200" dirty="0">
                <a:latin typeface="Verdana" pitchFamily="34" charset="0"/>
              </a:rPr>
              <a:t>Two 8-core 2.6 GHz E5-2670 </a:t>
            </a:r>
            <a:r>
              <a:rPr lang="en-US" sz="1200" dirty="0"/>
              <a:t>(only 2 cores enabled for optimal performance vs. licensing costs)</a:t>
            </a:r>
            <a:endParaRPr lang="en-US" sz="1200" dirty="0">
              <a:latin typeface="Verdana" pitchFamily="34" charset="0"/>
            </a:endParaRPr>
          </a:p>
          <a:p>
            <a:pPr rtl="0" eaLnBrk="0" fontAlgn="base" latinLnBrk="0" hangingPunct="0"/>
            <a:r>
              <a:rPr lang="en-US" sz="1200" dirty="0">
                <a:latin typeface="Verdana" pitchFamily="34" charset="0"/>
              </a:rPr>
              <a:t>64GB DDR3-1600, 8.0 GT/s </a:t>
            </a:r>
          </a:p>
          <a:p>
            <a:pPr rtl="0" eaLnBrk="0" fontAlgn="base" latinLnBrk="0" hangingPunct="0"/>
            <a:r>
              <a:rPr lang="en-US" sz="1200" dirty="0">
                <a:latin typeface="Verdana" pitchFamily="34" charset="0"/>
              </a:rPr>
              <a:t>OS version 2.6.32-279.el6.x86_64</a:t>
            </a:r>
          </a:p>
          <a:p>
            <a:pPr rtl="0" eaLnBrk="0" fontAlgn="base" latinLnBrk="0" hangingPunct="0"/>
            <a:r>
              <a:rPr lang="en-US" sz="1200" dirty="0">
                <a:latin typeface="Verdana" pitchFamily="34" charset="0"/>
              </a:rPr>
              <a:t>Turbo enabled. HT disabled </a:t>
            </a:r>
          </a:p>
          <a:p>
            <a:pPr rtl="0" eaLnBrk="1" fontAlgn="t" latinLnBrk="0" hangingPunct="1"/>
            <a:r>
              <a:rPr lang="en-US" sz="1200" dirty="0">
                <a:latin typeface="Verdana" pitchFamily="34" charset="0"/>
              </a:rPr>
              <a:t>7120A, 61-core 1.24 GHz, 16GB GDDR5-5500,  5.5 GT/s </a:t>
            </a:r>
          </a:p>
          <a:p>
            <a:pPr rtl="0" eaLnBrk="1" fontAlgn="t" latinLnBrk="0" hangingPunct="1"/>
            <a:r>
              <a:rPr lang="en-US" sz="1200" dirty="0">
                <a:latin typeface="Verdana" pitchFamily="34" charset="0"/>
              </a:rPr>
              <a:t>Flash version 2.1.03.0386, SMC Firmware 1.15.4830, SMC Boot Loader Version  : 1.8.4326, MPSS 2.1.6720-15, </a:t>
            </a:r>
            <a:r>
              <a:rPr lang="en-US" sz="1200" dirty="0" err="1">
                <a:latin typeface="Verdana" pitchFamily="34" charset="0"/>
              </a:rPr>
              <a:t>uOS</a:t>
            </a:r>
            <a:r>
              <a:rPr lang="en-US" sz="1200" dirty="0">
                <a:latin typeface="Verdana" pitchFamily="34" charset="0"/>
              </a:rPr>
              <a:t> version : 2.6.38.8-g2593b11</a:t>
            </a:r>
          </a:p>
          <a:p>
            <a:pPr rtl="0" eaLnBrk="1" fontAlgn="t" latinLnBrk="0" hangingPunct="1"/>
            <a:r>
              <a:rPr lang="en-US" sz="1200" dirty="0">
                <a:latin typeface="Verdana" pitchFamily="34" charset="0"/>
              </a:rPr>
              <a:t>ECC enabled, Turbo disabled</a:t>
            </a:r>
          </a:p>
          <a:p>
            <a:pPr rtl="0" eaLnBrk="0" fontAlgn="base" latinLnBrk="0" hangingPunct="0"/>
            <a:r>
              <a:rPr lang="it-IT" sz="1200" dirty="0">
                <a:latin typeface="Verdana" pitchFamily="34" charset="0"/>
              </a:rPr>
              <a:t>Intel® Composer XE 12.1, </a:t>
            </a:r>
            <a:r>
              <a:rPr lang="en-US" sz="1200" dirty="0">
                <a:latin typeface="Verdana" pitchFamily="34" charset="0"/>
              </a:rPr>
              <a:t>Intel® MPI Library 4.1.1.036 (Update 1)</a:t>
            </a:r>
          </a:p>
          <a:p>
            <a:r>
              <a:rPr lang="en-US" b="1" dirty="0" smtClean="0"/>
              <a:t>Source:  TR 2083</a:t>
            </a:r>
          </a:p>
          <a:p>
            <a:endParaRPr lang="en-US" b="1" dirty="0" smtClean="0"/>
          </a:p>
          <a:p>
            <a:r>
              <a:rPr lang="en-US" b="1" dirty="0" smtClean="0"/>
              <a:t>Ansys Mechanical 16.0</a:t>
            </a:r>
            <a:r>
              <a:rPr lang="en-US" b="1" baseline="0" dirty="0" smtClean="0"/>
              <a:t> (preview 4) in DMP Mode</a:t>
            </a:r>
          </a:p>
          <a:p>
            <a:r>
              <a:rPr lang="en-US" b="1" baseline="0" dirty="0" smtClean="0"/>
              <a:t>	Workload:  V145sp-5 Static Structural Analysis 2.1M DOF</a:t>
            </a:r>
          </a:p>
          <a:p>
            <a:endParaRPr lang="en-US" b="1" dirty="0" smtClean="0"/>
          </a:p>
          <a:p>
            <a:r>
              <a:rPr lang="en-US" sz="1200" b="1" dirty="0">
                <a:latin typeface="Arial Narrow" pitchFamily="34" charset="0"/>
              </a:rPr>
              <a:t>Platform Hosting the Coprocessor &amp; platform for 2S Intel® Xeon® processor Baseline:  </a:t>
            </a:r>
          </a:p>
          <a:p>
            <a:pPr defTabSz="919563">
              <a:defRPr/>
            </a:pPr>
            <a:r>
              <a:rPr lang="en-US" sz="1200" dirty="0">
                <a:latin typeface="Arial Narrow" pitchFamily="34" charset="0"/>
              </a:rPr>
              <a:t>2 Socket Intel Software Development Platform:  2x Intel Xeon processor E5-2697v2 (12Core, 30M cache, 2.7GHz, 8.0GT/s Intel QPI, 130W TDP, Turbo on, HT on)  </a:t>
            </a:r>
            <a:r>
              <a:rPr lang="en-US" sz="1200" dirty="0">
                <a:solidFill>
                  <a:srgbClr val="FF0000"/>
                </a:solidFill>
                <a:latin typeface="Arial Narrow" pitchFamily="34" charset="0"/>
              </a:rPr>
              <a:t>64</a:t>
            </a:r>
            <a:r>
              <a:rPr lang="en-US" sz="1200" dirty="0">
                <a:latin typeface="Arial Narrow" pitchFamily="34" charset="0"/>
              </a:rPr>
              <a:t>GB Memory @ 1600 MHz, RHEL 6.5 (4 MPI Processes; 1 Intel® Xeon® processor core used per MPI processes)</a:t>
            </a:r>
          </a:p>
          <a:p>
            <a:endParaRPr lang="en-US" sz="1200" b="1" dirty="0">
              <a:latin typeface="Arial Narrow" pitchFamily="34" charset="0"/>
            </a:endParaRPr>
          </a:p>
          <a:p>
            <a:r>
              <a:rPr lang="en-US" sz="1200" b="1" dirty="0">
                <a:latin typeface="Arial Narrow" pitchFamily="34" charset="0"/>
              </a:rPr>
              <a:t>Coprocessor Details:</a:t>
            </a:r>
          </a:p>
          <a:p>
            <a:pPr defTabSz="931676">
              <a:defRPr/>
            </a:pPr>
            <a:r>
              <a:rPr lang="en-US" sz="1200" dirty="0">
                <a:latin typeface="Arial Narrow" pitchFamily="34" charset="0"/>
              </a:rPr>
              <a:t>Intel® Xeon Phi™ coprocessor 7120P:  61cores, 1.238GHz,  16 memory channels, 16GB Memory@5.5GT/s, 300W TDP C-step (ECC off, Turbo on)</a:t>
            </a:r>
          </a:p>
          <a:p>
            <a:r>
              <a:rPr lang="en-US" sz="1200" b="1" dirty="0">
                <a:latin typeface="Arial Narrow" pitchFamily="34" charset="0"/>
              </a:rPr>
              <a:t>Software Stack:</a:t>
            </a:r>
          </a:p>
          <a:p>
            <a:pPr defTabSz="919563">
              <a:defRPr/>
            </a:pPr>
            <a:r>
              <a:rPr lang="en-US" sz="1200" dirty="0">
                <a:latin typeface="Arial Narrow" pitchFamily="34" charset="0"/>
              </a:rPr>
              <a:t>MPSS 3.2</a:t>
            </a:r>
          </a:p>
          <a:p>
            <a:r>
              <a:rPr lang="en-US" sz="1200" dirty="0">
                <a:latin typeface="Arial Narrow" pitchFamily="34" charset="0"/>
              </a:rPr>
              <a:t>Intel Compiler 14.0 U2, Intel MKL 11.1.3, Intel MPI 4.1.3</a:t>
            </a:r>
          </a:p>
          <a:p>
            <a:pPr defTabSz="919611">
              <a:defRPr/>
            </a:pPr>
            <a:endParaRPr lang="en-US" sz="1200" dirty="0">
              <a:latin typeface="Arial Narrow" pitchFamily="34" charset="0"/>
            </a:endParaRPr>
          </a:p>
          <a:p>
            <a:pPr defTabSz="919611">
              <a:defRPr/>
            </a:pPr>
            <a:r>
              <a:rPr lang="en-US" sz="1200" dirty="0">
                <a:latin typeface="Arial Narrow" pitchFamily="34" charset="0"/>
              </a:rPr>
              <a:t>			</a:t>
            </a:r>
            <a:r>
              <a:rPr lang="en-US" sz="1200" b="1" u="sng" dirty="0">
                <a:latin typeface="Arial Narrow" pitchFamily="34" charset="0"/>
              </a:rPr>
              <a:t>2S XeonV2	     2S XeonV2 + Xeon Phi</a:t>
            </a:r>
          </a:p>
          <a:p>
            <a:pPr defTabSz="919611">
              <a:defRPr/>
            </a:pPr>
            <a:r>
              <a:rPr lang="en-US" sz="1200" dirty="0">
                <a:latin typeface="Arial Narrow" pitchFamily="34" charset="0"/>
              </a:rPr>
              <a:t>V145sp-5			348 sec		143  </a:t>
            </a:r>
            <a:r>
              <a:rPr lang="en-US" dirty="0" smtClean="0"/>
              <a:t>Solve</a:t>
            </a:r>
            <a:r>
              <a:rPr lang="en-US" baseline="0" dirty="0" smtClean="0"/>
              <a:t> time (sec) Lower is better</a:t>
            </a:r>
            <a:endParaRPr lang="en-US" dirty="0" smtClean="0"/>
          </a:p>
          <a:p>
            <a:pPr defTabSz="919611">
              <a:defRPr/>
            </a:pPr>
            <a:r>
              <a:rPr lang="en-US" sz="1200" b="1" dirty="0">
                <a:latin typeface="Arial Narrow" pitchFamily="34" charset="0"/>
              </a:rPr>
              <a:t>Source:  TR2083A</a:t>
            </a:r>
            <a:endParaRPr lang="en-US" b="1" dirty="0" smtClean="0"/>
          </a:p>
          <a:p>
            <a:endParaRPr lang="en-US" b="1" dirty="0" smtClean="0"/>
          </a:p>
          <a:p>
            <a:r>
              <a:rPr lang="en-US" b="1" dirty="0" smtClean="0"/>
              <a:t>Sandia Labs</a:t>
            </a:r>
            <a:r>
              <a:rPr lang="en-US" b="1" baseline="0" dirty="0" smtClean="0"/>
              <a:t> </a:t>
            </a:r>
            <a:r>
              <a:rPr lang="en-US" b="1" baseline="0" dirty="0" err="1" smtClean="0"/>
              <a:t>MiniFE</a:t>
            </a:r>
            <a:r>
              <a:rPr lang="en-US" b="1" baseline="0" dirty="0" smtClean="0"/>
              <a:t> Solver:  </a:t>
            </a:r>
          </a:p>
          <a:p>
            <a:r>
              <a:rPr lang="en-US" b="1" dirty="0" smtClean="0">
                <a:latin typeface="Arial Narrow" pitchFamily="34" charset="0"/>
              </a:rPr>
              <a:t>Platform Hosting the Coprocessor (&amp; platform for 2S Intel® Xeon® processor Baseline):  </a:t>
            </a:r>
          </a:p>
          <a:p>
            <a:pPr defTabSz="919563">
              <a:defRPr/>
            </a:pPr>
            <a:r>
              <a:rPr lang="en-US" dirty="0" smtClean="0">
                <a:latin typeface="Arial Narrow" pitchFamily="34" charset="0"/>
              </a:rPr>
              <a:t>2 Socket Intel Software Development Platform:  2x Intel Xeon processor E5-2697v2 (12Core, 30M cache, 2.7GHz, 8.0GT/s Intel QPI, 130W TDP)  64GB Memory @ 1600MHz, RHEL 6.4    Fabric:  Mellanox MCX353A-FCAT FDR Infiniband 8x, firmware 2.30.3200</a:t>
            </a:r>
            <a:endParaRPr lang="en-US" b="1" dirty="0" smtClean="0">
              <a:latin typeface="Arial Narrow" pitchFamily="34" charset="0"/>
            </a:endParaRPr>
          </a:p>
          <a:p>
            <a:r>
              <a:rPr lang="en-US" b="1" dirty="0" smtClean="0">
                <a:latin typeface="Arial Narrow" pitchFamily="34" charset="0"/>
              </a:rPr>
              <a:t>Coprocessor Details:</a:t>
            </a:r>
          </a:p>
          <a:p>
            <a:pPr defTabSz="931676">
              <a:defRPr/>
            </a:pPr>
            <a:r>
              <a:rPr lang="en-US" dirty="0" smtClean="0">
                <a:latin typeface="Arial Narrow" pitchFamily="34" charset="0"/>
              </a:rPr>
              <a:t>Intel® Xeon Phi™ coprocessor 7120A:  61cores, 1.238GHz,  16 memory channels, 16GB Memory@5.5GT/s, 300W TDP C-step (Turbo off, ECC on)</a:t>
            </a:r>
          </a:p>
          <a:p>
            <a:r>
              <a:rPr lang="en-US" b="1" dirty="0" smtClean="0">
                <a:latin typeface="Arial Narrow" pitchFamily="34" charset="0"/>
              </a:rPr>
              <a:t>Software Stack (Xeon Phi):</a:t>
            </a:r>
          </a:p>
          <a:p>
            <a:pPr defTabSz="919563">
              <a:defRPr/>
            </a:pPr>
            <a:r>
              <a:rPr lang="en-US" dirty="0" smtClean="0">
                <a:latin typeface="Arial Narrow" pitchFamily="34" charset="0"/>
              </a:rPr>
              <a:t>	MPSS 6720-16  (Flash:  2.1.03.0386;  Coprocessor OS:  </a:t>
            </a:r>
            <a:r>
              <a:rPr lang="en-US" dirty="0" smtClean="0">
                <a:solidFill>
                  <a:srgbClr val="000000"/>
                </a:solidFill>
                <a:latin typeface="Arial"/>
              </a:rPr>
              <a:t>2.6.38.8-g2593b11</a:t>
            </a:r>
            <a:r>
              <a:rPr lang="en-US" dirty="0" smtClean="0">
                <a:latin typeface="Arial Narrow" pitchFamily="34" charset="0"/>
              </a:rPr>
              <a:t>)</a:t>
            </a:r>
          </a:p>
          <a:p>
            <a:r>
              <a:rPr lang="en-US" dirty="0" smtClean="0">
                <a:latin typeface="Arial Narrow" pitchFamily="34" charset="0"/>
              </a:rPr>
              <a:t>Intel Composed XE 14.0.0 (build 20130728), Intel MPI 4.1.1.036</a:t>
            </a:r>
          </a:p>
          <a:p>
            <a:pPr defTabSz="457175">
              <a:defRPr/>
            </a:pPr>
            <a:r>
              <a:rPr lang="en-US" dirty="0" err="1" smtClean="0"/>
              <a:t>MiniFE</a:t>
            </a:r>
            <a:r>
              <a:rPr lang="en-US" dirty="0" smtClean="0"/>
              <a:t> version 2.0, </a:t>
            </a:r>
            <a:r>
              <a:rPr lang="en-US" dirty="0" smtClean="0">
                <a:latin typeface="Arial Narrow" pitchFamily="34" charset="0"/>
              </a:rPr>
              <a:t>Results measured by Greg Skinner</a:t>
            </a:r>
          </a:p>
          <a:p>
            <a:pPr defTabSz="919611">
              <a:defRPr/>
            </a:pPr>
            <a:r>
              <a:rPr lang="en-US" dirty="0" smtClean="0">
                <a:latin typeface="Arial Narrow" pitchFamily="34" charset="0"/>
              </a:rPr>
              <a:t>			       	</a:t>
            </a:r>
            <a:r>
              <a:rPr lang="en-US" b="1" u="sng" dirty="0" smtClean="0">
                <a:latin typeface="Arial Narrow" pitchFamily="34" charset="0"/>
              </a:rPr>
              <a:t>2S Xeon	Xeon Phi	2S Xeon +  one Xeon Phi 	2S Xeon + 2 Xeon Phi</a:t>
            </a:r>
          </a:p>
          <a:p>
            <a:r>
              <a:rPr lang="en-US" dirty="0" err="1" smtClean="0"/>
              <a:t>Mantevo</a:t>
            </a:r>
            <a:r>
              <a:rPr lang="en-US" dirty="0" smtClean="0"/>
              <a:t> </a:t>
            </a:r>
            <a:r>
              <a:rPr lang="en-US" dirty="0" err="1" smtClean="0"/>
              <a:t>MiniFE</a:t>
            </a:r>
            <a:r>
              <a:rPr lang="en-US" dirty="0" smtClean="0"/>
              <a:t> (200x200x200 grid)</a:t>
            </a:r>
            <a:r>
              <a:rPr lang="en-US" baseline="0" dirty="0" smtClean="0"/>
              <a:t> (1 node)</a:t>
            </a:r>
            <a:r>
              <a:rPr lang="en-US" dirty="0" smtClean="0"/>
              <a:t>		7.08		5.86		3.65				2.71	sec in total CG solver (lower is better)</a:t>
            </a:r>
          </a:p>
          <a:p>
            <a:r>
              <a:rPr lang="en-US" dirty="0" err="1" smtClean="0"/>
              <a:t>Mantevo</a:t>
            </a:r>
            <a:r>
              <a:rPr lang="en-US" dirty="0" smtClean="0"/>
              <a:t> </a:t>
            </a:r>
            <a:r>
              <a:rPr lang="en-US" dirty="0" err="1" smtClean="0"/>
              <a:t>MiniFE</a:t>
            </a:r>
            <a:r>
              <a:rPr lang="en-US" dirty="0" smtClean="0"/>
              <a:t> (400x400x400</a:t>
            </a:r>
            <a:r>
              <a:rPr lang="en-US" baseline="0" dirty="0" smtClean="0"/>
              <a:t> grid) (8 nodes)		8.27		6.9		4.06				3.32</a:t>
            </a:r>
            <a:endParaRPr lang="en-US" dirty="0" smtClean="0"/>
          </a:p>
          <a:p>
            <a:r>
              <a:rPr lang="en-US" b="1" baseline="0" dirty="0" smtClean="0"/>
              <a:t>Source:  TR 2049A</a:t>
            </a:r>
          </a:p>
          <a:p>
            <a:endParaRPr lang="en-US" b="1" dirty="0" smtClean="0"/>
          </a:p>
          <a:p>
            <a:r>
              <a:rPr lang="en-US" b="1" dirty="0" smtClean="0"/>
              <a:t>ZIB (</a:t>
            </a:r>
            <a:r>
              <a:rPr lang="en-US" b="1" dirty="0" err="1" smtClean="0"/>
              <a:t>Zuse-Institut</a:t>
            </a:r>
            <a:r>
              <a:rPr lang="en-US" b="1" dirty="0" smtClean="0"/>
              <a:t> Berlin) :  </a:t>
            </a:r>
          </a:p>
          <a:p>
            <a:r>
              <a:rPr lang="en-US" b="1" dirty="0" err="1" smtClean="0"/>
              <a:t>Ising</a:t>
            </a:r>
            <a:r>
              <a:rPr lang="en-US" b="1" dirty="0" smtClean="0"/>
              <a:t> 3D (Solid State Physics, simulate atoms,</a:t>
            </a:r>
            <a:r>
              <a:rPr lang="en-US" b="1" baseline="0" dirty="0" smtClean="0"/>
              <a:t> computes spin behavior in a 128x128x128 grid)</a:t>
            </a:r>
            <a:endParaRPr lang="en-US" b="1" dirty="0" smtClean="0"/>
          </a:p>
          <a:p>
            <a:pPr defTabSz="937032">
              <a:spcBef>
                <a:spcPct val="20000"/>
              </a:spcBef>
              <a:defRPr/>
            </a:pPr>
            <a:r>
              <a:rPr lang="en-US" b="0" u="sng" baseline="0" dirty="0" smtClean="0"/>
              <a:t>Host:  </a:t>
            </a:r>
            <a:r>
              <a:rPr lang="en-US" kern="0" dirty="0" smtClean="0">
                <a:solidFill>
                  <a:srgbClr val="000000"/>
                </a:solidFill>
                <a:ea typeface="MS PGothic" pitchFamily="34" charset="-128"/>
              </a:rPr>
              <a:t>Two Intel® Xeon® processor E5-2670 (8C, 2.6GHz. 115W), 64GB memory, default BIOS settings</a:t>
            </a:r>
          </a:p>
          <a:p>
            <a:pPr defTabSz="937032">
              <a:spcBef>
                <a:spcPct val="20000"/>
              </a:spcBef>
              <a:defRPr/>
            </a:pPr>
            <a:r>
              <a:rPr lang="en-US" u="sng" kern="0" dirty="0" smtClean="0">
                <a:solidFill>
                  <a:srgbClr val="000000"/>
                </a:solidFill>
                <a:ea typeface="MS PGothic" pitchFamily="34" charset="-128"/>
              </a:rPr>
              <a:t>Coprocessor:  ES2 B0, 61 core, 1.091GHz, 8GB @ 5.5GT/s)</a:t>
            </a:r>
          </a:p>
          <a:p>
            <a:pPr defTabSz="937032">
              <a:spcBef>
                <a:spcPct val="20000"/>
              </a:spcBef>
              <a:defRPr/>
            </a:pPr>
            <a:r>
              <a:rPr lang="en-US" u="sng" kern="0" dirty="0" smtClean="0">
                <a:solidFill>
                  <a:srgbClr val="000000"/>
                </a:solidFill>
                <a:ea typeface="MS PGothic" pitchFamily="34" charset="-128"/>
              </a:rPr>
              <a:t>Application:  </a:t>
            </a:r>
            <a:r>
              <a:rPr lang="en-US" u="sng" kern="0" dirty="0" err="1" smtClean="0">
                <a:solidFill>
                  <a:srgbClr val="000000"/>
                </a:solidFill>
                <a:ea typeface="MS PGothic" pitchFamily="34" charset="-128"/>
              </a:rPr>
              <a:t>Ising</a:t>
            </a:r>
            <a:r>
              <a:rPr lang="en-US" u="sng" kern="0" dirty="0" smtClean="0">
                <a:solidFill>
                  <a:srgbClr val="000000"/>
                </a:solidFill>
                <a:ea typeface="MS PGothic" pitchFamily="34" charset="-128"/>
              </a:rPr>
              <a:t> 3D</a:t>
            </a:r>
          </a:p>
          <a:p>
            <a:pPr defTabSz="937032">
              <a:spcBef>
                <a:spcPct val="20000"/>
              </a:spcBef>
              <a:defRPr/>
            </a:pPr>
            <a:r>
              <a:rPr lang="en-US" u="sng" kern="0" dirty="0" smtClean="0">
                <a:solidFill>
                  <a:srgbClr val="000000"/>
                </a:solidFill>
                <a:ea typeface="MS PGothic" pitchFamily="34" charset="-128"/>
              </a:rPr>
              <a:t>Time:  </a:t>
            </a:r>
            <a:r>
              <a:rPr lang="en-US" kern="0" dirty="0" smtClean="0">
                <a:solidFill>
                  <a:srgbClr val="000000"/>
                </a:solidFill>
                <a:ea typeface="MS PGothic" pitchFamily="34" charset="-128"/>
              </a:rPr>
              <a:t>0.0431 ns/update (2S Xeon only);    0.0124 ns/update (1 Xeon Phi)</a:t>
            </a:r>
          </a:p>
          <a:p>
            <a:pPr defTabSz="937032">
              <a:spcBef>
                <a:spcPct val="20000"/>
              </a:spcBef>
              <a:defRPr/>
            </a:pPr>
            <a:r>
              <a:rPr lang="en-US" b="1" dirty="0" smtClean="0"/>
              <a:t>Source:  Copy of ZIB</a:t>
            </a:r>
            <a:r>
              <a:rPr lang="en-US" b="1" baseline="0" dirty="0" smtClean="0"/>
              <a:t> </a:t>
            </a:r>
            <a:r>
              <a:rPr lang="en-US" b="1" baseline="0" dirty="0" err="1" smtClean="0"/>
              <a:t>Ising</a:t>
            </a:r>
            <a:r>
              <a:rPr lang="en-US" b="1" baseline="0" dirty="0" smtClean="0"/>
              <a:t> </a:t>
            </a:r>
            <a:r>
              <a:rPr lang="en-US" b="1" baseline="0" dirty="0" err="1" smtClean="0"/>
              <a:t>Proofpoint</a:t>
            </a:r>
            <a:r>
              <a:rPr lang="en-US" b="1" baseline="0" dirty="0" smtClean="0"/>
              <a:t> v2.xlsx</a:t>
            </a:r>
            <a:endParaRPr lang="en-US" b="1" dirty="0" smtClean="0"/>
          </a:p>
          <a:p>
            <a:pPr defTabSz="937032">
              <a:spcBef>
                <a:spcPct val="20000"/>
              </a:spcBef>
              <a:defRPr/>
            </a:pPr>
            <a:endParaRPr lang="en-US" kern="0" dirty="0" smtClean="0">
              <a:solidFill>
                <a:srgbClr val="000000"/>
              </a:solidFill>
              <a:ea typeface="MS PGothic" pitchFamily="34" charset="-128"/>
            </a:endParaRPr>
          </a:p>
          <a:p>
            <a:pPr marL="0" lvl="1" defTabSz="448650">
              <a:defRPr/>
            </a:pPr>
            <a:r>
              <a:rPr lang="en-US" b="1" baseline="0" dirty="0" err="1" smtClean="0"/>
              <a:t>BerkeleyGW</a:t>
            </a:r>
            <a:r>
              <a:rPr lang="en-US" b="1" baseline="0" dirty="0" smtClean="0"/>
              <a:t> (Sigma)  Benzene Molecule, version 1.1 Beta (</a:t>
            </a:r>
            <a:r>
              <a:rPr lang="en-US" dirty="0" smtClean="0">
                <a:hlinkClick r:id="rId10"/>
              </a:rPr>
              <a:t>http://www.berkeleygw.org/</a:t>
            </a:r>
            <a:r>
              <a:rPr lang="en-US" dirty="0" smtClean="0"/>
              <a:t>)</a:t>
            </a:r>
            <a:r>
              <a:rPr lang="en-US" b="1" dirty="0" smtClean="0"/>
              <a:t>: (Symmetric mode)</a:t>
            </a:r>
          </a:p>
          <a:p>
            <a:r>
              <a:rPr lang="en-US" b="1" dirty="0" smtClean="0">
                <a:latin typeface="Arial Narrow" pitchFamily="34" charset="0"/>
              </a:rPr>
              <a:t>Platform Hosting the Coprocessor &amp; platform for 2S Intel® Xeon® processor Baseline:  </a:t>
            </a:r>
          </a:p>
          <a:p>
            <a:pPr defTabSz="919563">
              <a:defRPr/>
            </a:pPr>
            <a:r>
              <a:rPr lang="en-US" dirty="0" smtClean="0">
                <a:latin typeface="Arial Narrow" pitchFamily="34" charset="0"/>
              </a:rPr>
              <a:t>2 Socket Intel Software Development Platform:  2x Intel Xeon processor E5-2697v2 (12Core, 30M cache, 2.7GHz, 8.0GT/s Intel QPI, 135W TDP, Turbo on, HT on)  64GB Memory @ 1600MHz, RHEL 6.5</a:t>
            </a:r>
          </a:p>
          <a:p>
            <a:r>
              <a:rPr lang="en-US" b="1" dirty="0" smtClean="0">
                <a:latin typeface="Arial Narrow" pitchFamily="34" charset="0"/>
              </a:rPr>
              <a:t>Coprocessor Details:</a:t>
            </a:r>
          </a:p>
          <a:p>
            <a:pPr defTabSz="931676">
              <a:defRPr/>
            </a:pPr>
            <a:r>
              <a:rPr lang="en-US" dirty="0" smtClean="0">
                <a:latin typeface="Arial Narrow" pitchFamily="34" charset="0"/>
              </a:rPr>
              <a:t>Intel® Xeon Phi™ coprocessor 7120A:  61cores, 1.238GHz,  16 memory channels, 16GB Memory@5.5GT/s, 300W TDP C-step (Turbo off, ECC on)</a:t>
            </a:r>
          </a:p>
          <a:p>
            <a:r>
              <a:rPr lang="en-US" b="1" dirty="0" smtClean="0">
                <a:latin typeface="Arial Narrow" pitchFamily="34" charset="0"/>
              </a:rPr>
              <a:t>Software Stack (Xeon Phi):</a:t>
            </a:r>
          </a:p>
          <a:p>
            <a:pPr defTabSz="919563">
              <a:defRPr/>
            </a:pPr>
            <a:r>
              <a:rPr lang="en-US" dirty="0" smtClean="0">
                <a:latin typeface="Arial Narrow" pitchFamily="34" charset="0"/>
              </a:rPr>
              <a:t>MPSS 3.3</a:t>
            </a:r>
          </a:p>
          <a:p>
            <a:r>
              <a:rPr lang="en-US" dirty="0" smtClean="0">
                <a:latin typeface="Arial Narrow" pitchFamily="34" charset="0"/>
              </a:rPr>
              <a:t>Intel</a:t>
            </a:r>
            <a:r>
              <a:rPr lang="en-US" baseline="0" dirty="0" smtClean="0">
                <a:latin typeface="Arial Narrow" pitchFamily="34" charset="0"/>
              </a:rPr>
              <a:t> Compiler 15.0.96, Intel MPI 4.1.1</a:t>
            </a:r>
            <a:endParaRPr lang="en-US" dirty="0" smtClean="0">
              <a:latin typeface="Arial Narrow" pitchFamily="34" charset="0"/>
            </a:endParaRPr>
          </a:p>
          <a:p>
            <a:r>
              <a:rPr lang="en-US" dirty="0" smtClean="0">
                <a:latin typeface="Arial Narrow" pitchFamily="34" charset="0"/>
              </a:rPr>
              <a:t>2S</a:t>
            </a:r>
            <a:r>
              <a:rPr lang="en-US" baseline="0" dirty="0" smtClean="0">
                <a:latin typeface="Arial Narrow" pitchFamily="34" charset="0"/>
              </a:rPr>
              <a:t> Xeon Score:  			47.85 Seconds (Lower is better)</a:t>
            </a:r>
          </a:p>
          <a:p>
            <a:r>
              <a:rPr lang="en-US" baseline="0" dirty="0" smtClean="0">
                <a:latin typeface="Arial Narrow" pitchFamily="34" charset="0"/>
              </a:rPr>
              <a:t>2S Xeon + Xeon Phi Score:    	37.43 Seconds (Lower is better)</a:t>
            </a:r>
            <a:endParaRPr lang="en-US" dirty="0" smtClean="0">
              <a:latin typeface="Arial Narrow" pitchFamily="34" charset="0"/>
            </a:endParaRPr>
          </a:p>
          <a:p>
            <a:r>
              <a:rPr lang="en-US" b="1" dirty="0" smtClean="0"/>
              <a:t>Source: TR 2116</a:t>
            </a:r>
          </a:p>
          <a:p>
            <a:endParaRPr lang="en-US" kern="0" dirty="0" smtClean="0">
              <a:solidFill>
                <a:srgbClr val="000000"/>
              </a:solidFill>
              <a:ea typeface="MS PGothic" pitchFamily="34" charset="-128"/>
            </a:endParaRPr>
          </a:p>
          <a:p>
            <a:r>
              <a:rPr lang="en-US" b="1" baseline="0" dirty="0" smtClean="0"/>
              <a:t>ASKAP</a:t>
            </a:r>
            <a:r>
              <a:rPr lang="en-US" b="1" dirty="0" smtClean="0"/>
              <a:t> </a:t>
            </a:r>
            <a:r>
              <a:rPr lang="en-US" b="1" dirty="0" err="1" smtClean="0"/>
              <a:t>tHogbomClean</a:t>
            </a:r>
            <a:r>
              <a:rPr lang="en-US" b="1" dirty="0" smtClean="0"/>
              <a:t> : </a:t>
            </a:r>
          </a:p>
          <a:p>
            <a:r>
              <a:rPr lang="en-US" b="1" dirty="0" smtClean="0">
                <a:latin typeface="Arial Narrow" pitchFamily="34" charset="0"/>
              </a:rPr>
              <a:t>Platform Hosting the Coprocessor &amp; platform for 2S Intel® Xeon® processor Baseline:  </a:t>
            </a:r>
          </a:p>
          <a:p>
            <a:pPr defTabSz="919563">
              <a:defRPr/>
            </a:pPr>
            <a:r>
              <a:rPr lang="en-US" dirty="0" smtClean="0">
                <a:latin typeface="Arial Narrow" pitchFamily="34" charset="0"/>
              </a:rPr>
              <a:t>2 Socket Intel Software Development Platform:  2x Intel Xeon processor E5-2697v2 (12Core, 30M cache, 2.7GHz, 8.0GT/s Intel QPI, 135W TDP, Turbo on, HT on)  64GB Memory @ 1600MHz, RHEL 6.4</a:t>
            </a:r>
          </a:p>
          <a:p>
            <a:r>
              <a:rPr lang="en-US" b="1" dirty="0" smtClean="0">
                <a:latin typeface="Arial Narrow" pitchFamily="34" charset="0"/>
              </a:rPr>
              <a:t>Coprocessor Details:</a:t>
            </a:r>
          </a:p>
          <a:p>
            <a:pPr defTabSz="931676">
              <a:defRPr/>
            </a:pPr>
            <a:r>
              <a:rPr lang="en-US" dirty="0" smtClean="0">
                <a:latin typeface="Arial Narrow" pitchFamily="34" charset="0"/>
              </a:rPr>
              <a:t>Intel® Xeon Phi™ coprocessor 7120A:  61cores, 1.238GHz,  16 memory channels, 16GB Memory@5.5GT/s, 300W TDP C-step (Turbo on, ECC on)</a:t>
            </a:r>
          </a:p>
          <a:p>
            <a:r>
              <a:rPr lang="en-US" b="1" dirty="0" smtClean="0">
                <a:latin typeface="Arial Narrow" pitchFamily="34" charset="0"/>
              </a:rPr>
              <a:t>Software Stack (Xeon Phi):</a:t>
            </a:r>
          </a:p>
          <a:p>
            <a:pPr defTabSz="919563">
              <a:defRPr/>
            </a:pPr>
            <a:r>
              <a:rPr lang="en-US" dirty="0" smtClean="0">
                <a:latin typeface="Arial Narrow" pitchFamily="34" charset="0"/>
              </a:rPr>
              <a:t>MPSS 2.1.6720-121</a:t>
            </a:r>
            <a:r>
              <a:rPr lang="en-US" baseline="0" dirty="0" smtClean="0">
                <a:latin typeface="Arial Narrow" pitchFamily="34" charset="0"/>
              </a:rPr>
              <a:t> </a:t>
            </a:r>
            <a:r>
              <a:rPr lang="en-US" dirty="0" smtClean="0">
                <a:latin typeface="Arial Narrow" pitchFamily="34" charset="0"/>
              </a:rPr>
              <a:t>(Flash:  2.1.02.0386;  Coprocessor OS:  </a:t>
            </a:r>
            <a:r>
              <a:rPr lang="en-US" dirty="0" smtClean="0">
                <a:solidFill>
                  <a:srgbClr val="000000"/>
                </a:solidFill>
                <a:latin typeface="Arial"/>
              </a:rPr>
              <a:t>2.6.38.8-g5f2543d</a:t>
            </a:r>
            <a:r>
              <a:rPr lang="en-US" dirty="0" smtClean="0">
                <a:latin typeface="Arial Narrow" pitchFamily="34" charset="0"/>
              </a:rPr>
              <a:t>)</a:t>
            </a:r>
          </a:p>
          <a:p>
            <a:r>
              <a:rPr lang="en-US" dirty="0" smtClean="0">
                <a:latin typeface="Arial Narrow" pitchFamily="34" charset="0"/>
              </a:rPr>
              <a:t>Intel Composed XE 14.0.2.144,</a:t>
            </a:r>
            <a:r>
              <a:rPr lang="en-US" baseline="0" dirty="0" smtClean="0">
                <a:latin typeface="Arial Narrow" pitchFamily="34" charset="0"/>
              </a:rPr>
              <a:t> Intel MIP 4.1.0.030</a:t>
            </a:r>
            <a:endParaRPr lang="en-US" dirty="0" smtClean="0">
              <a:latin typeface="Arial Narrow" pitchFamily="34" charset="0"/>
            </a:endParaRPr>
          </a:p>
          <a:p>
            <a:r>
              <a:rPr lang="en-US" dirty="0" smtClean="0">
                <a:latin typeface="Arial Narrow" pitchFamily="34" charset="0"/>
              </a:rPr>
              <a:t>2S</a:t>
            </a:r>
            <a:r>
              <a:rPr lang="en-US" baseline="0" dirty="0" smtClean="0">
                <a:latin typeface="Arial Narrow" pitchFamily="34" charset="0"/>
              </a:rPr>
              <a:t> Xeon Score:  			235.3 Clean rate in iterations/sec (higher is better)</a:t>
            </a:r>
          </a:p>
          <a:p>
            <a:r>
              <a:rPr lang="en-US" baseline="0" dirty="0" smtClean="0">
                <a:latin typeface="Arial Narrow" pitchFamily="34" charset="0"/>
              </a:rPr>
              <a:t>2S Xeon + Xeon Phi Score:    	408.2  Clean rate in iterations/sec (higher is better)</a:t>
            </a:r>
            <a:endParaRPr lang="en-US" dirty="0" smtClean="0">
              <a:latin typeface="Arial Narrow" pitchFamily="34" charset="0"/>
            </a:endParaRPr>
          </a:p>
          <a:p>
            <a:r>
              <a:rPr lang="en-US" b="1" dirty="0" smtClean="0"/>
              <a:t>Source: TR 2060A</a:t>
            </a:r>
            <a:endParaRPr lang="en-US" baseline="0" dirty="0" smtClean="0"/>
          </a:p>
          <a:p>
            <a:pPr defTabSz="919512">
              <a:defRPr/>
            </a:pPr>
            <a:endParaRPr lang="en-US" b="1" baseline="0" dirty="0" smtClean="0"/>
          </a:p>
          <a:p>
            <a:pPr defTabSz="919512">
              <a:defRPr/>
            </a:pPr>
            <a:r>
              <a:rPr lang="en-US" b="1" baseline="0" dirty="0" smtClean="0"/>
              <a:t>Princeton / GTC-P :  (version 2.0)</a:t>
            </a:r>
          </a:p>
          <a:p>
            <a:r>
              <a:rPr lang="en-US" b="0" dirty="0" smtClean="0">
                <a:solidFill>
                  <a:prstClr val="black"/>
                </a:solidFill>
              </a:rPr>
              <a:t>(</a:t>
            </a:r>
            <a:r>
              <a:rPr lang="en-US" b="1" dirty="0" smtClean="0">
                <a:latin typeface="Arial Narrow" pitchFamily="34" charset="0"/>
              </a:rPr>
              <a:t>Platform Hosting the Coprocessor (&amp; platform for 2S Intel® Xeon® processor Baseline):  </a:t>
            </a:r>
          </a:p>
          <a:p>
            <a:pPr defTabSz="919563">
              <a:defRPr/>
            </a:pPr>
            <a:r>
              <a:rPr lang="en-US" dirty="0" smtClean="0">
                <a:latin typeface="Arial Narrow" pitchFamily="34" charset="0"/>
              </a:rPr>
              <a:t>2 Socket Intel Software Development Platform:  2x Intel Xeon processor E5-2697v2 (12Core, 30M cache, 2.7GHz, 8.0GT/s Intel QPI, 130W TDP, Turbo on, HT on)  64GB Memory @ 1600MHz, RHEL 6.4</a:t>
            </a:r>
          </a:p>
          <a:p>
            <a:r>
              <a:rPr lang="en-US" b="1" dirty="0" smtClean="0">
                <a:latin typeface="Arial Narrow" pitchFamily="34" charset="0"/>
              </a:rPr>
              <a:t>Coprocessor Details:</a:t>
            </a:r>
          </a:p>
          <a:p>
            <a:pPr defTabSz="931676">
              <a:defRPr/>
            </a:pPr>
            <a:r>
              <a:rPr lang="en-US" dirty="0" smtClean="0">
                <a:latin typeface="Arial Narrow" pitchFamily="34" charset="0"/>
              </a:rPr>
              <a:t>Intel® Xeon Phi™ coprocessor 7120A:  61cores, 1.238GHz,  16 memory channels, 16GB Memory@5.5GT/s, 300W TDP C-step (Turbo off, ECC on)</a:t>
            </a:r>
          </a:p>
          <a:p>
            <a:r>
              <a:rPr lang="en-US" b="1" dirty="0" smtClean="0">
                <a:latin typeface="Arial Narrow" pitchFamily="34" charset="0"/>
              </a:rPr>
              <a:t>Software Stack (Xeon Phi):</a:t>
            </a:r>
          </a:p>
          <a:p>
            <a:pPr defTabSz="919563">
              <a:defRPr/>
            </a:pPr>
            <a:r>
              <a:rPr lang="en-US" dirty="0" smtClean="0">
                <a:latin typeface="Arial Narrow" pitchFamily="34" charset="0"/>
              </a:rPr>
              <a:t>MPSS 2.1.6720-16 (Flash:  2.1.03.0386;  Coprocessor OS:  </a:t>
            </a:r>
            <a:r>
              <a:rPr lang="en-US" dirty="0" smtClean="0">
                <a:solidFill>
                  <a:srgbClr val="000000"/>
                </a:solidFill>
                <a:latin typeface="Arial"/>
              </a:rPr>
              <a:t>2.6.38.8-g2593b11</a:t>
            </a:r>
            <a:r>
              <a:rPr lang="en-US" dirty="0" smtClean="0">
                <a:latin typeface="Arial Narrow" pitchFamily="34" charset="0"/>
              </a:rPr>
              <a:t>)</a:t>
            </a:r>
          </a:p>
          <a:p>
            <a:r>
              <a:rPr lang="en-US" dirty="0" smtClean="0">
                <a:latin typeface="Arial Narrow" pitchFamily="34" charset="0"/>
              </a:rPr>
              <a:t>Intel Composed XE 14.0.1.106</a:t>
            </a:r>
            <a:r>
              <a:rPr lang="en-US" baseline="0" dirty="0" smtClean="0">
                <a:latin typeface="Arial Narrow" pitchFamily="34" charset="0"/>
              </a:rPr>
              <a:t> build 20131008</a:t>
            </a:r>
            <a:r>
              <a:rPr lang="en-US" dirty="0" smtClean="0">
                <a:latin typeface="Arial Narrow" pitchFamily="34" charset="0"/>
              </a:rPr>
              <a:t>,  Intel MPI 4.1.1.036</a:t>
            </a:r>
          </a:p>
          <a:p>
            <a:r>
              <a:rPr lang="en-US" dirty="0" smtClean="0">
                <a:latin typeface="Arial Narrow" pitchFamily="34" charset="0"/>
              </a:rPr>
              <a:t>					1 node (workload</a:t>
            </a:r>
            <a:r>
              <a:rPr lang="en-US" baseline="0" dirty="0" smtClean="0">
                <a:latin typeface="Arial Narrow" pitchFamily="34" charset="0"/>
              </a:rPr>
              <a:t> A)</a:t>
            </a:r>
            <a:r>
              <a:rPr lang="en-US" dirty="0" smtClean="0">
                <a:latin typeface="Arial Narrow" pitchFamily="34" charset="0"/>
              </a:rPr>
              <a:t>		4 node (workload B)		8 node (Workload B)</a:t>
            </a:r>
          </a:p>
          <a:p>
            <a:r>
              <a:rPr lang="en-US" dirty="0" smtClean="0">
                <a:latin typeface="Arial Narrow" pitchFamily="34" charset="0"/>
              </a:rPr>
              <a:t>2S Xeon Score:  			26.723					143.778</a:t>
            </a:r>
            <a:r>
              <a:rPr lang="en-US" baseline="0" dirty="0" smtClean="0">
                <a:latin typeface="Arial Narrow" pitchFamily="34" charset="0"/>
              </a:rPr>
              <a:t> 				72.91 </a:t>
            </a:r>
            <a:r>
              <a:rPr lang="en-US" dirty="0" smtClean="0">
                <a:latin typeface="Arial Narrow" pitchFamily="34" charset="0"/>
              </a:rPr>
              <a:t>seconds (lower is better)</a:t>
            </a:r>
          </a:p>
          <a:p>
            <a:r>
              <a:rPr lang="en-US" dirty="0" smtClean="0">
                <a:latin typeface="Arial Narrow" pitchFamily="34" charset="0"/>
              </a:rPr>
              <a:t>2S Xeon</a:t>
            </a:r>
            <a:r>
              <a:rPr lang="en-US" baseline="0" dirty="0" smtClean="0">
                <a:latin typeface="Arial Narrow" pitchFamily="34" charset="0"/>
              </a:rPr>
              <a:t> + Xeon Phi Score:		23.93					121.53				65.94 seconds (lower is better)</a:t>
            </a:r>
            <a:endParaRPr lang="en-US" dirty="0" smtClean="0">
              <a:latin typeface="Arial Narrow" pitchFamily="34" charset="0"/>
            </a:endParaRPr>
          </a:p>
          <a:p>
            <a:r>
              <a:rPr lang="en-US" dirty="0" smtClean="0">
                <a:latin typeface="Arial Narrow" pitchFamily="34" charset="0"/>
              </a:rPr>
              <a:t>Xeon Phi Score</a:t>
            </a:r>
            <a:r>
              <a:rPr lang="en-US" baseline="0" dirty="0" smtClean="0">
                <a:latin typeface="Arial Narrow" pitchFamily="34" charset="0"/>
              </a:rPr>
              <a:t> (native):  		36.71 seconds (Workload A)</a:t>
            </a:r>
            <a:endParaRPr lang="en-US" dirty="0" smtClean="0">
              <a:latin typeface="Arial Narrow" pitchFamily="34" charset="0"/>
            </a:endParaRPr>
          </a:p>
          <a:p>
            <a:r>
              <a:rPr lang="en-US" baseline="0" dirty="0" smtClean="0">
                <a:latin typeface="Arial Narrow" pitchFamily="34" charset="0"/>
              </a:rPr>
              <a:t>Fabric:  Ethernet</a:t>
            </a:r>
            <a:endParaRPr lang="en-US" dirty="0" smtClean="0">
              <a:latin typeface="Arial Narrow" pitchFamily="34" charset="0"/>
            </a:endParaRPr>
          </a:p>
          <a:p>
            <a:pPr defTabSz="919512">
              <a:defRPr/>
            </a:pPr>
            <a:r>
              <a:rPr lang="en-US" b="1" baseline="0" dirty="0" smtClean="0"/>
              <a:t>Source: TR 2081</a:t>
            </a:r>
          </a:p>
          <a:p>
            <a:pPr defTabSz="919512">
              <a:defRPr/>
            </a:pPr>
            <a:endParaRPr lang="en-US" b="1" dirty="0" smtClean="0">
              <a:solidFill>
                <a:prstClr val="black"/>
              </a:solidFill>
            </a:endParaRPr>
          </a:p>
          <a:p>
            <a:pPr marL="0" lvl="1" defTabSz="919512">
              <a:defRPr/>
            </a:pPr>
            <a:r>
              <a:rPr lang="en-US" b="1" baseline="0" dirty="0" err="1" smtClean="0"/>
              <a:t>MiniGhost</a:t>
            </a:r>
            <a:r>
              <a:rPr lang="en-US" b="1" baseline="0" dirty="0" smtClean="0"/>
              <a:t>:  (v0.9) Workload BSPMA (Symmetric) (Jan 2015) </a:t>
            </a:r>
            <a:r>
              <a:rPr lang="en-US" dirty="0" smtClean="0">
                <a:hlinkClick r:id="rId11"/>
              </a:rPr>
              <a:t>https://mantevo.org/download/</a:t>
            </a:r>
            <a:endParaRPr lang="en-US" b="1" baseline="0" dirty="0" smtClean="0"/>
          </a:p>
          <a:p>
            <a:r>
              <a:rPr lang="en-US" b="0" dirty="0" smtClean="0">
                <a:solidFill>
                  <a:prstClr val="black"/>
                </a:solidFill>
              </a:rPr>
              <a:t>(</a:t>
            </a:r>
            <a:r>
              <a:rPr lang="en-US" b="1" dirty="0" smtClean="0">
                <a:latin typeface="Arial Narrow" pitchFamily="34" charset="0"/>
              </a:rPr>
              <a:t>Platform Hosting the Coprocessor (&amp; platform for 2S Intel® Xeon® processor Baseline):  </a:t>
            </a:r>
          </a:p>
          <a:p>
            <a:pPr defTabSz="919563">
              <a:defRPr/>
            </a:pPr>
            <a:r>
              <a:rPr lang="en-US" dirty="0" smtClean="0">
                <a:latin typeface="Arial Narrow" pitchFamily="34" charset="0"/>
              </a:rPr>
              <a:t>2 Socket Intel Software Development Platform:  2x Intel Xeon processor E5-2697v2 (12Core, 30M cache, 2.7GHz, 8.0GT/s Intel QPI, 130W TDP, Turbo on, HT on)  64GB Memory @ 1600MHz, RHEL 6.5</a:t>
            </a:r>
          </a:p>
          <a:p>
            <a:r>
              <a:rPr lang="en-US" b="1" dirty="0" smtClean="0">
                <a:latin typeface="Arial Narrow" pitchFamily="34" charset="0"/>
              </a:rPr>
              <a:t>Coprocessor Details:</a:t>
            </a:r>
          </a:p>
          <a:p>
            <a:pPr defTabSz="931676">
              <a:defRPr/>
            </a:pPr>
            <a:r>
              <a:rPr lang="en-US" dirty="0" smtClean="0">
                <a:latin typeface="Arial Narrow" pitchFamily="34" charset="0"/>
              </a:rPr>
              <a:t>Intel® Xeon Phi™ coprocessor 7120A:  61cores, 1.238GHz,  16 memory channels, 16GB Memory@5.5GT/s, 300W TDP C-step (Turbo off, ECC on)</a:t>
            </a:r>
          </a:p>
          <a:p>
            <a:r>
              <a:rPr lang="en-US" b="1" dirty="0" smtClean="0">
                <a:latin typeface="Arial Narrow" pitchFamily="34" charset="0"/>
              </a:rPr>
              <a:t>Software Stack:</a:t>
            </a:r>
          </a:p>
          <a:p>
            <a:pPr defTabSz="919563">
              <a:defRPr/>
            </a:pPr>
            <a:r>
              <a:rPr lang="en-US" dirty="0" smtClean="0">
                <a:latin typeface="Arial Narrow" pitchFamily="34" charset="0"/>
              </a:rPr>
              <a:t>MPSS 3.3, Intel Composed XE 15.0.1, Intel MPI 5.0.2.044</a:t>
            </a:r>
          </a:p>
          <a:p>
            <a:r>
              <a:rPr lang="en-US" dirty="0" smtClean="0">
                <a:latin typeface="Arial Narrow" pitchFamily="34" charset="0"/>
              </a:rPr>
              <a:t>2S Xeon Score:		705 GFLOPS</a:t>
            </a:r>
            <a:r>
              <a:rPr lang="en-US" baseline="0" dirty="0" smtClean="0">
                <a:latin typeface="Arial Narrow" pitchFamily="34" charset="0"/>
              </a:rPr>
              <a:t> (higher is better)</a:t>
            </a:r>
          </a:p>
          <a:p>
            <a:r>
              <a:rPr lang="en-US" baseline="0" dirty="0" smtClean="0">
                <a:latin typeface="Arial Narrow" pitchFamily="34" charset="0"/>
              </a:rPr>
              <a:t>2S Xeon + 1 Xeon Phi:	1080 GFLOPS (Higher is better)</a:t>
            </a:r>
            <a:endParaRPr lang="en-US" dirty="0" smtClean="0">
              <a:latin typeface="Arial Narrow" pitchFamily="34" charset="0"/>
            </a:endParaRPr>
          </a:p>
          <a:p>
            <a:pPr defTabSz="919512">
              <a:defRPr/>
            </a:pPr>
            <a:r>
              <a:rPr lang="en-US" b="1" baseline="0" dirty="0" smtClean="0"/>
              <a:t>Source: TR 2120</a:t>
            </a:r>
            <a:endParaRPr lang="en-US" b="1" dirty="0" smtClean="0">
              <a:solidFill>
                <a:prstClr val="black"/>
              </a:solidFill>
            </a:endParaRPr>
          </a:p>
          <a:p>
            <a:pPr defTabSz="919512">
              <a:defRPr/>
            </a:pPr>
            <a:endParaRPr lang="en-US" b="1" dirty="0" smtClean="0">
              <a:solidFill>
                <a:prstClr val="black"/>
              </a:solidFill>
            </a:endParaRPr>
          </a:p>
          <a:p>
            <a:pPr defTabSz="897256">
              <a:defRPr/>
            </a:pPr>
            <a:r>
              <a:rPr lang="en-US" sz="1200" b="1" dirty="0">
                <a:latin typeface="Arial Narrow" pitchFamily="34" charset="0"/>
              </a:rPr>
              <a:t>NASA Overflow </a:t>
            </a:r>
          </a:p>
          <a:p>
            <a:r>
              <a:rPr lang="en-US" sz="1200" dirty="0">
                <a:latin typeface="Arial Narrow" pitchFamily="34" charset="0"/>
              </a:rPr>
              <a:t>Version 2.2G</a:t>
            </a:r>
          </a:p>
          <a:p>
            <a:r>
              <a:rPr lang="en-US" sz="1200" b="1" dirty="0">
                <a:latin typeface="Arial Narrow" pitchFamily="34" charset="0"/>
              </a:rPr>
              <a:t>Platform Hosting the Coprocessor:  </a:t>
            </a:r>
          </a:p>
          <a:p>
            <a:pPr defTabSz="885591">
              <a:defRPr/>
            </a:pPr>
            <a:r>
              <a:rPr lang="en-US" sz="1200" dirty="0">
                <a:latin typeface="Arial Narrow" pitchFamily="34" charset="0"/>
              </a:rPr>
              <a:t>2 Socket Crown Pass Software Development Platform:  2x Intel Xeon processor E5-2697v2 (12C, 30M cache, 2.7GHz, 8.0GT/s Intel QPI, 130W TDP)  </a:t>
            </a:r>
            <a:r>
              <a:rPr lang="en-US" sz="1200" dirty="0" err="1">
                <a:latin typeface="Arial Narrow" pitchFamily="34" charset="0"/>
              </a:rPr>
              <a:t>xxGB</a:t>
            </a:r>
            <a:r>
              <a:rPr lang="en-US" sz="1200" dirty="0">
                <a:latin typeface="Arial Narrow" pitchFamily="34" charset="0"/>
              </a:rPr>
              <a:t> Memory @ xx00MHz, RHEL 6.x</a:t>
            </a:r>
            <a:endParaRPr lang="en-US" sz="1200" b="1" dirty="0">
              <a:latin typeface="Arial Narrow" pitchFamily="34" charset="0"/>
            </a:endParaRPr>
          </a:p>
          <a:p>
            <a:pPr defTabSz="897256">
              <a:defRPr/>
            </a:pPr>
            <a:r>
              <a:rPr lang="en-US" sz="1200" dirty="0">
                <a:latin typeface="Arial Narrow" pitchFamily="34" charset="0"/>
              </a:rPr>
              <a:t>Intel® Xeon Phi™ coprocessor 7120P:  61cores, 1.238GHz,  16 memory channels, 16GB Memory@5.5GT/s, 300W TDP C-step (ECC on, Turbo ??)</a:t>
            </a:r>
          </a:p>
          <a:p>
            <a:r>
              <a:rPr lang="en-US" sz="1200" b="1" dirty="0">
                <a:latin typeface="Arial Narrow" pitchFamily="34" charset="0"/>
              </a:rPr>
              <a:t>Software Stack:</a:t>
            </a:r>
          </a:p>
          <a:p>
            <a:r>
              <a:rPr lang="en-US" sz="1200" dirty="0">
                <a:latin typeface="Arial Narrow" pitchFamily="34" charset="0"/>
              </a:rPr>
              <a:t>MPSS??</a:t>
            </a:r>
          </a:p>
          <a:p>
            <a:r>
              <a:rPr lang="en-US" sz="1200" dirty="0">
                <a:latin typeface="Arial Narrow" pitchFamily="34" charset="0"/>
              </a:rPr>
              <a:t>Linux Compiler:  </a:t>
            </a:r>
            <a:r>
              <a:rPr lang="en-US" sz="1200" dirty="0" err="1">
                <a:latin typeface="Arial Narrow" pitchFamily="34" charset="0"/>
              </a:rPr>
              <a:t>Composer_XE</a:t>
            </a:r>
            <a:r>
              <a:rPr lang="en-US" sz="1200" dirty="0">
                <a:latin typeface="Arial Narrow" pitchFamily="34" charset="0"/>
              </a:rPr>
              <a:t>_???</a:t>
            </a:r>
          </a:p>
          <a:p>
            <a:r>
              <a:rPr lang="en-US" sz="1200" dirty="0"/>
              <a:t>Intel MPI 4.1.040</a:t>
            </a:r>
          </a:p>
          <a:p>
            <a:r>
              <a:rPr lang="en-US" sz="1200" dirty="0"/>
              <a:t>2S Xeon Score:  142 seconds (lower is better</a:t>
            </a:r>
          </a:p>
          <a:p>
            <a:r>
              <a:rPr lang="en-US" sz="1200" dirty="0"/>
              <a:t>Xeon Phi (native) score:  317 seconds</a:t>
            </a:r>
          </a:p>
          <a:p>
            <a:r>
              <a:rPr lang="en-US" sz="1200" dirty="0"/>
              <a:t>2S Xeon + Xeon Phi Score (Symmetric);  118 seconds</a:t>
            </a:r>
          </a:p>
          <a:p>
            <a:r>
              <a:rPr lang="en-US" sz="1200" b="1" dirty="0">
                <a:latin typeface="Arial Narrow" pitchFamily="34" charset="0"/>
              </a:rPr>
              <a:t>Source:	</a:t>
            </a:r>
            <a:r>
              <a:rPr lang="en-US" sz="1200" dirty="0">
                <a:latin typeface="Arial Narrow" pitchFamily="34" charset="0"/>
              </a:rPr>
              <a:t>TR2084</a:t>
            </a:r>
          </a:p>
          <a:p>
            <a:pPr defTabSz="919512">
              <a:defRPr/>
            </a:pPr>
            <a:endParaRPr lang="en-US" b="1" dirty="0" smtClean="0">
              <a:solidFill>
                <a:prstClr val="black"/>
              </a:solidFill>
            </a:endParaRPr>
          </a:p>
          <a:p>
            <a:pPr defTabSz="897256">
              <a:defRPr/>
            </a:pPr>
            <a:r>
              <a:rPr lang="en-US" sz="1200" b="1" dirty="0">
                <a:latin typeface="Arial Narrow" pitchFamily="34" charset="0"/>
              </a:rPr>
              <a:t>ROMS (3D Ocean Model – ocean_benchmark3.in)  (Dec 2014) ROMS 3.6+ (SVN version 709) (Symmetric)</a:t>
            </a:r>
          </a:p>
          <a:p>
            <a:r>
              <a:rPr lang="en-US" sz="1200" b="1" dirty="0">
                <a:latin typeface="Arial Narrow" pitchFamily="34" charset="0"/>
              </a:rPr>
              <a:t>Platform Hosting the Coprocessor:  </a:t>
            </a:r>
          </a:p>
          <a:p>
            <a:pPr defTabSz="885591">
              <a:defRPr/>
            </a:pPr>
            <a:r>
              <a:rPr lang="en-US" sz="1200" dirty="0">
                <a:latin typeface="Arial Narrow" pitchFamily="34" charset="0"/>
              </a:rPr>
              <a:t>2 Socket Crown Pass Software Development Platform:  2x Intel Xeon processor E5-2697v2 (12C, 30M cache, 2.7GHz, 8.0GT/s Intel QPI, 130W TDP)  64GB Memory @ 1600MHz, RHEL 6.4</a:t>
            </a:r>
            <a:endParaRPr lang="en-US" sz="1200" b="1" dirty="0">
              <a:latin typeface="Arial Narrow" pitchFamily="34" charset="0"/>
            </a:endParaRPr>
          </a:p>
          <a:p>
            <a:pPr defTabSz="897256">
              <a:defRPr/>
            </a:pPr>
            <a:r>
              <a:rPr lang="en-US" sz="1200" dirty="0">
                <a:latin typeface="Arial Narrow" pitchFamily="34" charset="0"/>
              </a:rPr>
              <a:t>Intel® Xeon Phi™ coprocessor 7120A:  61cores, 1.238GHz,  16 memory channels, 16GB Memory@5.5GT/s, 300W TDP C-step (ECC on, Turbo off)</a:t>
            </a:r>
          </a:p>
          <a:p>
            <a:r>
              <a:rPr lang="en-US" sz="1200" b="1" dirty="0">
                <a:latin typeface="Arial Narrow" pitchFamily="34" charset="0"/>
              </a:rPr>
              <a:t>Software Stack:</a:t>
            </a:r>
          </a:p>
          <a:p>
            <a:r>
              <a:rPr lang="en-US" sz="1200" dirty="0">
                <a:latin typeface="Arial Narrow" pitchFamily="34" charset="0"/>
              </a:rPr>
              <a:t>MPSS 2.1.6720 Intel Compiler 14.0.2</a:t>
            </a:r>
          </a:p>
          <a:p>
            <a:r>
              <a:rPr lang="en-US" sz="1200" dirty="0"/>
              <a:t>Intel MPI 4.1.3</a:t>
            </a:r>
          </a:p>
          <a:p>
            <a:r>
              <a:rPr lang="en-US" sz="1200" dirty="0"/>
              <a:t>2S Xeon Score:  				136.19 seconds (lower is better)</a:t>
            </a:r>
          </a:p>
          <a:p>
            <a:r>
              <a:rPr lang="en-US" sz="1200" dirty="0"/>
              <a:t>2S Xeon + Xeon Phi Score (Symmetric)	104 seconds (lower is better)</a:t>
            </a:r>
          </a:p>
          <a:p>
            <a:r>
              <a:rPr lang="en-US" sz="1200" b="1" dirty="0">
                <a:latin typeface="Arial Narrow" pitchFamily="34" charset="0"/>
              </a:rPr>
              <a:t>Source:	</a:t>
            </a:r>
            <a:r>
              <a:rPr lang="en-US" sz="1200" dirty="0">
                <a:latin typeface="Arial Narrow" pitchFamily="34" charset="0"/>
              </a:rPr>
              <a:t>TR2117</a:t>
            </a:r>
            <a:endParaRPr lang="en-US" b="1" dirty="0" smtClean="0">
              <a:solidFill>
                <a:prstClr val="black"/>
              </a:solidFill>
            </a:endParaRPr>
          </a:p>
          <a:p>
            <a:pPr defTabSz="919512">
              <a:defRPr/>
            </a:pPr>
            <a:endParaRPr lang="en-US" b="1" dirty="0" smtClean="0">
              <a:solidFill>
                <a:prstClr val="black"/>
              </a:solidFill>
            </a:endParaRPr>
          </a:p>
          <a:p>
            <a:pPr defTabSz="919512">
              <a:defRPr/>
            </a:pPr>
            <a:endParaRPr lang="en-US" b="1" dirty="0" smtClean="0">
              <a:solidFill>
                <a:prstClr val="black"/>
              </a:solidFill>
            </a:endParaRPr>
          </a:p>
          <a:p>
            <a:pPr defTabSz="919512">
              <a:defRPr/>
            </a:pPr>
            <a:r>
              <a:rPr lang="en-US" b="1" dirty="0" smtClean="0">
                <a:solidFill>
                  <a:prstClr val="black"/>
                </a:solidFill>
              </a:rPr>
              <a:t>WRF v3.5 : </a:t>
            </a:r>
          </a:p>
          <a:p>
            <a:pPr lvl="0"/>
            <a:r>
              <a:rPr lang="en-US" dirty="0" smtClean="0"/>
              <a:t>Benchmark run 9/11/2013</a:t>
            </a:r>
            <a:r>
              <a:rPr lang="en-US" baseline="0" dirty="0" smtClean="0"/>
              <a:t> on Intel Endeavor Cluster</a:t>
            </a:r>
            <a:endParaRPr lang="en-US" dirty="0" smtClean="0"/>
          </a:p>
          <a:p>
            <a:pPr lvl="0"/>
            <a:r>
              <a:rPr lang="en-US" dirty="0" smtClean="0"/>
              <a:t>Citation: WRF Graphic and detail: John</a:t>
            </a:r>
            <a:r>
              <a:rPr lang="en-US" baseline="0" dirty="0" smtClean="0"/>
              <a:t> </a:t>
            </a:r>
            <a:r>
              <a:rPr lang="en-US" baseline="0" dirty="0" err="1" smtClean="0"/>
              <a:t>Michalakes</a:t>
            </a:r>
            <a:r>
              <a:rPr lang="en-US" baseline="0" dirty="0" smtClean="0"/>
              <a:t> 11/12/12</a:t>
            </a:r>
          </a:p>
          <a:p>
            <a:pPr lvl="0"/>
            <a:r>
              <a:rPr lang="en-US" dirty="0" smtClean="0"/>
              <a:t>Hardware:  2 socket server with Intel® Xeon® processor E5-2697v2 (12C, 2.7GHz. 130W), each node equipped with one Intel® Xeon  Phi™ Coprocessor (7120 c0, 61 core, 1.238GHz, 16GB @ 5.5GT/s) in a 4 node FDR cluster. </a:t>
            </a:r>
          </a:p>
          <a:p>
            <a:pPr lvl="0"/>
            <a:r>
              <a:rPr lang="en-US" dirty="0" smtClean="0"/>
              <a:t>WRF is available from the US National Center for Atmospheric Research in Boulder, Colorado; It is available from </a:t>
            </a:r>
            <a:r>
              <a:rPr lang="en-US" dirty="0" smtClean="0">
                <a:hlinkClick r:id="rId12"/>
              </a:rPr>
              <a:t>http://www.wrf-model.org/</a:t>
            </a:r>
            <a:endParaRPr lang="en-US" dirty="0" smtClean="0"/>
          </a:p>
          <a:p>
            <a:pPr lvl="0"/>
            <a:r>
              <a:rPr lang="en-US" dirty="0" smtClean="0"/>
              <a:t>All KNC optimizations are in the V3.5 </a:t>
            </a:r>
            <a:r>
              <a:rPr lang="en-US" dirty="0" err="1" smtClean="0"/>
              <a:t>svn</a:t>
            </a:r>
            <a:r>
              <a:rPr lang="en-US" dirty="0" smtClean="0"/>
              <a:t> today</a:t>
            </a:r>
          </a:p>
          <a:p>
            <a:pPr lvl="0"/>
            <a:r>
              <a:rPr lang="en-US" dirty="0" smtClean="0"/>
              <a:t>Results obtained under MPSS 6720-16, Compiler rev 192, MPI rev 36 on KNC 7120A (top bin </a:t>
            </a:r>
            <a:r>
              <a:rPr lang="en-US" dirty="0" err="1" smtClean="0"/>
              <a:t>sku</a:t>
            </a:r>
            <a:r>
              <a:rPr lang="en-US" dirty="0" smtClean="0"/>
              <a:t>) </a:t>
            </a:r>
          </a:p>
          <a:p>
            <a:pPr lvl="0"/>
            <a:r>
              <a:rPr lang="en-US" dirty="0" smtClean="0"/>
              <a:t>WRF CONUS2.5km workload available from </a:t>
            </a:r>
            <a:r>
              <a:rPr lang="en-US" dirty="0" smtClean="0">
                <a:hlinkClick r:id="rId13"/>
              </a:rPr>
              <a:t>www.mmm.ucar.edu/wrf/WG2/bench/</a:t>
            </a:r>
            <a:endParaRPr lang="en-US" dirty="0" smtClean="0"/>
          </a:p>
          <a:p>
            <a:pPr lvl="0"/>
            <a:r>
              <a:rPr lang="en-US" dirty="0" smtClean="0"/>
              <a:t>Performance comparison is based upon average </a:t>
            </a:r>
            <a:r>
              <a:rPr lang="en-US" dirty="0" err="1" smtClean="0"/>
              <a:t>timestep</a:t>
            </a:r>
            <a:r>
              <a:rPr lang="en-US" dirty="0" smtClean="0"/>
              <a:t>, we ignore initialization and post simulation file operations.</a:t>
            </a:r>
          </a:p>
          <a:p>
            <a:pPr defTabSz="899952">
              <a:defRPr/>
            </a:pPr>
            <a:endParaRPr lang="en-US" dirty="0" smtClean="0"/>
          </a:p>
          <a:p>
            <a:pPr defTabSz="899952">
              <a:defRPr/>
            </a:pPr>
            <a:r>
              <a:rPr lang="en-US" sz="1100" dirty="0"/>
              <a:t>Conus2.5km</a:t>
            </a:r>
            <a:r>
              <a:rPr lang="en-US" dirty="0" smtClean="0"/>
              <a:t> </a:t>
            </a:r>
            <a:r>
              <a:rPr lang="en-US" sz="1100" dirty="0"/>
              <a:t>run</a:t>
            </a:r>
            <a:r>
              <a:rPr lang="en-US" dirty="0" smtClean="0"/>
              <a:t> </a:t>
            </a:r>
            <a:r>
              <a:rPr lang="en-US" sz="1100" dirty="0"/>
              <a:t>ATS</a:t>
            </a:r>
            <a:r>
              <a:rPr lang="en-US" dirty="0" smtClean="0"/>
              <a:t> </a:t>
            </a:r>
            <a:r>
              <a:rPr lang="en-US" sz="1100" dirty="0"/>
              <a:t>KNC "Profit" %</a:t>
            </a:r>
            <a:r>
              <a:rPr lang="en-US" dirty="0" smtClean="0"/>
              <a:t> </a:t>
            </a:r>
            <a:r>
              <a:rPr lang="en-US" sz="1100" dirty="0"/>
              <a:t>4x12x2-20+0x0x0-0</a:t>
            </a:r>
            <a:r>
              <a:rPr lang="en-US" dirty="0" smtClean="0"/>
              <a:t> </a:t>
            </a:r>
            <a:r>
              <a:rPr lang="en-US" sz="1100" dirty="0"/>
              <a:t>2.224642</a:t>
            </a:r>
            <a:r>
              <a:rPr lang="en-US" dirty="0" smtClean="0"/>
              <a:t> </a:t>
            </a:r>
            <a:r>
              <a:rPr lang="en-US" sz="1100" dirty="0"/>
              <a:t> </a:t>
            </a:r>
            <a:r>
              <a:rPr lang="en-US" dirty="0" smtClean="0"/>
              <a:t> </a:t>
            </a:r>
            <a:r>
              <a:rPr lang="en-US" sz="1100" dirty="0"/>
              <a:t>4x12x2-20+4x8x30-30</a:t>
            </a:r>
            <a:r>
              <a:rPr lang="en-US" dirty="0" smtClean="0"/>
              <a:t> </a:t>
            </a:r>
            <a:r>
              <a:rPr lang="en-US" sz="1100" dirty="0"/>
              <a:t>1.425497</a:t>
            </a:r>
            <a:r>
              <a:rPr lang="en-US" dirty="0" smtClean="0"/>
              <a:t> </a:t>
            </a:r>
            <a:r>
              <a:rPr lang="en-US" sz="1100" dirty="0"/>
              <a:t>56.06079844</a:t>
            </a:r>
            <a:r>
              <a:rPr lang="en-US" dirty="0" smtClean="0"/>
              <a:t> </a:t>
            </a:r>
          </a:p>
          <a:p>
            <a:pPr defTabSz="899952">
              <a:defRPr/>
            </a:pPr>
            <a:r>
              <a:rPr lang="en-US" dirty="0" smtClean="0"/>
              <a:t>Modifications: -DINTEL_ALIGN64  - removed from AVX version; -</a:t>
            </a:r>
            <a:r>
              <a:rPr lang="en-US" dirty="0" err="1" smtClean="0"/>
              <a:t>fp</a:t>
            </a:r>
            <a:r>
              <a:rPr lang="en-US" dirty="0" smtClean="0"/>
              <a:t>-model fast=1 -&gt; fast=2	</a:t>
            </a:r>
          </a:p>
          <a:p>
            <a:pPr defTabSz="899952">
              <a:defRPr/>
            </a:pPr>
            <a:endParaRPr lang="en-US" dirty="0" smtClean="0"/>
          </a:p>
          <a:p>
            <a:r>
              <a:rPr lang="en-US" dirty="0" smtClean="0"/>
              <a:t>1x12x2-20+1x8x30-30</a:t>
            </a:r>
          </a:p>
          <a:p>
            <a:r>
              <a:rPr lang="en-US" dirty="0" smtClean="0"/>
              <a:t>1    2   3   4   5   6   7    8</a:t>
            </a:r>
          </a:p>
          <a:p>
            <a:r>
              <a:rPr lang="en-US" dirty="0" smtClean="0"/>
              <a:t> </a:t>
            </a:r>
          </a:p>
          <a:p>
            <a:r>
              <a:rPr lang="en-US" dirty="0" smtClean="0"/>
              <a:t>1 number of nodes</a:t>
            </a:r>
          </a:p>
          <a:p>
            <a:r>
              <a:rPr lang="en-US" dirty="0" smtClean="0"/>
              <a:t>2 number of ranks on the host</a:t>
            </a:r>
          </a:p>
          <a:p>
            <a:r>
              <a:rPr lang="en-US" dirty="0" smtClean="0"/>
              <a:t>3 number of </a:t>
            </a:r>
            <a:r>
              <a:rPr lang="en-US" dirty="0" err="1" smtClean="0"/>
              <a:t>omp</a:t>
            </a:r>
            <a:r>
              <a:rPr lang="en-US" dirty="0" smtClean="0"/>
              <a:t> threads/rank</a:t>
            </a:r>
          </a:p>
          <a:p>
            <a:r>
              <a:rPr lang="en-US" dirty="0" smtClean="0"/>
              <a:t>4 # of tiles</a:t>
            </a:r>
          </a:p>
          <a:p>
            <a:r>
              <a:rPr lang="en-US" dirty="0" smtClean="0"/>
              <a:t>5 number of </a:t>
            </a:r>
            <a:r>
              <a:rPr lang="en-US" dirty="0" err="1" smtClean="0"/>
              <a:t>knc</a:t>
            </a:r>
            <a:r>
              <a:rPr lang="en-US" dirty="0" smtClean="0"/>
              <a:t> cards</a:t>
            </a:r>
          </a:p>
          <a:p>
            <a:r>
              <a:rPr lang="en-US" dirty="0" smtClean="0"/>
              <a:t>6 number of </a:t>
            </a:r>
            <a:r>
              <a:rPr lang="en-US" dirty="0" err="1" smtClean="0"/>
              <a:t>mpi</a:t>
            </a:r>
            <a:r>
              <a:rPr lang="en-US" dirty="0" smtClean="0"/>
              <a:t> ranks/card</a:t>
            </a:r>
          </a:p>
          <a:p>
            <a:r>
              <a:rPr lang="en-US" dirty="0" smtClean="0"/>
              <a:t>7 number of </a:t>
            </a:r>
            <a:r>
              <a:rPr lang="en-US" dirty="0" err="1" smtClean="0"/>
              <a:t>omp</a:t>
            </a:r>
            <a:r>
              <a:rPr lang="en-US" dirty="0" smtClean="0"/>
              <a:t> threads/rank</a:t>
            </a:r>
          </a:p>
          <a:p>
            <a:r>
              <a:rPr lang="en-US" dirty="0" smtClean="0"/>
              <a:t>8 number of tiles</a:t>
            </a:r>
          </a:p>
          <a:p>
            <a:pPr defTabSz="919512">
              <a:defRPr/>
            </a:pPr>
            <a:r>
              <a:rPr lang="en-US" b="1" dirty="0" smtClean="0">
                <a:solidFill>
                  <a:prstClr val="black"/>
                </a:solidFill>
              </a:rPr>
              <a:t>Source:  TR 2054</a:t>
            </a:r>
            <a:endParaRPr lang="en-US" sz="1200" b="1" dirty="0">
              <a:latin typeface="Arial Narrow" pitchFamily="34" charset="0"/>
            </a:endParaRPr>
          </a:p>
          <a:p>
            <a:pPr defTabSz="897256">
              <a:defRPr/>
            </a:pPr>
            <a:endParaRPr lang="en-US" sz="1200" b="1" dirty="0">
              <a:latin typeface="Arial Narrow" pitchFamily="34" charset="0"/>
            </a:endParaRPr>
          </a:p>
          <a:p>
            <a:pPr defTabSz="897256">
              <a:defRPr/>
            </a:pPr>
            <a:r>
              <a:rPr lang="en-US" sz="1200" b="1" dirty="0">
                <a:latin typeface="Arial Narrow" pitchFamily="34" charset="0"/>
              </a:rPr>
              <a:t>====</a:t>
            </a:r>
            <a:endParaRPr lang="en-US" dirty="0" smtClean="0"/>
          </a:p>
          <a:p>
            <a:endParaRPr lang="en-US" dirty="0" smtClean="0"/>
          </a:p>
          <a:p>
            <a:endParaRPr lang="en-US"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24662B0F-1953-4CEA-9ED0-F9318EEA891C}" type="slidenum">
              <a:rPr lang="en-US" smtClean="0"/>
              <a:pPr/>
              <a:t>34</a:t>
            </a:fld>
            <a:endParaRPr lang="en-US"/>
          </a:p>
        </p:txBody>
      </p:sp>
    </p:spTree>
    <p:extLst>
      <p:ext uri="{BB962C8B-B14F-4D97-AF65-F5344CB8AC3E}">
        <p14:creationId xmlns:p14="http://schemas.microsoft.com/office/powerpoint/2010/main" val="24072874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342900" rtl="0" eaLnBrk="1" fontAlgn="auto" latinLnBrk="0" hangingPunct="1">
              <a:lnSpc>
                <a:spcPct val="100000"/>
              </a:lnSpc>
              <a:spcBef>
                <a:spcPts val="0"/>
              </a:spcBef>
              <a:spcAft>
                <a:spcPts val="300"/>
              </a:spcAft>
              <a:buClr>
                <a:srgbClr val="004280"/>
              </a:buClr>
              <a:buSzTx/>
              <a:buFont typeface="Wingdings" panose="05000000000000000000" pitchFamily="2" charset="2"/>
              <a:buNone/>
              <a:tabLst/>
              <a:defRPr/>
            </a:pPr>
            <a:r>
              <a:rPr kumimoji="0" lang="en-US" sz="900" b="0" i="0" u="none" strike="noStrike" kern="1200" cap="none" spc="0" normalizeH="0" baseline="0" noProof="0" dirty="0" smtClean="0">
                <a:ln>
                  <a:noFill/>
                </a:ln>
                <a:solidFill>
                  <a:srgbClr val="004280"/>
                </a:solidFill>
                <a:effectLst/>
                <a:uLnTx/>
                <a:uFillTx/>
                <a:latin typeface="Intel Clear" panose="020B0604020203020204" pitchFamily="34" charset="0"/>
                <a:ea typeface="+mn-ea"/>
              </a:rPr>
              <a:t>Code Optimization Strategy:</a:t>
            </a:r>
          </a:p>
          <a:p>
            <a:pPr marL="119063" marR="0" lvl="0" indent="-119063" algn="l" defTabSz="342900" rtl="0" eaLnBrk="1" fontAlgn="auto" latinLnBrk="0" hangingPunct="1">
              <a:lnSpc>
                <a:spcPct val="100000"/>
              </a:lnSpc>
              <a:spcBef>
                <a:spcPts val="0"/>
              </a:spcBef>
              <a:spcAft>
                <a:spcPts val="300"/>
              </a:spcAft>
              <a:buClr>
                <a:srgbClr val="004280"/>
              </a:buClr>
              <a:buSzTx/>
              <a:buFont typeface="Wingdings" panose="05000000000000000000" pitchFamily="2" charset="2"/>
              <a:buChar char="§"/>
              <a:tabLst/>
              <a:defRPr/>
            </a:pPr>
            <a:r>
              <a:rPr kumimoji="0" lang="en-US" sz="900" b="0" i="0" u="none" strike="noStrike" kern="1200" cap="none" spc="0" normalizeH="0" baseline="0" noProof="0" dirty="0" smtClean="0">
                <a:ln>
                  <a:noFill/>
                </a:ln>
                <a:solidFill>
                  <a:srgbClr val="004280"/>
                </a:solidFill>
                <a:effectLst/>
                <a:uLnTx/>
                <a:uFillTx/>
                <a:latin typeface="Intel Clear" panose="020B0604020203020204" pitchFamily="34" charset="0"/>
                <a:ea typeface="+mn-ea"/>
              </a:rPr>
              <a:t>Use of intrinsics (basic C/C++ loops that are vectorized by the compiler were about 20-30% behind the intrinsics).</a:t>
            </a:r>
          </a:p>
          <a:p>
            <a:pPr marL="119063" marR="0" lvl="0" indent="-119063" algn="l" defTabSz="342900" rtl="0" eaLnBrk="1" fontAlgn="auto" latinLnBrk="0" hangingPunct="1">
              <a:lnSpc>
                <a:spcPct val="100000"/>
              </a:lnSpc>
              <a:spcBef>
                <a:spcPts val="0"/>
              </a:spcBef>
              <a:spcAft>
                <a:spcPts val="300"/>
              </a:spcAft>
              <a:buClr>
                <a:srgbClr val="004280"/>
              </a:buClr>
              <a:buSzTx/>
              <a:buFont typeface="Wingdings" panose="05000000000000000000" pitchFamily="2" charset="2"/>
              <a:buChar char="§"/>
              <a:tabLst/>
              <a:defRPr/>
            </a:pPr>
            <a:r>
              <a:rPr kumimoji="0" lang="en-US" sz="900" b="0" i="0" u="none" strike="noStrike" kern="1200" cap="none" spc="0" normalizeH="0" baseline="0" noProof="0" dirty="0" smtClean="0">
                <a:ln>
                  <a:noFill/>
                </a:ln>
                <a:solidFill>
                  <a:srgbClr val="004280"/>
                </a:solidFill>
                <a:effectLst/>
                <a:uLnTx/>
                <a:uFillTx/>
                <a:latin typeface="Intel Clear" panose="020B0604020203020204" pitchFamily="34" charset="0"/>
                <a:ea typeface="+mn-ea"/>
              </a:rPr>
              <a:t>Host vs device load balancing of nonbonded work (not done in the GPGPU version; all nonbonded on device).</a:t>
            </a:r>
          </a:p>
          <a:p>
            <a:pPr marL="119063" marR="0" lvl="0" indent="-119063" algn="l" defTabSz="342900" rtl="0" eaLnBrk="1" fontAlgn="auto" latinLnBrk="0" hangingPunct="1">
              <a:lnSpc>
                <a:spcPct val="100000"/>
              </a:lnSpc>
              <a:spcBef>
                <a:spcPts val="0"/>
              </a:spcBef>
              <a:spcAft>
                <a:spcPts val="300"/>
              </a:spcAft>
              <a:buClr>
                <a:srgbClr val="004280"/>
              </a:buClr>
              <a:buSzTx/>
              <a:buFont typeface="Wingdings" panose="05000000000000000000" pitchFamily="2" charset="2"/>
              <a:buChar char="§"/>
              <a:tabLst/>
              <a:defRPr/>
            </a:pPr>
            <a:r>
              <a:rPr kumimoji="0" lang="en-US" sz="900" b="0" i="0" u="none" strike="noStrike" kern="1200" cap="none" spc="0" normalizeH="0" baseline="0" noProof="0" dirty="0" smtClean="0">
                <a:ln>
                  <a:noFill/>
                </a:ln>
                <a:solidFill>
                  <a:srgbClr val="004280"/>
                </a:solidFill>
                <a:effectLst/>
                <a:uLnTx/>
                <a:uFillTx/>
                <a:latin typeface="Intel Clear" panose="020B0604020203020204" pitchFamily="34" charset="0"/>
                <a:ea typeface="+mn-ea"/>
              </a:rPr>
              <a:t>Mixed precision (GPGPU code is all single; MIC code uses mixed precision; host is all double).</a:t>
            </a:r>
          </a:p>
          <a:p>
            <a:pPr marL="119063" marR="0" lvl="0" indent="-119063" algn="l" defTabSz="342900" rtl="0" eaLnBrk="1" fontAlgn="auto" latinLnBrk="0" hangingPunct="1">
              <a:lnSpc>
                <a:spcPct val="100000"/>
              </a:lnSpc>
              <a:spcBef>
                <a:spcPts val="0"/>
              </a:spcBef>
              <a:spcAft>
                <a:spcPts val="300"/>
              </a:spcAft>
              <a:buClr>
                <a:srgbClr val="004280"/>
              </a:buClr>
              <a:buSzTx/>
              <a:buFont typeface="Wingdings" panose="05000000000000000000" pitchFamily="2" charset="2"/>
              <a:buChar char="§"/>
              <a:tabLst/>
              <a:defRPr/>
            </a:pPr>
            <a:r>
              <a:rPr kumimoji="0" lang="en-US" sz="900" b="0" i="0" u="none" strike="noStrike" kern="1200" cap="none" spc="0" normalizeH="0" baseline="0" noProof="0" dirty="0" smtClean="0">
                <a:ln>
                  <a:noFill/>
                </a:ln>
                <a:solidFill>
                  <a:srgbClr val="004280"/>
                </a:solidFill>
                <a:effectLst/>
                <a:uLnTx/>
                <a:uFillTx/>
                <a:latin typeface="Intel Clear" panose="020B0604020203020204" pitchFamily="34" charset="0"/>
                <a:ea typeface="+mn-ea"/>
              </a:rPr>
              <a:t>r2_table calculation instead of lookup </a:t>
            </a:r>
          </a:p>
          <a:p>
            <a:pPr marL="119063" marR="0" lvl="0" indent="-119063" algn="l" defTabSz="342900" rtl="0" eaLnBrk="1" fontAlgn="auto" latinLnBrk="0" hangingPunct="1">
              <a:lnSpc>
                <a:spcPct val="100000"/>
              </a:lnSpc>
              <a:spcBef>
                <a:spcPts val="0"/>
              </a:spcBef>
              <a:spcAft>
                <a:spcPts val="300"/>
              </a:spcAft>
              <a:buClr>
                <a:srgbClr val="004280"/>
              </a:buClr>
              <a:buSzTx/>
              <a:buFont typeface="Wingdings" panose="05000000000000000000" pitchFamily="2" charset="2"/>
              <a:buChar char="§"/>
              <a:tabLst/>
              <a:defRPr/>
            </a:pPr>
            <a:r>
              <a:rPr kumimoji="0" lang="en-US" sz="900" b="0" i="0" u="none" strike="noStrike" kern="1200" cap="none" spc="0" normalizeH="0" baseline="0" noProof="0" dirty="0" smtClean="0">
                <a:ln>
                  <a:noFill/>
                </a:ln>
                <a:solidFill>
                  <a:srgbClr val="004280"/>
                </a:solidFill>
                <a:effectLst/>
                <a:uLnTx/>
                <a:uFillTx/>
                <a:latin typeface="Intel Clear" panose="020B0604020203020204" pitchFamily="34" charset="0"/>
                <a:ea typeface="+mn-ea"/>
              </a:rPr>
              <a:t>Mixture of gathers and loadunpacks + transforms</a:t>
            </a:r>
          </a:p>
          <a:p>
            <a:pPr marL="119063" marR="0" lvl="0" indent="-119063" algn="l" defTabSz="342900" rtl="0" eaLnBrk="1" fontAlgn="auto" latinLnBrk="0" hangingPunct="1">
              <a:lnSpc>
                <a:spcPct val="100000"/>
              </a:lnSpc>
              <a:spcBef>
                <a:spcPts val="0"/>
              </a:spcBef>
              <a:spcAft>
                <a:spcPts val="300"/>
              </a:spcAft>
              <a:buClr>
                <a:srgbClr val="004280"/>
              </a:buClr>
              <a:buSzTx/>
              <a:buFont typeface="Wingdings" panose="05000000000000000000" pitchFamily="2" charset="2"/>
              <a:buChar char="§"/>
              <a:tabLst/>
              <a:defRPr/>
            </a:pPr>
            <a:r>
              <a:rPr kumimoji="0" lang="en-US" sz="900" b="0" i="0" u="none" strike="noStrike" kern="1200" cap="none" spc="0" normalizeH="0" baseline="0" noProof="0" dirty="0" smtClean="0">
                <a:ln>
                  <a:noFill/>
                </a:ln>
                <a:solidFill>
                  <a:srgbClr val="004280"/>
                </a:solidFill>
                <a:effectLst/>
                <a:uLnTx/>
                <a:uFillTx/>
                <a:latin typeface="Intel Clear" panose="020B0604020203020204" pitchFamily="34" charset="0"/>
                <a:ea typeface="+mn-ea"/>
              </a:rPr>
              <a:t>Force combining (force updates at the same time so indexes/masks can be reused)</a:t>
            </a:r>
          </a:p>
          <a:p>
            <a:pPr marL="119063" marR="0" lvl="0" indent="-119063" algn="l" defTabSz="342900" rtl="0" eaLnBrk="1" fontAlgn="auto" latinLnBrk="0" hangingPunct="1">
              <a:lnSpc>
                <a:spcPct val="100000"/>
              </a:lnSpc>
              <a:spcBef>
                <a:spcPts val="0"/>
              </a:spcBef>
              <a:spcAft>
                <a:spcPts val="300"/>
              </a:spcAft>
              <a:buClr>
                <a:srgbClr val="004280"/>
              </a:buClr>
              <a:buSzTx/>
              <a:buFont typeface="Wingdings" panose="05000000000000000000" pitchFamily="2" charset="2"/>
              <a:buChar char="§"/>
              <a:tabLst/>
              <a:defRPr/>
            </a:pPr>
            <a:r>
              <a:rPr kumimoji="0" lang="en-US" sz="900" b="0" i="0" u="none" strike="noStrike" kern="1200" cap="none" spc="0" normalizeH="0" baseline="0" noProof="0" dirty="0" smtClean="0">
                <a:ln>
                  <a:noFill/>
                </a:ln>
                <a:solidFill>
                  <a:srgbClr val="004280"/>
                </a:solidFill>
                <a:effectLst/>
                <a:uLnTx/>
                <a:uFillTx/>
                <a:latin typeface="Intel Clear" panose="020B0604020203020204" pitchFamily="34" charset="0"/>
                <a:ea typeface="+mn-ea"/>
              </a:rPr>
              <a:t>Mixed precision</a:t>
            </a:r>
          </a:p>
          <a:p>
            <a:pPr marL="119063" marR="0" lvl="0" indent="-119063" algn="l" defTabSz="342900" rtl="0" eaLnBrk="1" fontAlgn="auto" latinLnBrk="0" hangingPunct="1">
              <a:lnSpc>
                <a:spcPct val="100000"/>
              </a:lnSpc>
              <a:spcBef>
                <a:spcPts val="0"/>
              </a:spcBef>
              <a:spcAft>
                <a:spcPts val="300"/>
              </a:spcAft>
              <a:buClr>
                <a:srgbClr val="004280"/>
              </a:buClr>
              <a:buSzTx/>
              <a:buFont typeface="Wingdings" panose="05000000000000000000" pitchFamily="2" charset="2"/>
              <a:buChar char="§"/>
              <a:tabLst/>
              <a:defRPr/>
            </a:pPr>
            <a:r>
              <a:rPr kumimoji="0" lang="en-US" sz="900" b="0" i="0" u="none" strike="noStrike" kern="1200" cap="none" spc="0" normalizeH="0" baseline="0" noProof="0" dirty="0" smtClean="0">
                <a:ln>
                  <a:noFill/>
                </a:ln>
                <a:solidFill>
                  <a:srgbClr val="004280"/>
                </a:solidFill>
                <a:effectLst/>
                <a:uLnTx/>
                <a:uFillTx/>
                <a:latin typeface="Intel Clear" panose="020B0604020203020204" pitchFamily="34" charset="0"/>
                <a:ea typeface="+mn-ea"/>
              </a:rPr>
              <a:t>Selectively load balancing the non-bonded work between the host and device</a:t>
            </a:r>
          </a:p>
          <a:p>
            <a:pPr marL="119063" marR="0" lvl="0" indent="-119063" algn="l" defTabSz="342900" rtl="0" eaLnBrk="1" fontAlgn="auto" latinLnBrk="0" hangingPunct="1">
              <a:lnSpc>
                <a:spcPct val="100000"/>
              </a:lnSpc>
              <a:spcBef>
                <a:spcPts val="0"/>
              </a:spcBef>
              <a:spcAft>
                <a:spcPts val="300"/>
              </a:spcAft>
              <a:buClr>
                <a:srgbClr val="004280"/>
              </a:buClr>
              <a:buSzTx/>
              <a:buFont typeface="Wingdings" panose="05000000000000000000" pitchFamily="2" charset="2"/>
              <a:buChar char="§"/>
              <a:tabLst/>
              <a:defRPr/>
            </a:pPr>
            <a:r>
              <a:rPr kumimoji="0" lang="en-US" sz="900" b="0" i="0" u="none" strike="noStrike" kern="1200" cap="none" spc="0" normalizeH="0" baseline="0" noProof="0" dirty="0" smtClean="0">
                <a:ln>
                  <a:noFill/>
                </a:ln>
                <a:solidFill>
                  <a:srgbClr val="004280"/>
                </a:solidFill>
                <a:effectLst/>
                <a:uLnTx/>
                <a:uFillTx/>
                <a:latin typeface="Intel Clear" panose="020B0604020203020204" pitchFamily="34" charset="0"/>
                <a:ea typeface="+mn-ea"/>
              </a:rPr>
              <a:t>Intrinsics used for both force computation and pairlist generation loops</a:t>
            </a:r>
          </a:p>
          <a:p>
            <a:pPr marL="119063" marR="0" lvl="0" indent="-119063" algn="l" defTabSz="342900" rtl="0" eaLnBrk="1" fontAlgn="auto" latinLnBrk="0" hangingPunct="1">
              <a:lnSpc>
                <a:spcPct val="100000"/>
              </a:lnSpc>
              <a:spcBef>
                <a:spcPts val="0"/>
              </a:spcBef>
              <a:spcAft>
                <a:spcPts val="300"/>
              </a:spcAft>
              <a:buClr>
                <a:srgbClr val="004280"/>
              </a:buClr>
              <a:buSzTx/>
              <a:buFont typeface="Wingdings" panose="05000000000000000000" pitchFamily="2" charset="2"/>
              <a:buChar char="§"/>
              <a:tabLst/>
              <a:defRPr/>
            </a:pPr>
            <a:r>
              <a:rPr kumimoji="0" lang="en-US" sz="900" b="0" i="0" u="none" strike="noStrike" kern="1200" cap="none" spc="0" normalizeH="0" baseline="0" noProof="0" dirty="0" smtClean="0">
                <a:ln>
                  <a:noFill/>
                </a:ln>
                <a:solidFill>
                  <a:srgbClr val="004280"/>
                </a:solidFill>
                <a:effectLst/>
                <a:uLnTx/>
                <a:uFillTx/>
                <a:latin typeface="Intel Clear" panose="020B0604020203020204" pitchFamily="34" charset="0"/>
                <a:ea typeface="+mn-ea"/>
              </a:rPr>
              <a:t>Dynamic scheduling in OpenMP* parallel for loops</a:t>
            </a:r>
          </a:p>
          <a:p>
            <a:pPr marL="119063" marR="0" lvl="0" indent="-119063" algn="l" defTabSz="342900" rtl="0" eaLnBrk="1" fontAlgn="auto" latinLnBrk="0" hangingPunct="1">
              <a:lnSpc>
                <a:spcPct val="100000"/>
              </a:lnSpc>
              <a:spcBef>
                <a:spcPts val="0"/>
              </a:spcBef>
              <a:spcAft>
                <a:spcPts val="300"/>
              </a:spcAft>
              <a:buClr>
                <a:srgbClr val="004280"/>
              </a:buClr>
              <a:buSzTx/>
              <a:buFont typeface="Wingdings" panose="05000000000000000000" pitchFamily="2" charset="2"/>
              <a:buChar char="§"/>
              <a:tabLst/>
              <a:defRPr/>
            </a:pPr>
            <a:r>
              <a:rPr kumimoji="0" lang="en-US" sz="900" b="0" i="0" u="none" strike="noStrike" kern="1200" cap="none" spc="0" normalizeH="0" baseline="0" noProof="0" dirty="0" smtClean="0">
                <a:ln>
                  <a:noFill/>
                </a:ln>
                <a:solidFill>
                  <a:srgbClr val="004280"/>
                </a:solidFill>
                <a:effectLst/>
                <a:uLnTx/>
                <a:uFillTx/>
                <a:latin typeface="Intel Clear" panose="020B0604020203020204" pitchFamily="34" charset="0"/>
                <a:ea typeface="+mn-ea"/>
              </a:rPr>
              <a:t>Computes are sorted based on “input distance.” </a:t>
            </a:r>
          </a:p>
          <a:p>
            <a:pPr marL="0" lvl="1" indent="0">
              <a:spcBef>
                <a:spcPts val="0"/>
              </a:spcBef>
              <a:buNone/>
            </a:pPr>
            <a:endParaRPr lang="en-US" sz="900" b="1" dirty="0" smtClean="0">
              <a:latin typeface="Intel Clear" panose="020B0604020203020204" pitchFamily="34" charset="0"/>
            </a:endParaRPr>
          </a:p>
          <a:p>
            <a:pPr marL="0" lvl="1" indent="0">
              <a:spcBef>
                <a:spcPts val="0"/>
              </a:spcBef>
              <a:buNone/>
            </a:pPr>
            <a:r>
              <a:rPr lang="en-US" sz="900" b="1" dirty="0" smtClean="0">
                <a:latin typeface="Intel Clear" panose="020B0604020203020204" pitchFamily="34" charset="0"/>
              </a:rPr>
              <a:t>Notes:</a:t>
            </a:r>
          </a:p>
          <a:p>
            <a:pPr marL="374904" lvl="1" indent="-137160">
              <a:spcBef>
                <a:spcPts val="0"/>
              </a:spcBef>
              <a:buFont typeface="Wingdings" charset="2"/>
              <a:buChar char="§"/>
            </a:pPr>
            <a:r>
              <a:rPr lang="en-US" sz="900" dirty="0" smtClean="0">
                <a:solidFill>
                  <a:schemeClr val="tx2"/>
                </a:solidFill>
                <a:latin typeface="Intel Clear" panose="020B0604020203020204" pitchFamily="34" charset="0"/>
              </a:rPr>
              <a:t>We are continuing to optimize NAMD* further.  This will be updated as newer results are available.</a:t>
            </a:r>
          </a:p>
          <a:p>
            <a:endParaRPr lang="en-US" dirty="0"/>
          </a:p>
          <a:p>
            <a:pPr indent="-136525">
              <a:lnSpc>
                <a:spcPct val="120000"/>
              </a:lnSpc>
              <a:spcBef>
                <a:spcPts val="0"/>
              </a:spcBef>
            </a:pPr>
            <a:r>
              <a:rPr lang="en-US" sz="900" dirty="0" smtClean="0">
                <a:latin typeface="Intel Clear" panose="020B0604020203020204" pitchFamily="34" charset="0"/>
              </a:rPr>
              <a:t>Software stack</a:t>
            </a:r>
          </a:p>
          <a:p>
            <a:pPr marL="285750" indent="-285750">
              <a:lnSpc>
                <a:spcPct val="120000"/>
              </a:lnSpc>
              <a:spcBef>
                <a:spcPts val="0"/>
              </a:spcBef>
              <a:buFont typeface="Wingdings" panose="05000000000000000000" pitchFamily="2" charset="2"/>
              <a:buChar char="§"/>
            </a:pPr>
            <a:r>
              <a:rPr lang="en-US" sz="900" dirty="0" smtClean="0">
                <a:solidFill>
                  <a:schemeClr val="tx2"/>
                </a:solidFill>
                <a:latin typeface="Intel Clear" panose="020B0604020203020204" pitchFamily="34" charset="0"/>
              </a:rPr>
              <a:t>Intel Compiler </a:t>
            </a:r>
            <a:r>
              <a:rPr lang="en-US" altLang="ja-JP" sz="900" dirty="0" smtClean="0">
                <a:solidFill>
                  <a:schemeClr val="tx2"/>
                </a:solidFill>
                <a:latin typeface="Intel Clear" panose="020B0604020203020204" pitchFamily="34" charset="0"/>
              </a:rPr>
              <a:t>13.1.3 20130607  (2013.5.192)</a:t>
            </a:r>
          </a:p>
          <a:p>
            <a:pPr marL="285750" indent="-285750">
              <a:lnSpc>
                <a:spcPct val="120000"/>
              </a:lnSpc>
              <a:spcBef>
                <a:spcPts val="0"/>
              </a:spcBef>
              <a:buFont typeface="Wingdings" panose="05000000000000000000" pitchFamily="2" charset="2"/>
              <a:buChar char="§"/>
            </a:pPr>
            <a:r>
              <a:rPr lang="en-US" altLang="ja-JP" sz="900" dirty="0" smtClean="0">
                <a:solidFill>
                  <a:schemeClr val="tx2"/>
                </a:solidFill>
                <a:latin typeface="Intel Clear" panose="020B0604020203020204" pitchFamily="34" charset="0"/>
              </a:rPr>
              <a:t>MPSS: 2.1.6720-16</a:t>
            </a:r>
          </a:p>
          <a:p>
            <a:pPr marL="285750" indent="-285750">
              <a:lnSpc>
                <a:spcPct val="120000"/>
              </a:lnSpc>
              <a:spcBef>
                <a:spcPts val="0"/>
              </a:spcBef>
              <a:buFont typeface="Wingdings" panose="05000000000000000000" pitchFamily="2" charset="2"/>
              <a:buChar char="§"/>
            </a:pPr>
            <a:r>
              <a:rPr lang="en-US" altLang="ja-JP" sz="900" dirty="0" smtClean="0">
                <a:solidFill>
                  <a:schemeClr val="tx2"/>
                </a:solidFill>
                <a:latin typeface="Intel Clear" panose="020B0604020203020204" pitchFamily="34" charset="0"/>
              </a:rPr>
              <a:t>NAMD: Use “arch” files for the “Linux-x86_64-icc” build; for Intel® Xeon Phi™ coprocessor, add “--with-mic” when executing the “</a:t>
            </a:r>
            <a:r>
              <a:rPr lang="en-US" altLang="ja-JP" sz="900" dirty="0" err="1" smtClean="0">
                <a:solidFill>
                  <a:schemeClr val="tx2"/>
                </a:solidFill>
                <a:latin typeface="Intel Clear" panose="020B0604020203020204" pitchFamily="34" charset="0"/>
              </a:rPr>
              <a:t>config</a:t>
            </a:r>
            <a:r>
              <a:rPr lang="en-US" altLang="ja-JP" sz="900" dirty="0" smtClean="0">
                <a:solidFill>
                  <a:schemeClr val="tx2"/>
                </a:solidFill>
                <a:latin typeface="Intel Clear" panose="020B0604020203020204" pitchFamily="34" charset="0"/>
              </a:rPr>
              <a:t>” command</a:t>
            </a:r>
          </a:p>
          <a:p>
            <a:pPr marL="285750" indent="-285750">
              <a:lnSpc>
                <a:spcPct val="120000"/>
              </a:lnSpc>
              <a:spcBef>
                <a:spcPts val="0"/>
              </a:spcBef>
              <a:buFont typeface="Wingdings" panose="05000000000000000000" pitchFamily="2" charset="2"/>
              <a:buChar char="§"/>
            </a:pPr>
            <a:r>
              <a:rPr lang="en-US" altLang="ja-JP" sz="900" dirty="0" smtClean="0">
                <a:solidFill>
                  <a:schemeClr val="tx2"/>
                </a:solidFill>
                <a:latin typeface="Intel Clear" panose="020B0604020203020204" pitchFamily="34" charset="0"/>
              </a:rPr>
              <a:t>Charm++: verbs-linux-x86_64-smp-iccstatic</a:t>
            </a:r>
          </a:p>
          <a:p>
            <a:pPr marL="285750" lvl="2" indent="-285750">
              <a:lnSpc>
                <a:spcPct val="120000"/>
              </a:lnSpc>
              <a:spcBef>
                <a:spcPts val="0"/>
              </a:spcBef>
              <a:buFont typeface="Wingdings" panose="05000000000000000000" pitchFamily="2" charset="2"/>
              <a:buChar char="§"/>
            </a:pPr>
            <a:r>
              <a:rPr lang="en-US" altLang="ja-JP" sz="900" dirty="0" smtClean="0">
                <a:latin typeface="Intel Clear" panose="020B0604020203020204" pitchFamily="34" charset="0"/>
              </a:rPr>
              <a:t>Charm++, FFTW, and TCL are only used on the host, so no special directions are required for those third-party libraries</a:t>
            </a:r>
            <a:endParaRPr lang="en-US" sz="900" dirty="0" smtClean="0">
              <a:solidFill>
                <a:schemeClr val="tx2"/>
              </a:solidFill>
              <a:latin typeface="Intel Clear" panose="020B0604020203020204" pitchFamily="34" charset="0"/>
            </a:endParaRPr>
          </a:p>
          <a:p>
            <a:pPr>
              <a:spcBef>
                <a:spcPts val="0"/>
              </a:spcBef>
            </a:pPr>
            <a:r>
              <a:rPr lang="en-US" sz="900" dirty="0" smtClean="0">
                <a:latin typeface="Intel Clear" panose="020B0604020203020204" pitchFamily="34" charset="0"/>
              </a:rPr>
              <a:t>Multi-Node Runs</a:t>
            </a:r>
          </a:p>
          <a:p>
            <a:pPr lvl="1">
              <a:spcBef>
                <a:spcPts val="0"/>
              </a:spcBef>
            </a:pPr>
            <a:r>
              <a:rPr lang="en-US" sz="900" dirty="0" smtClean="0">
                <a:latin typeface="Intel Clear" panose="020B0604020203020204" pitchFamily="34" charset="0"/>
              </a:rPr>
              <a:t>Runs performed using different MPI/OpenMP/Offload-Fraction configurations for each node count and the best timing was used</a:t>
            </a:r>
          </a:p>
          <a:p>
            <a:endParaRPr lang="en-US" dirty="0"/>
          </a:p>
          <a:p>
            <a:endParaRPr lang="en-US" dirty="0"/>
          </a:p>
        </p:txBody>
      </p:sp>
      <p:sp>
        <p:nvSpPr>
          <p:cNvPr id="4" name="Slide Number Placeholder 3"/>
          <p:cNvSpPr>
            <a:spLocks noGrp="1"/>
          </p:cNvSpPr>
          <p:nvPr>
            <p:ph type="sldNum" sz="quarter" idx="10"/>
          </p:nvPr>
        </p:nvSpPr>
        <p:spPr/>
        <p:txBody>
          <a:bodyPr/>
          <a:lstStyle/>
          <a:p>
            <a:fld id="{43C4EEF9-8B0F-D542-A06D-2E8CBED689D6}" type="slidenum">
              <a:rPr lang="en-US" smtClean="0"/>
              <a:t>35</a:t>
            </a:fld>
            <a:endParaRPr lang="en-US" dirty="0"/>
          </a:p>
        </p:txBody>
      </p:sp>
    </p:spTree>
    <p:extLst>
      <p:ext uri="{BB962C8B-B14F-4D97-AF65-F5344CB8AC3E}">
        <p14:creationId xmlns:p14="http://schemas.microsoft.com/office/powerpoint/2010/main" val="2054718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dirty="0" smtClean="0">
                <a:solidFill>
                  <a:srgbClr val="004280"/>
                </a:solidFill>
              </a:rPr>
              <a:t>Code Optimization Strategy: </a:t>
            </a:r>
            <a:r>
              <a:rPr lang="en-US" sz="1200" dirty="0" smtClean="0">
                <a:solidFill>
                  <a:srgbClr val="004280"/>
                </a:solidFill>
              </a:rPr>
              <a:t>Numerous files were modified to improve performance. Most modifications improved performance for both processor and coprocessor.</a:t>
            </a:r>
          </a:p>
          <a:p>
            <a:endParaRPr lang="en-US" dirty="0"/>
          </a:p>
        </p:txBody>
      </p:sp>
      <p:sp>
        <p:nvSpPr>
          <p:cNvPr id="4" name="Slide Number Placeholder 3"/>
          <p:cNvSpPr>
            <a:spLocks noGrp="1"/>
          </p:cNvSpPr>
          <p:nvPr>
            <p:ph type="sldNum" sz="quarter" idx="10"/>
          </p:nvPr>
        </p:nvSpPr>
        <p:spPr/>
        <p:txBody>
          <a:bodyPr/>
          <a:lstStyle/>
          <a:p>
            <a:fld id="{D61C8689-8455-3546-ADF9-3B7273760F66}" type="slidenum">
              <a:rPr lang="en-US" smtClean="0">
                <a:solidFill>
                  <a:prstClr val="black"/>
                </a:solidFill>
              </a:rPr>
              <a:pPr/>
              <a:t>36</a:t>
            </a:fld>
            <a:endParaRPr lang="en-US" dirty="0">
              <a:solidFill>
                <a:prstClr val="black"/>
              </a:solidFill>
            </a:endParaRPr>
          </a:p>
        </p:txBody>
      </p:sp>
    </p:spTree>
    <p:extLst>
      <p:ext uri="{BB962C8B-B14F-4D97-AF65-F5344CB8AC3E}">
        <p14:creationId xmlns:p14="http://schemas.microsoft.com/office/powerpoint/2010/main" val="17489001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p:cNvSpPr>
            <a:spLocks noGrp="1" noChangeArrowheads="1"/>
          </p:cNvSpPr>
          <p:nvPr>
            <p:ph type="sldNum" sz="quarter" idx="5"/>
          </p:nvPr>
        </p:nvSpPr>
        <p:spPr/>
        <p:txBody>
          <a:bodyPr/>
          <a:lstStyle/>
          <a:p>
            <a:pPr>
              <a:defRPr/>
            </a:pPr>
            <a:fld id="{4366D2B1-5F03-4089-A7C5-6350E3C0DF61}" type="slidenum">
              <a:rPr lang="en-US" smtClean="0">
                <a:solidFill>
                  <a:prstClr val="black"/>
                </a:solidFill>
                <a:latin typeface="Calibri"/>
              </a:rPr>
              <a:pPr>
                <a:defRPr/>
              </a:pPr>
              <a:t>3</a:t>
            </a:fld>
            <a:endParaRPr lang="en-US" smtClean="0">
              <a:solidFill>
                <a:prstClr val="black"/>
              </a:solidFill>
              <a:latin typeface="Calibri"/>
            </a:endParaRPr>
          </a:p>
        </p:txBody>
      </p:sp>
      <p:sp>
        <p:nvSpPr>
          <p:cNvPr id="5123" name="Rectangle 2"/>
          <p:cNvSpPr>
            <a:spLocks noGrp="1" noRot="1" noChangeAspect="1" noChangeArrowheads="1" noTextEdit="1"/>
          </p:cNvSpPr>
          <p:nvPr>
            <p:ph type="sldImg"/>
          </p:nvPr>
        </p:nvSpPr>
        <p:spPr>
          <a:xfrm>
            <a:off x="381000" y="685800"/>
            <a:ext cx="6096000" cy="3429000"/>
          </a:xfrm>
          <a:ln/>
        </p:spPr>
      </p:sp>
      <p:sp>
        <p:nvSpPr>
          <p:cNvPr id="51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342900" rtl="0" eaLnBrk="1" fontAlgn="auto" latinLnBrk="0" hangingPunct="1">
              <a:lnSpc>
                <a:spcPct val="100000"/>
              </a:lnSpc>
              <a:spcBef>
                <a:spcPts val="0"/>
              </a:spcBef>
              <a:spcAft>
                <a:spcPts val="300"/>
              </a:spcAft>
              <a:buClr>
                <a:srgbClr val="004280"/>
              </a:buClr>
              <a:buSzTx/>
              <a:buFont typeface="Wingdings" panose="05000000000000000000" pitchFamily="2" charset="2"/>
              <a:buNone/>
              <a:tabLst/>
              <a:defRPr/>
            </a:pPr>
            <a:r>
              <a:rPr kumimoji="0" lang="en-US" sz="900" b="0" i="0" u="none" strike="noStrike" kern="1200" cap="none" spc="0" normalizeH="0" baseline="0" noProof="0" dirty="0" smtClean="0">
                <a:ln>
                  <a:noFill/>
                </a:ln>
                <a:solidFill>
                  <a:srgbClr val="002060"/>
                </a:solidFill>
                <a:effectLst/>
                <a:uLnTx/>
                <a:uFillTx/>
                <a:latin typeface="Intel Clear" panose="020B0604020203020204" pitchFamily="34" charset="0"/>
              </a:rPr>
              <a:t>LAMMPS has capabilities organized into packages. To enable the optimizations for both CPU and KNC, you have to install the "Intel" package</a:t>
            </a:r>
          </a:p>
          <a:p>
            <a:pPr marL="0" marR="0" lvl="1" indent="0" algn="l" defTabSz="342900" rtl="0" eaLnBrk="1" fontAlgn="auto" latinLnBrk="0" hangingPunct="1">
              <a:lnSpc>
                <a:spcPct val="100000"/>
              </a:lnSpc>
              <a:spcBef>
                <a:spcPts val="0"/>
              </a:spcBef>
              <a:spcAft>
                <a:spcPts val="300"/>
              </a:spcAft>
              <a:buClr>
                <a:srgbClr val="004280"/>
              </a:buClr>
              <a:buSzTx/>
              <a:buFont typeface="Wingdings" panose="05000000000000000000" pitchFamily="2" charset="2"/>
              <a:buNone/>
              <a:tabLst/>
              <a:defRPr/>
            </a:pPr>
            <a:endParaRPr kumimoji="0" lang="en-US" sz="900" b="0" i="0" u="none" strike="noStrike" kern="1200" cap="none" spc="0" normalizeH="0" baseline="0" noProof="0" dirty="0" smtClean="0">
              <a:ln>
                <a:noFill/>
              </a:ln>
              <a:solidFill>
                <a:srgbClr val="002060"/>
              </a:solidFill>
              <a:effectLst/>
              <a:uLnTx/>
              <a:uFillTx/>
              <a:latin typeface="Intel Clear" panose="020B0604020203020204" pitchFamily="34" charset="0"/>
            </a:endParaRPr>
          </a:p>
          <a:p>
            <a:pPr marL="0" marR="0" lvl="1" indent="0" algn="l" defTabSz="342900" rtl="0" eaLnBrk="1" fontAlgn="auto" latinLnBrk="0" hangingPunct="1">
              <a:lnSpc>
                <a:spcPct val="100000"/>
              </a:lnSpc>
              <a:spcBef>
                <a:spcPts val="0"/>
              </a:spcBef>
              <a:spcAft>
                <a:spcPts val="300"/>
              </a:spcAft>
              <a:buClr>
                <a:srgbClr val="004280"/>
              </a:buClr>
              <a:buSzTx/>
              <a:buFont typeface="Wingdings" panose="05000000000000000000" pitchFamily="2" charset="2"/>
              <a:buNone/>
              <a:tabLst/>
              <a:defRPr/>
            </a:pPr>
            <a:r>
              <a:rPr kumimoji="0" lang="en-US" sz="900" b="0" i="0" u="none" strike="noStrike" kern="1200" cap="none" spc="0" normalizeH="0" baseline="0" noProof="0" dirty="0" smtClean="0">
                <a:ln>
                  <a:noFill/>
                </a:ln>
                <a:solidFill>
                  <a:srgbClr val="002060"/>
                </a:solidFill>
                <a:effectLst/>
                <a:uLnTx/>
                <a:uFillTx/>
                <a:latin typeface="Intel Clear" panose="020B0604020203020204" pitchFamily="34" charset="0"/>
              </a:rPr>
              <a:t>Code Optimization Strategy: </a:t>
            </a:r>
          </a:p>
          <a:p>
            <a:pPr marL="171450" marR="0" lvl="1" indent="-171450" algn="l" defTabSz="342900" rtl="0" eaLnBrk="1" fontAlgn="auto" latinLnBrk="0" hangingPunct="1">
              <a:lnSpc>
                <a:spcPct val="100000"/>
              </a:lnSpc>
              <a:spcBef>
                <a:spcPts val="0"/>
              </a:spcBef>
              <a:spcAft>
                <a:spcPts val="300"/>
              </a:spcAft>
              <a:buClr>
                <a:srgbClr val="004280"/>
              </a:buClr>
              <a:buSzTx/>
              <a:buFont typeface="Wingdings" panose="05000000000000000000" pitchFamily="2" charset="2"/>
              <a:buChar char="§"/>
              <a:tabLst/>
              <a:defRPr/>
            </a:pPr>
            <a:r>
              <a:rPr kumimoji="0" lang="en-US" sz="900" b="0" i="0" u="none" strike="noStrike" kern="1200" cap="none" spc="0" normalizeH="0" baseline="0" noProof="0" dirty="0" smtClean="0">
                <a:ln>
                  <a:noFill/>
                </a:ln>
                <a:solidFill>
                  <a:srgbClr val="002060"/>
                </a:solidFill>
                <a:effectLst/>
                <a:uLnTx/>
                <a:uFillTx/>
                <a:latin typeface="Intel Clear" panose="020B0604020203020204" pitchFamily="34" charset="0"/>
              </a:rPr>
              <a:t>Separate processing of ghost atoms for better parallel performance.</a:t>
            </a:r>
          </a:p>
          <a:p>
            <a:pPr marL="171450" marR="0" lvl="1" indent="-171450" algn="l" defTabSz="342900" rtl="0" eaLnBrk="1" fontAlgn="auto" latinLnBrk="0" hangingPunct="1">
              <a:lnSpc>
                <a:spcPct val="100000"/>
              </a:lnSpc>
              <a:spcBef>
                <a:spcPts val="0"/>
              </a:spcBef>
              <a:spcAft>
                <a:spcPts val="300"/>
              </a:spcAft>
              <a:buClr>
                <a:srgbClr val="004280"/>
              </a:buClr>
              <a:buSzTx/>
              <a:buFont typeface="Wingdings" panose="05000000000000000000" pitchFamily="2" charset="2"/>
              <a:buChar char="§"/>
              <a:tabLst/>
              <a:defRPr/>
            </a:pPr>
            <a:r>
              <a:rPr kumimoji="0" lang="en-US" sz="900" b="0" i="0" u="none" strike="noStrike" kern="1200" cap="none" spc="0" normalizeH="0" baseline="0" noProof="0" dirty="0" smtClean="0">
                <a:ln>
                  <a:noFill/>
                </a:ln>
                <a:solidFill>
                  <a:srgbClr val="002060"/>
                </a:solidFill>
                <a:effectLst/>
                <a:uLnTx/>
                <a:uFillTx/>
                <a:latin typeface="Intel Clear" panose="020B0604020203020204" pitchFamily="34" charset="0"/>
              </a:rPr>
              <a:t>Used offload API to run calculations on the CPU and the coprocessor.</a:t>
            </a:r>
          </a:p>
          <a:p>
            <a:pPr marL="171450" marR="0" lvl="1" indent="-171450" algn="l" defTabSz="342900" rtl="0" eaLnBrk="1" fontAlgn="auto" latinLnBrk="0" hangingPunct="1">
              <a:lnSpc>
                <a:spcPct val="100000"/>
              </a:lnSpc>
              <a:spcBef>
                <a:spcPts val="0"/>
              </a:spcBef>
              <a:spcAft>
                <a:spcPts val="300"/>
              </a:spcAft>
              <a:buClr>
                <a:srgbClr val="004280"/>
              </a:buClr>
              <a:buSzTx/>
              <a:buFont typeface="Wingdings" panose="05000000000000000000" pitchFamily="2" charset="2"/>
              <a:buChar char="§"/>
              <a:tabLst/>
              <a:defRPr/>
            </a:pPr>
            <a:r>
              <a:rPr kumimoji="0" lang="en-US" sz="900" b="0" i="0" u="none" strike="noStrike" kern="1200" cap="none" spc="0" normalizeH="0" baseline="0" noProof="0" dirty="0" smtClean="0">
                <a:ln>
                  <a:noFill/>
                </a:ln>
                <a:solidFill>
                  <a:srgbClr val="002060"/>
                </a:solidFill>
                <a:effectLst/>
                <a:uLnTx/>
                <a:uFillTx/>
                <a:latin typeface="Intel Clear" panose="020B0604020203020204" pitchFamily="34" charset="0"/>
              </a:rPr>
              <a:t>Adds support for single, mixed, and double precision calculations on both CPU and coprocessor along with improved vectorization on the Intel Xeon processor and the Intel Xeon Phi coprocessor.</a:t>
            </a:r>
          </a:p>
          <a:p>
            <a:pPr marL="171450" marR="0" lvl="1" indent="-171450" algn="l" defTabSz="342900" rtl="0" eaLnBrk="1" fontAlgn="auto" latinLnBrk="0" hangingPunct="1">
              <a:lnSpc>
                <a:spcPct val="100000"/>
              </a:lnSpc>
              <a:spcBef>
                <a:spcPts val="0"/>
              </a:spcBef>
              <a:spcAft>
                <a:spcPts val="300"/>
              </a:spcAft>
              <a:buClr>
                <a:srgbClr val="004280"/>
              </a:buClr>
              <a:buSzTx/>
              <a:buFont typeface="Wingdings" panose="05000000000000000000" pitchFamily="2" charset="2"/>
              <a:buChar char="§"/>
              <a:tabLst/>
              <a:defRPr/>
            </a:pPr>
            <a:r>
              <a:rPr kumimoji="0" lang="en-US" sz="900" b="0" i="0" u="none" strike="noStrike" kern="1200" cap="none" spc="0" normalizeH="0" baseline="0" noProof="0" dirty="0" smtClean="0">
                <a:ln>
                  <a:noFill/>
                </a:ln>
                <a:solidFill>
                  <a:srgbClr val="002060"/>
                </a:solidFill>
                <a:effectLst/>
                <a:uLnTx/>
                <a:uFillTx/>
                <a:latin typeface="Intel Clear" panose="020B0604020203020204" pitchFamily="34" charset="0"/>
              </a:rPr>
              <a:t>Same C++ routine is run twice, once with an offload flag, to support concurrent calculations.</a:t>
            </a:r>
          </a:p>
          <a:p>
            <a:pPr marL="171450" marR="0" lvl="1" indent="-171450" algn="l" defTabSz="342900" rtl="0" eaLnBrk="1" fontAlgn="auto" latinLnBrk="0" hangingPunct="1">
              <a:lnSpc>
                <a:spcPct val="100000"/>
              </a:lnSpc>
              <a:spcBef>
                <a:spcPts val="0"/>
              </a:spcBef>
              <a:spcAft>
                <a:spcPts val="300"/>
              </a:spcAft>
              <a:buClr>
                <a:srgbClr val="004280"/>
              </a:buClr>
              <a:buSzTx/>
              <a:buFont typeface="Wingdings" panose="05000000000000000000" pitchFamily="2" charset="2"/>
              <a:buChar char="§"/>
              <a:tabLst/>
              <a:defRPr/>
            </a:pPr>
            <a:r>
              <a:rPr kumimoji="0" lang="en-US" sz="900" b="0" i="0" u="none" strike="noStrike" kern="1200" cap="none" spc="0" normalizeH="0" baseline="0" noProof="0" dirty="0" smtClean="0">
                <a:ln>
                  <a:noFill/>
                </a:ln>
                <a:solidFill>
                  <a:srgbClr val="002060"/>
                </a:solidFill>
                <a:effectLst/>
                <a:uLnTx/>
                <a:uFillTx/>
                <a:latin typeface="Intel Clear" panose="020B0604020203020204" pitchFamily="34" charset="0"/>
              </a:rPr>
              <a:t>Standard LAMMPS “fix” object manages concurrency and synchronization.</a:t>
            </a:r>
          </a:p>
          <a:p>
            <a:pPr marL="171450" marR="0" lvl="1" indent="-171450" algn="l" defTabSz="342900" rtl="0" eaLnBrk="1" fontAlgn="auto" latinLnBrk="0" hangingPunct="1">
              <a:lnSpc>
                <a:spcPct val="100000"/>
              </a:lnSpc>
              <a:spcBef>
                <a:spcPts val="0"/>
              </a:spcBef>
              <a:spcAft>
                <a:spcPts val="300"/>
              </a:spcAft>
              <a:buClr>
                <a:srgbClr val="004280"/>
              </a:buClr>
              <a:buSzTx/>
              <a:buFont typeface="Wingdings" panose="05000000000000000000" pitchFamily="2" charset="2"/>
              <a:buChar char="§"/>
              <a:tabLst/>
              <a:defRPr/>
            </a:pPr>
            <a:endParaRPr kumimoji="0" lang="en-US" sz="900" b="0" i="0" u="none" strike="noStrike" kern="1200" cap="none" spc="0" normalizeH="0" baseline="0" noProof="0" dirty="0" smtClean="0">
              <a:ln>
                <a:noFill/>
              </a:ln>
              <a:solidFill>
                <a:srgbClr val="002060"/>
              </a:solidFill>
              <a:effectLst/>
              <a:uLnTx/>
              <a:uFillTx/>
              <a:latin typeface="Intel Clear" panose="020B0604020203020204" pitchFamily="34" charset="0"/>
            </a:endParaRPr>
          </a:p>
          <a:p>
            <a:pPr marL="0" marR="0" lvl="1" indent="0" algn="l" defTabSz="342900" rtl="0" eaLnBrk="1" fontAlgn="auto" latinLnBrk="0" hangingPunct="1">
              <a:lnSpc>
                <a:spcPct val="100000"/>
              </a:lnSpc>
              <a:spcBef>
                <a:spcPts val="0"/>
              </a:spcBef>
              <a:spcAft>
                <a:spcPts val="300"/>
              </a:spcAft>
              <a:buClr>
                <a:srgbClr val="004280"/>
              </a:buClr>
              <a:buSzTx/>
              <a:buFont typeface="Wingdings" panose="05000000000000000000" pitchFamily="2" charset="2"/>
              <a:buNone/>
              <a:tabLst/>
              <a:defRPr/>
            </a:pPr>
            <a:r>
              <a:rPr kumimoji="0" lang="en-US" sz="900" b="1" i="0" u="none" strike="noStrike" kern="1200" cap="none" spc="0" normalizeH="0" baseline="0" noProof="0" dirty="0" smtClean="0">
                <a:ln>
                  <a:noFill/>
                </a:ln>
                <a:solidFill>
                  <a:srgbClr val="002060"/>
                </a:solidFill>
                <a:effectLst/>
                <a:uLnTx/>
                <a:uFillTx/>
                <a:latin typeface="Intel Clear"/>
              </a:rPr>
              <a:t>Advantages over official LAMMPS GPU package</a:t>
            </a:r>
          </a:p>
          <a:p>
            <a:pPr marL="171450" marR="0" lvl="1" indent="-171450" algn="l" defTabSz="342900" rtl="0" eaLnBrk="1" fontAlgn="auto" latinLnBrk="0" hangingPunct="1">
              <a:lnSpc>
                <a:spcPct val="100000"/>
              </a:lnSpc>
              <a:spcBef>
                <a:spcPts val="0"/>
              </a:spcBef>
              <a:spcAft>
                <a:spcPts val="300"/>
              </a:spcAft>
              <a:buClr>
                <a:srgbClr val="004280"/>
              </a:buClr>
              <a:buSzTx/>
              <a:buFont typeface="Arial" panose="020B0604020202020204" pitchFamily="34" charset="0"/>
              <a:buChar char="•"/>
              <a:tabLst/>
              <a:defRPr/>
            </a:pPr>
            <a:r>
              <a:rPr kumimoji="0" lang="en-US" sz="900" b="0" i="0" u="none" strike="noStrike" kern="1200" cap="none" spc="0" normalizeH="0" baseline="0" noProof="0" dirty="0" smtClean="0">
                <a:ln>
                  <a:noFill/>
                </a:ln>
                <a:solidFill>
                  <a:srgbClr val="002060"/>
                </a:solidFill>
                <a:effectLst/>
                <a:uLnTx/>
                <a:uFillTx/>
                <a:latin typeface="Intel Clear"/>
              </a:rPr>
              <a:t>Same code for routines run on the CPU and coprocessor (with or without offload)</a:t>
            </a:r>
          </a:p>
          <a:p>
            <a:pPr marL="171450" marR="0" lvl="1" indent="-171450" algn="l" defTabSz="342900" rtl="0" eaLnBrk="1" fontAlgn="auto" latinLnBrk="0" hangingPunct="1">
              <a:lnSpc>
                <a:spcPct val="100000"/>
              </a:lnSpc>
              <a:spcBef>
                <a:spcPts val="0"/>
              </a:spcBef>
              <a:spcAft>
                <a:spcPts val="300"/>
              </a:spcAft>
              <a:buClr>
                <a:srgbClr val="004280"/>
              </a:buClr>
              <a:buSzTx/>
              <a:buFont typeface="Arial" panose="020B0604020202020204" pitchFamily="34" charset="0"/>
              <a:buChar char="•"/>
              <a:tabLst/>
              <a:defRPr/>
            </a:pPr>
            <a:r>
              <a:rPr kumimoji="0" lang="en-US" sz="900" b="0" i="0" u="none" strike="noStrike" kern="1200" cap="none" spc="0" normalizeH="0" baseline="0" noProof="0" dirty="0" smtClean="0">
                <a:ln>
                  <a:noFill/>
                </a:ln>
                <a:solidFill>
                  <a:srgbClr val="002060"/>
                </a:solidFill>
                <a:effectLst/>
                <a:uLnTx/>
                <a:uFillTx/>
                <a:latin typeface="Intel Clear"/>
              </a:rPr>
              <a:t>Improved flexibility for heterogeneous calculations</a:t>
            </a:r>
          </a:p>
          <a:p>
            <a:pPr marL="365760" marR="0" lvl="2" indent="-171450" algn="l" defTabSz="342900" rtl="0" eaLnBrk="1" fontAlgn="auto" latinLnBrk="0" hangingPunct="1">
              <a:lnSpc>
                <a:spcPct val="100000"/>
              </a:lnSpc>
              <a:spcBef>
                <a:spcPts val="0"/>
              </a:spcBef>
              <a:spcAft>
                <a:spcPts val="300"/>
              </a:spcAft>
              <a:buClr>
                <a:srgbClr val="004280"/>
              </a:buClr>
              <a:buSzTx/>
              <a:buFont typeface="Arial" panose="020B0604020202020204" pitchFamily="34" charset="0"/>
              <a:buChar char="•"/>
              <a:tabLst/>
              <a:defRPr/>
            </a:pPr>
            <a:r>
              <a:rPr kumimoji="0" lang="en-US" sz="900" b="0" i="0" u="none" strike="noStrike" kern="1200" cap="none" spc="0" normalizeH="0" baseline="0" noProof="0" dirty="0" smtClean="0">
                <a:ln>
                  <a:noFill/>
                </a:ln>
                <a:solidFill>
                  <a:srgbClr val="002060"/>
                </a:solidFill>
                <a:effectLst/>
                <a:uLnTx/>
                <a:uFillTx/>
                <a:latin typeface="Intel Clear"/>
              </a:rPr>
              <a:t>Xeon Phi™ offload not limited to 16 MPI tasks on CPU</a:t>
            </a:r>
          </a:p>
          <a:p>
            <a:pPr marL="365760" marR="0" lvl="2" indent="-171450" algn="l" defTabSz="342900" rtl="0" eaLnBrk="1" fontAlgn="auto" latinLnBrk="0" hangingPunct="1">
              <a:lnSpc>
                <a:spcPct val="100000"/>
              </a:lnSpc>
              <a:spcBef>
                <a:spcPts val="0"/>
              </a:spcBef>
              <a:spcAft>
                <a:spcPts val="300"/>
              </a:spcAft>
              <a:buClr>
                <a:srgbClr val="004280"/>
              </a:buClr>
              <a:buSzTx/>
              <a:buFont typeface="Arial" panose="020B0604020202020204" pitchFamily="34" charset="0"/>
              <a:buChar char="•"/>
              <a:tabLst/>
              <a:defRPr/>
            </a:pPr>
            <a:r>
              <a:rPr kumimoji="0" lang="en-US" sz="900" b="0" i="0" u="none" strike="noStrike" kern="1200" cap="none" spc="0" normalizeH="0" baseline="0" noProof="0" dirty="0" smtClean="0">
                <a:ln>
                  <a:noFill/>
                </a:ln>
                <a:solidFill>
                  <a:srgbClr val="002060"/>
                </a:solidFill>
                <a:effectLst/>
                <a:uLnTx/>
                <a:uFillTx/>
                <a:latin typeface="Intel Clear"/>
              </a:rPr>
              <a:t>Xeon Phi™ offload supports OpenMP on the CPU</a:t>
            </a:r>
          </a:p>
          <a:p>
            <a:pPr marL="365760" marR="0" lvl="2" indent="-171450" algn="l" defTabSz="342900" rtl="0" eaLnBrk="1" fontAlgn="auto" latinLnBrk="0" hangingPunct="1">
              <a:lnSpc>
                <a:spcPct val="100000"/>
              </a:lnSpc>
              <a:spcBef>
                <a:spcPts val="0"/>
              </a:spcBef>
              <a:spcAft>
                <a:spcPts val="300"/>
              </a:spcAft>
              <a:buClr>
                <a:srgbClr val="004280"/>
              </a:buClr>
              <a:buSzTx/>
              <a:buFont typeface="Arial" panose="020B0604020202020204" pitchFamily="34" charset="0"/>
              <a:buChar char="•"/>
              <a:tabLst/>
              <a:defRPr/>
            </a:pPr>
            <a:r>
              <a:rPr kumimoji="0" lang="en-US" sz="900" b="0" i="0" u="none" strike="noStrike" kern="1200" cap="none" spc="0" normalizeH="0" baseline="0" noProof="0" dirty="0" smtClean="0">
                <a:ln>
                  <a:noFill/>
                </a:ln>
                <a:solidFill>
                  <a:srgbClr val="002060"/>
                </a:solidFill>
                <a:effectLst/>
                <a:uLnTx/>
                <a:uFillTx/>
                <a:latin typeface="Intel Clear"/>
              </a:rPr>
              <a:t>MPI tasks sharing the coprocessor are able to get exclusive core affinity on Xeon Phi™</a:t>
            </a:r>
          </a:p>
          <a:p>
            <a:pPr marL="171450" marR="0" lvl="1" indent="-171450" algn="l" defTabSz="342900" rtl="0" eaLnBrk="1" fontAlgn="auto" latinLnBrk="0" hangingPunct="1">
              <a:lnSpc>
                <a:spcPct val="100000"/>
              </a:lnSpc>
              <a:spcBef>
                <a:spcPts val="0"/>
              </a:spcBef>
              <a:spcAft>
                <a:spcPts val="300"/>
              </a:spcAft>
              <a:buClr>
                <a:srgbClr val="004280"/>
              </a:buClr>
              <a:buSzTx/>
              <a:buFont typeface="Arial" panose="020B0604020202020204" pitchFamily="34" charset="0"/>
              <a:buChar char="•"/>
              <a:tabLst/>
              <a:defRPr/>
            </a:pPr>
            <a:r>
              <a:rPr kumimoji="0" lang="en-US" sz="900" b="0" i="0" u="none" strike="noStrike" kern="1200" cap="none" spc="0" normalizeH="0" baseline="0" noProof="0" dirty="0" smtClean="0">
                <a:ln>
                  <a:noFill/>
                </a:ln>
                <a:solidFill>
                  <a:srgbClr val="002060"/>
                </a:solidFill>
                <a:effectLst/>
                <a:uLnTx/>
                <a:uFillTx/>
                <a:latin typeface="Intel Clear"/>
              </a:rPr>
              <a:t>Support for both ‘newton’ settings allows for more flexibility for new force-fields</a:t>
            </a:r>
          </a:p>
          <a:p>
            <a:pPr marL="171450" marR="0" lvl="1" indent="-171450" algn="l" defTabSz="342900" rtl="0" eaLnBrk="1" fontAlgn="auto" latinLnBrk="0" hangingPunct="1">
              <a:lnSpc>
                <a:spcPct val="100000"/>
              </a:lnSpc>
              <a:spcBef>
                <a:spcPts val="0"/>
              </a:spcBef>
              <a:spcAft>
                <a:spcPts val="300"/>
              </a:spcAft>
              <a:buClr>
                <a:srgbClr val="004280"/>
              </a:buClr>
              <a:buSzTx/>
              <a:buFont typeface="Arial" panose="020B0604020202020204" pitchFamily="34" charset="0"/>
              <a:buChar char="•"/>
              <a:tabLst/>
              <a:defRPr/>
            </a:pPr>
            <a:r>
              <a:rPr kumimoji="0" lang="en-US" sz="900" b="0" i="0" u="none" strike="noStrike" kern="1200" cap="none" spc="0" normalizeH="0" baseline="0" noProof="0" dirty="0" smtClean="0">
                <a:ln>
                  <a:noFill/>
                </a:ln>
                <a:solidFill>
                  <a:srgbClr val="002060"/>
                </a:solidFill>
                <a:effectLst/>
                <a:uLnTx/>
                <a:uFillTx/>
                <a:latin typeface="Intel Clear"/>
              </a:rPr>
              <a:t>Better overlap of MPI communications and computation</a:t>
            </a:r>
          </a:p>
          <a:p>
            <a:pPr marL="171450" marR="0" lvl="1" indent="-171450" algn="l" defTabSz="342900" rtl="0" eaLnBrk="1" fontAlgn="auto" latinLnBrk="0" hangingPunct="1">
              <a:lnSpc>
                <a:spcPct val="100000"/>
              </a:lnSpc>
              <a:spcBef>
                <a:spcPts val="0"/>
              </a:spcBef>
              <a:spcAft>
                <a:spcPts val="300"/>
              </a:spcAft>
              <a:buClr>
                <a:srgbClr val="004280"/>
              </a:buClr>
              <a:buSzTx/>
              <a:buFont typeface="Arial" panose="020B0604020202020204" pitchFamily="34" charset="0"/>
              <a:buChar char="•"/>
              <a:tabLst/>
              <a:defRPr/>
            </a:pPr>
            <a:r>
              <a:rPr kumimoji="0" lang="en-US" sz="900" b="0" i="0" u="none" strike="noStrike" kern="1200" cap="none" spc="0" normalizeH="0" baseline="0" noProof="0" dirty="0" smtClean="0">
                <a:ln>
                  <a:noFill/>
                </a:ln>
                <a:solidFill>
                  <a:srgbClr val="002060"/>
                </a:solidFill>
                <a:effectLst/>
                <a:uLnTx/>
                <a:uFillTx/>
                <a:latin typeface="Intel Clear"/>
              </a:rPr>
              <a:t>Build process is simpler and does not require building a separate library for coprocessor routines</a:t>
            </a:r>
          </a:p>
          <a:p>
            <a:pPr marL="171450" marR="0" lvl="1" indent="-171450" algn="l" defTabSz="342900" rtl="0" eaLnBrk="1" fontAlgn="auto" latinLnBrk="0" hangingPunct="1">
              <a:lnSpc>
                <a:spcPct val="100000"/>
              </a:lnSpc>
              <a:spcBef>
                <a:spcPts val="0"/>
              </a:spcBef>
              <a:spcAft>
                <a:spcPts val="300"/>
              </a:spcAft>
              <a:buClr>
                <a:srgbClr val="004280"/>
              </a:buClr>
              <a:buSzTx/>
              <a:buFont typeface="Arial" panose="020B0604020202020204" pitchFamily="34" charset="0"/>
              <a:buChar char="•"/>
              <a:tabLst/>
              <a:defRPr/>
            </a:pPr>
            <a:r>
              <a:rPr kumimoji="0" lang="en-US" sz="900" b="0" i="0" u="none" strike="noStrike" kern="1200" cap="none" spc="0" normalizeH="0" baseline="0" noProof="0" dirty="0" smtClean="0">
                <a:ln>
                  <a:noFill/>
                </a:ln>
                <a:solidFill>
                  <a:srgbClr val="002060"/>
                </a:solidFill>
                <a:effectLst/>
                <a:uLnTx/>
                <a:uFillTx/>
                <a:latin typeface="Intel Clear"/>
              </a:rPr>
              <a:t>Precision mode (single, mixed, or double) can be switched at run-time without rebuilding</a:t>
            </a:r>
          </a:p>
          <a:p>
            <a:pPr marL="0" marR="0" lvl="1" indent="0" algn="l" defTabSz="342900" rtl="0" eaLnBrk="1" fontAlgn="auto" latinLnBrk="0" hangingPunct="1">
              <a:lnSpc>
                <a:spcPct val="100000"/>
              </a:lnSpc>
              <a:spcBef>
                <a:spcPts val="0"/>
              </a:spcBef>
              <a:spcAft>
                <a:spcPts val="300"/>
              </a:spcAft>
              <a:buClr>
                <a:srgbClr val="004280"/>
              </a:buClr>
              <a:buSzTx/>
              <a:buFont typeface="Wingdings" panose="05000000000000000000" pitchFamily="2" charset="2"/>
              <a:buNone/>
              <a:tabLst/>
              <a:defRPr/>
            </a:pPr>
            <a:endParaRPr kumimoji="0" lang="en-US" sz="900" b="0" i="0" u="none" strike="noStrike" kern="1200" cap="none" spc="0" normalizeH="0" baseline="0" noProof="0" dirty="0" smtClean="0">
              <a:ln>
                <a:noFill/>
              </a:ln>
              <a:solidFill>
                <a:srgbClr val="002060"/>
              </a:solidFill>
              <a:effectLst/>
              <a:uLnTx/>
              <a:uFillTx/>
              <a:latin typeface="Intel Clear" panose="020B0604020203020204" pitchFamily="34" charset="0"/>
            </a:endParaRPr>
          </a:p>
          <a:p>
            <a:pPr marL="0" marR="0" lvl="1" indent="0" algn="l" defTabSz="342900" rtl="0" eaLnBrk="1" fontAlgn="auto" latinLnBrk="0" hangingPunct="1">
              <a:lnSpc>
                <a:spcPct val="100000"/>
              </a:lnSpc>
              <a:spcBef>
                <a:spcPts val="0"/>
              </a:spcBef>
              <a:spcAft>
                <a:spcPts val="300"/>
              </a:spcAft>
              <a:buClr>
                <a:srgbClr val="004280"/>
              </a:buClr>
              <a:buSzTx/>
              <a:buFont typeface="Wingdings" panose="05000000000000000000" pitchFamily="2" charset="2"/>
              <a:buNone/>
              <a:tabLst/>
              <a:defRPr/>
            </a:pPr>
            <a:r>
              <a:rPr kumimoji="0" lang="en-US" sz="900" b="0" i="0" u="none" strike="noStrike" kern="1200" cap="none" spc="0" normalizeH="0" baseline="0" noProof="0" dirty="0" smtClean="0">
                <a:ln>
                  <a:noFill/>
                </a:ln>
                <a:solidFill>
                  <a:srgbClr val="002060"/>
                </a:solidFill>
                <a:effectLst/>
                <a:uLnTx/>
                <a:uFillTx/>
                <a:latin typeface="Intel Clear" panose="020B0604020203020204" pitchFamily="34" charset="0"/>
              </a:rPr>
              <a:t>Important compiler sensitivities:</a:t>
            </a:r>
          </a:p>
          <a:p>
            <a:pPr marL="0" marR="0" lvl="1" indent="0" algn="l" defTabSz="342900" rtl="0" eaLnBrk="1" fontAlgn="auto" latinLnBrk="0" hangingPunct="1">
              <a:lnSpc>
                <a:spcPct val="100000"/>
              </a:lnSpc>
              <a:spcBef>
                <a:spcPts val="0"/>
              </a:spcBef>
              <a:spcAft>
                <a:spcPts val="300"/>
              </a:spcAft>
              <a:buClr>
                <a:srgbClr val="004280"/>
              </a:buClr>
              <a:buSzTx/>
              <a:buFont typeface="Wingdings" panose="05000000000000000000" pitchFamily="2" charset="2"/>
              <a:buNone/>
              <a:tabLst/>
              <a:defRPr/>
            </a:pPr>
            <a:r>
              <a:rPr kumimoji="0" lang="en-US" sz="900" b="0" i="0" u="none" strike="noStrike" kern="1200" cap="none" spc="0" normalizeH="0" baseline="0" noProof="0" dirty="0" smtClean="0">
                <a:ln>
                  <a:noFill/>
                </a:ln>
                <a:solidFill>
                  <a:srgbClr val="002060"/>
                </a:solidFill>
                <a:effectLst/>
                <a:uLnTx/>
                <a:uFillTx/>
                <a:latin typeface="Intel Clear"/>
              </a:rPr>
              <a:t>These Results Used: Intel Compiler 2013 SP1.1.106 (icc version 14.0.1), Intel MPI 5.0.0.028</a:t>
            </a:r>
          </a:p>
          <a:p>
            <a:pPr marL="0" marR="0" lvl="1" indent="0" algn="l" defTabSz="342900" rtl="0" eaLnBrk="1" fontAlgn="auto" latinLnBrk="0" hangingPunct="1">
              <a:lnSpc>
                <a:spcPct val="100000"/>
              </a:lnSpc>
              <a:spcBef>
                <a:spcPts val="0"/>
              </a:spcBef>
              <a:spcAft>
                <a:spcPts val="300"/>
              </a:spcAft>
              <a:buClr>
                <a:srgbClr val="004280"/>
              </a:buClr>
              <a:buSzTx/>
              <a:buFont typeface="Wingdings" panose="05000000000000000000" pitchFamily="2" charset="2"/>
              <a:buNone/>
              <a:tabLst/>
              <a:defRPr/>
            </a:pPr>
            <a:r>
              <a:rPr kumimoji="0" lang="en-US" sz="900" b="0" i="0" u="none" strike="noStrike" kern="1200" cap="none" spc="0" normalizeH="0" baseline="0" noProof="0" dirty="0" smtClean="0">
                <a:ln>
                  <a:noFill/>
                </a:ln>
                <a:solidFill>
                  <a:srgbClr val="002060"/>
                </a:solidFill>
                <a:effectLst/>
                <a:uLnTx/>
                <a:uFillTx/>
                <a:latin typeface="Intel Clear"/>
              </a:rPr>
              <a:t>Intel Compiler Notes:</a:t>
            </a:r>
          </a:p>
          <a:p>
            <a:pPr marL="171450" marR="0" lvl="1" indent="-171450" algn="l" defTabSz="342900" rtl="0" eaLnBrk="1" fontAlgn="auto" latinLnBrk="0" hangingPunct="1">
              <a:lnSpc>
                <a:spcPct val="100000"/>
              </a:lnSpc>
              <a:spcBef>
                <a:spcPts val="0"/>
              </a:spcBef>
              <a:spcAft>
                <a:spcPts val="300"/>
              </a:spcAft>
              <a:buClr>
                <a:srgbClr val="004280"/>
              </a:buClr>
              <a:buSzTx/>
              <a:buFont typeface="Arial" panose="020B0604020202020204" pitchFamily="34" charset="0"/>
              <a:buChar char="•"/>
              <a:tabLst/>
              <a:defRPr/>
            </a:pPr>
            <a:r>
              <a:rPr kumimoji="0" lang="en-US" sz="900" b="0" i="0" u="none" strike="noStrike" kern="1200" cap="none" spc="0" normalizeH="0" baseline="0" noProof="0" dirty="0" smtClean="0">
                <a:ln>
                  <a:noFill/>
                </a:ln>
                <a:solidFill>
                  <a:srgbClr val="002060"/>
                </a:solidFill>
                <a:effectLst/>
                <a:uLnTx/>
                <a:uFillTx/>
                <a:latin typeface="Intel Clear"/>
              </a:rPr>
              <a:t>2013.3.*, 2013.5.*, 2015Beta Produce Incorrect Results for Liquid Crystal Benchmark</a:t>
            </a:r>
          </a:p>
          <a:p>
            <a:pPr marL="171450" marR="0" lvl="1" indent="-171450" algn="l" defTabSz="342900" rtl="0" eaLnBrk="1" fontAlgn="auto" latinLnBrk="0" hangingPunct="1">
              <a:lnSpc>
                <a:spcPct val="100000"/>
              </a:lnSpc>
              <a:spcBef>
                <a:spcPts val="0"/>
              </a:spcBef>
              <a:spcAft>
                <a:spcPts val="300"/>
              </a:spcAft>
              <a:buClr>
                <a:srgbClr val="004280"/>
              </a:buClr>
              <a:buSzTx/>
              <a:buFont typeface="Arial" panose="020B0604020202020204" pitchFamily="34" charset="0"/>
              <a:buChar char="•"/>
              <a:tabLst/>
              <a:defRPr/>
            </a:pPr>
            <a:r>
              <a:rPr kumimoji="0" lang="en-US" sz="900" b="0" i="0" u="none" strike="noStrike" kern="1200" cap="none" spc="0" normalizeH="0" baseline="0" noProof="0" dirty="0" smtClean="0">
                <a:ln>
                  <a:noFill/>
                </a:ln>
                <a:solidFill>
                  <a:srgbClr val="002060"/>
                </a:solidFill>
                <a:effectLst/>
                <a:uLnTx/>
                <a:uFillTx/>
                <a:latin typeface="Intel Clear"/>
              </a:rPr>
              <a:t>2015 Beta, 2015 BetaU1 have performance regression for vectorization</a:t>
            </a:r>
          </a:p>
          <a:p>
            <a:pPr marL="171450" marR="0" lvl="1" indent="-171450" algn="l" defTabSz="342900" rtl="0" eaLnBrk="1" fontAlgn="auto" latinLnBrk="0" hangingPunct="1">
              <a:lnSpc>
                <a:spcPct val="100000"/>
              </a:lnSpc>
              <a:spcBef>
                <a:spcPts val="0"/>
              </a:spcBef>
              <a:spcAft>
                <a:spcPts val="300"/>
              </a:spcAft>
              <a:buClr>
                <a:srgbClr val="004280"/>
              </a:buClr>
              <a:buSzTx/>
              <a:buFont typeface="Arial" panose="020B0604020202020204" pitchFamily="34" charset="0"/>
              <a:buChar char="•"/>
              <a:tabLst/>
              <a:defRPr/>
            </a:pPr>
            <a:r>
              <a:rPr kumimoji="0" lang="en-US" sz="900" b="0" i="0" u="none" strike="noStrike" kern="1200" cap="none" spc="0" normalizeH="0" baseline="0" noProof="0" dirty="0" smtClean="0">
                <a:ln>
                  <a:noFill/>
                </a:ln>
                <a:solidFill>
                  <a:srgbClr val="002060"/>
                </a:solidFill>
                <a:effectLst/>
                <a:uLnTx/>
                <a:uFillTx/>
                <a:latin typeface="Intel Clear"/>
              </a:rPr>
              <a:t>2015 PC/Current has performance regression for Non-blocking offload issue time</a:t>
            </a:r>
          </a:p>
          <a:p>
            <a:pPr marL="0" marR="0" lvl="1" indent="0" algn="l" defTabSz="342900" rtl="0" eaLnBrk="1" fontAlgn="auto" latinLnBrk="0" hangingPunct="1">
              <a:lnSpc>
                <a:spcPct val="100000"/>
              </a:lnSpc>
              <a:spcBef>
                <a:spcPts val="0"/>
              </a:spcBef>
              <a:spcAft>
                <a:spcPts val="300"/>
              </a:spcAft>
              <a:buClr>
                <a:srgbClr val="004280"/>
              </a:buClr>
              <a:buSzTx/>
              <a:buFont typeface="Wingdings" panose="05000000000000000000" pitchFamily="2" charset="2"/>
              <a:buNone/>
              <a:tabLst/>
              <a:defRPr/>
            </a:pPr>
            <a:r>
              <a:rPr kumimoji="0" lang="en-US" sz="900" b="0" i="0" u="none" strike="noStrike" kern="1200" cap="none" spc="0" normalizeH="0" baseline="0" noProof="0" dirty="0" smtClean="0">
                <a:ln>
                  <a:noFill/>
                </a:ln>
                <a:solidFill>
                  <a:srgbClr val="002060"/>
                </a:solidFill>
                <a:effectLst/>
                <a:uLnTx/>
                <a:uFillTx/>
                <a:latin typeface="Intel Clear"/>
              </a:rPr>
              <a:t>Intel MPI Notes:</a:t>
            </a:r>
          </a:p>
          <a:p>
            <a:pPr marL="171450" marR="0" lvl="1" indent="-171450" algn="l" defTabSz="342900" rtl="0" eaLnBrk="1" fontAlgn="auto" latinLnBrk="0" hangingPunct="1">
              <a:lnSpc>
                <a:spcPct val="100000"/>
              </a:lnSpc>
              <a:spcBef>
                <a:spcPts val="0"/>
              </a:spcBef>
              <a:spcAft>
                <a:spcPts val="300"/>
              </a:spcAft>
              <a:buClr>
                <a:srgbClr val="004280"/>
              </a:buClr>
              <a:buSzTx/>
              <a:buFont typeface="Arial" panose="020B0604020202020204" pitchFamily="34" charset="0"/>
              <a:buChar char="•"/>
              <a:tabLst/>
              <a:defRPr/>
            </a:pPr>
            <a:r>
              <a:rPr kumimoji="0" lang="en-US" sz="900" b="0" i="0" u="none" strike="noStrike" kern="1200" cap="none" spc="0" normalizeH="0" baseline="0" noProof="0" dirty="0" smtClean="0">
                <a:ln>
                  <a:noFill/>
                </a:ln>
                <a:solidFill>
                  <a:srgbClr val="002060"/>
                </a:solidFill>
                <a:effectLst/>
                <a:uLnTx/>
                <a:uFillTx/>
                <a:latin typeface="Intel Clear"/>
              </a:rPr>
              <a:t>IMPI 4.* does not select appropriate topology aware algorithms</a:t>
            </a:r>
          </a:p>
          <a:p>
            <a:pPr marL="171450" marR="0" lvl="1" indent="-171450" algn="l" defTabSz="342900" rtl="0" eaLnBrk="1" fontAlgn="auto" latinLnBrk="0" hangingPunct="1">
              <a:lnSpc>
                <a:spcPct val="100000"/>
              </a:lnSpc>
              <a:spcBef>
                <a:spcPts val="0"/>
              </a:spcBef>
              <a:spcAft>
                <a:spcPts val="300"/>
              </a:spcAft>
              <a:buClr>
                <a:srgbClr val="004280"/>
              </a:buClr>
              <a:buSzTx/>
              <a:buFont typeface="Arial" panose="020B0604020202020204" pitchFamily="34" charset="0"/>
              <a:buChar char="•"/>
              <a:tabLst/>
              <a:defRPr/>
            </a:pPr>
            <a:r>
              <a:rPr kumimoji="0" lang="en-US" sz="900" b="0" i="0" u="none" strike="noStrike" kern="1200" cap="none" spc="0" normalizeH="0" baseline="0" noProof="0" dirty="0" smtClean="0">
                <a:ln>
                  <a:noFill/>
                </a:ln>
                <a:solidFill>
                  <a:srgbClr val="002060"/>
                </a:solidFill>
                <a:effectLst/>
                <a:uLnTx/>
                <a:uFillTx/>
                <a:latin typeface="Intel Clear"/>
              </a:rPr>
              <a:t>Explicitly specifying algorithms when using offload results in application hangs/node failures</a:t>
            </a:r>
          </a:p>
          <a:p>
            <a:pPr marL="171450" marR="0" lvl="1" indent="-171450" algn="l" defTabSz="342900" rtl="0" eaLnBrk="1" fontAlgn="auto" latinLnBrk="0" hangingPunct="1">
              <a:lnSpc>
                <a:spcPct val="100000"/>
              </a:lnSpc>
              <a:spcBef>
                <a:spcPts val="0"/>
              </a:spcBef>
              <a:spcAft>
                <a:spcPts val="300"/>
              </a:spcAft>
              <a:buClr>
                <a:srgbClr val="004280"/>
              </a:buClr>
              <a:buSzTx/>
              <a:buFont typeface="Arial" panose="020B0604020202020204" pitchFamily="34" charset="0"/>
              <a:buChar char="•"/>
              <a:tabLst/>
              <a:defRPr/>
            </a:pPr>
            <a:r>
              <a:rPr kumimoji="0" lang="en-US" sz="900" b="0" i="0" u="none" strike="noStrike" kern="1200" cap="none" spc="0" normalizeH="0" baseline="0" noProof="0" dirty="0" smtClean="0">
                <a:ln>
                  <a:noFill/>
                </a:ln>
                <a:solidFill>
                  <a:srgbClr val="002060"/>
                </a:solidFill>
                <a:effectLst/>
                <a:uLnTx/>
                <a:uFillTx/>
                <a:latin typeface="Intel Clear"/>
              </a:rPr>
              <a:t>This also happens with IMPI 5, but default algorithms perform much better</a:t>
            </a:r>
          </a:p>
          <a:p>
            <a:pPr marL="0" marR="0" lvl="1" indent="0" algn="l" defTabSz="342900" rtl="0" eaLnBrk="1" fontAlgn="auto" latinLnBrk="0" hangingPunct="1">
              <a:lnSpc>
                <a:spcPct val="100000"/>
              </a:lnSpc>
              <a:spcBef>
                <a:spcPts val="0"/>
              </a:spcBef>
              <a:spcAft>
                <a:spcPts val="300"/>
              </a:spcAft>
              <a:buClr>
                <a:srgbClr val="004280"/>
              </a:buClr>
              <a:buSzTx/>
              <a:buFont typeface="Wingdings" panose="05000000000000000000" pitchFamily="2" charset="2"/>
              <a:buNone/>
              <a:tabLst/>
              <a:defRPr/>
            </a:pPr>
            <a:endParaRPr kumimoji="0" lang="en-US" sz="900" b="0" i="0" u="none" strike="noStrike" kern="1200" cap="none" spc="0" normalizeH="0" baseline="0" noProof="0" dirty="0" smtClean="0">
              <a:ln>
                <a:noFill/>
              </a:ln>
              <a:solidFill>
                <a:srgbClr val="002060"/>
              </a:solidFill>
              <a:effectLst/>
              <a:uLnTx/>
              <a:uFillTx/>
              <a:latin typeface="Intel Clear"/>
            </a:endParaRPr>
          </a:p>
          <a:p>
            <a:pPr marL="0" marR="0" lvl="1" indent="0" algn="l" defTabSz="342900" rtl="0" eaLnBrk="1" fontAlgn="auto" latinLnBrk="0" hangingPunct="1">
              <a:lnSpc>
                <a:spcPct val="100000"/>
              </a:lnSpc>
              <a:spcBef>
                <a:spcPts val="0"/>
              </a:spcBef>
              <a:spcAft>
                <a:spcPts val="300"/>
              </a:spcAft>
              <a:buClr>
                <a:srgbClr val="004280"/>
              </a:buClr>
              <a:buSzTx/>
              <a:buFont typeface="Arial" panose="020B0604020202020204" pitchFamily="34" charset="0"/>
              <a:buNone/>
              <a:tabLst/>
              <a:defRPr/>
            </a:pPr>
            <a:r>
              <a:rPr kumimoji="0" lang="en-US" sz="900" b="0" i="0" u="none" strike="noStrike" kern="1200" cap="none" spc="0" normalizeH="0" baseline="0" noProof="0" dirty="0" smtClean="0">
                <a:ln>
                  <a:noFill/>
                </a:ln>
                <a:solidFill>
                  <a:srgbClr val="002060"/>
                </a:solidFill>
                <a:effectLst/>
                <a:uLnTx/>
                <a:uFillTx/>
                <a:latin typeface="Intel Clear"/>
              </a:rPr>
              <a:t>Intel Compiler 2013 SP1.1.106 (icc version 14.0.1)</a:t>
            </a:r>
          </a:p>
          <a:p>
            <a:pPr marL="0" marR="0" lvl="1" indent="0" algn="l" defTabSz="342900" rtl="0" eaLnBrk="1" fontAlgn="auto" latinLnBrk="0" hangingPunct="1">
              <a:lnSpc>
                <a:spcPct val="100000"/>
              </a:lnSpc>
              <a:spcBef>
                <a:spcPts val="0"/>
              </a:spcBef>
              <a:spcAft>
                <a:spcPts val="300"/>
              </a:spcAft>
              <a:buClr>
                <a:srgbClr val="004280"/>
              </a:buClr>
              <a:buSzTx/>
              <a:buFont typeface="Arial" panose="020B0604020202020204" pitchFamily="34" charset="0"/>
              <a:buNone/>
              <a:tabLst/>
              <a:defRPr/>
            </a:pPr>
            <a:r>
              <a:rPr kumimoji="0" lang="en-US" sz="900" b="0" i="0" u="none" strike="noStrike" kern="1200" cap="none" spc="0" normalizeH="0" baseline="0" noProof="0" dirty="0" smtClean="0">
                <a:ln>
                  <a:noFill/>
                </a:ln>
                <a:solidFill>
                  <a:srgbClr val="002060"/>
                </a:solidFill>
                <a:effectLst/>
                <a:uLnTx/>
                <a:uFillTx/>
                <a:latin typeface="Intel Clear"/>
              </a:rPr>
              <a:t>-g -O3 -xAVX -</a:t>
            </a:r>
            <a:r>
              <a:rPr kumimoji="0" lang="en-US" sz="900" b="0" i="0" u="none" strike="noStrike" kern="1200" cap="none" spc="0" normalizeH="0" baseline="0" noProof="0" dirty="0" err="1" smtClean="0">
                <a:ln>
                  <a:noFill/>
                </a:ln>
                <a:solidFill>
                  <a:srgbClr val="002060"/>
                </a:solidFill>
                <a:effectLst/>
                <a:uLnTx/>
                <a:uFillTx/>
                <a:latin typeface="Intel Clear"/>
              </a:rPr>
              <a:t>fno</a:t>
            </a:r>
            <a:r>
              <a:rPr kumimoji="0" lang="en-US" sz="900" b="0" i="0" u="none" strike="noStrike" kern="1200" cap="none" spc="0" normalizeH="0" baseline="0" noProof="0" dirty="0" smtClean="0">
                <a:ln>
                  <a:noFill/>
                </a:ln>
                <a:solidFill>
                  <a:srgbClr val="002060"/>
                </a:solidFill>
                <a:effectLst/>
                <a:uLnTx/>
                <a:uFillTx/>
                <a:latin typeface="Intel Clear"/>
              </a:rPr>
              <a:t>-alias -ansi-alias -restrict -DLAMMPS_MEMALIGN=64 -override-limits -offload-</a:t>
            </a:r>
            <a:r>
              <a:rPr kumimoji="0" lang="en-US" sz="900" b="0" i="0" u="none" strike="noStrike" kern="1200" cap="none" spc="0" normalizeH="0" baseline="0" noProof="0" dirty="0" err="1" smtClean="0">
                <a:ln>
                  <a:noFill/>
                </a:ln>
                <a:solidFill>
                  <a:srgbClr val="002060"/>
                </a:solidFill>
                <a:effectLst/>
                <a:uLnTx/>
                <a:uFillTx/>
                <a:latin typeface="Intel Clear"/>
              </a:rPr>
              <a:t>option,mic,compiler</a:t>
            </a:r>
            <a:r>
              <a:rPr kumimoji="0" lang="en-US" sz="900" b="0" i="0" u="none" strike="noStrike" kern="1200" cap="none" spc="0" normalizeH="0" baseline="0" noProof="0" dirty="0" smtClean="0">
                <a:ln>
                  <a:noFill/>
                </a:ln>
                <a:solidFill>
                  <a:srgbClr val="002060"/>
                </a:solidFill>
                <a:effectLst/>
                <a:uLnTx/>
                <a:uFillTx/>
                <a:latin typeface="Intel Clear"/>
              </a:rPr>
              <a:t>,"-</a:t>
            </a:r>
            <a:r>
              <a:rPr kumimoji="0" lang="en-US" sz="900" b="0" i="0" u="none" strike="noStrike" kern="1200" cap="none" spc="0" normalizeH="0" baseline="0" noProof="0" dirty="0" err="1" smtClean="0">
                <a:ln>
                  <a:noFill/>
                </a:ln>
                <a:solidFill>
                  <a:srgbClr val="002060"/>
                </a:solidFill>
                <a:effectLst/>
                <a:uLnTx/>
                <a:uFillTx/>
                <a:latin typeface="Intel Clear"/>
              </a:rPr>
              <a:t>fp</a:t>
            </a:r>
            <a:r>
              <a:rPr kumimoji="0" lang="en-US" sz="900" b="0" i="0" u="none" strike="noStrike" kern="1200" cap="none" spc="0" normalizeH="0" baseline="0" noProof="0" dirty="0" smtClean="0">
                <a:ln>
                  <a:noFill/>
                </a:ln>
                <a:solidFill>
                  <a:srgbClr val="002060"/>
                </a:solidFill>
                <a:effectLst/>
                <a:uLnTx/>
                <a:uFillTx/>
                <a:latin typeface="Intel Clear"/>
              </a:rPr>
              <a:t>-model fast=2 -</a:t>
            </a:r>
            <a:r>
              <a:rPr kumimoji="0" lang="en-US" sz="900" b="0" i="0" u="none" strike="noStrike" kern="1200" cap="none" spc="0" normalizeH="0" baseline="0" noProof="0" dirty="0" err="1" smtClean="0">
                <a:ln>
                  <a:noFill/>
                </a:ln>
                <a:solidFill>
                  <a:srgbClr val="002060"/>
                </a:solidFill>
                <a:effectLst/>
                <a:uLnTx/>
                <a:uFillTx/>
                <a:latin typeface="Intel Clear"/>
              </a:rPr>
              <a:t>mGLOB_default_function_attrs</a:t>
            </a:r>
            <a:r>
              <a:rPr kumimoji="0" lang="en-US" sz="900" b="0" i="0" u="none" strike="noStrike" kern="1200" cap="none" spc="0" normalizeH="0" baseline="0" noProof="0" dirty="0" smtClean="0">
                <a:ln>
                  <a:noFill/>
                </a:ln>
                <a:solidFill>
                  <a:srgbClr val="002060"/>
                </a:solidFill>
                <a:effectLst/>
                <a:uLnTx/>
                <a:uFillTx/>
                <a:latin typeface="Intel Clear"/>
              </a:rPr>
              <a:t>=\"</a:t>
            </a:r>
            <a:r>
              <a:rPr kumimoji="0" lang="en-US" sz="900" b="0" i="0" u="none" strike="noStrike" kern="1200" cap="none" spc="0" normalizeH="0" baseline="0" noProof="0" dirty="0" err="1" smtClean="0">
                <a:ln>
                  <a:noFill/>
                </a:ln>
                <a:solidFill>
                  <a:srgbClr val="002060"/>
                </a:solidFill>
                <a:effectLst/>
                <a:uLnTx/>
                <a:uFillTx/>
                <a:latin typeface="Intel Clear"/>
              </a:rPr>
              <a:t>gather_scatter_loop_unroll</a:t>
            </a:r>
            <a:r>
              <a:rPr kumimoji="0" lang="en-US" sz="900" b="0" i="0" u="none" strike="noStrike" kern="1200" cap="none" spc="0" normalizeH="0" baseline="0" noProof="0" dirty="0" smtClean="0">
                <a:ln>
                  <a:noFill/>
                </a:ln>
                <a:solidFill>
                  <a:srgbClr val="002060"/>
                </a:solidFill>
                <a:effectLst/>
                <a:uLnTx/>
                <a:uFillTx/>
                <a:latin typeface="Intel Clear"/>
              </a:rPr>
              <a:t>=4\""</a:t>
            </a:r>
          </a:p>
          <a:p>
            <a:pPr marL="0" marR="0" lvl="1" indent="0" algn="l" defTabSz="342900" rtl="0" eaLnBrk="1" fontAlgn="auto" latinLnBrk="0" hangingPunct="1">
              <a:lnSpc>
                <a:spcPct val="100000"/>
              </a:lnSpc>
              <a:spcBef>
                <a:spcPts val="0"/>
              </a:spcBef>
              <a:spcAft>
                <a:spcPts val="300"/>
              </a:spcAft>
              <a:buClr>
                <a:srgbClr val="004280"/>
              </a:buClr>
              <a:buSzTx/>
              <a:buFont typeface="Arial" panose="020B0604020202020204" pitchFamily="34" charset="0"/>
              <a:buNone/>
              <a:tabLst/>
              <a:defRPr/>
            </a:pPr>
            <a:r>
              <a:rPr kumimoji="0" lang="en-US" sz="900" b="0" i="0" u="none" strike="noStrike" kern="1200" cap="none" spc="0" normalizeH="0" baseline="0" noProof="0" dirty="0" smtClean="0">
                <a:ln>
                  <a:noFill/>
                </a:ln>
                <a:solidFill>
                  <a:srgbClr val="002060"/>
                </a:solidFill>
                <a:effectLst/>
                <a:uLnTx/>
                <a:uFillTx/>
                <a:latin typeface="Intel Clear"/>
              </a:rPr>
              <a:t>MKL FFT build (Single Precision)</a:t>
            </a:r>
          </a:p>
          <a:p>
            <a:pPr marL="0" marR="0" lvl="1" indent="0" algn="l" defTabSz="342900" rtl="0" eaLnBrk="1" fontAlgn="auto" latinLnBrk="0" hangingPunct="1">
              <a:lnSpc>
                <a:spcPct val="100000"/>
              </a:lnSpc>
              <a:spcBef>
                <a:spcPts val="0"/>
              </a:spcBef>
              <a:spcAft>
                <a:spcPts val="300"/>
              </a:spcAft>
              <a:buClr>
                <a:srgbClr val="004280"/>
              </a:buClr>
              <a:buSzTx/>
              <a:buFont typeface="Arial" panose="020B0604020202020204" pitchFamily="34" charset="0"/>
              <a:buNone/>
              <a:tabLst/>
              <a:defRPr/>
            </a:pPr>
            <a:r>
              <a:rPr kumimoji="0" lang="en-US" sz="900" b="0" i="0" u="none" strike="noStrike" kern="1200" cap="none" spc="0" normalizeH="0" baseline="0" noProof="0" dirty="0" smtClean="0">
                <a:ln>
                  <a:noFill/>
                </a:ln>
                <a:solidFill>
                  <a:srgbClr val="002060"/>
                </a:solidFill>
                <a:effectLst/>
                <a:uLnTx/>
                <a:uFillTx/>
                <a:latin typeface="Intel Clear"/>
              </a:rPr>
              <a:t>Multi-Node Runs</a:t>
            </a:r>
          </a:p>
          <a:p>
            <a:pPr marL="0" marR="0" lvl="1" indent="0" algn="l" defTabSz="342900" rtl="0" eaLnBrk="1" fontAlgn="auto" latinLnBrk="0" hangingPunct="1">
              <a:lnSpc>
                <a:spcPct val="100000"/>
              </a:lnSpc>
              <a:spcBef>
                <a:spcPts val="0"/>
              </a:spcBef>
              <a:spcAft>
                <a:spcPts val="300"/>
              </a:spcAft>
              <a:buClr>
                <a:srgbClr val="004280"/>
              </a:buClr>
              <a:buSzTx/>
              <a:buFont typeface="Arial" panose="020B0604020202020204" pitchFamily="34" charset="0"/>
              <a:buNone/>
              <a:tabLst/>
              <a:defRPr/>
            </a:pPr>
            <a:r>
              <a:rPr kumimoji="0" lang="en-US" sz="900" b="0" i="0" u="none" strike="noStrike" kern="1200" cap="none" spc="0" normalizeH="0" baseline="0" noProof="0" dirty="0" smtClean="0">
                <a:ln>
                  <a:noFill/>
                </a:ln>
                <a:solidFill>
                  <a:srgbClr val="002060"/>
                </a:solidFill>
                <a:effectLst/>
                <a:uLnTx/>
                <a:uFillTx/>
                <a:latin typeface="Intel Clear"/>
              </a:rPr>
              <a:t>Intel MPI 5.0.0.028</a:t>
            </a:r>
          </a:p>
          <a:p>
            <a:pPr marL="0" marR="0" lvl="1" indent="0" algn="l" defTabSz="342900" rtl="0" eaLnBrk="1" fontAlgn="auto" latinLnBrk="0" hangingPunct="1">
              <a:lnSpc>
                <a:spcPct val="100000"/>
              </a:lnSpc>
              <a:spcBef>
                <a:spcPts val="0"/>
              </a:spcBef>
              <a:spcAft>
                <a:spcPts val="300"/>
              </a:spcAft>
              <a:buClr>
                <a:srgbClr val="004280"/>
              </a:buClr>
              <a:buSzTx/>
              <a:buFont typeface="Arial" panose="020B0604020202020204" pitchFamily="34" charset="0"/>
              <a:buNone/>
              <a:tabLst/>
              <a:defRPr/>
            </a:pPr>
            <a:r>
              <a:rPr kumimoji="0" lang="en-US" sz="900" b="0" i="0" u="none" strike="noStrike" kern="1200" cap="none" spc="0" normalizeH="0" baseline="0" noProof="0" dirty="0" smtClean="0">
                <a:ln>
                  <a:noFill/>
                </a:ln>
                <a:solidFill>
                  <a:srgbClr val="002060"/>
                </a:solidFill>
                <a:effectLst/>
                <a:uLnTx/>
                <a:uFillTx/>
                <a:latin typeface="Intel Clear"/>
              </a:rPr>
              <a:t>FDR IB</a:t>
            </a:r>
          </a:p>
          <a:p>
            <a:pPr marL="0" marR="0" lvl="1" indent="0" algn="l" defTabSz="342900" rtl="0" eaLnBrk="1" fontAlgn="auto" latinLnBrk="0" hangingPunct="1">
              <a:lnSpc>
                <a:spcPct val="100000"/>
              </a:lnSpc>
              <a:spcBef>
                <a:spcPts val="0"/>
              </a:spcBef>
              <a:spcAft>
                <a:spcPts val="300"/>
              </a:spcAft>
              <a:buClr>
                <a:srgbClr val="004280"/>
              </a:buClr>
              <a:buSzTx/>
              <a:buFont typeface="Arial" panose="020B0604020202020204" pitchFamily="34" charset="0"/>
              <a:buNone/>
              <a:tabLst/>
              <a:defRPr/>
            </a:pPr>
            <a:r>
              <a:rPr kumimoji="0" lang="en-US" sz="900" b="0" i="0" u="none" strike="noStrike" kern="1200" cap="none" spc="0" normalizeH="0" baseline="0" noProof="0" dirty="0" smtClean="0">
                <a:ln>
                  <a:noFill/>
                </a:ln>
                <a:solidFill>
                  <a:srgbClr val="002060"/>
                </a:solidFill>
                <a:effectLst/>
                <a:uLnTx/>
                <a:uFillTx/>
                <a:latin typeface="Intel Clear"/>
              </a:rPr>
              <a:t>Runs performed using different MPI/OpenMP/Offload-Fraction configurations for each node count and the best timing was used</a:t>
            </a:r>
          </a:p>
          <a:p>
            <a:pPr marL="0" marR="0" lvl="1" indent="0" algn="l" defTabSz="342900" rtl="0" eaLnBrk="1" fontAlgn="auto" latinLnBrk="0" hangingPunct="1">
              <a:lnSpc>
                <a:spcPct val="100000"/>
              </a:lnSpc>
              <a:spcBef>
                <a:spcPts val="0"/>
              </a:spcBef>
              <a:spcAft>
                <a:spcPts val="300"/>
              </a:spcAft>
              <a:buClr>
                <a:srgbClr val="004280"/>
              </a:buClr>
              <a:buSzTx/>
              <a:buFont typeface="Wingdings" panose="05000000000000000000" pitchFamily="2" charset="2"/>
              <a:buNone/>
              <a:tabLst/>
              <a:defRPr/>
            </a:pPr>
            <a:endParaRPr kumimoji="0" lang="en-US" sz="900" b="0" i="0" u="none" strike="noStrike" kern="1200" cap="none" spc="0" normalizeH="0" baseline="0" noProof="0" dirty="0" smtClean="0">
              <a:ln>
                <a:noFill/>
              </a:ln>
              <a:solidFill>
                <a:srgbClr val="002060"/>
              </a:solidFill>
              <a:effectLst/>
              <a:uLnTx/>
              <a:uFillTx/>
              <a:latin typeface="Intel Clear"/>
            </a:endParaRPr>
          </a:p>
          <a:p>
            <a:endParaRPr lang="en-US" dirty="0"/>
          </a:p>
        </p:txBody>
      </p:sp>
      <p:sp>
        <p:nvSpPr>
          <p:cNvPr id="4" name="Slide Number Placeholder 3"/>
          <p:cNvSpPr>
            <a:spLocks noGrp="1"/>
          </p:cNvSpPr>
          <p:nvPr>
            <p:ph type="sldNum" sz="quarter" idx="10"/>
          </p:nvPr>
        </p:nvSpPr>
        <p:spPr/>
        <p:txBody>
          <a:bodyPr/>
          <a:lstStyle/>
          <a:p>
            <a:fld id="{D61C8689-8455-3546-ADF9-3B7273760F66}" type="slidenum">
              <a:rPr lang="en-US" smtClean="0">
                <a:solidFill>
                  <a:prstClr val="black"/>
                </a:solidFill>
              </a:rPr>
              <a:pPr/>
              <a:t>37</a:t>
            </a:fld>
            <a:endParaRPr lang="en-US" dirty="0">
              <a:solidFill>
                <a:prstClr val="black"/>
              </a:solidFill>
            </a:endParaRPr>
          </a:p>
        </p:txBody>
      </p:sp>
    </p:spTree>
    <p:extLst>
      <p:ext uri="{BB962C8B-B14F-4D97-AF65-F5344CB8AC3E}">
        <p14:creationId xmlns:p14="http://schemas.microsoft.com/office/powerpoint/2010/main" val="10379636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800" dirty="0" smtClean="0">
                <a:latin typeface="Intel Clear" panose="020B0604020203020204" pitchFamily="34" charset="0"/>
              </a:rPr>
              <a:t>Config. Summary</a:t>
            </a:r>
          </a:p>
          <a:p>
            <a:r>
              <a:rPr lang="en-US" sz="800" dirty="0" smtClean="0">
                <a:latin typeface="Intel Clear" panose="020B0604020203020204" pitchFamily="34" charset="0"/>
              </a:rPr>
              <a:t>ICC 14.0 U2, Intel MPI 4.1.3, MPSS 3.2, ECC off, Turbo on (Xeon &amp; 7120A)</a:t>
            </a:r>
          </a:p>
          <a:p>
            <a:endParaRPr lang="en-US" sz="800" dirty="0" smtClean="0">
              <a:latin typeface="Intel Clear" panose="020B0604020203020204" pitchFamily="34" charset="0"/>
            </a:endParaRPr>
          </a:p>
          <a:p>
            <a:r>
              <a:rPr lang="en-US" sz="800" dirty="0" smtClean="0">
                <a:latin typeface="Intel Clear" panose="020B0604020203020204" pitchFamily="34" charset="0"/>
              </a:rPr>
              <a:t>Code Optimization Strategy:  Utilized Intel® MKL 11.1.3 with resource sharing which allows multiple MPI processes to asynchronously offload to the coprocessor</a:t>
            </a:r>
          </a:p>
          <a:p>
            <a:endParaRPr lang="en-US" sz="800" dirty="0">
              <a:latin typeface="Intel Clear" panose="020B0604020203020204" pitchFamily="34" charset="0"/>
            </a:endParaRPr>
          </a:p>
        </p:txBody>
      </p:sp>
      <p:sp>
        <p:nvSpPr>
          <p:cNvPr id="4" name="Slide Number Placeholder 3"/>
          <p:cNvSpPr>
            <a:spLocks noGrp="1"/>
          </p:cNvSpPr>
          <p:nvPr>
            <p:ph type="sldNum" sz="quarter" idx="10"/>
          </p:nvPr>
        </p:nvSpPr>
        <p:spPr/>
        <p:txBody>
          <a:bodyPr/>
          <a:lstStyle/>
          <a:p>
            <a:fld id="{D61C8689-8455-3546-ADF9-3B7273760F66}" type="slidenum">
              <a:rPr lang="en-US" smtClean="0"/>
              <a:pPr/>
              <a:t>38</a:t>
            </a:fld>
            <a:endParaRPr lang="en-US" dirty="0"/>
          </a:p>
        </p:txBody>
      </p:sp>
    </p:spTree>
    <p:extLst>
      <p:ext uri="{BB962C8B-B14F-4D97-AF65-F5344CB8AC3E}">
        <p14:creationId xmlns:p14="http://schemas.microsoft.com/office/powerpoint/2010/main" val="116534627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6A6DE2D-875F-434E-A0BA-5561E58AB99A}" type="slidenum">
              <a:rPr lang="en-US" smtClean="0">
                <a:solidFill>
                  <a:prstClr val="black"/>
                </a:solidFill>
              </a:rPr>
              <a:pPr/>
              <a:t>39</a:t>
            </a:fld>
            <a:endParaRPr lang="en-US" dirty="0">
              <a:solidFill>
                <a:prstClr val="black"/>
              </a:solidFill>
            </a:endParaRPr>
          </a:p>
        </p:txBody>
      </p:sp>
    </p:spTree>
    <p:extLst>
      <p:ext uri="{BB962C8B-B14F-4D97-AF65-F5344CB8AC3E}">
        <p14:creationId xmlns:p14="http://schemas.microsoft.com/office/powerpoint/2010/main" val="200634950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Tree>
    <p:extLst>
      <p:ext uri="{BB962C8B-B14F-4D97-AF65-F5344CB8AC3E}">
        <p14:creationId xmlns:p14="http://schemas.microsoft.com/office/powerpoint/2010/main" val="13958450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61C8689-8455-3546-ADF9-3B7273760F66}" type="slidenum">
              <a:rPr lang="en-US" smtClean="0">
                <a:solidFill>
                  <a:prstClr val="black"/>
                </a:solidFill>
              </a:rPr>
              <a:pPr/>
              <a:t>41</a:t>
            </a:fld>
            <a:endParaRPr lang="en-US" dirty="0">
              <a:solidFill>
                <a:prstClr val="black"/>
              </a:solidFill>
            </a:endParaRPr>
          </a:p>
        </p:txBody>
      </p:sp>
    </p:spTree>
    <p:extLst>
      <p:ext uri="{BB962C8B-B14F-4D97-AF65-F5344CB8AC3E}">
        <p14:creationId xmlns:p14="http://schemas.microsoft.com/office/powerpoint/2010/main" val="424788531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61C8689-8455-3546-ADF9-3B7273760F66}" type="slidenum">
              <a:rPr lang="en-US" smtClean="0"/>
              <a:pPr/>
              <a:t>42</a:t>
            </a:fld>
            <a:endParaRPr lang="en-US"/>
          </a:p>
        </p:txBody>
      </p:sp>
    </p:spTree>
    <p:extLst>
      <p:ext uri="{BB962C8B-B14F-4D97-AF65-F5344CB8AC3E}">
        <p14:creationId xmlns:p14="http://schemas.microsoft.com/office/powerpoint/2010/main" val="403544440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By moving the data closer to compute we’re also effectively changing the profile of the traditional pyramid shape to one that is more top heavy. We are moving the “center of data” (analogous to the concept of a shape’s center of mass) closer to compute.</a:t>
            </a:r>
          </a:p>
          <a:p>
            <a:endParaRPr lang="en-US" baseline="0" dirty="0" smtClean="0"/>
          </a:p>
          <a:p>
            <a:endParaRPr lang="en-US" baseline="0" dirty="0" smtClean="0"/>
          </a:p>
        </p:txBody>
      </p:sp>
    </p:spTree>
    <p:extLst>
      <p:ext uri="{BB962C8B-B14F-4D97-AF65-F5344CB8AC3E}">
        <p14:creationId xmlns:p14="http://schemas.microsoft.com/office/powerpoint/2010/main" val="128760103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t-IT" sz="900" dirty="0" smtClean="0">
                <a:solidFill>
                  <a:prstClr val="white"/>
                </a:solidFill>
              </a:rPr>
              <a:t>Trinity</a:t>
            </a:r>
            <a:r>
              <a:rPr lang="it-IT" sz="900" baseline="0" dirty="0" smtClean="0">
                <a:solidFill>
                  <a:prstClr val="white"/>
                </a:solidFill>
              </a:rPr>
              <a:t> PF </a:t>
            </a:r>
            <a:r>
              <a:rPr lang="it-IT" sz="1200" dirty="0" smtClean="0">
                <a:solidFill>
                  <a:prstClr val="white"/>
                </a:solidFill>
              </a:rPr>
              <a:t>&gt;40PF per spec sheet at </a:t>
            </a:r>
            <a:r>
              <a:rPr lang="en-US" dirty="0" smtClean="0"/>
              <a:t>http://www.lanl.gov/projects/trinity/</a:t>
            </a:r>
          </a:p>
          <a:p>
            <a:endParaRPr lang="en-US" dirty="0" smtClean="0"/>
          </a:p>
          <a:p>
            <a:r>
              <a:rPr lang="en-US" dirty="0" smtClean="0"/>
              <a:t>CORI &gt;30PF listed</a:t>
            </a:r>
            <a:r>
              <a:rPr lang="en-US" baseline="0" dirty="0" smtClean="0"/>
              <a:t> per ASCR Fact Sheet released by DOE coincident with Aurora announcement</a:t>
            </a:r>
            <a:endParaRPr lang="en-US" dirty="0"/>
          </a:p>
        </p:txBody>
      </p:sp>
      <p:sp>
        <p:nvSpPr>
          <p:cNvPr id="4" name="Slide Number Placeholder 3"/>
          <p:cNvSpPr>
            <a:spLocks noGrp="1"/>
          </p:cNvSpPr>
          <p:nvPr>
            <p:ph type="sldNum" sz="quarter" idx="10"/>
          </p:nvPr>
        </p:nvSpPr>
        <p:spPr/>
        <p:txBody>
          <a:bodyPr/>
          <a:lstStyle/>
          <a:p>
            <a:fld id="{E13FB3FA-C830-445B-A142-1E421B2C8A7E}" type="slidenum">
              <a:rPr lang="en-US" smtClean="0"/>
              <a:pPr/>
              <a:t>44</a:t>
            </a:fld>
            <a:endParaRPr lang="en-US" dirty="0"/>
          </a:p>
        </p:txBody>
      </p:sp>
    </p:spTree>
    <p:extLst>
      <p:ext uri="{BB962C8B-B14F-4D97-AF65-F5344CB8AC3E}">
        <p14:creationId xmlns:p14="http://schemas.microsoft.com/office/powerpoint/2010/main" val="224363845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Aurora vs Mira comparisons (see</a:t>
            </a:r>
            <a:r>
              <a:rPr lang="en-US" baseline="0" dirty="0" smtClean="0"/>
              <a:t> Fact Sheet for more details)</a:t>
            </a:r>
            <a:endParaRPr lang="en-US" dirty="0" smtClean="0"/>
          </a:p>
          <a:p>
            <a:r>
              <a:rPr lang="en-US" dirty="0" smtClean="0"/>
              <a:t>&gt;18X …….calculation </a:t>
            </a:r>
            <a:r>
              <a:rPr lang="en-US" dirty="0" smtClean="0">
                <a:sym typeface="Wingdings" panose="05000000000000000000" pitchFamily="2" charset="2"/>
              </a:rPr>
              <a:t> </a:t>
            </a:r>
            <a:r>
              <a:rPr lang="en-US" dirty="0" smtClean="0"/>
              <a:t>&gt;180PF (Aurora) / 10PF (Mira) = &gt;18X</a:t>
            </a:r>
          </a:p>
          <a:p>
            <a:r>
              <a:rPr lang="en-US" dirty="0" smtClean="0"/>
              <a:t>&gt;6X….(&gt;180PF/13MW)</a:t>
            </a:r>
            <a:r>
              <a:rPr lang="en-US" baseline="0" dirty="0" smtClean="0"/>
              <a:t> </a:t>
            </a:r>
            <a:r>
              <a:rPr lang="en-US" dirty="0" smtClean="0"/>
              <a:t>/ (10PF / 4.8MW)</a:t>
            </a:r>
            <a:r>
              <a:rPr lang="en-US" baseline="0" dirty="0" smtClean="0"/>
              <a:t> = &gt;6.65X</a:t>
            </a:r>
            <a:endParaRPr lang="en-US" sz="900" i="1" dirty="0" smtClean="0">
              <a:ea typeface="Calibri" panose="020F0502020204030204" pitchFamily="34" charset="0"/>
            </a:endParaRPr>
          </a:p>
        </p:txBody>
      </p:sp>
      <p:sp>
        <p:nvSpPr>
          <p:cNvPr id="4" name="Slide Number Placeholder 3"/>
          <p:cNvSpPr>
            <a:spLocks noGrp="1"/>
          </p:cNvSpPr>
          <p:nvPr>
            <p:ph type="sldNum" sz="quarter" idx="10"/>
          </p:nvPr>
        </p:nvSpPr>
        <p:spPr/>
        <p:txBody>
          <a:bodyPr/>
          <a:lstStyle/>
          <a:p>
            <a:fld id="{E13FB3FA-C830-445B-A142-1E421B2C8A7E}" type="slidenum">
              <a:rPr lang="en-US" smtClean="0"/>
              <a:pPr/>
              <a:t>45</a:t>
            </a:fld>
            <a:endParaRPr lang="en-US" dirty="0"/>
          </a:p>
        </p:txBody>
      </p:sp>
    </p:spTree>
    <p:extLst>
      <p:ext uri="{BB962C8B-B14F-4D97-AF65-F5344CB8AC3E}">
        <p14:creationId xmlns:p14="http://schemas.microsoft.com/office/powerpoint/2010/main" val="376029125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hlinkClick r:id="rId3"/>
              </a:rPr>
              <a:t>https://www.youtube.com/watch?v=qirUUlXR6XQ</a:t>
            </a:r>
            <a:endParaRPr lang="en-US" sz="1200" dirty="0" smtClean="0"/>
          </a:p>
          <a:p>
            <a:endParaRPr lang="en-US" dirty="0"/>
          </a:p>
        </p:txBody>
      </p:sp>
      <p:sp>
        <p:nvSpPr>
          <p:cNvPr id="4" name="Slide Number Placeholder 3"/>
          <p:cNvSpPr>
            <a:spLocks noGrp="1"/>
          </p:cNvSpPr>
          <p:nvPr>
            <p:ph type="sldNum" sz="quarter" idx="10"/>
          </p:nvPr>
        </p:nvSpPr>
        <p:spPr/>
        <p:txBody>
          <a:bodyPr/>
          <a:lstStyle/>
          <a:p>
            <a:fld id="{8440D064-91B9-48DB-950D-839C89D88D29}" type="slidenum">
              <a:rPr lang="en-US" smtClean="0"/>
              <a:t>47</a:t>
            </a:fld>
            <a:endParaRPr lang="en-US"/>
          </a:p>
        </p:txBody>
      </p:sp>
    </p:spTree>
    <p:extLst>
      <p:ext uri="{BB962C8B-B14F-4D97-AF65-F5344CB8AC3E}">
        <p14:creationId xmlns:p14="http://schemas.microsoft.com/office/powerpoint/2010/main" val="41235143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9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hlinkClick r:id="rId3"/>
              </a:rPr>
              <a:t>http://www.apress.com/9781430264965</a:t>
            </a:r>
            <a:endParaRPr lang="en-US" dirty="0"/>
          </a:p>
        </p:txBody>
      </p:sp>
      <p:sp>
        <p:nvSpPr>
          <p:cNvPr id="4" name="Slide Number Placeholder 3"/>
          <p:cNvSpPr>
            <a:spLocks noGrp="1"/>
          </p:cNvSpPr>
          <p:nvPr>
            <p:ph type="sldNum" sz="quarter" idx="10"/>
          </p:nvPr>
        </p:nvSpPr>
        <p:spPr/>
        <p:txBody>
          <a:bodyPr/>
          <a:lstStyle/>
          <a:p>
            <a:fld id="{8440D064-91B9-48DB-950D-839C89D88D29}" type="slidenum">
              <a:rPr lang="en-US" smtClean="0"/>
              <a:t>4</a:t>
            </a:fld>
            <a:endParaRPr lang="en-US"/>
          </a:p>
        </p:txBody>
      </p:sp>
    </p:spTree>
    <p:extLst>
      <p:ext uri="{BB962C8B-B14F-4D97-AF65-F5344CB8AC3E}">
        <p14:creationId xmlns:p14="http://schemas.microsoft.com/office/powerpoint/2010/main" val="21125164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440D064-91B9-48DB-950D-839C89D88D29}" type="slidenum">
              <a:rPr lang="en-US" smtClean="0"/>
              <a:t>48</a:t>
            </a:fld>
            <a:endParaRPr lang="en-US"/>
          </a:p>
        </p:txBody>
      </p:sp>
    </p:spTree>
    <p:extLst>
      <p:ext uri="{BB962C8B-B14F-4D97-AF65-F5344CB8AC3E}">
        <p14:creationId xmlns:p14="http://schemas.microsoft.com/office/powerpoint/2010/main" val="98499609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8440D064-91B9-48DB-950D-839C89D88D29}" type="slidenum">
              <a:rPr lang="en-US" smtClean="0"/>
              <a:t>49</a:t>
            </a:fld>
            <a:endParaRPr lang="en-US"/>
          </a:p>
        </p:txBody>
      </p:sp>
    </p:spTree>
    <p:extLst>
      <p:ext uri="{BB962C8B-B14F-4D97-AF65-F5344CB8AC3E}">
        <p14:creationId xmlns:p14="http://schemas.microsoft.com/office/powerpoint/2010/main" val="325141032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440D064-91B9-48DB-950D-839C89D88D29}" type="slidenum">
              <a:rPr lang="en-US" smtClean="0"/>
              <a:t>50</a:t>
            </a:fld>
            <a:endParaRPr lang="en-US"/>
          </a:p>
        </p:txBody>
      </p:sp>
    </p:spTree>
    <p:extLst>
      <p:ext uri="{BB962C8B-B14F-4D97-AF65-F5344CB8AC3E}">
        <p14:creationId xmlns:p14="http://schemas.microsoft.com/office/powerpoint/2010/main" val="147895227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440D064-91B9-48DB-950D-839C89D88D29}" type="slidenum">
              <a:rPr lang="en-US" smtClean="0"/>
              <a:t>51</a:t>
            </a:fld>
            <a:endParaRPr lang="en-US"/>
          </a:p>
        </p:txBody>
      </p:sp>
    </p:spTree>
    <p:extLst>
      <p:ext uri="{BB962C8B-B14F-4D97-AF65-F5344CB8AC3E}">
        <p14:creationId xmlns:p14="http://schemas.microsoft.com/office/powerpoint/2010/main" val="13983324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C4EEF9-8B0F-D542-A06D-2E8CBED689D6}" type="slidenum">
              <a:rPr lang="en-US" smtClean="0">
                <a:solidFill>
                  <a:prstClr val="black"/>
                </a:solidFill>
              </a:rPr>
              <a:pPr/>
              <a:t>56</a:t>
            </a:fld>
            <a:endParaRPr lang="en-US" dirty="0">
              <a:solidFill>
                <a:prstClr val="black"/>
              </a:solidFill>
            </a:endParaRPr>
          </a:p>
        </p:txBody>
      </p:sp>
    </p:spTree>
    <p:extLst>
      <p:ext uri="{BB962C8B-B14F-4D97-AF65-F5344CB8AC3E}">
        <p14:creationId xmlns:p14="http://schemas.microsoft.com/office/powerpoint/2010/main" val="272676769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440D064-91B9-48DB-950D-839C89D88D29}" type="slidenum">
              <a:rPr lang="en-US" smtClean="0"/>
              <a:t>57</a:t>
            </a:fld>
            <a:endParaRPr lang="en-US"/>
          </a:p>
        </p:txBody>
      </p:sp>
    </p:spTree>
    <p:extLst>
      <p:ext uri="{BB962C8B-B14F-4D97-AF65-F5344CB8AC3E}">
        <p14:creationId xmlns:p14="http://schemas.microsoft.com/office/powerpoint/2010/main" val="318229653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Common</a:t>
            </a:r>
            <a:r>
              <a:rPr lang="en-US" baseline="0" dirty="0" smtClean="0"/>
              <a:t> misconceptions:</a:t>
            </a:r>
          </a:p>
          <a:p>
            <a:pPr marL="166410" indent="-166410">
              <a:buFontTx/>
              <a:buChar char="-"/>
            </a:pPr>
            <a:r>
              <a:rPr lang="en-US" baseline="0" dirty="0" smtClean="0"/>
              <a:t>Max all core turbo frequency is achieved consistently across all workloads</a:t>
            </a:r>
          </a:p>
          <a:p>
            <a:pPr marL="610170" lvl="1" indent="-166410">
              <a:buFontTx/>
              <a:buChar char="-"/>
            </a:pPr>
            <a:r>
              <a:rPr lang="en-US" baseline="0" dirty="0" smtClean="0"/>
              <a:t>Turbo is opportunistic</a:t>
            </a:r>
          </a:p>
          <a:p>
            <a:pPr marL="166410" indent="-166410">
              <a:buFontTx/>
              <a:buChar char="-"/>
            </a:pPr>
            <a:r>
              <a:rPr lang="en-US" baseline="0" dirty="0" smtClean="0"/>
              <a:t>Lower frequency = lower performance</a:t>
            </a:r>
          </a:p>
          <a:p>
            <a:pPr marL="610170" lvl="1" indent="-166410">
              <a:buFontTx/>
              <a:buChar char="-"/>
            </a:pPr>
            <a:r>
              <a:rPr lang="en-US" baseline="0" dirty="0" smtClean="0"/>
              <a:t>AVX workloads may run at lower frequencies, but performance is still better than running without AVX &amp; at a higher frequency</a:t>
            </a:r>
            <a:endParaRPr lang="en-US" dirty="0"/>
          </a:p>
        </p:txBody>
      </p:sp>
      <p:sp>
        <p:nvSpPr>
          <p:cNvPr id="4" name="Slide Number Placeholder 3"/>
          <p:cNvSpPr>
            <a:spLocks noGrp="1"/>
          </p:cNvSpPr>
          <p:nvPr>
            <p:ph type="sldNum" sz="quarter" idx="10"/>
          </p:nvPr>
        </p:nvSpPr>
        <p:spPr/>
        <p:txBody>
          <a:bodyPr/>
          <a:lstStyle/>
          <a:p>
            <a:fld id="{D61C8689-8455-3546-ADF9-3B7273760F66}" type="slidenum">
              <a:rPr lang="en-US" smtClean="0"/>
              <a:pPr/>
              <a:t>62</a:t>
            </a:fld>
            <a:endParaRPr lang="en-US"/>
          </a:p>
        </p:txBody>
      </p:sp>
    </p:spTree>
    <p:extLst>
      <p:ext uri="{BB962C8B-B14F-4D97-AF65-F5344CB8AC3E}">
        <p14:creationId xmlns:p14="http://schemas.microsoft.com/office/powerpoint/2010/main" val="2022912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8440D064-91B9-48DB-950D-839C89D88D29}" type="slidenum">
              <a:rPr lang="en-US" smtClean="0"/>
              <a:t>7</a:t>
            </a:fld>
            <a:endParaRPr lang="en-US"/>
          </a:p>
        </p:txBody>
      </p:sp>
    </p:spTree>
    <p:extLst>
      <p:ext uri="{BB962C8B-B14F-4D97-AF65-F5344CB8AC3E}">
        <p14:creationId xmlns:p14="http://schemas.microsoft.com/office/powerpoint/2010/main" val="5738756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a:noFill/>
        </p:spPr>
        <p:txBody>
          <a:bodyPr/>
          <a:lstStyle/>
          <a:p>
            <a:fld id="{84D8C23D-802D-4E01-9432-9E91F2602EBE}" type="slidenum">
              <a:rPr lang="en-US" smtClean="0">
                <a:solidFill>
                  <a:srgbClr val="000000"/>
                </a:solidFill>
                <a:latin typeface="Arial" pitchFamily="34" charset="0"/>
                <a:cs typeface="Arial" pitchFamily="34" charset="0"/>
              </a:rPr>
              <a:pPr/>
              <a:t>9</a:t>
            </a:fld>
            <a:endParaRPr lang="en-US" smtClean="0">
              <a:solidFill>
                <a:srgbClr val="000000"/>
              </a:solidFill>
              <a:latin typeface="Arial" pitchFamily="34" charset="0"/>
              <a:cs typeface="Arial" pitchFamily="34" charset="0"/>
            </a:endParaRPr>
          </a:p>
        </p:txBody>
      </p:sp>
      <p:sp>
        <p:nvSpPr>
          <p:cNvPr id="119811" name="Rectangle 2"/>
          <p:cNvSpPr>
            <a:spLocks noGrp="1" noRot="1" noChangeAspect="1" noChangeArrowheads="1" noTextEdit="1"/>
          </p:cNvSpPr>
          <p:nvPr>
            <p:ph type="sldImg"/>
          </p:nvPr>
        </p:nvSpPr>
        <p:spPr>
          <a:xfrm>
            <a:off x="381000" y="687388"/>
            <a:ext cx="6096000" cy="3430587"/>
          </a:xfrm>
          <a:ln/>
        </p:spPr>
      </p:sp>
      <p:sp>
        <p:nvSpPr>
          <p:cNvPr id="119812" name="Rectangle 3"/>
          <p:cNvSpPr>
            <a:spLocks noGrp="1" noChangeArrowheads="1"/>
          </p:cNvSpPr>
          <p:nvPr>
            <p:ph type="body" idx="1"/>
          </p:nvPr>
        </p:nvSpPr>
        <p:spPr>
          <a:noFill/>
          <a:ln/>
        </p:spPr>
        <p:txBody>
          <a:bodyPr/>
          <a:lstStyle/>
          <a:p>
            <a:pPr eaLnBrk="1" hangingPunct="1"/>
            <a:endParaRPr lang="en-US" smtClean="0">
              <a:latin typeface="Arial" pitchFamily="34" charset="0"/>
            </a:endParaRPr>
          </a:p>
        </p:txBody>
      </p:sp>
    </p:spTree>
    <p:extLst>
      <p:ext uri="{BB962C8B-B14F-4D97-AF65-F5344CB8AC3E}">
        <p14:creationId xmlns:p14="http://schemas.microsoft.com/office/powerpoint/2010/main" val="15182136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440D064-91B9-48DB-950D-839C89D88D29}" type="slidenum">
              <a:rPr lang="en-US" smtClean="0"/>
              <a:t>11</a:t>
            </a:fld>
            <a:endParaRPr lang="en-US"/>
          </a:p>
        </p:txBody>
      </p:sp>
    </p:spTree>
    <p:extLst>
      <p:ext uri="{BB962C8B-B14F-4D97-AF65-F5344CB8AC3E}">
        <p14:creationId xmlns:p14="http://schemas.microsoft.com/office/powerpoint/2010/main" val="4384318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440D064-91B9-48DB-950D-839C89D88D29}" type="slidenum">
              <a:rPr lang="en-US" smtClean="0"/>
              <a:t>12</a:t>
            </a:fld>
            <a:endParaRPr lang="en-US"/>
          </a:p>
        </p:txBody>
      </p:sp>
    </p:spTree>
    <p:extLst>
      <p:ext uri="{BB962C8B-B14F-4D97-AF65-F5344CB8AC3E}">
        <p14:creationId xmlns:p14="http://schemas.microsoft.com/office/powerpoint/2010/main" val="29195120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440D064-91B9-48DB-950D-839C89D88D29}" type="slidenum">
              <a:rPr lang="en-US" smtClean="0"/>
              <a:t>13</a:t>
            </a:fld>
            <a:endParaRPr lang="en-US"/>
          </a:p>
        </p:txBody>
      </p:sp>
    </p:spTree>
    <p:extLst>
      <p:ext uri="{BB962C8B-B14F-4D97-AF65-F5344CB8AC3E}">
        <p14:creationId xmlns:p14="http://schemas.microsoft.com/office/powerpoint/2010/main" val="41933371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de-DE" dirty="0" smtClean="0"/>
              <a:t>Some (3) instructions on KNL not in SKL, e.g. Recip  (= TVX???)</a:t>
            </a:r>
          </a:p>
          <a:p>
            <a:r>
              <a:rPr lang="de-DE" dirty="0" smtClean="0"/>
              <a:t>Some instructions on SKL not</a:t>
            </a:r>
            <a:r>
              <a:rPr lang="de-DE" baseline="0" dirty="0" smtClean="0"/>
              <a:t> </a:t>
            </a:r>
            <a:r>
              <a:rPr lang="de-DE" dirty="0" smtClean="0"/>
              <a:t>in KNL e.g.</a:t>
            </a:r>
            <a:r>
              <a:rPr lang="de-DE" baseline="0" dirty="0" smtClean="0"/>
              <a:t> 512b for 8b, 16b</a:t>
            </a:r>
            <a:endParaRPr lang="en-US" dirty="0"/>
          </a:p>
        </p:txBody>
      </p:sp>
      <p:sp>
        <p:nvSpPr>
          <p:cNvPr id="4" name="Slide Number Placeholder 3"/>
          <p:cNvSpPr>
            <a:spLocks noGrp="1"/>
          </p:cNvSpPr>
          <p:nvPr>
            <p:ph type="sldNum" sz="quarter" idx="10"/>
          </p:nvPr>
        </p:nvSpPr>
        <p:spPr/>
        <p:txBody>
          <a:bodyPr/>
          <a:lstStyle/>
          <a:p>
            <a:pPr>
              <a:defRPr/>
            </a:pPr>
            <a:fld id="{59B7E32F-02DF-468A-B4EB-2B79EC733C86}" type="slidenum">
              <a:rPr lang="en-US" smtClean="0"/>
              <a:pPr>
                <a:defRPr/>
              </a:pPr>
              <a:t>17</a:t>
            </a:fld>
            <a:endParaRPr lang="en-US"/>
          </a:p>
        </p:txBody>
      </p:sp>
    </p:spTree>
    <p:extLst>
      <p:ext uri="{BB962C8B-B14F-4D97-AF65-F5344CB8AC3E}">
        <p14:creationId xmlns:p14="http://schemas.microsoft.com/office/powerpoint/2010/main" val="3632307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0.jpe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9.jpe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0.jpe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9.jpe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 Id="rId3" Type="http://schemas.openxmlformats.org/officeDocument/2006/relationships/image" Target="../media/image5.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5"/>
          <p:cNvSpPr>
            <a:spLocks noGrp="1"/>
          </p:cNvSpPr>
          <p:nvPr>
            <p:ph type="sldNum" sz="quarter" idx="4"/>
          </p:nvPr>
        </p:nvSpPr>
        <p:spPr>
          <a:xfrm>
            <a:off x="6872352" y="4842144"/>
            <a:ext cx="2133600" cy="273844"/>
          </a:xfrm>
          <a:prstGeom prst="rect">
            <a:avLst/>
          </a:prstGeom>
        </p:spPr>
        <p:txBody>
          <a:bodyPr vert="horz" lIns="0" tIns="0" rIns="0" bIns="0" rtlCol="0" anchor="ctr"/>
          <a:lstStyle>
            <a:lvl1pPr algn="r">
              <a:defRPr sz="800">
                <a:solidFill>
                  <a:srgbClr val="F2F2F2"/>
                </a:solidFill>
                <a:latin typeface="Intel Clear" panose="020B0604020203020204" pitchFamily="34" charset="0"/>
                <a:cs typeface="Intel Clear Light" panose="020B0404020203020204" pitchFamily="34" charset="0"/>
              </a:defRPr>
            </a:lvl1pPr>
          </a:lstStyle>
          <a:p>
            <a:pPr defTabSz="457189"/>
            <a:fld id="{EE2556C5-CE8C-6547-B838-EA80C61A4AF7}" type="slidenum">
              <a:rPr lang="en-US" smtClean="0"/>
              <a:pPr defTabSz="457189"/>
              <a:t>‹#›</a:t>
            </a:fld>
            <a:endParaRPr lang="en-US" dirty="0"/>
          </a:p>
        </p:txBody>
      </p:sp>
    </p:spTree>
    <p:extLst>
      <p:ext uri="{BB962C8B-B14F-4D97-AF65-F5344CB8AC3E}">
        <p14:creationId xmlns:p14="http://schemas.microsoft.com/office/powerpoint/2010/main" val="748621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613" y="308848"/>
            <a:ext cx="8228012" cy="868680"/>
          </a:xfrm>
        </p:spPr>
        <p:txBody>
          <a:bodyPr/>
          <a:lstStyle>
            <a:lvl1pPr>
              <a:defRPr/>
            </a:lvl1pPr>
          </a:lstStyle>
          <a:p>
            <a:r>
              <a:rPr lang="en-US" dirty="0" err="1" smtClean="0"/>
              <a:t>28pt</a:t>
            </a:r>
            <a:r>
              <a:rPr lang="en-US" dirty="0" smtClean="0"/>
              <a:t> Intel Clear Light Headline</a:t>
            </a:r>
            <a:endParaRPr lang="en-US" dirty="0"/>
          </a:p>
        </p:txBody>
      </p:sp>
      <p:sp>
        <p:nvSpPr>
          <p:cNvPr id="5" name="Date Placeholder 4"/>
          <p:cNvSpPr>
            <a:spLocks noGrp="1"/>
          </p:cNvSpPr>
          <p:nvPr>
            <p:ph type="dt" sz="half" idx="10"/>
          </p:nvPr>
        </p:nvSpPr>
        <p:spPr/>
        <p:txBody>
          <a:bodyPr/>
          <a:lstStyle>
            <a:lvl1pPr>
              <a:defRPr>
                <a:latin typeface="Intel Clear" panose="020B0604020203020204" pitchFamily="34" charset="0"/>
              </a:defRPr>
            </a:lvl1pPr>
          </a:lstStyle>
          <a:p>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lvl1pPr>
              <a:defRPr>
                <a:latin typeface="Intel Clear" panose="020B0604020203020204" pitchFamily="34" charset="0"/>
              </a:defRPr>
            </a:lvl1p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lvl1pPr>
              <a:defRPr>
                <a:latin typeface="Intel Clear" panose="020B0604020203020204" pitchFamily="34" charset="0"/>
              </a:defRPr>
            </a:lvl1pPr>
          </a:lstStyle>
          <a:p>
            <a:fld id="{EE2556C5-CE8C-6547-B838-EA80C61A4AF7}" type="slidenum">
              <a:rPr lang="en-US" smtClean="0">
                <a:solidFill>
                  <a:prstClr val="white"/>
                </a:solidFill>
              </a:rPr>
              <a:pPr/>
              <a:t>‹#›</a:t>
            </a:fld>
            <a:endParaRPr lang="en-US" dirty="0">
              <a:solidFill>
                <a:prstClr val="white"/>
              </a:solidFill>
            </a:endParaRPr>
          </a:p>
        </p:txBody>
      </p:sp>
      <p:sp>
        <p:nvSpPr>
          <p:cNvPr id="15" name="Content Placeholder 2"/>
          <p:cNvSpPr>
            <a:spLocks noGrp="1"/>
          </p:cNvSpPr>
          <p:nvPr>
            <p:ph sz="half" idx="1" hasCustomPrompt="1"/>
          </p:nvPr>
        </p:nvSpPr>
        <p:spPr>
          <a:xfrm>
            <a:off x="455613" y="1203324"/>
            <a:ext cx="4006851" cy="3425825"/>
          </a:xfrm>
        </p:spPr>
        <p:txBody>
          <a:bodyPr vert="horz" lIns="0" tIns="0" rIns="0" bIns="0" rtlCol="0">
            <a:noAutofit/>
          </a:bodyPr>
          <a:lstStyle>
            <a:lvl1pPr>
              <a:defRPr lang="en-US" dirty="0" smtClean="0">
                <a:latin typeface="Intel Clear" panose="020B0604020203020204" pitchFamily="34" charset="0"/>
              </a:defRPr>
            </a:lvl1pPr>
            <a:lvl2pPr>
              <a:defRPr lang="en-US" dirty="0" smtClean="0">
                <a:latin typeface="Intel Clear" panose="020B0604020203020204" pitchFamily="34" charset="0"/>
              </a:defRPr>
            </a:lvl2pPr>
            <a:lvl3pPr>
              <a:defRPr lang="en-US" sz="1400" dirty="0" smtClean="0">
                <a:latin typeface="Intel Clear" panose="020B0604020203020204" pitchFamily="34" charset="0"/>
              </a:defRPr>
            </a:lvl3pPr>
            <a:lvl4pPr>
              <a:defRPr lang="en-US" sz="1200" dirty="0" smtClean="0">
                <a:latin typeface="Intel Clear" panose="020B0604020203020204" pitchFamily="34" charset="0"/>
              </a:defRPr>
            </a:lvl4pPr>
            <a:lvl5pPr>
              <a:defRPr lang="en-US" sz="1200" dirty="0">
                <a:latin typeface="Intel Clear" panose="020B0604020203020204" pitchFamily="34" charset="0"/>
              </a:defRPr>
            </a:lvl5pPr>
          </a:lstStyle>
          <a:p>
            <a:pPr marR="0" lvl="0" fontAlgn="auto">
              <a:lnSpc>
                <a:spcPct val="100000"/>
              </a:lnSpc>
              <a:buClrTx/>
              <a:buSzTx/>
              <a:tabLst/>
            </a:pPr>
            <a:r>
              <a:rPr lang="en-US" dirty="0" smtClean="0"/>
              <a:t>18pt Intel Clear body text</a:t>
            </a:r>
          </a:p>
          <a:p>
            <a:pPr marR="0" lvl="1" fontAlgn="auto">
              <a:lnSpc>
                <a:spcPct val="100000"/>
              </a:lnSpc>
              <a:spcAft>
                <a:spcPts val="0"/>
              </a:spcAft>
              <a:buClrTx/>
              <a:buSzTx/>
              <a:tabLst/>
            </a:pPr>
            <a:r>
              <a:rPr lang="en-US" dirty="0" smtClean="0"/>
              <a:t>16pt Intel Clear bullet one</a:t>
            </a:r>
          </a:p>
          <a:p>
            <a:pPr lvl="2"/>
            <a:r>
              <a:rPr lang="en-US" dirty="0" err="1" smtClean="0"/>
              <a:t>14pt</a:t>
            </a:r>
            <a:r>
              <a:rPr lang="en-US" dirty="0" smtClean="0"/>
              <a:t> Intel Clear third level</a:t>
            </a:r>
          </a:p>
          <a:p>
            <a:pPr lvl="3"/>
            <a:r>
              <a:rPr lang="en-US" dirty="0" err="1" smtClean="0"/>
              <a:t>12pt</a:t>
            </a:r>
            <a:r>
              <a:rPr lang="en-US" dirty="0" smtClean="0"/>
              <a:t> Intel Clear fourth level</a:t>
            </a:r>
          </a:p>
          <a:p>
            <a:pPr lvl="4"/>
            <a:r>
              <a:rPr lang="en-US" dirty="0" err="1" smtClean="0"/>
              <a:t>12pt</a:t>
            </a:r>
            <a:r>
              <a:rPr lang="en-US" dirty="0" smtClean="0"/>
              <a:t> Intel Clear fifth level</a:t>
            </a:r>
            <a:endParaRPr lang="en-US" dirty="0"/>
          </a:p>
        </p:txBody>
      </p:sp>
      <p:sp>
        <p:nvSpPr>
          <p:cNvPr id="16" name="Content Placeholder 2"/>
          <p:cNvSpPr>
            <a:spLocks noGrp="1"/>
          </p:cNvSpPr>
          <p:nvPr>
            <p:ph sz="half" idx="13" hasCustomPrompt="1"/>
          </p:nvPr>
        </p:nvSpPr>
        <p:spPr>
          <a:xfrm>
            <a:off x="4678363" y="1203324"/>
            <a:ext cx="4005264" cy="3425825"/>
          </a:xfrm>
        </p:spPr>
        <p:txBody>
          <a:bodyPr vert="horz" lIns="0" tIns="0" rIns="0" bIns="0" rtlCol="0">
            <a:noAutofit/>
          </a:bodyPr>
          <a:lstStyle>
            <a:lvl1pPr>
              <a:defRPr lang="en-US" dirty="0" smtClean="0">
                <a:latin typeface="Intel Clear" panose="020B0604020203020204" pitchFamily="34" charset="0"/>
              </a:defRPr>
            </a:lvl1pPr>
            <a:lvl2pPr>
              <a:defRPr lang="en-US" dirty="0" smtClean="0">
                <a:latin typeface="Intel Clear" panose="020B0604020203020204" pitchFamily="34" charset="0"/>
              </a:defRPr>
            </a:lvl2pPr>
            <a:lvl3pPr>
              <a:defRPr lang="en-US" sz="1400" dirty="0" smtClean="0">
                <a:latin typeface="Intel Clear" panose="020B0604020203020204" pitchFamily="34" charset="0"/>
              </a:defRPr>
            </a:lvl3pPr>
            <a:lvl4pPr>
              <a:defRPr lang="en-US" sz="1200" dirty="0" smtClean="0">
                <a:latin typeface="Intel Clear" panose="020B0604020203020204" pitchFamily="34" charset="0"/>
              </a:defRPr>
            </a:lvl4pPr>
            <a:lvl5pPr>
              <a:defRPr lang="en-US" sz="1200" dirty="0">
                <a:latin typeface="Intel Clear" panose="020B0604020203020204" pitchFamily="34" charset="0"/>
              </a:defRPr>
            </a:lvl5pPr>
          </a:lstStyle>
          <a:p>
            <a:pPr marR="0" lvl="0" fontAlgn="auto">
              <a:lnSpc>
                <a:spcPct val="100000"/>
              </a:lnSpc>
              <a:buClrTx/>
              <a:buSzTx/>
              <a:tabLst/>
            </a:pPr>
            <a:r>
              <a:rPr lang="en-US" dirty="0" smtClean="0"/>
              <a:t>18pt Intel Clear body text</a:t>
            </a:r>
          </a:p>
          <a:p>
            <a:pPr marR="0" lvl="1" fontAlgn="auto">
              <a:lnSpc>
                <a:spcPct val="100000"/>
              </a:lnSpc>
              <a:spcAft>
                <a:spcPts val="0"/>
              </a:spcAft>
              <a:buClrTx/>
              <a:buSzTx/>
              <a:tabLst/>
            </a:pPr>
            <a:r>
              <a:rPr lang="en-US" dirty="0" smtClean="0"/>
              <a:t>16pt Intel Clear bullet one</a:t>
            </a:r>
          </a:p>
          <a:p>
            <a:pPr lvl="2"/>
            <a:r>
              <a:rPr lang="en-US" dirty="0" err="1" smtClean="0"/>
              <a:t>14pt</a:t>
            </a:r>
            <a:r>
              <a:rPr lang="en-US" dirty="0" smtClean="0"/>
              <a:t> Intel Clear third level</a:t>
            </a:r>
          </a:p>
          <a:p>
            <a:pPr lvl="3"/>
            <a:r>
              <a:rPr lang="en-US" dirty="0" err="1" smtClean="0"/>
              <a:t>12pt</a:t>
            </a:r>
            <a:r>
              <a:rPr lang="en-US" dirty="0" smtClean="0"/>
              <a:t> Intel Clear fourth level</a:t>
            </a:r>
          </a:p>
          <a:p>
            <a:pPr lvl="4"/>
            <a:r>
              <a:rPr lang="en-US" dirty="0" err="1" smtClean="0"/>
              <a:t>12pt</a:t>
            </a:r>
            <a:r>
              <a:rPr lang="en-US" dirty="0" smtClean="0"/>
              <a:t> Intel Clear fifth level</a:t>
            </a:r>
            <a:endParaRPr lang="en-US" dirty="0"/>
          </a:p>
        </p:txBody>
      </p:sp>
    </p:spTree>
    <p:extLst>
      <p:ext uri="{BB962C8B-B14F-4D97-AF65-F5344CB8AC3E}">
        <p14:creationId xmlns:p14="http://schemas.microsoft.com/office/powerpoint/2010/main" val="20481678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Quote and Attribut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613" y="308848"/>
            <a:ext cx="8228012" cy="868680"/>
          </a:xfrm>
        </p:spPr>
        <p:txBody>
          <a:bodyPr/>
          <a:lstStyle>
            <a:lvl1pPr marL="0" marR="0" indent="0" algn="l" defTabSz="457200" rtl="0" eaLnBrk="1" fontAlgn="auto" latinLnBrk="0" hangingPunct="1">
              <a:lnSpc>
                <a:spcPct val="100000"/>
              </a:lnSpc>
              <a:spcBef>
                <a:spcPct val="0"/>
              </a:spcBef>
              <a:spcAft>
                <a:spcPts val="0"/>
              </a:spcAft>
              <a:buClrTx/>
              <a:buSzTx/>
              <a:buFontTx/>
              <a:buNone/>
              <a:tabLst/>
              <a:defRPr lang="en-US" sz="2800" b="0" i="0" u="none" strike="noStrike" baseline="0" smtClean="0"/>
            </a:lvl1pPr>
          </a:lstStyle>
          <a:p>
            <a:r>
              <a:rPr lang="en-US" dirty="0" err="1" smtClean="0"/>
              <a:t>28pt</a:t>
            </a:r>
            <a:r>
              <a:rPr lang="en-US" dirty="0" smtClean="0"/>
              <a:t> Intel Clear Light Headline</a:t>
            </a:r>
            <a:endParaRPr lang="en-US" dirty="0"/>
          </a:p>
        </p:txBody>
      </p:sp>
      <p:sp>
        <p:nvSpPr>
          <p:cNvPr id="3" name="Content Placeholder 2"/>
          <p:cNvSpPr>
            <a:spLocks noGrp="1"/>
          </p:cNvSpPr>
          <p:nvPr>
            <p:ph idx="1" hasCustomPrompt="1"/>
          </p:nvPr>
        </p:nvSpPr>
        <p:spPr>
          <a:xfrm>
            <a:off x="455613" y="1203325"/>
            <a:ext cx="8228013" cy="3425825"/>
          </a:xfrm>
        </p:spPr>
        <p:txBody>
          <a:bodyPr anchor="ctr" anchorCtr="0"/>
          <a:lstStyle>
            <a:lvl1pPr marL="190500" indent="-190500">
              <a:defRPr sz="4400" baseline="0">
                <a:solidFill>
                  <a:schemeClr val="accent2"/>
                </a:solidFill>
                <a:latin typeface="+mj-lt"/>
                <a:cs typeface="Intel Clear Light" panose="020B0404020203020204" pitchFamily="34" charset="0"/>
              </a:defRPr>
            </a:lvl1pPr>
            <a:lvl2pPr marL="417513" indent="-225425">
              <a:buFont typeface="Lucida Grande"/>
              <a:buChar char="−"/>
              <a:defRPr sz="1200" baseline="0">
                <a:latin typeface="Intel Clear" panose="020B0604020203020204" pitchFamily="34" charset="0"/>
                <a:cs typeface="Intel Clear" panose="020B0604020203020204" pitchFamily="34" charset="0"/>
              </a:defRPr>
            </a:lvl2pPr>
            <a:lvl3pPr marL="685800" indent="-228600">
              <a:defRPr sz="1200">
                <a:latin typeface="Intel Clear" panose="020B0604020203020204" pitchFamily="34" charset="0"/>
              </a:defRPr>
            </a:lvl3pPr>
            <a:lvl4pPr>
              <a:defRPr sz="1100">
                <a:latin typeface="Intel Clear" panose="020B0604020203020204" pitchFamily="34" charset="0"/>
              </a:defRPr>
            </a:lvl4pPr>
            <a:lvl5pPr>
              <a:defRPr sz="1050">
                <a:latin typeface="Intel Clear" panose="020B0604020203020204" pitchFamily="34" charset="0"/>
              </a:defRPr>
            </a:lvl5pPr>
          </a:lstStyle>
          <a:p>
            <a:pPr lvl="0"/>
            <a:r>
              <a:rPr lang="en-US" dirty="0" smtClean="0"/>
              <a:t>“</a:t>
            </a:r>
            <a:r>
              <a:rPr lang="en-US" dirty="0" err="1" smtClean="0"/>
              <a:t>44pt</a:t>
            </a:r>
            <a:r>
              <a:rPr lang="en-US" dirty="0" smtClean="0"/>
              <a:t> Intel Clear Light Text”</a:t>
            </a:r>
          </a:p>
          <a:p>
            <a:pPr lvl="1"/>
            <a:r>
              <a:rPr lang="en-US" dirty="0" err="1" smtClean="0"/>
              <a:t>12pt</a:t>
            </a:r>
            <a:r>
              <a:rPr lang="en-US" dirty="0" smtClean="0"/>
              <a:t> Attribution</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atin typeface="Intel Clear" panose="020B0604020203020204" pitchFamily="34" charset="0"/>
              </a:defRPr>
            </a:lvl1pPr>
          </a:lstStyle>
          <a:p>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Intel Clear" panose="020B060402020302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Intel Clear" panose="020B0604020203020204" pitchFamily="34" charset="0"/>
              </a:defRPr>
            </a:lvl1pPr>
          </a:lstStyle>
          <a:p>
            <a:fld id="{EE2556C5-CE8C-6547-B838-EA80C61A4AF7}"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849747877"/>
      </p:ext>
    </p:extLst>
  </p:cSld>
  <p:clrMapOvr>
    <a:masterClrMapping/>
  </p:clrMapOvr>
  <p:timing>
    <p:tnLst>
      <p:par>
        <p:cTn xmlns:p14="http://schemas.microsoft.com/office/powerpoint/2010/mai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Full Bleed Image">
    <p:spTree>
      <p:nvGrpSpPr>
        <p:cNvPr id="1" name=""/>
        <p:cNvGrpSpPr/>
        <p:nvPr/>
      </p:nvGrpSpPr>
      <p:grpSpPr>
        <a:xfrm>
          <a:off x="0" y="0"/>
          <a:ext cx="0" cy="0"/>
          <a:chOff x="0" y="0"/>
          <a:chExt cx="0" cy="0"/>
        </a:xfrm>
      </p:grpSpPr>
      <p:sp>
        <p:nvSpPr>
          <p:cNvPr id="9" name="Picture Placeholder 8"/>
          <p:cNvSpPr>
            <a:spLocks noGrp="1"/>
          </p:cNvSpPr>
          <p:nvPr>
            <p:ph type="pic" sz="quarter" idx="13"/>
          </p:nvPr>
        </p:nvSpPr>
        <p:spPr>
          <a:xfrm>
            <a:off x="0" y="0"/>
            <a:ext cx="9144000" cy="5143500"/>
          </a:xfrm>
          <a:solidFill>
            <a:schemeClr val="bg2">
              <a:lumMod val="20000"/>
              <a:lumOff val="80000"/>
            </a:schemeClr>
          </a:solidFill>
        </p:spPr>
        <p:txBody>
          <a:bodyPr/>
          <a:lstStyle>
            <a:lvl1pPr>
              <a:defRPr>
                <a:latin typeface="Intel Clear" panose="020B0604020203020204" pitchFamily="34" charset="0"/>
              </a:defRPr>
            </a:lvl1pPr>
          </a:lstStyle>
          <a:p>
            <a:r>
              <a:rPr lang="en-US" dirty="0" smtClean="0"/>
              <a:t>Click icon to add picture</a:t>
            </a:r>
            <a:endParaRPr lang="en-US" dirty="0"/>
          </a:p>
        </p:txBody>
      </p:sp>
      <p:sp>
        <p:nvSpPr>
          <p:cNvPr id="12" name="Picture Placeholder 10"/>
          <p:cNvSpPr>
            <a:spLocks noGrp="1" noChangeAspect="1"/>
          </p:cNvSpPr>
          <p:nvPr>
            <p:ph type="pic" sz="quarter" idx="14"/>
          </p:nvPr>
        </p:nvSpPr>
        <p:spPr>
          <a:xfrm>
            <a:off x="0" y="4805172"/>
            <a:ext cx="9144000" cy="338328"/>
          </a:xfrm>
          <a:blipFill dpi="0" rotWithShape="1">
            <a:blip r:embed="rId2">
              <a:extLst>
                <a:ext uri="{28A0092B-C50C-407E-A947-70E740481C1C}">
                  <a14:useLocalDpi xmlns:a14="http://schemas.microsoft.com/office/drawing/2010/main" val="0"/>
                </a:ext>
              </a:extLst>
            </a:blip>
            <a:srcRect/>
            <a:stretch>
              <a:fillRect/>
            </a:stretch>
          </a:blipFill>
        </p:spPr>
        <p:txBody>
          <a:bodyPr/>
          <a:lstStyle>
            <a:lvl1pPr>
              <a:defRPr sz="100">
                <a:solidFill>
                  <a:schemeClr val="bg1"/>
                </a:solidFill>
                <a:latin typeface="Intel Clear" panose="020B0604020203020204" pitchFamily="34" charset="0"/>
              </a:defRPr>
            </a:lvl1pPr>
          </a:lstStyle>
          <a:p>
            <a:r>
              <a:rPr lang="en-US" dirty="0" smtClean="0"/>
              <a:t>Click icon to add picture</a:t>
            </a:r>
            <a:endParaRPr lang="en-US" dirty="0"/>
          </a:p>
        </p:txBody>
      </p:sp>
      <p:sp>
        <p:nvSpPr>
          <p:cNvPr id="2" name="Title 1"/>
          <p:cNvSpPr>
            <a:spLocks noGrp="1"/>
          </p:cNvSpPr>
          <p:nvPr>
            <p:ph type="title" hasCustomPrompt="1"/>
          </p:nvPr>
        </p:nvSpPr>
        <p:spPr>
          <a:xfrm>
            <a:off x="455613" y="308848"/>
            <a:ext cx="8228012" cy="868680"/>
          </a:xfrm>
        </p:spPr>
        <p:txBody>
          <a:bodyPr>
            <a:normAutofit/>
          </a:bodyPr>
          <a:lstStyle>
            <a:lvl1pPr>
              <a:defRPr sz="2800" baseline="0"/>
            </a:lvl1pPr>
          </a:lstStyle>
          <a:p>
            <a:r>
              <a:rPr lang="en-US" dirty="0" err="1" smtClean="0"/>
              <a:t>28pt</a:t>
            </a:r>
            <a:r>
              <a:rPr lang="en-US" dirty="0" smtClean="0"/>
              <a:t> Intel Clear Light Headline</a:t>
            </a:r>
            <a:endParaRPr lang="en-US" dirty="0"/>
          </a:p>
        </p:txBody>
      </p:sp>
      <p:sp>
        <p:nvSpPr>
          <p:cNvPr id="6" name="Slide Number Placeholder 5"/>
          <p:cNvSpPr>
            <a:spLocks noGrp="1"/>
          </p:cNvSpPr>
          <p:nvPr>
            <p:ph type="sldNum" sz="quarter" idx="12"/>
          </p:nvPr>
        </p:nvSpPr>
        <p:spPr/>
        <p:txBody>
          <a:bodyPr/>
          <a:lstStyle>
            <a:lvl1pPr>
              <a:defRPr>
                <a:latin typeface="Intel Clear" panose="020B0604020203020204" pitchFamily="34" charset="0"/>
              </a:defRPr>
            </a:lvl1pPr>
          </a:lstStyle>
          <a:p>
            <a:fld id="{EE2556C5-CE8C-6547-B838-EA80C61A4AF7}" type="slidenum">
              <a:rPr lang="en-US" smtClean="0">
                <a:solidFill>
                  <a:prstClr val="white"/>
                </a:solidFill>
              </a:rPr>
              <a:pPr/>
              <a:t>‹#›</a:t>
            </a:fld>
            <a:endParaRPr lang="en-US" dirty="0">
              <a:solidFill>
                <a:prstClr val="white"/>
              </a:solidFill>
            </a:endParaRPr>
          </a:p>
        </p:txBody>
      </p:sp>
      <p:sp>
        <p:nvSpPr>
          <p:cNvPr id="13" name="Date Placeholder 1"/>
          <p:cNvSpPr>
            <a:spLocks noGrp="1"/>
          </p:cNvSpPr>
          <p:nvPr>
            <p:ph type="dt" sz="half" idx="10"/>
          </p:nvPr>
        </p:nvSpPr>
        <p:spPr>
          <a:xfrm>
            <a:off x="457200" y="4767263"/>
            <a:ext cx="2133600" cy="273844"/>
          </a:xfrm>
        </p:spPr>
        <p:txBody>
          <a:bodyPr/>
          <a:lstStyle>
            <a:lvl1pPr>
              <a:defRPr>
                <a:latin typeface="Intel Clear" panose="020B0604020203020204" pitchFamily="34" charset="0"/>
              </a:defRPr>
            </a:lvl1pPr>
          </a:lstStyle>
          <a:p>
            <a:endParaRPr lang="en-US" dirty="0">
              <a:solidFill>
                <a:prstClr val="black">
                  <a:tint val="75000"/>
                </a:prstClr>
              </a:solidFill>
            </a:endParaRPr>
          </a:p>
        </p:txBody>
      </p:sp>
      <p:sp>
        <p:nvSpPr>
          <p:cNvPr id="14" name="Footer Placeholder 2"/>
          <p:cNvSpPr>
            <a:spLocks noGrp="1"/>
          </p:cNvSpPr>
          <p:nvPr>
            <p:ph type="ftr" sz="quarter" idx="11"/>
          </p:nvPr>
        </p:nvSpPr>
        <p:spPr>
          <a:xfrm>
            <a:off x="3124200" y="4767263"/>
            <a:ext cx="2895600" cy="273844"/>
          </a:xfrm>
        </p:spPr>
        <p:txBody>
          <a:bodyPr/>
          <a:lstStyle>
            <a:lvl1pPr>
              <a:defRPr>
                <a:latin typeface="Intel Clear" panose="020B0604020203020204" pitchFamily="34" charset="0"/>
              </a:defRPr>
            </a:lvl1pPr>
          </a:lstStyle>
          <a:p>
            <a:endParaRPr lang="en-US" dirty="0">
              <a:solidFill>
                <a:prstClr val="black">
                  <a:tint val="75000"/>
                </a:prstClr>
              </a:solidFill>
            </a:endParaRPr>
          </a:p>
        </p:txBody>
      </p:sp>
    </p:spTree>
    <p:extLst>
      <p:ext uri="{BB962C8B-B14F-4D97-AF65-F5344CB8AC3E}">
        <p14:creationId xmlns:p14="http://schemas.microsoft.com/office/powerpoint/2010/main" val="2967205351"/>
      </p:ext>
    </p:extLst>
  </p:cSld>
  <p:clrMapOvr>
    <a:masterClrMapping/>
  </p:clrMapOvr>
  <p:timing>
    <p:tnLst>
      <p:par>
        <p:cTn xmlns:p14="http://schemas.microsoft.com/office/powerpoint/2010/mai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Bottom Half Image">
    <p:spTree>
      <p:nvGrpSpPr>
        <p:cNvPr id="1" name=""/>
        <p:cNvGrpSpPr/>
        <p:nvPr/>
      </p:nvGrpSpPr>
      <p:grpSpPr>
        <a:xfrm>
          <a:off x="0" y="0"/>
          <a:ext cx="0" cy="0"/>
          <a:chOff x="0" y="0"/>
          <a:chExt cx="0" cy="0"/>
        </a:xfrm>
      </p:grpSpPr>
      <p:sp>
        <p:nvSpPr>
          <p:cNvPr id="9" name="Picture Placeholder 8"/>
          <p:cNvSpPr>
            <a:spLocks noGrp="1"/>
          </p:cNvSpPr>
          <p:nvPr>
            <p:ph type="pic" sz="quarter" idx="13"/>
          </p:nvPr>
        </p:nvSpPr>
        <p:spPr>
          <a:xfrm>
            <a:off x="0" y="2574131"/>
            <a:ext cx="9144000" cy="2569369"/>
          </a:xfrm>
          <a:solidFill>
            <a:schemeClr val="bg2">
              <a:lumMod val="20000"/>
              <a:lumOff val="80000"/>
            </a:schemeClr>
          </a:solidFill>
        </p:spPr>
        <p:txBody>
          <a:bodyPr/>
          <a:lstStyle>
            <a:lvl1pPr>
              <a:defRPr>
                <a:latin typeface="Intel Clear" panose="020B0604020203020204" pitchFamily="34" charset="0"/>
              </a:defRPr>
            </a:lvl1pPr>
          </a:lstStyle>
          <a:p>
            <a:r>
              <a:rPr lang="en-US" dirty="0" smtClean="0"/>
              <a:t>Click icon to add picture</a:t>
            </a:r>
            <a:endParaRPr lang="en-US" dirty="0"/>
          </a:p>
        </p:txBody>
      </p:sp>
      <p:sp>
        <p:nvSpPr>
          <p:cNvPr id="20" name="Picture Placeholder 10"/>
          <p:cNvSpPr>
            <a:spLocks noGrp="1" noChangeAspect="1"/>
          </p:cNvSpPr>
          <p:nvPr>
            <p:ph type="pic" sz="quarter" idx="14"/>
          </p:nvPr>
        </p:nvSpPr>
        <p:spPr>
          <a:xfrm>
            <a:off x="0" y="4805172"/>
            <a:ext cx="9144000" cy="338328"/>
          </a:xfrm>
          <a:blipFill dpi="0" rotWithShape="1">
            <a:blip r:embed="rId2">
              <a:extLst>
                <a:ext uri="{28A0092B-C50C-407E-A947-70E740481C1C}">
                  <a14:useLocalDpi xmlns:a14="http://schemas.microsoft.com/office/drawing/2010/main" val="0"/>
                </a:ext>
              </a:extLst>
            </a:blip>
            <a:srcRect/>
            <a:stretch>
              <a:fillRect/>
            </a:stretch>
          </a:blipFill>
        </p:spPr>
        <p:txBody>
          <a:bodyPr/>
          <a:lstStyle>
            <a:lvl1pPr>
              <a:defRPr sz="100">
                <a:solidFill>
                  <a:schemeClr val="bg1"/>
                </a:solidFill>
                <a:latin typeface="Intel Clear" panose="020B0604020203020204" pitchFamily="34" charset="0"/>
              </a:defRPr>
            </a:lvl1pPr>
          </a:lstStyle>
          <a:p>
            <a:r>
              <a:rPr lang="en-US" dirty="0" smtClean="0"/>
              <a:t>Click icon to add picture</a:t>
            </a:r>
            <a:endParaRPr lang="en-US" dirty="0"/>
          </a:p>
        </p:txBody>
      </p:sp>
      <p:sp>
        <p:nvSpPr>
          <p:cNvPr id="2" name="Title 1"/>
          <p:cNvSpPr>
            <a:spLocks noGrp="1"/>
          </p:cNvSpPr>
          <p:nvPr>
            <p:ph type="title" hasCustomPrompt="1"/>
          </p:nvPr>
        </p:nvSpPr>
        <p:spPr>
          <a:xfrm>
            <a:off x="455613" y="308848"/>
            <a:ext cx="8228012" cy="868680"/>
          </a:xfrm>
        </p:spPr>
        <p:txBody>
          <a:bodyPr>
            <a:noAutofit/>
          </a:bodyPr>
          <a:lstStyle>
            <a:lvl1pPr>
              <a:defRPr sz="2800" baseline="0"/>
            </a:lvl1pPr>
          </a:lstStyle>
          <a:p>
            <a:r>
              <a:rPr lang="en-US" dirty="0" err="1" smtClean="0"/>
              <a:t>28pt</a:t>
            </a:r>
            <a:r>
              <a:rPr lang="en-US" dirty="0" smtClean="0"/>
              <a:t> Intel Clear Light Headline</a:t>
            </a:r>
            <a:endParaRPr lang="en-US" dirty="0"/>
          </a:p>
        </p:txBody>
      </p:sp>
      <p:sp>
        <p:nvSpPr>
          <p:cNvPr id="13" name="Date Placeholder 1"/>
          <p:cNvSpPr>
            <a:spLocks noGrp="1"/>
          </p:cNvSpPr>
          <p:nvPr>
            <p:ph type="dt" sz="half" idx="10"/>
          </p:nvPr>
        </p:nvSpPr>
        <p:spPr>
          <a:xfrm>
            <a:off x="457200" y="4767263"/>
            <a:ext cx="2133600" cy="273844"/>
          </a:xfrm>
        </p:spPr>
        <p:txBody>
          <a:bodyPr/>
          <a:lstStyle>
            <a:lvl1pPr>
              <a:defRPr>
                <a:latin typeface="Intel Clear" panose="020B0604020203020204" pitchFamily="34" charset="0"/>
              </a:defRPr>
            </a:lvl1pPr>
          </a:lstStyle>
          <a:p>
            <a:endParaRPr lang="en-US" dirty="0">
              <a:solidFill>
                <a:prstClr val="black">
                  <a:tint val="75000"/>
                </a:prstClr>
              </a:solidFill>
            </a:endParaRPr>
          </a:p>
        </p:txBody>
      </p:sp>
      <p:sp>
        <p:nvSpPr>
          <p:cNvPr id="14" name="Footer Placeholder 2"/>
          <p:cNvSpPr>
            <a:spLocks noGrp="1"/>
          </p:cNvSpPr>
          <p:nvPr>
            <p:ph type="ftr" sz="quarter" idx="11"/>
          </p:nvPr>
        </p:nvSpPr>
        <p:spPr>
          <a:xfrm>
            <a:off x="3124200" y="4767263"/>
            <a:ext cx="2895600" cy="273844"/>
          </a:xfrm>
        </p:spPr>
        <p:txBody>
          <a:bodyPr/>
          <a:lstStyle>
            <a:lvl1pPr>
              <a:defRPr>
                <a:latin typeface="Intel Clear" panose="020B060402020302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Intel Clear" panose="020B0604020203020204" pitchFamily="34" charset="0"/>
              </a:defRPr>
            </a:lvl1pPr>
          </a:lstStyle>
          <a:p>
            <a:fld id="{EE2556C5-CE8C-6547-B838-EA80C61A4AF7}" type="slidenum">
              <a:rPr lang="en-US" smtClean="0">
                <a:solidFill>
                  <a:prstClr val="white"/>
                </a:solidFill>
              </a:rPr>
              <a:pPr/>
              <a:t>‹#›</a:t>
            </a:fld>
            <a:endParaRPr lang="en-US" dirty="0">
              <a:solidFill>
                <a:prstClr val="white"/>
              </a:solidFill>
            </a:endParaRPr>
          </a:p>
        </p:txBody>
      </p:sp>
      <p:sp>
        <p:nvSpPr>
          <p:cNvPr id="18" name="Content Placeholder 2"/>
          <p:cNvSpPr>
            <a:spLocks noGrp="1"/>
          </p:cNvSpPr>
          <p:nvPr>
            <p:ph sz="half" idx="1" hasCustomPrompt="1"/>
          </p:nvPr>
        </p:nvSpPr>
        <p:spPr>
          <a:xfrm>
            <a:off x="455613" y="1203325"/>
            <a:ext cx="4006851" cy="1309290"/>
          </a:xfrm>
        </p:spPr>
        <p:txBody>
          <a:bodyPr vert="horz" lIns="0" tIns="0" rIns="0" bIns="0" rtlCol="0">
            <a:noAutofit/>
          </a:bodyPr>
          <a:lstStyle>
            <a:lvl1pPr>
              <a:defRPr lang="en-US" dirty="0" smtClean="0">
                <a:latin typeface="Intel Clear" panose="020B0604020203020204" pitchFamily="34" charset="0"/>
              </a:defRPr>
            </a:lvl1pPr>
            <a:lvl2pPr>
              <a:defRPr lang="en-US" dirty="0" smtClean="0">
                <a:latin typeface="Intel Clear" panose="020B0604020203020204" pitchFamily="34" charset="0"/>
              </a:defRPr>
            </a:lvl2pPr>
            <a:lvl3pPr>
              <a:defRPr lang="en-US" sz="1400" dirty="0" smtClean="0">
                <a:latin typeface="Intel Clear" panose="020B0604020203020204" pitchFamily="34" charset="0"/>
              </a:defRPr>
            </a:lvl3pPr>
            <a:lvl4pPr>
              <a:defRPr lang="en-US" sz="1200" dirty="0" smtClean="0">
                <a:latin typeface="Intel Clear" panose="020B0604020203020204" pitchFamily="34" charset="0"/>
              </a:defRPr>
            </a:lvl4pPr>
            <a:lvl5pPr>
              <a:defRPr lang="en-US" sz="1200" dirty="0">
                <a:latin typeface="Intel Clear" panose="020B0604020203020204" pitchFamily="34" charset="0"/>
              </a:defRPr>
            </a:lvl5pPr>
          </a:lstStyle>
          <a:p>
            <a:pPr marR="0" lvl="0" fontAlgn="auto">
              <a:lnSpc>
                <a:spcPct val="100000"/>
              </a:lnSpc>
              <a:buClrTx/>
              <a:buSzTx/>
              <a:tabLst/>
            </a:pPr>
            <a:r>
              <a:rPr lang="en-US" dirty="0" smtClean="0"/>
              <a:t>18pt Intel Clear body text</a:t>
            </a:r>
          </a:p>
          <a:p>
            <a:pPr marR="0" lvl="1" fontAlgn="auto">
              <a:lnSpc>
                <a:spcPct val="100000"/>
              </a:lnSpc>
              <a:spcAft>
                <a:spcPts val="0"/>
              </a:spcAft>
              <a:buClrTx/>
              <a:buSzTx/>
              <a:tabLst/>
            </a:pPr>
            <a:r>
              <a:rPr lang="en-US" dirty="0" smtClean="0"/>
              <a:t>16pt Intel Clear bullet one</a:t>
            </a:r>
          </a:p>
          <a:p>
            <a:pPr lvl="2"/>
            <a:r>
              <a:rPr lang="en-US" dirty="0" err="1" smtClean="0"/>
              <a:t>14pt</a:t>
            </a:r>
            <a:r>
              <a:rPr lang="en-US" dirty="0" smtClean="0"/>
              <a:t> Intel Clear third level</a:t>
            </a:r>
          </a:p>
          <a:p>
            <a:pPr lvl="3"/>
            <a:r>
              <a:rPr lang="en-US" dirty="0" err="1" smtClean="0"/>
              <a:t>12pt</a:t>
            </a:r>
            <a:r>
              <a:rPr lang="en-US" dirty="0" smtClean="0"/>
              <a:t> Intel Clear fourth level</a:t>
            </a:r>
          </a:p>
          <a:p>
            <a:pPr lvl="4"/>
            <a:r>
              <a:rPr lang="en-US" dirty="0" err="1" smtClean="0"/>
              <a:t>12pt</a:t>
            </a:r>
            <a:r>
              <a:rPr lang="en-US" dirty="0" smtClean="0"/>
              <a:t> Intel Clear fifth level</a:t>
            </a:r>
            <a:endParaRPr lang="en-US" dirty="0"/>
          </a:p>
        </p:txBody>
      </p:sp>
      <p:sp>
        <p:nvSpPr>
          <p:cNvPr id="19" name="Content Placeholder 2"/>
          <p:cNvSpPr>
            <a:spLocks noGrp="1"/>
          </p:cNvSpPr>
          <p:nvPr>
            <p:ph sz="half" idx="15" hasCustomPrompt="1"/>
          </p:nvPr>
        </p:nvSpPr>
        <p:spPr>
          <a:xfrm>
            <a:off x="4678363" y="1203325"/>
            <a:ext cx="4005264" cy="1309290"/>
          </a:xfrm>
        </p:spPr>
        <p:txBody>
          <a:bodyPr vert="horz" lIns="0" tIns="0" rIns="0" bIns="0" rtlCol="0">
            <a:noAutofit/>
          </a:bodyPr>
          <a:lstStyle>
            <a:lvl1pPr>
              <a:defRPr lang="en-US" dirty="0" smtClean="0">
                <a:latin typeface="Intel Clear" panose="020B0604020203020204" pitchFamily="34" charset="0"/>
              </a:defRPr>
            </a:lvl1pPr>
            <a:lvl2pPr>
              <a:defRPr lang="en-US" dirty="0" smtClean="0">
                <a:latin typeface="Intel Clear" panose="020B0604020203020204" pitchFamily="34" charset="0"/>
              </a:defRPr>
            </a:lvl2pPr>
            <a:lvl3pPr>
              <a:defRPr lang="en-US" sz="1400" dirty="0" smtClean="0">
                <a:latin typeface="Intel Clear" panose="020B0604020203020204" pitchFamily="34" charset="0"/>
              </a:defRPr>
            </a:lvl3pPr>
            <a:lvl4pPr>
              <a:defRPr lang="en-US" sz="1200" dirty="0" smtClean="0">
                <a:latin typeface="Intel Clear" panose="020B0604020203020204" pitchFamily="34" charset="0"/>
              </a:defRPr>
            </a:lvl4pPr>
            <a:lvl5pPr>
              <a:defRPr lang="en-US" sz="1200" dirty="0">
                <a:latin typeface="Intel Clear" panose="020B0604020203020204" pitchFamily="34" charset="0"/>
              </a:defRPr>
            </a:lvl5pPr>
          </a:lstStyle>
          <a:p>
            <a:pPr marR="0" lvl="0" fontAlgn="auto">
              <a:lnSpc>
                <a:spcPct val="100000"/>
              </a:lnSpc>
              <a:buClrTx/>
              <a:buSzTx/>
              <a:tabLst/>
            </a:pPr>
            <a:r>
              <a:rPr lang="en-US" dirty="0" smtClean="0"/>
              <a:t>18pt Intel Clear body text</a:t>
            </a:r>
          </a:p>
          <a:p>
            <a:pPr marR="0" lvl="1" fontAlgn="auto">
              <a:lnSpc>
                <a:spcPct val="100000"/>
              </a:lnSpc>
              <a:spcAft>
                <a:spcPts val="0"/>
              </a:spcAft>
              <a:buClrTx/>
              <a:buSzTx/>
              <a:tabLst/>
            </a:pPr>
            <a:r>
              <a:rPr lang="en-US" dirty="0" smtClean="0"/>
              <a:t>16pt Intel Clear bullet one</a:t>
            </a:r>
          </a:p>
          <a:p>
            <a:pPr lvl="2"/>
            <a:r>
              <a:rPr lang="en-US" dirty="0" err="1" smtClean="0"/>
              <a:t>14pt</a:t>
            </a:r>
            <a:r>
              <a:rPr lang="en-US" dirty="0" smtClean="0"/>
              <a:t> Intel Clear third level</a:t>
            </a:r>
          </a:p>
          <a:p>
            <a:pPr lvl="3"/>
            <a:r>
              <a:rPr lang="en-US" dirty="0" err="1" smtClean="0"/>
              <a:t>12pt</a:t>
            </a:r>
            <a:r>
              <a:rPr lang="en-US" dirty="0" smtClean="0"/>
              <a:t> Intel Clear fourth level</a:t>
            </a:r>
          </a:p>
          <a:p>
            <a:pPr lvl="4"/>
            <a:r>
              <a:rPr lang="en-US" dirty="0" err="1" smtClean="0"/>
              <a:t>12pt</a:t>
            </a:r>
            <a:r>
              <a:rPr lang="en-US" dirty="0" smtClean="0"/>
              <a:t> Intel Clear fifth level</a:t>
            </a:r>
            <a:endParaRPr lang="en-US" dirty="0"/>
          </a:p>
        </p:txBody>
      </p:sp>
    </p:spTree>
    <p:extLst>
      <p:ext uri="{BB962C8B-B14F-4D97-AF65-F5344CB8AC3E}">
        <p14:creationId xmlns:p14="http://schemas.microsoft.com/office/powerpoint/2010/main" val="2124753840"/>
      </p:ext>
    </p:extLst>
  </p:cSld>
  <p:clrMapOvr>
    <a:masterClrMapping/>
  </p:clrMapOvr>
  <p:timing>
    <p:tnLst>
      <p:par>
        <p:cTn xmlns:p14="http://schemas.microsoft.com/office/powerpoint/2010/mai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Right Half Image">
    <p:spTree>
      <p:nvGrpSpPr>
        <p:cNvPr id="1" name=""/>
        <p:cNvGrpSpPr/>
        <p:nvPr/>
      </p:nvGrpSpPr>
      <p:grpSpPr>
        <a:xfrm>
          <a:off x="0" y="0"/>
          <a:ext cx="0" cy="0"/>
          <a:chOff x="0" y="0"/>
          <a:chExt cx="0" cy="0"/>
        </a:xfrm>
      </p:grpSpPr>
      <p:sp>
        <p:nvSpPr>
          <p:cNvPr id="9" name="Picture Placeholder 8"/>
          <p:cNvSpPr>
            <a:spLocks noGrp="1"/>
          </p:cNvSpPr>
          <p:nvPr>
            <p:ph type="pic" sz="quarter" idx="13"/>
          </p:nvPr>
        </p:nvSpPr>
        <p:spPr>
          <a:xfrm>
            <a:off x="4678363" y="1"/>
            <a:ext cx="4465637" cy="5143499"/>
          </a:xfrm>
          <a:solidFill>
            <a:schemeClr val="bg2">
              <a:lumMod val="20000"/>
              <a:lumOff val="80000"/>
            </a:schemeClr>
          </a:solidFill>
        </p:spPr>
        <p:txBody>
          <a:bodyPr/>
          <a:lstStyle>
            <a:lvl1pPr>
              <a:defRPr>
                <a:latin typeface="Intel Clear" panose="020B0604020203020204" pitchFamily="34" charset="0"/>
              </a:defRPr>
            </a:lvl1pPr>
          </a:lstStyle>
          <a:p>
            <a:r>
              <a:rPr lang="en-US" dirty="0" smtClean="0"/>
              <a:t>Click icon to add picture</a:t>
            </a:r>
            <a:endParaRPr lang="en-US" dirty="0"/>
          </a:p>
        </p:txBody>
      </p:sp>
      <p:sp>
        <p:nvSpPr>
          <p:cNvPr id="19" name="Picture Placeholder 10"/>
          <p:cNvSpPr>
            <a:spLocks noGrp="1" noChangeAspect="1"/>
          </p:cNvSpPr>
          <p:nvPr>
            <p:ph type="pic" sz="quarter" idx="14"/>
          </p:nvPr>
        </p:nvSpPr>
        <p:spPr>
          <a:xfrm>
            <a:off x="0" y="4805172"/>
            <a:ext cx="9144000" cy="338328"/>
          </a:xfrm>
          <a:blipFill dpi="0" rotWithShape="1">
            <a:blip r:embed="rId2">
              <a:extLst>
                <a:ext uri="{28A0092B-C50C-407E-A947-70E740481C1C}">
                  <a14:useLocalDpi xmlns:a14="http://schemas.microsoft.com/office/drawing/2010/main" val="0"/>
                </a:ext>
              </a:extLst>
            </a:blip>
            <a:srcRect/>
            <a:stretch>
              <a:fillRect/>
            </a:stretch>
          </a:blipFill>
        </p:spPr>
        <p:txBody>
          <a:bodyPr/>
          <a:lstStyle>
            <a:lvl1pPr>
              <a:defRPr sz="100">
                <a:solidFill>
                  <a:schemeClr val="bg1"/>
                </a:solidFill>
                <a:latin typeface="Intel Clear" panose="020B0604020203020204" pitchFamily="34" charset="0"/>
              </a:defRPr>
            </a:lvl1pPr>
          </a:lstStyle>
          <a:p>
            <a:r>
              <a:rPr lang="en-US" dirty="0" smtClean="0"/>
              <a:t>Click icon to add picture</a:t>
            </a:r>
            <a:endParaRPr lang="en-US" dirty="0"/>
          </a:p>
        </p:txBody>
      </p:sp>
      <p:sp>
        <p:nvSpPr>
          <p:cNvPr id="2" name="Title 1"/>
          <p:cNvSpPr>
            <a:spLocks noGrp="1"/>
          </p:cNvSpPr>
          <p:nvPr>
            <p:ph type="title" hasCustomPrompt="1"/>
          </p:nvPr>
        </p:nvSpPr>
        <p:spPr>
          <a:xfrm>
            <a:off x="455613" y="308848"/>
            <a:ext cx="4006850" cy="868680"/>
          </a:xfrm>
        </p:spPr>
        <p:txBody>
          <a:bodyPr>
            <a:noAutofit/>
          </a:bodyPr>
          <a:lstStyle>
            <a:lvl1pPr>
              <a:defRPr sz="2800" baseline="0"/>
            </a:lvl1pPr>
          </a:lstStyle>
          <a:p>
            <a:r>
              <a:rPr lang="en-US" dirty="0" err="1" smtClean="0"/>
              <a:t>28pt</a:t>
            </a:r>
            <a:r>
              <a:rPr lang="en-US" dirty="0" smtClean="0"/>
              <a:t> Intel Clear Light Headline</a:t>
            </a:r>
            <a:endParaRPr lang="en-US" dirty="0"/>
          </a:p>
        </p:txBody>
      </p:sp>
      <p:sp>
        <p:nvSpPr>
          <p:cNvPr id="13" name="Date Placeholder 1"/>
          <p:cNvSpPr>
            <a:spLocks noGrp="1"/>
          </p:cNvSpPr>
          <p:nvPr>
            <p:ph type="dt" sz="half" idx="10"/>
          </p:nvPr>
        </p:nvSpPr>
        <p:spPr>
          <a:xfrm>
            <a:off x="457200" y="4767263"/>
            <a:ext cx="2133600" cy="273844"/>
          </a:xfrm>
        </p:spPr>
        <p:txBody>
          <a:bodyPr/>
          <a:lstStyle>
            <a:lvl1pPr>
              <a:defRPr>
                <a:latin typeface="Intel Clear" panose="020B0604020203020204" pitchFamily="34" charset="0"/>
              </a:defRPr>
            </a:lvl1pPr>
          </a:lstStyle>
          <a:p>
            <a:endParaRPr lang="en-US" dirty="0">
              <a:solidFill>
                <a:prstClr val="black">
                  <a:tint val="75000"/>
                </a:prstClr>
              </a:solidFill>
            </a:endParaRPr>
          </a:p>
        </p:txBody>
      </p:sp>
      <p:sp>
        <p:nvSpPr>
          <p:cNvPr id="14" name="Footer Placeholder 2"/>
          <p:cNvSpPr>
            <a:spLocks noGrp="1"/>
          </p:cNvSpPr>
          <p:nvPr>
            <p:ph type="ftr" sz="quarter" idx="11"/>
          </p:nvPr>
        </p:nvSpPr>
        <p:spPr>
          <a:xfrm>
            <a:off x="3124200" y="4767263"/>
            <a:ext cx="2895600" cy="273844"/>
          </a:xfrm>
        </p:spPr>
        <p:txBody>
          <a:bodyPr/>
          <a:lstStyle>
            <a:lvl1pPr>
              <a:defRPr>
                <a:latin typeface="Intel Clear" panose="020B060402020302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Intel Clear" panose="020B0604020203020204" pitchFamily="34" charset="0"/>
              </a:defRPr>
            </a:lvl1pPr>
          </a:lstStyle>
          <a:p>
            <a:fld id="{EE2556C5-CE8C-6547-B838-EA80C61A4AF7}" type="slidenum">
              <a:rPr lang="en-US" smtClean="0">
                <a:solidFill>
                  <a:prstClr val="white"/>
                </a:solidFill>
              </a:rPr>
              <a:pPr/>
              <a:t>‹#›</a:t>
            </a:fld>
            <a:endParaRPr lang="en-US" dirty="0">
              <a:solidFill>
                <a:prstClr val="white"/>
              </a:solidFill>
            </a:endParaRPr>
          </a:p>
        </p:txBody>
      </p:sp>
      <p:sp>
        <p:nvSpPr>
          <p:cNvPr id="17" name="Content Placeholder 2"/>
          <p:cNvSpPr>
            <a:spLocks noGrp="1"/>
          </p:cNvSpPr>
          <p:nvPr>
            <p:ph sz="half" idx="1" hasCustomPrompt="1"/>
          </p:nvPr>
        </p:nvSpPr>
        <p:spPr>
          <a:xfrm>
            <a:off x="455614" y="1325244"/>
            <a:ext cx="4006850" cy="3425825"/>
          </a:xfrm>
        </p:spPr>
        <p:txBody>
          <a:bodyPr vert="horz" lIns="0" tIns="0" rIns="0" bIns="0" rtlCol="0">
            <a:noAutofit/>
          </a:bodyPr>
          <a:lstStyle>
            <a:lvl1pPr>
              <a:defRPr lang="en-US" dirty="0" smtClean="0">
                <a:latin typeface="Intel Clear" panose="020B0604020203020204" pitchFamily="34" charset="0"/>
              </a:defRPr>
            </a:lvl1pPr>
            <a:lvl2pPr>
              <a:defRPr lang="en-US" dirty="0" smtClean="0">
                <a:latin typeface="Intel Clear" panose="020B0604020203020204" pitchFamily="34" charset="0"/>
              </a:defRPr>
            </a:lvl2pPr>
            <a:lvl3pPr>
              <a:defRPr lang="en-US" sz="1400" dirty="0" smtClean="0">
                <a:latin typeface="Intel Clear" panose="020B0604020203020204" pitchFamily="34" charset="0"/>
              </a:defRPr>
            </a:lvl3pPr>
            <a:lvl4pPr>
              <a:defRPr lang="en-US" sz="1200" dirty="0" smtClean="0">
                <a:latin typeface="Intel Clear" panose="020B0604020203020204" pitchFamily="34" charset="0"/>
              </a:defRPr>
            </a:lvl4pPr>
            <a:lvl5pPr>
              <a:defRPr lang="en-US" sz="1200" dirty="0">
                <a:latin typeface="Intel Clear" panose="020B0604020203020204" pitchFamily="34" charset="0"/>
              </a:defRPr>
            </a:lvl5pPr>
          </a:lstStyle>
          <a:p>
            <a:pPr marR="0" lvl="0" fontAlgn="auto">
              <a:lnSpc>
                <a:spcPct val="100000"/>
              </a:lnSpc>
              <a:buClrTx/>
              <a:buSzTx/>
              <a:tabLst/>
            </a:pPr>
            <a:r>
              <a:rPr lang="en-US" dirty="0" smtClean="0"/>
              <a:t>18pt Intel Clear body text</a:t>
            </a:r>
          </a:p>
          <a:p>
            <a:pPr marR="0" lvl="1" fontAlgn="auto">
              <a:lnSpc>
                <a:spcPct val="100000"/>
              </a:lnSpc>
              <a:spcAft>
                <a:spcPts val="0"/>
              </a:spcAft>
              <a:buClrTx/>
              <a:buSzTx/>
              <a:tabLst/>
            </a:pPr>
            <a:r>
              <a:rPr lang="en-US" dirty="0" smtClean="0"/>
              <a:t>16pt Intel Clear bullet one</a:t>
            </a:r>
          </a:p>
          <a:p>
            <a:pPr lvl="2"/>
            <a:r>
              <a:rPr lang="en-US" dirty="0" err="1" smtClean="0"/>
              <a:t>14pt</a:t>
            </a:r>
            <a:r>
              <a:rPr lang="en-US" dirty="0" smtClean="0"/>
              <a:t> Intel Clear third level</a:t>
            </a:r>
          </a:p>
          <a:p>
            <a:pPr lvl="3"/>
            <a:r>
              <a:rPr lang="en-US" dirty="0" err="1" smtClean="0"/>
              <a:t>12pt</a:t>
            </a:r>
            <a:r>
              <a:rPr lang="en-US" dirty="0" smtClean="0"/>
              <a:t> Intel Clear fourth level</a:t>
            </a:r>
          </a:p>
          <a:p>
            <a:pPr lvl="4"/>
            <a:r>
              <a:rPr lang="en-US" dirty="0" err="1" smtClean="0"/>
              <a:t>12pt</a:t>
            </a:r>
            <a:r>
              <a:rPr lang="en-US" dirty="0" smtClean="0"/>
              <a:t> Intel Clear fifth level</a:t>
            </a:r>
            <a:endParaRPr lang="en-US" dirty="0"/>
          </a:p>
        </p:txBody>
      </p:sp>
    </p:spTree>
    <p:extLst>
      <p:ext uri="{BB962C8B-B14F-4D97-AF65-F5344CB8AC3E}">
        <p14:creationId xmlns:p14="http://schemas.microsoft.com/office/powerpoint/2010/main" val="3511506169"/>
      </p:ext>
    </p:extLst>
  </p:cSld>
  <p:clrMapOvr>
    <a:masterClrMapping/>
  </p:clrMapOvr>
  <p:timing>
    <p:tnLst>
      <p:par>
        <p:cTn xmlns:p14="http://schemas.microsoft.com/office/powerpoint/2010/mai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White Section Break">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613" y="1619587"/>
            <a:ext cx="7772400" cy="1021556"/>
          </a:xfrm>
        </p:spPr>
        <p:txBody>
          <a:bodyPr anchor="b" anchorCtr="0">
            <a:noAutofit/>
          </a:bodyPr>
          <a:lstStyle>
            <a:lvl1pPr algn="l">
              <a:defRPr sz="2800" b="0" cap="none">
                <a:solidFill>
                  <a:schemeClr val="accent1"/>
                </a:solidFill>
                <a:latin typeface="+mj-lt"/>
                <a:cs typeface="Intel Clear Light" panose="020B0404020203020204" pitchFamily="34" charset="0"/>
              </a:defRPr>
            </a:lvl1pPr>
          </a:lstStyle>
          <a:p>
            <a:r>
              <a:rPr lang="en-US" dirty="0" err="1" smtClean="0"/>
              <a:t>28pt</a:t>
            </a:r>
            <a:r>
              <a:rPr lang="en-US" dirty="0" smtClean="0"/>
              <a:t> Intel Clear Light Text</a:t>
            </a:r>
            <a:endParaRPr lang="en-US" dirty="0"/>
          </a:p>
        </p:txBody>
      </p:sp>
      <p:sp>
        <p:nvSpPr>
          <p:cNvPr id="3" name="Text Placeholder 2"/>
          <p:cNvSpPr>
            <a:spLocks noGrp="1"/>
          </p:cNvSpPr>
          <p:nvPr>
            <p:ph type="body" idx="1" hasCustomPrompt="1"/>
          </p:nvPr>
        </p:nvSpPr>
        <p:spPr>
          <a:xfrm>
            <a:off x="455613" y="2752675"/>
            <a:ext cx="7772400" cy="1125140"/>
          </a:xfrm>
        </p:spPr>
        <p:txBody>
          <a:bodyPr anchor="t" anchorCtr="0">
            <a:noAutofit/>
          </a:bodyPr>
          <a:lstStyle>
            <a:lvl1pPr marL="0" indent="0">
              <a:buNone/>
              <a:defRPr sz="1200" b="1" baseline="0">
                <a:solidFill>
                  <a:schemeClr val="accent2"/>
                </a:solidFill>
                <a:latin typeface="Intel Clear" panose="020B0604020203020204" pitchFamily="34" charset="0"/>
                <a:cs typeface="Intel Clear" panose="020B0604020203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r>
              <a:rPr lang="en-US" dirty="0" err="1" smtClean="0"/>
              <a:t>12pt</a:t>
            </a:r>
            <a:r>
              <a:rPr lang="en-US" dirty="0" smtClean="0"/>
              <a:t> Intel Clear Bolded Subhead</a:t>
            </a:r>
            <a:endParaRPr lang="en-US" dirty="0"/>
          </a:p>
        </p:txBody>
      </p:sp>
      <p:sp>
        <p:nvSpPr>
          <p:cNvPr id="6" name="Slide Number Placeholder 5"/>
          <p:cNvSpPr>
            <a:spLocks noGrp="1"/>
          </p:cNvSpPr>
          <p:nvPr>
            <p:ph type="sldNum" sz="quarter" idx="12"/>
          </p:nvPr>
        </p:nvSpPr>
        <p:spPr/>
        <p:txBody>
          <a:bodyPr/>
          <a:lstStyle>
            <a:lvl1pPr>
              <a:defRPr>
                <a:solidFill>
                  <a:schemeClr val="bg1"/>
                </a:solidFill>
                <a:latin typeface="Intel Clear" panose="020B0604020203020204" pitchFamily="34" charset="0"/>
              </a:defRPr>
            </a:lvl1pPr>
          </a:lstStyle>
          <a:p>
            <a:fld id="{EE2556C5-CE8C-6547-B838-EA80C61A4AF7}"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423027840"/>
      </p:ext>
    </p:extLst>
  </p:cSld>
  <p:clrMapOvr>
    <a:masterClrMapping/>
  </p:clrMapOvr>
  <p:timing>
    <p:tnLst>
      <p:par>
        <p:cTn xmlns:p14="http://schemas.microsoft.com/office/powerpoint/2010/mai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secHead" preserve="1">
  <p:cSld name="Blue Section Break">
    <p:bg>
      <p:bgPr>
        <a:solidFill>
          <a:schemeClr val="accent1"/>
        </a:solidFill>
        <a:effectLst/>
      </p:bgPr>
    </p:bg>
    <p:spTree>
      <p:nvGrpSpPr>
        <p:cNvPr id="1" name=""/>
        <p:cNvGrpSpPr/>
        <p:nvPr/>
      </p:nvGrpSpPr>
      <p:grpSpPr>
        <a:xfrm>
          <a:off x="0" y="0"/>
          <a:ext cx="0" cy="0"/>
          <a:chOff x="0" y="0"/>
          <a:chExt cx="0" cy="0"/>
        </a:xfrm>
      </p:grpSpPr>
      <p:pic>
        <p:nvPicPr>
          <p:cNvPr id="6146" name="Picture 2" descr="\\.psf\Home\Desktop\WideFooterAIRev.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7" y="4806834"/>
            <a:ext cx="9144000" cy="33666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userDrawn="1">
            <p:ph type="title" hasCustomPrompt="1"/>
          </p:nvPr>
        </p:nvSpPr>
        <p:spPr>
          <a:xfrm>
            <a:off x="455613" y="1619587"/>
            <a:ext cx="7772400" cy="1021556"/>
          </a:xfrm>
        </p:spPr>
        <p:txBody>
          <a:bodyPr anchor="b" anchorCtr="0">
            <a:noAutofit/>
          </a:bodyPr>
          <a:lstStyle>
            <a:lvl1pPr algn="l">
              <a:defRPr sz="2800" b="0" cap="none">
                <a:solidFill>
                  <a:schemeClr val="bg1"/>
                </a:solidFill>
                <a:latin typeface="+mj-lt"/>
                <a:cs typeface="Intel Clear Light" panose="020B0404020203020204" pitchFamily="34" charset="0"/>
              </a:defRPr>
            </a:lvl1pPr>
          </a:lstStyle>
          <a:p>
            <a:r>
              <a:rPr lang="en-US" dirty="0" err="1" smtClean="0"/>
              <a:t>28pt</a:t>
            </a:r>
            <a:r>
              <a:rPr lang="en-US" dirty="0" smtClean="0"/>
              <a:t> Intel Clear Light Text</a:t>
            </a:r>
            <a:endParaRPr lang="en-US" dirty="0"/>
          </a:p>
        </p:txBody>
      </p:sp>
      <p:sp>
        <p:nvSpPr>
          <p:cNvPr id="3" name="Text Placeholder 2"/>
          <p:cNvSpPr>
            <a:spLocks noGrp="1"/>
          </p:cNvSpPr>
          <p:nvPr userDrawn="1">
            <p:ph type="body" idx="1" hasCustomPrompt="1"/>
          </p:nvPr>
        </p:nvSpPr>
        <p:spPr>
          <a:xfrm>
            <a:off x="455613" y="2752675"/>
            <a:ext cx="7772400" cy="1125140"/>
          </a:xfrm>
        </p:spPr>
        <p:txBody>
          <a:bodyPr anchor="t" anchorCtr="0">
            <a:noAutofit/>
          </a:bodyPr>
          <a:lstStyle>
            <a:lvl1pPr marL="0" indent="0">
              <a:buNone/>
              <a:defRPr sz="1200" b="1" baseline="0">
                <a:solidFill>
                  <a:schemeClr val="accent3"/>
                </a:solidFill>
                <a:latin typeface="Intel Clear" panose="020B0604020203020204" pitchFamily="34" charset="0"/>
                <a:cs typeface="Intel Clear" panose="020B0604020203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r>
              <a:rPr lang="en-US" dirty="0" err="1" smtClean="0"/>
              <a:t>12pt</a:t>
            </a:r>
            <a:r>
              <a:rPr lang="en-US" dirty="0" smtClean="0"/>
              <a:t> Intel Clear Bolded Subhead</a:t>
            </a:r>
            <a:endParaRPr lang="en-US" dirty="0"/>
          </a:p>
        </p:txBody>
      </p:sp>
      <p:sp>
        <p:nvSpPr>
          <p:cNvPr id="6" name="Slide Number Placeholder 5"/>
          <p:cNvSpPr>
            <a:spLocks noGrp="1"/>
          </p:cNvSpPr>
          <p:nvPr userDrawn="1">
            <p:ph type="sldNum" sz="quarter" idx="12"/>
          </p:nvPr>
        </p:nvSpPr>
        <p:spPr/>
        <p:txBody>
          <a:bodyPr/>
          <a:lstStyle>
            <a:lvl1pPr>
              <a:defRPr>
                <a:solidFill>
                  <a:schemeClr val="accent1"/>
                </a:solidFill>
                <a:latin typeface="Intel Clear" panose="020B0604020203020204" pitchFamily="34" charset="0"/>
              </a:defRPr>
            </a:lvl1pPr>
          </a:lstStyle>
          <a:p>
            <a:fld id="{EE2556C5-CE8C-6547-B838-EA80C61A4AF7}" type="slidenum">
              <a:rPr lang="en-US" smtClean="0">
                <a:solidFill>
                  <a:srgbClr val="0071C5"/>
                </a:solidFill>
              </a:rPr>
              <a:pPr/>
              <a:t>‹#›</a:t>
            </a:fld>
            <a:endParaRPr lang="en-US" dirty="0">
              <a:solidFill>
                <a:srgbClr val="0071C5"/>
              </a:solidFill>
            </a:endParaRPr>
          </a:p>
        </p:txBody>
      </p:sp>
    </p:spTree>
    <p:extLst>
      <p:ext uri="{BB962C8B-B14F-4D97-AF65-F5344CB8AC3E}">
        <p14:creationId xmlns:p14="http://schemas.microsoft.com/office/powerpoint/2010/main" val="2456937477"/>
      </p:ext>
    </p:extLst>
  </p:cSld>
  <p:clrMapOvr>
    <a:masterClrMapping/>
  </p:clrMapOvr>
  <p:timing>
    <p:tnLst>
      <p:par>
        <p:cTn xmlns:p14="http://schemas.microsoft.com/office/powerpoint/2010/mai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Blue Section Break Image">
    <p:bg>
      <p:bgPr>
        <a:solidFill>
          <a:schemeClr val="accent1"/>
        </a:solidFill>
        <a:effectLst/>
      </p:bgPr>
    </p:bg>
    <p:spTree>
      <p:nvGrpSpPr>
        <p:cNvPr id="1" name=""/>
        <p:cNvGrpSpPr/>
        <p:nvPr/>
      </p:nvGrpSpPr>
      <p:grpSpPr>
        <a:xfrm>
          <a:off x="0" y="0"/>
          <a:ext cx="0" cy="0"/>
          <a:chOff x="0" y="0"/>
          <a:chExt cx="0" cy="0"/>
        </a:xfrm>
      </p:grpSpPr>
      <p:pic>
        <p:nvPicPr>
          <p:cNvPr id="14" name="Picture 2" descr="\\.psf\Home\Desktop\WideFooterAIRev.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7" y="4806834"/>
            <a:ext cx="9144000" cy="33666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hasCustomPrompt="1"/>
          </p:nvPr>
        </p:nvSpPr>
        <p:spPr>
          <a:xfrm>
            <a:off x="455613" y="2153552"/>
            <a:ext cx="7772400" cy="1021556"/>
          </a:xfrm>
        </p:spPr>
        <p:txBody>
          <a:bodyPr anchor="b" anchorCtr="0">
            <a:noAutofit/>
          </a:bodyPr>
          <a:lstStyle>
            <a:lvl1pPr algn="l">
              <a:defRPr sz="2800" b="0" cap="none">
                <a:solidFill>
                  <a:schemeClr val="bg1"/>
                </a:solidFill>
                <a:latin typeface="+mj-lt"/>
                <a:cs typeface="Intel Clear Light" panose="020B0404020203020204" pitchFamily="34" charset="0"/>
              </a:defRPr>
            </a:lvl1pPr>
          </a:lstStyle>
          <a:p>
            <a:r>
              <a:rPr lang="en-US" dirty="0" err="1" smtClean="0"/>
              <a:t>28pt</a:t>
            </a:r>
            <a:r>
              <a:rPr lang="en-US" dirty="0" smtClean="0"/>
              <a:t> Intel Clear Light Text</a:t>
            </a:r>
            <a:endParaRPr lang="en-US" dirty="0"/>
          </a:p>
        </p:txBody>
      </p:sp>
      <p:sp>
        <p:nvSpPr>
          <p:cNvPr id="3" name="Text Placeholder 2"/>
          <p:cNvSpPr>
            <a:spLocks noGrp="1"/>
          </p:cNvSpPr>
          <p:nvPr>
            <p:ph type="body" idx="1" hasCustomPrompt="1"/>
          </p:nvPr>
        </p:nvSpPr>
        <p:spPr>
          <a:xfrm>
            <a:off x="455613" y="3286641"/>
            <a:ext cx="7772400" cy="1125140"/>
          </a:xfrm>
        </p:spPr>
        <p:txBody>
          <a:bodyPr anchor="t" anchorCtr="0">
            <a:noAutofit/>
          </a:bodyPr>
          <a:lstStyle>
            <a:lvl1pPr marL="0" indent="0">
              <a:buNone/>
              <a:defRPr sz="1200" b="1">
                <a:solidFill>
                  <a:schemeClr val="accent3"/>
                </a:solidFill>
                <a:latin typeface="Intel Clear" panose="020B0604020203020204" pitchFamily="34" charset="0"/>
                <a:cs typeface="Intel Clear" panose="020B0604020203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r>
              <a:rPr lang="en-US" dirty="0" err="1" smtClean="0"/>
              <a:t>12pt</a:t>
            </a:r>
            <a:r>
              <a:rPr lang="en-US" dirty="0" smtClean="0"/>
              <a:t> Intel Clear Bolded Subhead</a:t>
            </a:r>
            <a:endParaRPr lang="en-US" dirty="0"/>
          </a:p>
        </p:txBody>
      </p:sp>
      <p:sp>
        <p:nvSpPr>
          <p:cNvPr id="6" name="Slide Number Placeholder 5"/>
          <p:cNvSpPr>
            <a:spLocks noGrp="1"/>
          </p:cNvSpPr>
          <p:nvPr>
            <p:ph type="sldNum" sz="quarter" idx="12"/>
          </p:nvPr>
        </p:nvSpPr>
        <p:spPr/>
        <p:txBody>
          <a:bodyPr/>
          <a:lstStyle>
            <a:lvl1pPr>
              <a:defRPr>
                <a:solidFill>
                  <a:schemeClr val="accent1"/>
                </a:solidFill>
                <a:latin typeface="Intel Clear" panose="020B0604020203020204" pitchFamily="34" charset="0"/>
              </a:defRPr>
            </a:lvl1pPr>
          </a:lstStyle>
          <a:p>
            <a:fld id="{EE2556C5-CE8C-6547-B838-EA80C61A4AF7}" type="slidenum">
              <a:rPr lang="en-US" smtClean="0">
                <a:solidFill>
                  <a:srgbClr val="0071C5"/>
                </a:solidFill>
              </a:rPr>
              <a:pPr/>
              <a:t>‹#›</a:t>
            </a:fld>
            <a:endParaRPr lang="en-US" dirty="0">
              <a:solidFill>
                <a:srgbClr val="0071C5"/>
              </a:solidFill>
            </a:endParaRPr>
          </a:p>
        </p:txBody>
      </p:sp>
      <p:sp>
        <p:nvSpPr>
          <p:cNvPr id="5" name="Picture Placeholder 4"/>
          <p:cNvSpPr>
            <a:spLocks noGrp="1"/>
          </p:cNvSpPr>
          <p:nvPr>
            <p:ph type="pic" sz="quarter" idx="13"/>
          </p:nvPr>
        </p:nvSpPr>
        <p:spPr>
          <a:xfrm>
            <a:off x="0" y="1"/>
            <a:ext cx="9144000" cy="2574131"/>
          </a:xfrm>
          <a:solidFill>
            <a:schemeClr val="bg2">
              <a:lumMod val="20000"/>
              <a:lumOff val="80000"/>
            </a:schemeClr>
          </a:solidFill>
        </p:spPr>
        <p:txBody>
          <a:bodyPr/>
          <a:lstStyle>
            <a:lvl1pPr>
              <a:defRPr>
                <a:solidFill>
                  <a:schemeClr val="bg1"/>
                </a:solidFill>
                <a:latin typeface="Intel Clear" panose="020B0604020203020204" pitchFamily="34" charset="0"/>
              </a:defRPr>
            </a:lvl1pPr>
          </a:lstStyle>
          <a:p>
            <a:r>
              <a:rPr lang="en-US" dirty="0" smtClean="0"/>
              <a:t>Click icon to add picture</a:t>
            </a:r>
            <a:endParaRPr lang="en-US" dirty="0"/>
          </a:p>
        </p:txBody>
      </p:sp>
    </p:spTree>
    <p:extLst>
      <p:ext uri="{BB962C8B-B14F-4D97-AF65-F5344CB8AC3E}">
        <p14:creationId xmlns:p14="http://schemas.microsoft.com/office/powerpoint/2010/main" val="1619945665"/>
      </p:ext>
    </p:extLst>
  </p:cSld>
  <p:clrMapOvr>
    <a:masterClrMapping/>
  </p:clrMapOvr>
  <p:timing>
    <p:tnLst>
      <p:par>
        <p:cTn xmlns:p14="http://schemas.microsoft.com/office/powerpoint/2010/mai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613" y="308848"/>
            <a:ext cx="8228012" cy="868680"/>
          </a:xfrm>
        </p:spPr>
        <p:txBody>
          <a:bodyPr/>
          <a:lstStyle>
            <a:lvl1pPr>
              <a:defRPr/>
            </a:lvl1pPr>
          </a:lstStyle>
          <a:p>
            <a:r>
              <a:rPr lang="en-US" dirty="0" err="1" smtClean="0"/>
              <a:t>28pt</a:t>
            </a:r>
            <a:r>
              <a:rPr lang="en-US" dirty="0" smtClean="0"/>
              <a:t> Intel Clear Light Headline</a:t>
            </a:r>
            <a:endParaRPr lang="en-US" dirty="0"/>
          </a:p>
        </p:txBody>
      </p:sp>
      <p:sp>
        <p:nvSpPr>
          <p:cNvPr id="3" name="Date Placeholder 2"/>
          <p:cNvSpPr>
            <a:spLocks noGrp="1"/>
          </p:cNvSpPr>
          <p:nvPr>
            <p:ph type="dt" sz="half" idx="10"/>
          </p:nvPr>
        </p:nvSpPr>
        <p:spPr>
          <a:xfrm>
            <a:off x="457200" y="4771775"/>
            <a:ext cx="2133600" cy="273844"/>
          </a:xfrm>
        </p:spPr>
        <p:txBody>
          <a:bodyPr/>
          <a:lstStyle>
            <a:lvl1pPr>
              <a:defRPr>
                <a:latin typeface="Intel Clear" panose="020B0604020203020204" pitchFamily="34" charset="0"/>
              </a:defRPr>
            </a:lvl1pPr>
          </a:lstStyle>
          <a:p>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lvl1pPr>
              <a:defRPr>
                <a:latin typeface="Intel Clear" panose="020B0604020203020204" pitchFamily="34" charset="0"/>
              </a:defRPr>
            </a:lvl1p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lvl1pPr>
              <a:defRPr>
                <a:latin typeface="Intel Clear" panose="020B0604020203020204" pitchFamily="34" charset="0"/>
              </a:defRPr>
            </a:lvl1pPr>
          </a:lstStyle>
          <a:p>
            <a:fld id="{EE2556C5-CE8C-6547-B838-EA80C61A4AF7}"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548594556"/>
      </p:ext>
    </p:extLst>
  </p:cSld>
  <p:clrMapOvr>
    <a:masterClrMapping/>
  </p:clrMapOvr>
  <p:timing>
    <p:tnLst>
      <p:par>
        <p:cTn xmlns:p14="http://schemas.microsoft.com/office/powerpoint/2010/mai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Intel Clear" panose="020B0604020203020204" pitchFamily="34" charset="0"/>
              </a:defRPr>
            </a:lvl1pPr>
          </a:lstStyle>
          <a:p>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lvl1pPr>
              <a:defRPr>
                <a:latin typeface="Intel Clear" panose="020B0604020203020204" pitchFamily="34" charset="0"/>
              </a:defRPr>
            </a:lvl1p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lvl1pPr>
              <a:defRPr>
                <a:latin typeface="Intel Clear" panose="020B0604020203020204" pitchFamily="34" charset="0"/>
              </a:defRPr>
            </a:lvl1pPr>
          </a:lstStyle>
          <a:p>
            <a:fld id="{EE2556C5-CE8C-6547-B838-EA80C61A4AF7}"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309950631"/>
      </p:ext>
    </p:extLst>
  </p:cSld>
  <p:clrMapOvr>
    <a:masterClrMapping/>
  </p:clrMapOvr>
  <p:timing>
    <p:tnLst>
      <p:par>
        <p:cTn xmlns:p14="http://schemas.microsoft.com/office/powerpoint/2010/mai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5"/>
          <p:cNvSpPr>
            <a:spLocks noGrp="1"/>
          </p:cNvSpPr>
          <p:nvPr>
            <p:ph type="sldNum" sz="quarter" idx="4"/>
          </p:nvPr>
        </p:nvSpPr>
        <p:spPr>
          <a:xfrm>
            <a:off x="6872352" y="4842144"/>
            <a:ext cx="2133600" cy="273844"/>
          </a:xfrm>
          <a:prstGeom prst="rect">
            <a:avLst/>
          </a:prstGeom>
        </p:spPr>
        <p:txBody>
          <a:bodyPr vert="horz" lIns="0" tIns="0" rIns="0" bIns="0" rtlCol="0" anchor="ctr"/>
          <a:lstStyle>
            <a:lvl1pPr algn="r">
              <a:defRPr sz="800">
                <a:solidFill>
                  <a:srgbClr val="F2F2F2"/>
                </a:solidFill>
                <a:latin typeface="Intel Clear" panose="020B0604020203020204" pitchFamily="34" charset="0"/>
                <a:cs typeface="Intel Clear Light" panose="020B0404020203020204" pitchFamily="34" charset="0"/>
              </a:defRPr>
            </a:lvl1pPr>
          </a:lstStyle>
          <a:p>
            <a:pPr defTabSz="457189"/>
            <a:fld id="{EE2556C5-CE8C-6547-B838-EA80C61A4AF7}" type="slidenum">
              <a:rPr lang="en-US" smtClean="0"/>
              <a:pPr defTabSz="457189"/>
              <a:t>‹#›</a:t>
            </a:fld>
            <a:endParaRPr lang="en-US" dirty="0"/>
          </a:p>
        </p:txBody>
      </p:sp>
    </p:spTree>
    <p:extLst>
      <p:ext uri="{BB962C8B-B14F-4D97-AF65-F5344CB8AC3E}">
        <p14:creationId xmlns:p14="http://schemas.microsoft.com/office/powerpoint/2010/main" val="15480731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blank" preserve="1">
  <p:cSld name="Back Cover">
    <p:bg>
      <p:bgPr>
        <a:solidFill>
          <a:schemeClr val="accent1"/>
        </a:solidFill>
        <a:effectLst/>
      </p:bgPr>
    </p:bg>
    <p:spTree>
      <p:nvGrpSpPr>
        <p:cNvPr id="1" name=""/>
        <p:cNvGrpSpPr/>
        <p:nvPr/>
      </p:nvGrpSpPr>
      <p:grpSpPr>
        <a:xfrm>
          <a:off x="0" y="0"/>
          <a:ext cx="0" cy="0"/>
          <a:chOff x="0" y="0"/>
          <a:chExt cx="0" cy="0"/>
        </a:xfrm>
      </p:grpSpPr>
      <p:pic>
        <p:nvPicPr>
          <p:cNvPr id="4" name="Picture 2" descr="\\.psf\Home\Desktop\Intel.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477432" y="1875130"/>
            <a:ext cx="2108795" cy="13898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4761659"/>
      </p:ext>
    </p:extLst>
  </p:cSld>
  <p:clrMapOvr>
    <a:masterClrMapping/>
  </p:clrMapOvr>
  <p:timing>
    <p:tnLst>
      <p:par>
        <p:cTn xmlns:p14="http://schemas.microsoft.com/office/powerpoint/2010/mai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Content Page Generic 2">
    <p:spTree>
      <p:nvGrpSpPr>
        <p:cNvPr id="1" name=""/>
        <p:cNvGrpSpPr/>
        <p:nvPr/>
      </p:nvGrpSpPr>
      <p:grpSpPr>
        <a:xfrm>
          <a:off x="0" y="0"/>
          <a:ext cx="0" cy="0"/>
          <a:chOff x="0" y="0"/>
          <a:chExt cx="0" cy="0"/>
        </a:xfrm>
      </p:grpSpPr>
      <p:sp>
        <p:nvSpPr>
          <p:cNvPr id="6" name="Title 1"/>
          <p:cNvSpPr>
            <a:spLocks noGrp="1"/>
          </p:cNvSpPr>
          <p:nvPr>
            <p:ph type="title"/>
          </p:nvPr>
        </p:nvSpPr>
        <p:spPr>
          <a:xfrm>
            <a:off x="304800" y="171450"/>
            <a:ext cx="8610600" cy="514350"/>
          </a:xfrm>
          <a:prstGeom prst="rect">
            <a:avLst/>
          </a:prstGeom>
        </p:spPr>
        <p:txBody>
          <a:bodyPr anchor="t"/>
          <a:lstStyle>
            <a:lvl1pPr>
              <a:defRPr>
                <a:solidFill>
                  <a:srgbClr val="0860A8"/>
                </a:solidFill>
              </a:defRPr>
            </a:lvl1pPr>
          </a:lstStyle>
          <a:p>
            <a:r>
              <a:rPr lang="en-US" dirty="0" smtClean="0"/>
              <a:t>Click to edit Master title style</a:t>
            </a:r>
            <a:endParaRPr lang="en-US" dirty="0"/>
          </a:p>
        </p:txBody>
      </p:sp>
      <p:sp>
        <p:nvSpPr>
          <p:cNvPr id="7" name="Content Placeholder 2"/>
          <p:cNvSpPr>
            <a:spLocks noGrp="1"/>
          </p:cNvSpPr>
          <p:nvPr>
            <p:ph idx="1"/>
          </p:nvPr>
        </p:nvSpPr>
        <p:spPr>
          <a:xfrm>
            <a:off x="228600" y="914400"/>
            <a:ext cx="8686800" cy="3657601"/>
          </a:xfrm>
          <a:prstGeom prst="rect">
            <a:avLst/>
          </a:prstGeom>
        </p:spPr>
        <p:txBody>
          <a:bodyPr/>
          <a:lstStyle>
            <a:lvl1pPr marL="342900" indent="-342900">
              <a:spcBef>
                <a:spcPts val="0"/>
              </a:spcBef>
              <a:spcAft>
                <a:spcPts val="600"/>
              </a:spcAft>
              <a:buSzPct val="90000"/>
              <a:defRPr sz="2400">
                <a:solidFill>
                  <a:schemeClr val="tx1"/>
                </a:solidFill>
              </a:defRPr>
            </a:lvl1pPr>
            <a:lvl2pPr marL="692150" indent="-234950">
              <a:spcBef>
                <a:spcPts val="0"/>
              </a:spcBef>
              <a:spcAft>
                <a:spcPts val="600"/>
              </a:spcAft>
              <a:defRPr sz="2000">
                <a:solidFill>
                  <a:schemeClr val="tx1"/>
                </a:solidFill>
              </a:defRPr>
            </a:lvl2pPr>
            <a:lvl3pPr marL="1143000" indent="-228600">
              <a:spcBef>
                <a:spcPts val="0"/>
              </a:spcBef>
              <a:spcAft>
                <a:spcPts val="0"/>
              </a:spcAft>
              <a:buFont typeface="Wingdings" pitchFamily="2" charset="2"/>
              <a:buChar char="§"/>
              <a:defRPr sz="1800">
                <a:solidFill>
                  <a:schemeClr val="tx1"/>
                </a:solidFill>
              </a:defRPr>
            </a:lvl3pPr>
          </a:lstStyle>
          <a:p>
            <a:pPr lvl="0"/>
            <a:r>
              <a:rPr lang="en-US" dirty="0" smtClean="0"/>
              <a:t>Click to edit Master text styles</a:t>
            </a:r>
          </a:p>
          <a:p>
            <a:pPr lvl="1"/>
            <a:r>
              <a:rPr lang="en-US" dirty="0" smtClean="0"/>
              <a:t>Second level</a:t>
            </a:r>
          </a:p>
          <a:p>
            <a:pPr lvl="2"/>
            <a:r>
              <a:rPr lang="en-US" dirty="0" smtClean="0"/>
              <a:t>Third level </a:t>
            </a:r>
          </a:p>
          <a:p>
            <a:pPr lvl="1"/>
            <a:endParaRPr lang="en-US" dirty="0" smtClean="0"/>
          </a:p>
        </p:txBody>
      </p:sp>
      <p:sp>
        <p:nvSpPr>
          <p:cNvPr id="4" name="Slide Number Placeholder 5"/>
          <p:cNvSpPr>
            <a:spLocks noGrp="1"/>
          </p:cNvSpPr>
          <p:nvPr>
            <p:ph type="sldNum" sz="quarter" idx="4"/>
          </p:nvPr>
        </p:nvSpPr>
        <p:spPr>
          <a:xfrm>
            <a:off x="6872352" y="4842144"/>
            <a:ext cx="2133600" cy="273844"/>
          </a:xfrm>
          <a:prstGeom prst="rect">
            <a:avLst/>
          </a:prstGeom>
        </p:spPr>
        <p:txBody>
          <a:bodyPr vert="horz" lIns="0" tIns="0" rIns="0" bIns="0" rtlCol="0" anchor="ctr"/>
          <a:lstStyle>
            <a:lvl1pPr algn="r">
              <a:defRPr sz="800">
                <a:solidFill>
                  <a:srgbClr val="F2F2F2"/>
                </a:solidFill>
                <a:latin typeface="Intel Clear" panose="020B0604020203020204" pitchFamily="34" charset="0"/>
                <a:cs typeface="Intel Clear Light" panose="020B0404020203020204" pitchFamily="34" charset="0"/>
              </a:defRPr>
            </a:lvl1pPr>
          </a:lstStyle>
          <a:p>
            <a:pPr defTabSz="457189"/>
            <a:fld id="{EE2556C5-CE8C-6547-B838-EA80C61A4AF7}" type="slidenum">
              <a:rPr lang="en-US" smtClean="0"/>
              <a:pPr defTabSz="457189"/>
              <a:t>‹#›</a:t>
            </a:fld>
            <a:endParaRPr lang="en-US" dirty="0"/>
          </a:p>
        </p:txBody>
      </p:sp>
    </p:spTree>
    <p:extLst>
      <p:ext uri="{BB962C8B-B14F-4D97-AF65-F5344CB8AC3E}">
        <p14:creationId xmlns:p14="http://schemas.microsoft.com/office/powerpoint/2010/main" val="144057682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title</a:t>
            </a:r>
            <a:endParaRPr lang="en-US" dirty="0"/>
          </a:p>
        </p:txBody>
      </p:sp>
      <p:sp>
        <p:nvSpPr>
          <p:cNvPr id="3" name="Content Placeholder 2"/>
          <p:cNvSpPr>
            <a:spLocks noGrp="1"/>
          </p:cNvSpPr>
          <p:nvPr>
            <p:ph idx="1" hasCustomPrompt="1"/>
          </p:nvPr>
        </p:nvSpPr>
        <p:spPr>
          <a:xfrm>
            <a:off x="353962" y="995748"/>
            <a:ext cx="8436076" cy="3649994"/>
          </a:xfrm>
        </p:spPr>
        <p:txBody>
          <a:bodyPr/>
          <a:lstStyle/>
          <a:p>
            <a:pPr lvl="0"/>
            <a:r>
              <a:rPr lang="en-US" dirty="0" smtClean="0"/>
              <a:t>Click to edit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ext Placeholder 7"/>
          <p:cNvSpPr>
            <a:spLocks noGrp="1"/>
          </p:cNvSpPr>
          <p:nvPr>
            <p:ph type="body" sz="quarter" idx="13" hasCustomPrompt="1"/>
          </p:nvPr>
        </p:nvSpPr>
        <p:spPr>
          <a:xfrm>
            <a:off x="353962" y="4764881"/>
            <a:ext cx="8008988" cy="221456"/>
          </a:xfrm>
        </p:spPr>
        <p:txBody>
          <a:bodyPr wrap="square" anchor="t" anchorCtr="0">
            <a:normAutofit/>
          </a:bodyPr>
          <a:lstStyle>
            <a:lvl1pPr marL="0" indent="0">
              <a:lnSpc>
                <a:spcPct val="80000"/>
              </a:lnSpc>
              <a:spcBef>
                <a:spcPts val="200"/>
              </a:spcBef>
              <a:buFont typeface="Arial" pitchFamily="34" charset="0"/>
              <a:buNone/>
              <a:defRPr sz="900">
                <a:solidFill>
                  <a:srgbClr val="FFFFFF"/>
                </a:solidFill>
                <a:latin typeface="+mn-lt"/>
              </a:defRPr>
            </a:lvl1pPr>
            <a:lvl2pPr marL="171450" indent="-114300">
              <a:defRPr sz="900"/>
            </a:lvl2pPr>
            <a:lvl3pPr marL="342900" indent="-114300">
              <a:defRPr sz="900"/>
            </a:lvl3pPr>
            <a:lvl4pPr marL="514350" indent="-114300">
              <a:defRPr sz="900"/>
            </a:lvl4pPr>
            <a:lvl5pPr marL="685800" indent="-114300">
              <a:defRPr sz="900"/>
            </a:lvl5pPr>
          </a:lstStyle>
          <a:p>
            <a:pPr lvl="0"/>
            <a:r>
              <a:rPr lang="en-US" dirty="0" smtClean="0"/>
              <a:t>Click to edit footnote</a:t>
            </a:r>
            <a:endParaRPr lang="en-US" dirty="0"/>
          </a:p>
        </p:txBody>
      </p:sp>
      <p:sp>
        <p:nvSpPr>
          <p:cNvPr id="8" name="Slide Number Placeholder 5"/>
          <p:cNvSpPr>
            <a:spLocks noGrp="1"/>
          </p:cNvSpPr>
          <p:nvPr>
            <p:ph type="sldNum" sz="quarter" idx="4"/>
          </p:nvPr>
        </p:nvSpPr>
        <p:spPr>
          <a:xfrm>
            <a:off x="6872352" y="4842144"/>
            <a:ext cx="2133600" cy="273844"/>
          </a:xfrm>
          <a:prstGeom prst="rect">
            <a:avLst/>
          </a:prstGeom>
        </p:spPr>
        <p:txBody>
          <a:bodyPr vert="horz" lIns="0" tIns="0" rIns="0" bIns="0" rtlCol="0" anchor="ctr"/>
          <a:lstStyle>
            <a:lvl1pPr algn="r">
              <a:defRPr sz="800">
                <a:solidFill>
                  <a:srgbClr val="F2F2F2"/>
                </a:solidFill>
                <a:latin typeface="Intel Clear" panose="020B0604020203020204" pitchFamily="34" charset="0"/>
                <a:cs typeface="Intel Clear Light" panose="020B0404020203020204" pitchFamily="34" charset="0"/>
              </a:defRPr>
            </a:lvl1pPr>
          </a:lstStyle>
          <a:p>
            <a:pPr defTabSz="457189"/>
            <a:fld id="{EE2556C5-CE8C-6547-B838-EA80C61A4AF7}" type="slidenum">
              <a:rPr lang="en-US" smtClean="0"/>
              <a:pPr defTabSz="457189"/>
              <a:t>‹#›</a:t>
            </a:fld>
            <a:endParaRPr lang="en-US" dirty="0"/>
          </a:p>
        </p:txBody>
      </p:sp>
    </p:spTree>
    <p:extLst>
      <p:ext uri="{BB962C8B-B14F-4D97-AF65-F5344CB8AC3E}">
        <p14:creationId xmlns:p14="http://schemas.microsoft.com/office/powerpoint/2010/main" val="31514472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0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title</a:t>
            </a:r>
            <a:endParaRPr lang="en-US" dirty="0"/>
          </a:p>
        </p:txBody>
      </p:sp>
      <p:sp>
        <p:nvSpPr>
          <p:cNvPr id="3" name="Content Placeholder 2"/>
          <p:cNvSpPr>
            <a:spLocks noGrp="1"/>
          </p:cNvSpPr>
          <p:nvPr>
            <p:ph idx="1" hasCustomPrompt="1"/>
          </p:nvPr>
        </p:nvSpPr>
        <p:spPr>
          <a:xfrm>
            <a:off x="353962" y="995748"/>
            <a:ext cx="8436076" cy="3649994"/>
          </a:xfrm>
        </p:spPr>
        <p:txBody>
          <a:bodyPr/>
          <a:lstStyle/>
          <a:p>
            <a:pPr lvl="0"/>
            <a:r>
              <a:rPr lang="en-US" dirty="0" smtClean="0"/>
              <a:t>Click to edit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12"/>
          </p:nvPr>
        </p:nvSpPr>
        <p:spPr/>
        <p:txBody>
          <a:bodyPr/>
          <a:lstStyle/>
          <a:p>
            <a:fld id="{FD44707B-D922-47D5-BD24-D96E91B70543}" type="slidenum">
              <a:rPr lang="en-US" smtClean="0">
                <a:solidFill>
                  <a:prstClr val="white"/>
                </a:solidFill>
              </a:rPr>
              <a:pPr/>
              <a:t>‹#›</a:t>
            </a:fld>
            <a:endParaRPr lang="en-US">
              <a:solidFill>
                <a:prstClr val="white"/>
              </a:solidFill>
            </a:endParaRPr>
          </a:p>
        </p:txBody>
      </p:sp>
      <p:sp>
        <p:nvSpPr>
          <p:cNvPr id="7" name="Text Placeholder 7"/>
          <p:cNvSpPr>
            <a:spLocks noGrp="1"/>
          </p:cNvSpPr>
          <p:nvPr>
            <p:ph type="body" sz="quarter" idx="13" hasCustomPrompt="1"/>
          </p:nvPr>
        </p:nvSpPr>
        <p:spPr>
          <a:xfrm>
            <a:off x="353962" y="4764881"/>
            <a:ext cx="8008988" cy="221456"/>
          </a:xfrm>
        </p:spPr>
        <p:txBody>
          <a:bodyPr wrap="square" anchor="t" anchorCtr="0">
            <a:normAutofit/>
          </a:bodyPr>
          <a:lstStyle>
            <a:lvl1pPr marL="0" indent="0">
              <a:lnSpc>
                <a:spcPct val="80000"/>
              </a:lnSpc>
              <a:spcBef>
                <a:spcPts val="200"/>
              </a:spcBef>
              <a:buFont typeface="Arial" pitchFamily="34" charset="0"/>
              <a:buNone/>
              <a:defRPr sz="900">
                <a:solidFill>
                  <a:srgbClr val="FFFFFF"/>
                </a:solidFill>
                <a:latin typeface="+mn-lt"/>
              </a:defRPr>
            </a:lvl1pPr>
            <a:lvl2pPr marL="171450" indent="-114300">
              <a:defRPr sz="900"/>
            </a:lvl2pPr>
            <a:lvl3pPr marL="342900" indent="-114300">
              <a:defRPr sz="900"/>
            </a:lvl3pPr>
            <a:lvl4pPr marL="514350" indent="-114300">
              <a:defRPr sz="900"/>
            </a:lvl4pPr>
            <a:lvl5pPr marL="685800" indent="-114300">
              <a:defRPr sz="900"/>
            </a:lvl5pPr>
          </a:lstStyle>
          <a:p>
            <a:pPr lvl="0"/>
            <a:r>
              <a:rPr lang="en-US" dirty="0" smtClean="0"/>
              <a:t>Click to edit footnote</a:t>
            </a:r>
            <a:endParaRPr lang="en-US" dirty="0"/>
          </a:p>
        </p:txBody>
      </p:sp>
    </p:spTree>
    <p:extLst>
      <p:ext uri="{BB962C8B-B14F-4D97-AF65-F5344CB8AC3E}">
        <p14:creationId xmlns:p14="http://schemas.microsoft.com/office/powerpoint/2010/main" val="4249494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Footer Placeholder 3"/>
          <p:cNvSpPr>
            <a:spLocks noGrp="1"/>
          </p:cNvSpPr>
          <p:nvPr>
            <p:ph type="ftr" sz="quarter" idx="11"/>
          </p:nvPr>
        </p:nvSpPr>
        <p:spPr>
          <a:xfrm>
            <a:off x="3124200" y="4767264"/>
            <a:ext cx="2895600" cy="273844"/>
          </a:xfrm>
          <a:prstGeom prst="rect">
            <a:avLst/>
          </a:prstGeom>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EE2556C5-CE8C-6547-B838-EA80C61A4AF7}"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30616644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pic>
        <p:nvPicPr>
          <p:cNvPr id="16" name="Picture 2"/>
          <p:cNvPicPr>
            <a:picLocks noChangeAspect="1" noChangeArrowheads="1"/>
          </p:cNvPicPr>
          <p:nvPr userDrawn="1"/>
        </p:nvPicPr>
        <p:blipFill rotWithShape="1">
          <a:blip r:embed="rId2" cstate="print">
            <a:extLst>
              <a:ext uri="{28A0092B-C50C-407E-A947-70E740481C1C}">
                <a14:useLocalDpi xmlns:a14="http://schemas.microsoft.com/office/drawing/2010/main"/>
              </a:ext>
            </a:extLst>
          </a:blip>
          <a:srcRect/>
          <a:stretch/>
        </p:blipFill>
        <p:spPr bwMode="auto">
          <a:xfrm>
            <a:off x="0" y="0"/>
            <a:ext cx="9144000" cy="5145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Rectangle 9"/>
          <p:cNvSpPr/>
          <p:nvPr userDrawn="1"/>
        </p:nvSpPr>
        <p:spPr>
          <a:xfrm>
            <a:off x="184727" y="0"/>
            <a:ext cx="4669273" cy="4398819"/>
          </a:xfrm>
          <a:custGeom>
            <a:avLst/>
            <a:gdLst/>
            <a:ahLst/>
            <a:cxnLst/>
            <a:rect l="l" t="t" r="r" b="b"/>
            <a:pathLst>
              <a:path w="4669273" h="4398819">
                <a:moveTo>
                  <a:pt x="4213128" y="0"/>
                </a:moveTo>
                <a:lnTo>
                  <a:pt x="4669273" y="0"/>
                </a:lnTo>
                <a:lnTo>
                  <a:pt x="4669273" y="1678409"/>
                </a:lnTo>
                <a:lnTo>
                  <a:pt x="4213128" y="2374598"/>
                </a:lnTo>
                <a:close/>
                <a:moveTo>
                  <a:pt x="0" y="0"/>
                </a:moveTo>
                <a:lnTo>
                  <a:pt x="4213127" y="0"/>
                </a:lnTo>
                <a:lnTo>
                  <a:pt x="4213127" y="4398819"/>
                </a:lnTo>
                <a:lnTo>
                  <a:pt x="0" y="4398819"/>
                </a:lnTo>
                <a:close/>
              </a:path>
            </a:pathLst>
          </a:cu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en-US" sz="1800" dirty="0">
              <a:solidFill>
                <a:prstClr val="white"/>
              </a:solidFill>
              <a:latin typeface="Intel Clear"/>
            </a:endParaRPr>
          </a:p>
        </p:txBody>
      </p:sp>
      <p:sp>
        <p:nvSpPr>
          <p:cNvPr id="20" name="Title 1"/>
          <p:cNvSpPr>
            <a:spLocks noGrp="1"/>
          </p:cNvSpPr>
          <p:nvPr>
            <p:ph type="ctrTitle" hasCustomPrompt="1"/>
          </p:nvPr>
        </p:nvSpPr>
        <p:spPr>
          <a:xfrm>
            <a:off x="347134" y="1532738"/>
            <a:ext cx="3898295" cy="1437021"/>
          </a:xfrm>
        </p:spPr>
        <p:txBody>
          <a:bodyPr anchor="t" anchorCtr="0">
            <a:noAutofit/>
          </a:bodyPr>
          <a:lstStyle>
            <a:lvl1pPr algn="l">
              <a:defRPr sz="4000" b="0">
                <a:solidFill>
                  <a:schemeClr val="tx1"/>
                </a:solidFill>
              </a:defRPr>
            </a:lvl1pPr>
          </a:lstStyle>
          <a:p>
            <a:r>
              <a:rPr lang="en-US" dirty="0" smtClean="0"/>
              <a:t>Click to edit title</a:t>
            </a:r>
            <a:endParaRPr lang="en-US" dirty="0"/>
          </a:p>
        </p:txBody>
      </p:sp>
      <p:sp>
        <p:nvSpPr>
          <p:cNvPr id="21" name="Text Placeholder 8"/>
          <p:cNvSpPr>
            <a:spLocks noGrp="1"/>
          </p:cNvSpPr>
          <p:nvPr>
            <p:ph type="body" sz="quarter" idx="13" hasCustomPrompt="1"/>
          </p:nvPr>
        </p:nvSpPr>
        <p:spPr>
          <a:xfrm>
            <a:off x="347134" y="2969760"/>
            <a:ext cx="3898295" cy="1300162"/>
          </a:xfrm>
        </p:spPr>
        <p:txBody>
          <a:bodyPr>
            <a:noAutofit/>
          </a:bodyPr>
          <a:lstStyle>
            <a:lvl1pPr marL="0" indent="0" algn="l">
              <a:buNone/>
              <a:defRPr sz="2000">
                <a:solidFill>
                  <a:schemeClr val="tx1"/>
                </a:solidFill>
                <a:latin typeface="+mj-lt"/>
              </a:defRPr>
            </a:lvl1pPr>
            <a:lvl2pPr marL="0" indent="0" algn="l">
              <a:buNone/>
              <a:defRPr sz="1800">
                <a:solidFill>
                  <a:schemeClr val="tx1"/>
                </a:solidFill>
              </a:defRPr>
            </a:lvl2pPr>
            <a:lvl3pPr marL="0" indent="0" algn="l">
              <a:buNone/>
              <a:defRPr sz="1600">
                <a:solidFill>
                  <a:schemeClr val="tx1"/>
                </a:solidFill>
              </a:defRPr>
            </a:lvl3pPr>
            <a:lvl4pPr marL="0" indent="0" algn="l">
              <a:buNone/>
              <a:defRPr sz="1400">
                <a:solidFill>
                  <a:schemeClr val="tx1"/>
                </a:solidFill>
              </a:defRPr>
            </a:lvl4pPr>
            <a:lvl5pPr marL="0" indent="0" algn="l">
              <a:buNone/>
              <a:defRPr sz="1400">
                <a:solidFill>
                  <a:schemeClr val="tx1"/>
                </a:solidFill>
              </a:defRPr>
            </a:lvl5pPr>
          </a:lstStyle>
          <a:p>
            <a:pPr lvl="0"/>
            <a:r>
              <a:rPr lang="en-US" dirty="0" smtClean="0"/>
              <a:t>Click to edit subtitle</a:t>
            </a:r>
          </a:p>
        </p:txBody>
      </p:sp>
      <p:grpSp>
        <p:nvGrpSpPr>
          <p:cNvPr id="37" name="Group 36"/>
          <p:cNvGrpSpPr/>
          <p:nvPr userDrawn="1"/>
        </p:nvGrpSpPr>
        <p:grpSpPr>
          <a:xfrm>
            <a:off x="459985" y="628456"/>
            <a:ext cx="963234" cy="635535"/>
            <a:chOff x="2328863" y="481013"/>
            <a:chExt cx="461963" cy="304800"/>
          </a:xfrm>
        </p:grpSpPr>
        <p:sp>
          <p:nvSpPr>
            <p:cNvPr id="40" name="Freeform 17"/>
            <p:cNvSpPr>
              <a:spLocks noEditPoints="1"/>
            </p:cNvSpPr>
            <p:nvPr userDrawn="1"/>
          </p:nvSpPr>
          <p:spPr bwMode="auto">
            <a:xfrm>
              <a:off x="2328863" y="481013"/>
              <a:ext cx="461963" cy="304800"/>
            </a:xfrm>
            <a:custGeom>
              <a:avLst/>
              <a:gdLst>
                <a:gd name="T0" fmla="*/ 884 w 1455"/>
                <a:gd name="T1" fmla="*/ 434 h 960"/>
                <a:gd name="T2" fmla="*/ 990 w 1455"/>
                <a:gd name="T3" fmla="*/ 453 h 960"/>
                <a:gd name="T4" fmla="*/ 953 w 1455"/>
                <a:gd name="T5" fmla="*/ 406 h 960"/>
                <a:gd name="T6" fmla="*/ 546 w 1455"/>
                <a:gd name="T7" fmla="*/ 353 h 960"/>
                <a:gd name="T8" fmla="*/ 593 w 1455"/>
                <a:gd name="T9" fmla="*/ 407 h 960"/>
                <a:gd name="T10" fmla="*/ 522 w 1455"/>
                <a:gd name="T11" fmla="*/ 435 h 960"/>
                <a:gd name="T12" fmla="*/ 491 w 1455"/>
                <a:gd name="T13" fmla="*/ 407 h 960"/>
                <a:gd name="T14" fmla="*/ 212 w 1455"/>
                <a:gd name="T15" fmla="*/ 346 h 960"/>
                <a:gd name="T16" fmla="*/ 235 w 1455"/>
                <a:gd name="T17" fmla="*/ 625 h 960"/>
                <a:gd name="T18" fmla="*/ 212 w 1455"/>
                <a:gd name="T19" fmla="*/ 346 h 960"/>
                <a:gd name="T20" fmla="*/ 1027 w 1455"/>
                <a:gd name="T21" fmla="*/ 376 h 960"/>
                <a:gd name="T22" fmla="*/ 1066 w 1455"/>
                <a:gd name="T23" fmla="*/ 490 h 960"/>
                <a:gd name="T24" fmla="*/ 894 w 1455"/>
                <a:gd name="T25" fmla="*/ 566 h 960"/>
                <a:gd name="T26" fmla="*/ 976 w 1455"/>
                <a:gd name="T27" fmla="*/ 580 h 960"/>
                <a:gd name="T28" fmla="*/ 1043 w 1455"/>
                <a:gd name="T29" fmla="*/ 614 h 960"/>
                <a:gd name="T30" fmla="*/ 942 w 1455"/>
                <a:gd name="T31" fmla="*/ 647 h 960"/>
                <a:gd name="T32" fmla="*/ 853 w 1455"/>
                <a:gd name="T33" fmla="*/ 620 h 960"/>
                <a:gd name="T34" fmla="*/ 804 w 1455"/>
                <a:gd name="T35" fmla="*/ 524 h 960"/>
                <a:gd name="T36" fmla="*/ 834 w 1455"/>
                <a:gd name="T37" fmla="*/ 390 h 960"/>
                <a:gd name="T38" fmla="*/ 941 w 1455"/>
                <a:gd name="T39" fmla="*/ 341 h 960"/>
                <a:gd name="T40" fmla="*/ 94 w 1455"/>
                <a:gd name="T41" fmla="*/ 412 h 960"/>
                <a:gd name="T42" fmla="*/ 63 w 1455"/>
                <a:gd name="T43" fmla="*/ 616 h 960"/>
                <a:gd name="T44" fmla="*/ 151 w 1455"/>
                <a:gd name="T45" fmla="*/ 764 h 960"/>
                <a:gd name="T46" fmla="*/ 324 w 1455"/>
                <a:gd name="T47" fmla="*/ 841 h 960"/>
                <a:gd name="T48" fmla="*/ 548 w 1455"/>
                <a:gd name="T49" fmla="*/ 863 h 960"/>
                <a:gd name="T50" fmla="*/ 813 w 1455"/>
                <a:gd name="T51" fmla="*/ 839 h 960"/>
                <a:gd name="T52" fmla="*/ 1112 w 1455"/>
                <a:gd name="T53" fmla="*/ 748 h 960"/>
                <a:gd name="T54" fmla="*/ 1107 w 1455"/>
                <a:gd name="T55" fmla="*/ 858 h 960"/>
                <a:gd name="T56" fmla="*/ 818 w 1455"/>
                <a:gd name="T57" fmla="*/ 938 h 960"/>
                <a:gd name="T58" fmla="*/ 490 w 1455"/>
                <a:gd name="T59" fmla="*/ 958 h 960"/>
                <a:gd name="T60" fmla="*/ 207 w 1455"/>
                <a:gd name="T61" fmla="*/ 893 h 960"/>
                <a:gd name="T62" fmla="*/ 41 w 1455"/>
                <a:gd name="T63" fmla="*/ 749 h 960"/>
                <a:gd name="T64" fmla="*/ 3 w 1455"/>
                <a:gd name="T65" fmla="*/ 537 h 960"/>
                <a:gd name="T66" fmla="*/ 94 w 1455"/>
                <a:gd name="T67" fmla="*/ 342 h 960"/>
                <a:gd name="T68" fmla="*/ 728 w 1455"/>
                <a:gd name="T69" fmla="*/ 346 h 960"/>
                <a:gd name="T70" fmla="*/ 729 w 1455"/>
                <a:gd name="T71" fmla="*/ 565 h 960"/>
                <a:gd name="T72" fmla="*/ 784 w 1455"/>
                <a:gd name="T73" fmla="*/ 642 h 960"/>
                <a:gd name="T74" fmla="*/ 673 w 1455"/>
                <a:gd name="T75" fmla="*/ 616 h 960"/>
                <a:gd name="T76" fmla="*/ 653 w 1455"/>
                <a:gd name="T77" fmla="*/ 266 h 960"/>
                <a:gd name="T78" fmla="*/ 212 w 1455"/>
                <a:gd name="T79" fmla="*/ 234 h 960"/>
                <a:gd name="T80" fmla="*/ 1146 w 1455"/>
                <a:gd name="T81" fmla="*/ 628 h 960"/>
                <a:gd name="T82" fmla="*/ 1110 w 1455"/>
                <a:gd name="T83" fmla="*/ 560 h 960"/>
                <a:gd name="T84" fmla="*/ 1113 w 1455"/>
                <a:gd name="T85" fmla="*/ 15 h 960"/>
                <a:gd name="T86" fmla="*/ 1320 w 1455"/>
                <a:gd name="T87" fmla="*/ 91 h 960"/>
                <a:gd name="T88" fmla="*/ 1439 w 1455"/>
                <a:gd name="T89" fmla="*/ 236 h 960"/>
                <a:gd name="T90" fmla="*/ 1438 w 1455"/>
                <a:gd name="T91" fmla="*/ 438 h 960"/>
                <a:gd name="T92" fmla="*/ 1327 w 1455"/>
                <a:gd name="T93" fmla="*/ 591 h 960"/>
                <a:gd name="T94" fmla="*/ 1270 w 1455"/>
                <a:gd name="T95" fmla="*/ 541 h 960"/>
                <a:gd name="T96" fmla="*/ 1372 w 1455"/>
                <a:gd name="T97" fmla="*/ 395 h 960"/>
                <a:gd name="T98" fmla="*/ 1355 w 1455"/>
                <a:gd name="T99" fmla="*/ 226 h 960"/>
                <a:gd name="T100" fmla="*/ 1223 w 1455"/>
                <a:gd name="T101" fmla="*/ 106 h 960"/>
                <a:gd name="T102" fmla="*/ 1008 w 1455"/>
                <a:gd name="T103" fmla="*/ 53 h 960"/>
                <a:gd name="T104" fmla="*/ 747 w 1455"/>
                <a:gd name="T105" fmla="*/ 64 h 960"/>
                <a:gd name="T106" fmla="*/ 473 w 1455"/>
                <a:gd name="T107" fmla="*/ 133 h 960"/>
                <a:gd name="T108" fmla="*/ 366 w 1455"/>
                <a:gd name="T109" fmla="*/ 144 h 960"/>
                <a:gd name="T110" fmla="*/ 633 w 1455"/>
                <a:gd name="T111" fmla="*/ 41 h 960"/>
                <a:gd name="T112" fmla="*/ 909 w 1455"/>
                <a:gd name="T113" fmla="*/ 0 h 9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455" h="960">
                  <a:moveTo>
                    <a:pt x="938" y="404"/>
                  </a:moveTo>
                  <a:lnTo>
                    <a:pt x="919" y="406"/>
                  </a:lnTo>
                  <a:lnTo>
                    <a:pt x="905" y="412"/>
                  </a:lnTo>
                  <a:lnTo>
                    <a:pt x="892" y="423"/>
                  </a:lnTo>
                  <a:lnTo>
                    <a:pt x="884" y="434"/>
                  </a:lnTo>
                  <a:lnTo>
                    <a:pt x="880" y="445"/>
                  </a:lnTo>
                  <a:lnTo>
                    <a:pt x="878" y="455"/>
                  </a:lnTo>
                  <a:lnTo>
                    <a:pt x="877" y="466"/>
                  </a:lnTo>
                  <a:lnTo>
                    <a:pt x="992" y="466"/>
                  </a:lnTo>
                  <a:lnTo>
                    <a:pt x="990" y="453"/>
                  </a:lnTo>
                  <a:lnTo>
                    <a:pt x="987" y="440"/>
                  </a:lnTo>
                  <a:lnTo>
                    <a:pt x="982" y="429"/>
                  </a:lnTo>
                  <a:lnTo>
                    <a:pt x="975" y="418"/>
                  </a:lnTo>
                  <a:lnTo>
                    <a:pt x="965" y="410"/>
                  </a:lnTo>
                  <a:lnTo>
                    <a:pt x="953" y="406"/>
                  </a:lnTo>
                  <a:lnTo>
                    <a:pt x="938" y="404"/>
                  </a:lnTo>
                  <a:close/>
                  <a:moveTo>
                    <a:pt x="354" y="346"/>
                  </a:moveTo>
                  <a:lnTo>
                    <a:pt x="509" y="346"/>
                  </a:lnTo>
                  <a:lnTo>
                    <a:pt x="529" y="349"/>
                  </a:lnTo>
                  <a:lnTo>
                    <a:pt x="546" y="353"/>
                  </a:lnTo>
                  <a:lnTo>
                    <a:pt x="561" y="360"/>
                  </a:lnTo>
                  <a:lnTo>
                    <a:pt x="572" y="369"/>
                  </a:lnTo>
                  <a:lnTo>
                    <a:pt x="582" y="381"/>
                  </a:lnTo>
                  <a:lnTo>
                    <a:pt x="588" y="393"/>
                  </a:lnTo>
                  <a:lnTo>
                    <a:pt x="593" y="407"/>
                  </a:lnTo>
                  <a:lnTo>
                    <a:pt x="595" y="422"/>
                  </a:lnTo>
                  <a:lnTo>
                    <a:pt x="596" y="435"/>
                  </a:lnTo>
                  <a:lnTo>
                    <a:pt x="596" y="643"/>
                  </a:lnTo>
                  <a:lnTo>
                    <a:pt x="522" y="643"/>
                  </a:lnTo>
                  <a:lnTo>
                    <a:pt x="522" y="435"/>
                  </a:lnTo>
                  <a:lnTo>
                    <a:pt x="521" y="426"/>
                  </a:lnTo>
                  <a:lnTo>
                    <a:pt x="517" y="418"/>
                  </a:lnTo>
                  <a:lnTo>
                    <a:pt x="511" y="412"/>
                  </a:lnTo>
                  <a:lnTo>
                    <a:pt x="502" y="408"/>
                  </a:lnTo>
                  <a:lnTo>
                    <a:pt x="491" y="407"/>
                  </a:lnTo>
                  <a:lnTo>
                    <a:pt x="428" y="407"/>
                  </a:lnTo>
                  <a:lnTo>
                    <a:pt x="428" y="643"/>
                  </a:lnTo>
                  <a:lnTo>
                    <a:pt x="354" y="643"/>
                  </a:lnTo>
                  <a:lnTo>
                    <a:pt x="354" y="346"/>
                  </a:lnTo>
                  <a:close/>
                  <a:moveTo>
                    <a:pt x="212" y="346"/>
                  </a:moveTo>
                  <a:lnTo>
                    <a:pt x="288" y="346"/>
                  </a:lnTo>
                  <a:lnTo>
                    <a:pt x="288" y="646"/>
                  </a:lnTo>
                  <a:lnTo>
                    <a:pt x="266" y="642"/>
                  </a:lnTo>
                  <a:lnTo>
                    <a:pt x="248" y="634"/>
                  </a:lnTo>
                  <a:lnTo>
                    <a:pt x="235" y="625"/>
                  </a:lnTo>
                  <a:lnTo>
                    <a:pt x="224" y="613"/>
                  </a:lnTo>
                  <a:lnTo>
                    <a:pt x="217" y="598"/>
                  </a:lnTo>
                  <a:lnTo>
                    <a:pt x="214" y="583"/>
                  </a:lnTo>
                  <a:lnTo>
                    <a:pt x="212" y="567"/>
                  </a:lnTo>
                  <a:lnTo>
                    <a:pt x="212" y="346"/>
                  </a:lnTo>
                  <a:close/>
                  <a:moveTo>
                    <a:pt x="941" y="341"/>
                  </a:moveTo>
                  <a:lnTo>
                    <a:pt x="966" y="344"/>
                  </a:lnTo>
                  <a:lnTo>
                    <a:pt x="989" y="351"/>
                  </a:lnTo>
                  <a:lnTo>
                    <a:pt x="1009" y="361"/>
                  </a:lnTo>
                  <a:lnTo>
                    <a:pt x="1027" y="376"/>
                  </a:lnTo>
                  <a:lnTo>
                    <a:pt x="1040" y="393"/>
                  </a:lnTo>
                  <a:lnTo>
                    <a:pt x="1052" y="414"/>
                  </a:lnTo>
                  <a:lnTo>
                    <a:pt x="1060" y="438"/>
                  </a:lnTo>
                  <a:lnTo>
                    <a:pt x="1065" y="463"/>
                  </a:lnTo>
                  <a:lnTo>
                    <a:pt x="1066" y="490"/>
                  </a:lnTo>
                  <a:lnTo>
                    <a:pt x="1066" y="518"/>
                  </a:lnTo>
                  <a:lnTo>
                    <a:pt x="877" y="518"/>
                  </a:lnTo>
                  <a:lnTo>
                    <a:pt x="879" y="536"/>
                  </a:lnTo>
                  <a:lnTo>
                    <a:pt x="885" y="552"/>
                  </a:lnTo>
                  <a:lnTo>
                    <a:pt x="894" y="566"/>
                  </a:lnTo>
                  <a:lnTo>
                    <a:pt x="907" y="575"/>
                  </a:lnTo>
                  <a:lnTo>
                    <a:pt x="924" y="582"/>
                  </a:lnTo>
                  <a:lnTo>
                    <a:pt x="943" y="584"/>
                  </a:lnTo>
                  <a:lnTo>
                    <a:pt x="961" y="583"/>
                  </a:lnTo>
                  <a:lnTo>
                    <a:pt x="976" y="580"/>
                  </a:lnTo>
                  <a:lnTo>
                    <a:pt x="989" y="574"/>
                  </a:lnTo>
                  <a:lnTo>
                    <a:pt x="1001" y="567"/>
                  </a:lnTo>
                  <a:lnTo>
                    <a:pt x="1012" y="556"/>
                  </a:lnTo>
                  <a:lnTo>
                    <a:pt x="1058" y="600"/>
                  </a:lnTo>
                  <a:lnTo>
                    <a:pt x="1043" y="614"/>
                  </a:lnTo>
                  <a:lnTo>
                    <a:pt x="1027" y="625"/>
                  </a:lnTo>
                  <a:lnTo>
                    <a:pt x="1010" y="634"/>
                  </a:lnTo>
                  <a:lnTo>
                    <a:pt x="990" y="642"/>
                  </a:lnTo>
                  <a:lnTo>
                    <a:pt x="968" y="646"/>
                  </a:lnTo>
                  <a:lnTo>
                    <a:pt x="942" y="647"/>
                  </a:lnTo>
                  <a:lnTo>
                    <a:pt x="924" y="646"/>
                  </a:lnTo>
                  <a:lnTo>
                    <a:pt x="905" y="643"/>
                  </a:lnTo>
                  <a:lnTo>
                    <a:pt x="886" y="638"/>
                  </a:lnTo>
                  <a:lnTo>
                    <a:pt x="869" y="630"/>
                  </a:lnTo>
                  <a:lnTo>
                    <a:pt x="853" y="620"/>
                  </a:lnTo>
                  <a:lnTo>
                    <a:pt x="839" y="606"/>
                  </a:lnTo>
                  <a:lnTo>
                    <a:pt x="827" y="591"/>
                  </a:lnTo>
                  <a:lnTo>
                    <a:pt x="816" y="572"/>
                  </a:lnTo>
                  <a:lnTo>
                    <a:pt x="809" y="549"/>
                  </a:lnTo>
                  <a:lnTo>
                    <a:pt x="804" y="524"/>
                  </a:lnTo>
                  <a:lnTo>
                    <a:pt x="803" y="495"/>
                  </a:lnTo>
                  <a:lnTo>
                    <a:pt x="805" y="463"/>
                  </a:lnTo>
                  <a:lnTo>
                    <a:pt x="811" y="435"/>
                  </a:lnTo>
                  <a:lnTo>
                    <a:pt x="821" y="411"/>
                  </a:lnTo>
                  <a:lnTo>
                    <a:pt x="834" y="390"/>
                  </a:lnTo>
                  <a:lnTo>
                    <a:pt x="851" y="374"/>
                  </a:lnTo>
                  <a:lnTo>
                    <a:pt x="870" y="360"/>
                  </a:lnTo>
                  <a:lnTo>
                    <a:pt x="892" y="350"/>
                  </a:lnTo>
                  <a:lnTo>
                    <a:pt x="915" y="343"/>
                  </a:lnTo>
                  <a:lnTo>
                    <a:pt x="941" y="341"/>
                  </a:lnTo>
                  <a:close/>
                  <a:moveTo>
                    <a:pt x="159" y="275"/>
                  </a:moveTo>
                  <a:lnTo>
                    <a:pt x="159" y="314"/>
                  </a:lnTo>
                  <a:lnTo>
                    <a:pt x="134" y="343"/>
                  </a:lnTo>
                  <a:lnTo>
                    <a:pt x="113" y="377"/>
                  </a:lnTo>
                  <a:lnTo>
                    <a:pt x="94" y="412"/>
                  </a:lnTo>
                  <a:lnTo>
                    <a:pt x="78" y="451"/>
                  </a:lnTo>
                  <a:lnTo>
                    <a:pt x="66" y="490"/>
                  </a:lnTo>
                  <a:lnTo>
                    <a:pt x="59" y="532"/>
                  </a:lnTo>
                  <a:lnTo>
                    <a:pt x="57" y="574"/>
                  </a:lnTo>
                  <a:lnTo>
                    <a:pt x="63" y="616"/>
                  </a:lnTo>
                  <a:lnTo>
                    <a:pt x="71" y="651"/>
                  </a:lnTo>
                  <a:lnTo>
                    <a:pt x="85" y="685"/>
                  </a:lnTo>
                  <a:lnTo>
                    <a:pt x="103" y="714"/>
                  </a:lnTo>
                  <a:lnTo>
                    <a:pt x="125" y="740"/>
                  </a:lnTo>
                  <a:lnTo>
                    <a:pt x="151" y="764"/>
                  </a:lnTo>
                  <a:lnTo>
                    <a:pt x="180" y="784"/>
                  </a:lnTo>
                  <a:lnTo>
                    <a:pt x="212" y="802"/>
                  </a:lnTo>
                  <a:lnTo>
                    <a:pt x="247" y="817"/>
                  </a:lnTo>
                  <a:lnTo>
                    <a:pt x="285" y="831"/>
                  </a:lnTo>
                  <a:lnTo>
                    <a:pt x="324" y="841"/>
                  </a:lnTo>
                  <a:lnTo>
                    <a:pt x="366" y="849"/>
                  </a:lnTo>
                  <a:lnTo>
                    <a:pt x="410" y="856"/>
                  </a:lnTo>
                  <a:lnTo>
                    <a:pt x="454" y="860"/>
                  </a:lnTo>
                  <a:lnTo>
                    <a:pt x="501" y="862"/>
                  </a:lnTo>
                  <a:lnTo>
                    <a:pt x="548" y="863"/>
                  </a:lnTo>
                  <a:lnTo>
                    <a:pt x="595" y="862"/>
                  </a:lnTo>
                  <a:lnTo>
                    <a:pt x="643" y="860"/>
                  </a:lnTo>
                  <a:lnTo>
                    <a:pt x="691" y="856"/>
                  </a:lnTo>
                  <a:lnTo>
                    <a:pt x="752" y="849"/>
                  </a:lnTo>
                  <a:lnTo>
                    <a:pt x="813" y="839"/>
                  </a:lnTo>
                  <a:lnTo>
                    <a:pt x="876" y="825"/>
                  </a:lnTo>
                  <a:lnTo>
                    <a:pt x="938" y="810"/>
                  </a:lnTo>
                  <a:lnTo>
                    <a:pt x="999" y="791"/>
                  </a:lnTo>
                  <a:lnTo>
                    <a:pt x="1057" y="771"/>
                  </a:lnTo>
                  <a:lnTo>
                    <a:pt x="1112" y="748"/>
                  </a:lnTo>
                  <a:lnTo>
                    <a:pt x="1163" y="725"/>
                  </a:lnTo>
                  <a:lnTo>
                    <a:pt x="1209" y="700"/>
                  </a:lnTo>
                  <a:lnTo>
                    <a:pt x="1209" y="811"/>
                  </a:lnTo>
                  <a:lnTo>
                    <a:pt x="1159" y="835"/>
                  </a:lnTo>
                  <a:lnTo>
                    <a:pt x="1107" y="858"/>
                  </a:lnTo>
                  <a:lnTo>
                    <a:pt x="1051" y="879"/>
                  </a:lnTo>
                  <a:lnTo>
                    <a:pt x="993" y="897"/>
                  </a:lnTo>
                  <a:lnTo>
                    <a:pt x="935" y="913"/>
                  </a:lnTo>
                  <a:lnTo>
                    <a:pt x="876" y="927"/>
                  </a:lnTo>
                  <a:lnTo>
                    <a:pt x="818" y="938"/>
                  </a:lnTo>
                  <a:lnTo>
                    <a:pt x="762" y="946"/>
                  </a:lnTo>
                  <a:lnTo>
                    <a:pt x="709" y="953"/>
                  </a:lnTo>
                  <a:lnTo>
                    <a:pt x="632" y="959"/>
                  </a:lnTo>
                  <a:lnTo>
                    <a:pt x="559" y="960"/>
                  </a:lnTo>
                  <a:lnTo>
                    <a:pt x="490" y="958"/>
                  </a:lnTo>
                  <a:lnTo>
                    <a:pt x="425" y="953"/>
                  </a:lnTo>
                  <a:lnTo>
                    <a:pt x="364" y="942"/>
                  </a:lnTo>
                  <a:lnTo>
                    <a:pt x="308" y="930"/>
                  </a:lnTo>
                  <a:lnTo>
                    <a:pt x="255" y="913"/>
                  </a:lnTo>
                  <a:lnTo>
                    <a:pt x="207" y="893"/>
                  </a:lnTo>
                  <a:lnTo>
                    <a:pt x="164" y="870"/>
                  </a:lnTo>
                  <a:lnTo>
                    <a:pt x="126" y="844"/>
                  </a:lnTo>
                  <a:lnTo>
                    <a:pt x="93" y="816"/>
                  </a:lnTo>
                  <a:lnTo>
                    <a:pt x="64" y="784"/>
                  </a:lnTo>
                  <a:lnTo>
                    <a:pt x="41" y="749"/>
                  </a:lnTo>
                  <a:lnTo>
                    <a:pt x="23" y="713"/>
                  </a:lnTo>
                  <a:lnTo>
                    <a:pt x="10" y="673"/>
                  </a:lnTo>
                  <a:lnTo>
                    <a:pt x="2" y="626"/>
                  </a:lnTo>
                  <a:lnTo>
                    <a:pt x="0" y="581"/>
                  </a:lnTo>
                  <a:lnTo>
                    <a:pt x="3" y="537"/>
                  </a:lnTo>
                  <a:lnTo>
                    <a:pt x="11" y="496"/>
                  </a:lnTo>
                  <a:lnTo>
                    <a:pt x="25" y="455"/>
                  </a:lnTo>
                  <a:lnTo>
                    <a:pt x="44" y="415"/>
                  </a:lnTo>
                  <a:lnTo>
                    <a:pt x="67" y="378"/>
                  </a:lnTo>
                  <a:lnTo>
                    <a:pt x="94" y="342"/>
                  </a:lnTo>
                  <a:lnTo>
                    <a:pt x="124" y="308"/>
                  </a:lnTo>
                  <a:lnTo>
                    <a:pt x="159" y="275"/>
                  </a:lnTo>
                  <a:close/>
                  <a:moveTo>
                    <a:pt x="653" y="266"/>
                  </a:moveTo>
                  <a:lnTo>
                    <a:pt x="728" y="266"/>
                  </a:lnTo>
                  <a:lnTo>
                    <a:pt x="728" y="346"/>
                  </a:lnTo>
                  <a:lnTo>
                    <a:pt x="784" y="346"/>
                  </a:lnTo>
                  <a:lnTo>
                    <a:pt x="784" y="407"/>
                  </a:lnTo>
                  <a:lnTo>
                    <a:pt x="728" y="407"/>
                  </a:lnTo>
                  <a:lnTo>
                    <a:pt x="728" y="553"/>
                  </a:lnTo>
                  <a:lnTo>
                    <a:pt x="729" y="565"/>
                  </a:lnTo>
                  <a:lnTo>
                    <a:pt x="734" y="573"/>
                  </a:lnTo>
                  <a:lnTo>
                    <a:pt x="741" y="578"/>
                  </a:lnTo>
                  <a:lnTo>
                    <a:pt x="754" y="580"/>
                  </a:lnTo>
                  <a:lnTo>
                    <a:pt x="784" y="580"/>
                  </a:lnTo>
                  <a:lnTo>
                    <a:pt x="784" y="642"/>
                  </a:lnTo>
                  <a:lnTo>
                    <a:pt x="739" y="642"/>
                  </a:lnTo>
                  <a:lnTo>
                    <a:pt x="718" y="640"/>
                  </a:lnTo>
                  <a:lnTo>
                    <a:pt x="701" y="634"/>
                  </a:lnTo>
                  <a:lnTo>
                    <a:pt x="685" y="626"/>
                  </a:lnTo>
                  <a:lnTo>
                    <a:pt x="673" y="616"/>
                  </a:lnTo>
                  <a:lnTo>
                    <a:pt x="664" y="603"/>
                  </a:lnTo>
                  <a:lnTo>
                    <a:pt x="658" y="589"/>
                  </a:lnTo>
                  <a:lnTo>
                    <a:pt x="654" y="573"/>
                  </a:lnTo>
                  <a:lnTo>
                    <a:pt x="653" y="557"/>
                  </a:lnTo>
                  <a:lnTo>
                    <a:pt x="653" y="266"/>
                  </a:lnTo>
                  <a:close/>
                  <a:moveTo>
                    <a:pt x="212" y="234"/>
                  </a:moveTo>
                  <a:lnTo>
                    <a:pt x="288" y="234"/>
                  </a:lnTo>
                  <a:lnTo>
                    <a:pt x="288" y="306"/>
                  </a:lnTo>
                  <a:lnTo>
                    <a:pt x="212" y="306"/>
                  </a:lnTo>
                  <a:lnTo>
                    <a:pt x="212" y="234"/>
                  </a:lnTo>
                  <a:close/>
                  <a:moveTo>
                    <a:pt x="1110" y="224"/>
                  </a:moveTo>
                  <a:lnTo>
                    <a:pt x="1185" y="224"/>
                  </a:lnTo>
                  <a:lnTo>
                    <a:pt x="1185" y="640"/>
                  </a:lnTo>
                  <a:lnTo>
                    <a:pt x="1163" y="635"/>
                  </a:lnTo>
                  <a:lnTo>
                    <a:pt x="1146" y="628"/>
                  </a:lnTo>
                  <a:lnTo>
                    <a:pt x="1132" y="619"/>
                  </a:lnTo>
                  <a:lnTo>
                    <a:pt x="1123" y="606"/>
                  </a:lnTo>
                  <a:lnTo>
                    <a:pt x="1115" y="592"/>
                  </a:lnTo>
                  <a:lnTo>
                    <a:pt x="1111" y="577"/>
                  </a:lnTo>
                  <a:lnTo>
                    <a:pt x="1110" y="560"/>
                  </a:lnTo>
                  <a:lnTo>
                    <a:pt x="1110" y="224"/>
                  </a:lnTo>
                  <a:close/>
                  <a:moveTo>
                    <a:pt x="962" y="0"/>
                  </a:moveTo>
                  <a:lnTo>
                    <a:pt x="1014" y="2"/>
                  </a:lnTo>
                  <a:lnTo>
                    <a:pt x="1064" y="6"/>
                  </a:lnTo>
                  <a:lnTo>
                    <a:pt x="1113" y="15"/>
                  </a:lnTo>
                  <a:lnTo>
                    <a:pt x="1160" y="24"/>
                  </a:lnTo>
                  <a:lnTo>
                    <a:pt x="1204" y="37"/>
                  </a:lnTo>
                  <a:lnTo>
                    <a:pt x="1246" y="52"/>
                  </a:lnTo>
                  <a:lnTo>
                    <a:pt x="1284" y="70"/>
                  </a:lnTo>
                  <a:lnTo>
                    <a:pt x="1320" y="91"/>
                  </a:lnTo>
                  <a:lnTo>
                    <a:pt x="1351" y="115"/>
                  </a:lnTo>
                  <a:lnTo>
                    <a:pt x="1379" y="141"/>
                  </a:lnTo>
                  <a:lnTo>
                    <a:pt x="1404" y="169"/>
                  </a:lnTo>
                  <a:lnTo>
                    <a:pt x="1424" y="201"/>
                  </a:lnTo>
                  <a:lnTo>
                    <a:pt x="1439" y="236"/>
                  </a:lnTo>
                  <a:lnTo>
                    <a:pt x="1449" y="272"/>
                  </a:lnTo>
                  <a:lnTo>
                    <a:pt x="1455" y="316"/>
                  </a:lnTo>
                  <a:lnTo>
                    <a:pt x="1455" y="359"/>
                  </a:lnTo>
                  <a:lnTo>
                    <a:pt x="1449" y="400"/>
                  </a:lnTo>
                  <a:lnTo>
                    <a:pt x="1438" y="438"/>
                  </a:lnTo>
                  <a:lnTo>
                    <a:pt x="1422" y="474"/>
                  </a:lnTo>
                  <a:lnTo>
                    <a:pt x="1403" y="507"/>
                  </a:lnTo>
                  <a:lnTo>
                    <a:pt x="1380" y="538"/>
                  </a:lnTo>
                  <a:lnTo>
                    <a:pt x="1355" y="566"/>
                  </a:lnTo>
                  <a:lnTo>
                    <a:pt x="1327" y="591"/>
                  </a:lnTo>
                  <a:lnTo>
                    <a:pt x="1298" y="611"/>
                  </a:lnTo>
                  <a:lnTo>
                    <a:pt x="1268" y="629"/>
                  </a:lnTo>
                  <a:lnTo>
                    <a:pt x="1237" y="642"/>
                  </a:lnTo>
                  <a:lnTo>
                    <a:pt x="1237" y="562"/>
                  </a:lnTo>
                  <a:lnTo>
                    <a:pt x="1270" y="541"/>
                  </a:lnTo>
                  <a:lnTo>
                    <a:pt x="1298" y="515"/>
                  </a:lnTo>
                  <a:lnTo>
                    <a:pt x="1323" y="488"/>
                  </a:lnTo>
                  <a:lnTo>
                    <a:pt x="1344" y="459"/>
                  </a:lnTo>
                  <a:lnTo>
                    <a:pt x="1360" y="428"/>
                  </a:lnTo>
                  <a:lnTo>
                    <a:pt x="1372" y="395"/>
                  </a:lnTo>
                  <a:lnTo>
                    <a:pt x="1379" y="362"/>
                  </a:lnTo>
                  <a:lnTo>
                    <a:pt x="1381" y="328"/>
                  </a:lnTo>
                  <a:lnTo>
                    <a:pt x="1378" y="294"/>
                  </a:lnTo>
                  <a:lnTo>
                    <a:pt x="1370" y="259"/>
                  </a:lnTo>
                  <a:lnTo>
                    <a:pt x="1355" y="226"/>
                  </a:lnTo>
                  <a:lnTo>
                    <a:pt x="1336" y="196"/>
                  </a:lnTo>
                  <a:lnTo>
                    <a:pt x="1314" y="170"/>
                  </a:lnTo>
                  <a:lnTo>
                    <a:pt x="1287" y="146"/>
                  </a:lnTo>
                  <a:lnTo>
                    <a:pt x="1256" y="124"/>
                  </a:lnTo>
                  <a:lnTo>
                    <a:pt x="1223" y="106"/>
                  </a:lnTo>
                  <a:lnTo>
                    <a:pt x="1185" y="91"/>
                  </a:lnTo>
                  <a:lnTo>
                    <a:pt x="1145" y="77"/>
                  </a:lnTo>
                  <a:lnTo>
                    <a:pt x="1102" y="67"/>
                  </a:lnTo>
                  <a:lnTo>
                    <a:pt x="1056" y="58"/>
                  </a:lnTo>
                  <a:lnTo>
                    <a:pt x="1008" y="53"/>
                  </a:lnTo>
                  <a:lnTo>
                    <a:pt x="959" y="50"/>
                  </a:lnTo>
                  <a:lnTo>
                    <a:pt x="908" y="50"/>
                  </a:lnTo>
                  <a:lnTo>
                    <a:pt x="855" y="52"/>
                  </a:lnTo>
                  <a:lnTo>
                    <a:pt x="802" y="56"/>
                  </a:lnTo>
                  <a:lnTo>
                    <a:pt x="747" y="64"/>
                  </a:lnTo>
                  <a:lnTo>
                    <a:pt x="692" y="73"/>
                  </a:lnTo>
                  <a:lnTo>
                    <a:pt x="637" y="85"/>
                  </a:lnTo>
                  <a:lnTo>
                    <a:pt x="583" y="98"/>
                  </a:lnTo>
                  <a:lnTo>
                    <a:pt x="527" y="114"/>
                  </a:lnTo>
                  <a:lnTo>
                    <a:pt x="473" y="133"/>
                  </a:lnTo>
                  <a:lnTo>
                    <a:pt x="420" y="152"/>
                  </a:lnTo>
                  <a:lnTo>
                    <a:pt x="368" y="175"/>
                  </a:lnTo>
                  <a:lnTo>
                    <a:pt x="317" y="200"/>
                  </a:lnTo>
                  <a:lnTo>
                    <a:pt x="317" y="172"/>
                  </a:lnTo>
                  <a:lnTo>
                    <a:pt x="366" y="144"/>
                  </a:lnTo>
                  <a:lnTo>
                    <a:pt x="417" y="118"/>
                  </a:lnTo>
                  <a:lnTo>
                    <a:pt x="469" y="95"/>
                  </a:lnTo>
                  <a:lnTo>
                    <a:pt x="523" y="74"/>
                  </a:lnTo>
                  <a:lnTo>
                    <a:pt x="578" y="56"/>
                  </a:lnTo>
                  <a:lnTo>
                    <a:pt x="633" y="41"/>
                  </a:lnTo>
                  <a:lnTo>
                    <a:pt x="688" y="27"/>
                  </a:lnTo>
                  <a:lnTo>
                    <a:pt x="744" y="17"/>
                  </a:lnTo>
                  <a:lnTo>
                    <a:pt x="800" y="8"/>
                  </a:lnTo>
                  <a:lnTo>
                    <a:pt x="855" y="3"/>
                  </a:lnTo>
                  <a:lnTo>
                    <a:pt x="909" y="0"/>
                  </a:lnTo>
                  <a:lnTo>
                    <a:pt x="962"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en-US" sz="1800" dirty="0">
                <a:solidFill>
                  <a:prstClr val="white"/>
                </a:solidFill>
                <a:latin typeface="Intel Clear"/>
              </a:endParaRPr>
            </a:p>
          </p:txBody>
        </p:sp>
        <p:sp>
          <p:nvSpPr>
            <p:cNvPr id="41" name="Freeform 18"/>
            <p:cNvSpPr>
              <a:spLocks noEditPoints="1"/>
            </p:cNvSpPr>
            <p:nvPr userDrawn="1"/>
          </p:nvSpPr>
          <p:spPr bwMode="auto">
            <a:xfrm>
              <a:off x="2720976" y="552451"/>
              <a:ext cx="19050" cy="19050"/>
            </a:xfrm>
            <a:custGeom>
              <a:avLst/>
              <a:gdLst>
                <a:gd name="T0" fmla="*/ 24 w 60"/>
                <a:gd name="T1" fmla="*/ 27 h 60"/>
                <a:gd name="T2" fmla="*/ 27 w 60"/>
                <a:gd name="T3" fmla="*/ 27 h 60"/>
                <a:gd name="T4" fmla="*/ 32 w 60"/>
                <a:gd name="T5" fmla="*/ 27 h 60"/>
                <a:gd name="T6" fmla="*/ 36 w 60"/>
                <a:gd name="T7" fmla="*/ 25 h 60"/>
                <a:gd name="T8" fmla="*/ 36 w 60"/>
                <a:gd name="T9" fmla="*/ 22 h 60"/>
                <a:gd name="T10" fmla="*/ 34 w 60"/>
                <a:gd name="T11" fmla="*/ 18 h 60"/>
                <a:gd name="T12" fmla="*/ 29 w 60"/>
                <a:gd name="T13" fmla="*/ 17 h 60"/>
                <a:gd name="T14" fmla="*/ 29 w 60"/>
                <a:gd name="T15" fmla="*/ 11 h 60"/>
                <a:gd name="T16" fmla="*/ 36 w 60"/>
                <a:gd name="T17" fmla="*/ 12 h 60"/>
                <a:gd name="T18" fmla="*/ 41 w 60"/>
                <a:gd name="T19" fmla="*/ 15 h 60"/>
                <a:gd name="T20" fmla="*/ 43 w 60"/>
                <a:gd name="T21" fmla="*/ 22 h 60"/>
                <a:gd name="T22" fmla="*/ 43 w 60"/>
                <a:gd name="T23" fmla="*/ 26 h 60"/>
                <a:gd name="T24" fmla="*/ 39 w 60"/>
                <a:gd name="T25" fmla="*/ 32 h 60"/>
                <a:gd name="T26" fmla="*/ 44 w 60"/>
                <a:gd name="T27" fmla="*/ 46 h 60"/>
                <a:gd name="T28" fmla="*/ 44 w 60"/>
                <a:gd name="T29" fmla="*/ 47 h 60"/>
                <a:gd name="T30" fmla="*/ 38 w 60"/>
                <a:gd name="T31" fmla="*/ 48 h 60"/>
                <a:gd name="T32" fmla="*/ 37 w 60"/>
                <a:gd name="T33" fmla="*/ 47 h 60"/>
                <a:gd name="T34" fmla="*/ 29 w 60"/>
                <a:gd name="T35" fmla="*/ 34 h 60"/>
                <a:gd name="T36" fmla="*/ 24 w 60"/>
                <a:gd name="T37" fmla="*/ 34 h 60"/>
                <a:gd name="T38" fmla="*/ 24 w 60"/>
                <a:gd name="T39" fmla="*/ 47 h 60"/>
                <a:gd name="T40" fmla="*/ 18 w 60"/>
                <a:gd name="T41" fmla="*/ 48 h 60"/>
                <a:gd name="T42" fmla="*/ 17 w 60"/>
                <a:gd name="T43" fmla="*/ 46 h 60"/>
                <a:gd name="T44" fmla="*/ 17 w 60"/>
                <a:gd name="T45" fmla="*/ 13 h 60"/>
                <a:gd name="T46" fmla="*/ 19 w 60"/>
                <a:gd name="T47" fmla="*/ 11 h 60"/>
                <a:gd name="T48" fmla="*/ 23 w 60"/>
                <a:gd name="T49" fmla="*/ 11 h 60"/>
                <a:gd name="T50" fmla="*/ 29 w 60"/>
                <a:gd name="T51" fmla="*/ 11 h 60"/>
                <a:gd name="T52" fmla="*/ 20 w 60"/>
                <a:gd name="T53" fmla="*/ 7 h 60"/>
                <a:gd name="T54" fmla="*/ 7 w 60"/>
                <a:gd name="T55" fmla="*/ 20 h 60"/>
                <a:gd name="T56" fmla="*/ 7 w 60"/>
                <a:gd name="T57" fmla="*/ 40 h 60"/>
                <a:gd name="T58" fmla="*/ 20 w 60"/>
                <a:gd name="T59" fmla="*/ 53 h 60"/>
                <a:gd name="T60" fmla="*/ 40 w 60"/>
                <a:gd name="T61" fmla="*/ 53 h 60"/>
                <a:gd name="T62" fmla="*/ 52 w 60"/>
                <a:gd name="T63" fmla="*/ 40 h 60"/>
                <a:gd name="T64" fmla="*/ 52 w 60"/>
                <a:gd name="T65" fmla="*/ 20 h 60"/>
                <a:gd name="T66" fmla="*/ 40 w 60"/>
                <a:gd name="T67" fmla="*/ 7 h 60"/>
                <a:gd name="T68" fmla="*/ 30 w 60"/>
                <a:gd name="T69" fmla="*/ 0 h 60"/>
                <a:gd name="T70" fmla="*/ 51 w 60"/>
                <a:gd name="T71" fmla="*/ 9 h 60"/>
                <a:gd name="T72" fmla="*/ 60 w 60"/>
                <a:gd name="T73" fmla="*/ 30 h 60"/>
                <a:gd name="T74" fmla="*/ 51 w 60"/>
                <a:gd name="T75" fmla="*/ 51 h 60"/>
                <a:gd name="T76" fmla="*/ 30 w 60"/>
                <a:gd name="T77" fmla="*/ 60 h 60"/>
                <a:gd name="T78" fmla="*/ 9 w 60"/>
                <a:gd name="T79" fmla="*/ 51 h 60"/>
                <a:gd name="T80" fmla="*/ 0 w 60"/>
                <a:gd name="T81" fmla="*/ 30 h 60"/>
                <a:gd name="T82" fmla="*/ 9 w 60"/>
                <a:gd name="T83" fmla="*/ 9 h 60"/>
                <a:gd name="T84" fmla="*/ 30 w 60"/>
                <a:gd name="T85"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60" h="60">
                  <a:moveTo>
                    <a:pt x="24" y="17"/>
                  </a:moveTo>
                  <a:lnTo>
                    <a:pt x="24" y="27"/>
                  </a:lnTo>
                  <a:lnTo>
                    <a:pt x="25" y="27"/>
                  </a:lnTo>
                  <a:lnTo>
                    <a:pt x="27" y="27"/>
                  </a:lnTo>
                  <a:lnTo>
                    <a:pt x="29" y="27"/>
                  </a:lnTo>
                  <a:lnTo>
                    <a:pt x="32" y="27"/>
                  </a:lnTo>
                  <a:lnTo>
                    <a:pt x="34" y="26"/>
                  </a:lnTo>
                  <a:lnTo>
                    <a:pt x="36" y="25"/>
                  </a:lnTo>
                  <a:lnTo>
                    <a:pt x="36" y="23"/>
                  </a:lnTo>
                  <a:lnTo>
                    <a:pt x="36" y="22"/>
                  </a:lnTo>
                  <a:lnTo>
                    <a:pt x="36" y="20"/>
                  </a:lnTo>
                  <a:lnTo>
                    <a:pt x="34" y="18"/>
                  </a:lnTo>
                  <a:lnTo>
                    <a:pt x="32" y="18"/>
                  </a:lnTo>
                  <a:lnTo>
                    <a:pt x="29" y="17"/>
                  </a:lnTo>
                  <a:lnTo>
                    <a:pt x="24" y="17"/>
                  </a:lnTo>
                  <a:close/>
                  <a:moveTo>
                    <a:pt x="29" y="11"/>
                  </a:moveTo>
                  <a:lnTo>
                    <a:pt x="33" y="11"/>
                  </a:lnTo>
                  <a:lnTo>
                    <a:pt x="36" y="12"/>
                  </a:lnTo>
                  <a:lnTo>
                    <a:pt x="39" y="13"/>
                  </a:lnTo>
                  <a:lnTo>
                    <a:pt x="41" y="15"/>
                  </a:lnTo>
                  <a:lnTo>
                    <a:pt x="43" y="18"/>
                  </a:lnTo>
                  <a:lnTo>
                    <a:pt x="43" y="22"/>
                  </a:lnTo>
                  <a:lnTo>
                    <a:pt x="43" y="23"/>
                  </a:lnTo>
                  <a:lnTo>
                    <a:pt x="43" y="26"/>
                  </a:lnTo>
                  <a:lnTo>
                    <a:pt x="41" y="30"/>
                  </a:lnTo>
                  <a:lnTo>
                    <a:pt x="39" y="32"/>
                  </a:lnTo>
                  <a:lnTo>
                    <a:pt x="36" y="33"/>
                  </a:lnTo>
                  <a:lnTo>
                    <a:pt x="44" y="46"/>
                  </a:lnTo>
                  <a:lnTo>
                    <a:pt x="44" y="47"/>
                  </a:lnTo>
                  <a:lnTo>
                    <a:pt x="44" y="47"/>
                  </a:lnTo>
                  <a:lnTo>
                    <a:pt x="43" y="48"/>
                  </a:lnTo>
                  <a:lnTo>
                    <a:pt x="38" y="48"/>
                  </a:lnTo>
                  <a:lnTo>
                    <a:pt x="37" y="47"/>
                  </a:lnTo>
                  <a:lnTo>
                    <a:pt x="37" y="47"/>
                  </a:lnTo>
                  <a:lnTo>
                    <a:pt x="29" y="35"/>
                  </a:lnTo>
                  <a:lnTo>
                    <a:pt x="29" y="34"/>
                  </a:lnTo>
                  <a:lnTo>
                    <a:pt x="27" y="34"/>
                  </a:lnTo>
                  <a:lnTo>
                    <a:pt x="24" y="34"/>
                  </a:lnTo>
                  <a:lnTo>
                    <a:pt x="24" y="46"/>
                  </a:lnTo>
                  <a:lnTo>
                    <a:pt x="24" y="47"/>
                  </a:lnTo>
                  <a:lnTo>
                    <a:pt x="23" y="48"/>
                  </a:lnTo>
                  <a:lnTo>
                    <a:pt x="18" y="48"/>
                  </a:lnTo>
                  <a:lnTo>
                    <a:pt x="17" y="47"/>
                  </a:lnTo>
                  <a:lnTo>
                    <a:pt x="17" y="46"/>
                  </a:lnTo>
                  <a:lnTo>
                    <a:pt x="17" y="14"/>
                  </a:lnTo>
                  <a:lnTo>
                    <a:pt x="17" y="13"/>
                  </a:lnTo>
                  <a:lnTo>
                    <a:pt x="18" y="12"/>
                  </a:lnTo>
                  <a:lnTo>
                    <a:pt x="19" y="11"/>
                  </a:lnTo>
                  <a:lnTo>
                    <a:pt x="21" y="11"/>
                  </a:lnTo>
                  <a:lnTo>
                    <a:pt x="23" y="11"/>
                  </a:lnTo>
                  <a:lnTo>
                    <a:pt x="26" y="11"/>
                  </a:lnTo>
                  <a:lnTo>
                    <a:pt x="29" y="11"/>
                  </a:lnTo>
                  <a:close/>
                  <a:moveTo>
                    <a:pt x="30" y="5"/>
                  </a:moveTo>
                  <a:lnTo>
                    <a:pt x="20" y="7"/>
                  </a:lnTo>
                  <a:lnTo>
                    <a:pt x="13" y="12"/>
                  </a:lnTo>
                  <a:lnTo>
                    <a:pt x="7" y="20"/>
                  </a:lnTo>
                  <a:lnTo>
                    <a:pt x="6" y="30"/>
                  </a:lnTo>
                  <a:lnTo>
                    <a:pt x="7" y="40"/>
                  </a:lnTo>
                  <a:lnTo>
                    <a:pt x="13" y="47"/>
                  </a:lnTo>
                  <a:lnTo>
                    <a:pt x="20" y="53"/>
                  </a:lnTo>
                  <a:lnTo>
                    <a:pt x="30" y="55"/>
                  </a:lnTo>
                  <a:lnTo>
                    <a:pt x="40" y="53"/>
                  </a:lnTo>
                  <a:lnTo>
                    <a:pt x="47" y="47"/>
                  </a:lnTo>
                  <a:lnTo>
                    <a:pt x="52" y="40"/>
                  </a:lnTo>
                  <a:lnTo>
                    <a:pt x="55" y="30"/>
                  </a:lnTo>
                  <a:lnTo>
                    <a:pt x="52" y="20"/>
                  </a:lnTo>
                  <a:lnTo>
                    <a:pt x="47" y="12"/>
                  </a:lnTo>
                  <a:lnTo>
                    <a:pt x="40" y="7"/>
                  </a:lnTo>
                  <a:lnTo>
                    <a:pt x="30" y="5"/>
                  </a:lnTo>
                  <a:close/>
                  <a:moveTo>
                    <a:pt x="30" y="0"/>
                  </a:moveTo>
                  <a:lnTo>
                    <a:pt x="42" y="2"/>
                  </a:lnTo>
                  <a:lnTo>
                    <a:pt x="51" y="9"/>
                  </a:lnTo>
                  <a:lnTo>
                    <a:pt x="58" y="18"/>
                  </a:lnTo>
                  <a:lnTo>
                    <a:pt x="60" y="30"/>
                  </a:lnTo>
                  <a:lnTo>
                    <a:pt x="58" y="42"/>
                  </a:lnTo>
                  <a:lnTo>
                    <a:pt x="51" y="51"/>
                  </a:lnTo>
                  <a:lnTo>
                    <a:pt x="42" y="58"/>
                  </a:lnTo>
                  <a:lnTo>
                    <a:pt x="30" y="60"/>
                  </a:lnTo>
                  <a:lnTo>
                    <a:pt x="18" y="58"/>
                  </a:lnTo>
                  <a:lnTo>
                    <a:pt x="9" y="51"/>
                  </a:lnTo>
                  <a:lnTo>
                    <a:pt x="2" y="42"/>
                  </a:lnTo>
                  <a:lnTo>
                    <a:pt x="0" y="30"/>
                  </a:lnTo>
                  <a:lnTo>
                    <a:pt x="2" y="18"/>
                  </a:lnTo>
                  <a:lnTo>
                    <a:pt x="9" y="9"/>
                  </a:lnTo>
                  <a:lnTo>
                    <a:pt x="18" y="2"/>
                  </a:lnTo>
                  <a:lnTo>
                    <a:pt x="3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en-US" sz="1800" dirty="0">
                <a:solidFill>
                  <a:prstClr val="white"/>
                </a:solidFill>
                <a:latin typeface="Intel Clear"/>
              </a:endParaRPr>
            </a:p>
          </p:txBody>
        </p:sp>
      </p:grpSp>
    </p:spTree>
    <p:extLst>
      <p:ext uri="{BB962C8B-B14F-4D97-AF65-F5344CB8AC3E}">
        <p14:creationId xmlns:p14="http://schemas.microsoft.com/office/powerpoint/2010/main" val="22049982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title</a:t>
            </a:r>
            <a:endParaRPr lang="en-US" dirty="0"/>
          </a:p>
        </p:txBody>
      </p:sp>
      <p:sp>
        <p:nvSpPr>
          <p:cNvPr id="3" name="Content Placeholder 2"/>
          <p:cNvSpPr>
            <a:spLocks noGrp="1"/>
          </p:cNvSpPr>
          <p:nvPr>
            <p:ph idx="1" hasCustomPrompt="1"/>
          </p:nvPr>
        </p:nvSpPr>
        <p:spPr>
          <a:xfrm>
            <a:off x="353962" y="995749"/>
            <a:ext cx="8436076" cy="3386831"/>
          </a:xfrm>
        </p:spPr>
        <p:txBody>
          <a:bodyPr/>
          <a:lstStyle/>
          <a:p>
            <a:pPr lvl="0"/>
            <a:r>
              <a:rPr lang="en-US" dirty="0" smtClean="0"/>
              <a:t>Click to edit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3"/>
          <p:cNvSpPr>
            <a:spLocks noGrp="1"/>
          </p:cNvSpPr>
          <p:nvPr>
            <p:ph type="sldNum" sz="quarter" idx="14"/>
          </p:nvPr>
        </p:nvSpPr>
        <p:spPr/>
        <p:txBody>
          <a:bodyPr/>
          <a:lstStyle/>
          <a:p>
            <a:pPr eaLnBrk="0" fontAlgn="base" hangingPunct="0">
              <a:spcBef>
                <a:spcPct val="50000"/>
              </a:spcBef>
              <a:spcAft>
                <a:spcPct val="0"/>
              </a:spcAft>
            </a:pPr>
            <a:fld id="{FD44707B-D922-47D5-BD24-D96E91B70543}" type="slidenum">
              <a:rPr>
                <a:latin typeface="Intel Clear"/>
              </a:rPr>
              <a:pPr eaLnBrk="0" fontAlgn="base" hangingPunct="0">
                <a:spcBef>
                  <a:spcPct val="50000"/>
                </a:spcBef>
                <a:spcAft>
                  <a:spcPct val="0"/>
                </a:spcAft>
              </a:pPr>
              <a:t>‹#›</a:t>
            </a:fld>
            <a:endParaRPr dirty="0">
              <a:latin typeface="Intel Clear"/>
            </a:endParaRPr>
          </a:p>
        </p:txBody>
      </p:sp>
    </p:spTree>
    <p:extLst>
      <p:ext uri="{BB962C8B-B14F-4D97-AF65-F5344CB8AC3E}">
        <p14:creationId xmlns:p14="http://schemas.microsoft.com/office/powerpoint/2010/main" val="3031973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title</a:t>
            </a:r>
            <a:endParaRPr lang="en-US" dirty="0"/>
          </a:p>
        </p:txBody>
      </p:sp>
      <p:sp>
        <p:nvSpPr>
          <p:cNvPr id="9" name="Text Placeholder 7"/>
          <p:cNvSpPr>
            <a:spLocks noGrp="1"/>
          </p:cNvSpPr>
          <p:nvPr>
            <p:ph type="body" sz="quarter" idx="13" hasCustomPrompt="1"/>
          </p:nvPr>
        </p:nvSpPr>
        <p:spPr>
          <a:xfrm>
            <a:off x="353962" y="4853333"/>
            <a:ext cx="7589520" cy="184666"/>
          </a:xfrm>
        </p:spPr>
        <p:txBody>
          <a:bodyPr wrap="square" anchor="b" anchorCtr="0">
            <a:spAutoFit/>
          </a:bodyPr>
          <a:lstStyle>
            <a:lvl1pPr marL="0" indent="0">
              <a:lnSpc>
                <a:spcPct val="75000"/>
              </a:lnSpc>
              <a:spcBef>
                <a:spcPts val="0"/>
              </a:spcBef>
              <a:buFont typeface="Arial" pitchFamily="34" charset="0"/>
              <a:buNone/>
              <a:defRPr sz="800">
                <a:solidFill>
                  <a:schemeClr val="tx1">
                    <a:lumMod val="50000"/>
                    <a:lumOff val="50000"/>
                  </a:schemeClr>
                </a:solidFill>
                <a:latin typeface="+mn-lt"/>
              </a:defRPr>
            </a:lvl1pPr>
            <a:lvl2pPr marL="171450" indent="-114300">
              <a:defRPr sz="900"/>
            </a:lvl2pPr>
            <a:lvl3pPr marL="342900" indent="-114300">
              <a:defRPr sz="900"/>
            </a:lvl3pPr>
            <a:lvl4pPr marL="514350" indent="-114300">
              <a:defRPr sz="900"/>
            </a:lvl4pPr>
            <a:lvl5pPr marL="685800" indent="-114300">
              <a:defRPr sz="900"/>
            </a:lvl5pPr>
          </a:lstStyle>
          <a:p>
            <a:pPr lvl="0"/>
            <a:r>
              <a:rPr lang="en-US" dirty="0" smtClean="0"/>
              <a:t>Click to edit footnote</a:t>
            </a:r>
            <a:endParaRPr lang="en-US" dirty="0"/>
          </a:p>
        </p:txBody>
      </p:sp>
      <p:sp>
        <p:nvSpPr>
          <p:cNvPr id="3" name="Slide Number Placeholder 2"/>
          <p:cNvSpPr>
            <a:spLocks noGrp="1"/>
          </p:cNvSpPr>
          <p:nvPr>
            <p:ph type="sldNum" sz="quarter" idx="14"/>
          </p:nvPr>
        </p:nvSpPr>
        <p:spPr/>
        <p:txBody>
          <a:bodyPr/>
          <a:lstStyle/>
          <a:p>
            <a:pPr eaLnBrk="0" fontAlgn="base" hangingPunct="0">
              <a:spcBef>
                <a:spcPct val="50000"/>
              </a:spcBef>
              <a:spcAft>
                <a:spcPct val="0"/>
              </a:spcAft>
            </a:pPr>
            <a:fld id="{FD44707B-D922-47D5-BD24-D96E91B70543}" type="slidenum">
              <a:rPr>
                <a:latin typeface="Intel Clear"/>
              </a:rPr>
              <a:pPr eaLnBrk="0" fontAlgn="base" hangingPunct="0">
                <a:spcBef>
                  <a:spcPct val="50000"/>
                </a:spcBef>
                <a:spcAft>
                  <a:spcPct val="0"/>
                </a:spcAft>
              </a:pPr>
              <a:t>‹#›</a:t>
            </a:fld>
            <a:endParaRPr dirty="0">
              <a:latin typeface="Intel Clear"/>
            </a:endParaRPr>
          </a:p>
        </p:txBody>
      </p:sp>
    </p:spTree>
    <p:extLst>
      <p:ext uri="{BB962C8B-B14F-4D97-AF65-F5344CB8AC3E}">
        <p14:creationId xmlns:p14="http://schemas.microsoft.com/office/powerpoint/2010/main" val="2772892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8848344" y="4914888"/>
            <a:ext cx="128240" cy="123111"/>
          </a:xfrm>
        </p:spPr>
        <p:txBody>
          <a:bodyPr/>
          <a:lstStyle/>
          <a:p>
            <a:fld id="{89AF6C72-A02B-4013-A947-BE6263B3701D}" type="slidenum">
              <a:rPr>
                <a:latin typeface="Intel Clear"/>
              </a:rPr>
              <a:pPr/>
              <a:t>‹#›</a:t>
            </a:fld>
            <a:endParaRPr dirty="0">
              <a:latin typeface="Intel Clear"/>
            </a:endParaRPr>
          </a:p>
        </p:txBody>
      </p:sp>
    </p:spTree>
    <p:extLst>
      <p:ext uri="{BB962C8B-B14F-4D97-AF65-F5344CB8AC3E}">
        <p14:creationId xmlns:p14="http://schemas.microsoft.com/office/powerpoint/2010/main" val="2809046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Final Slide">
    <p:spTree>
      <p:nvGrpSpPr>
        <p:cNvPr id="1" name=""/>
        <p:cNvGrpSpPr/>
        <p:nvPr/>
      </p:nvGrpSpPr>
      <p:grpSpPr>
        <a:xfrm>
          <a:off x="0" y="0"/>
          <a:ext cx="0" cy="0"/>
          <a:chOff x="0" y="0"/>
          <a:chExt cx="0" cy="0"/>
        </a:xfrm>
      </p:grpSpPr>
      <p:pic>
        <p:nvPicPr>
          <p:cNvPr id="6" name="Picture 2"/>
          <p:cNvPicPr>
            <a:picLocks noChangeAspect="1" noChangeArrowheads="1"/>
          </p:cNvPicPr>
          <p:nvPr userDrawn="1"/>
        </p:nvPicPr>
        <p:blipFill rotWithShape="1">
          <a:blip r:embed="rId2" cstate="print">
            <a:extLst>
              <a:ext uri="{28A0092B-C50C-407E-A947-70E740481C1C}">
                <a14:useLocalDpi xmlns:a14="http://schemas.microsoft.com/office/drawing/2010/main"/>
              </a:ext>
            </a:extLst>
          </a:blip>
          <a:srcRect/>
          <a:stretch/>
        </p:blipFill>
        <p:spPr bwMode="auto">
          <a:xfrm>
            <a:off x="0" y="0"/>
            <a:ext cx="9144000" cy="5145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userDrawn="1"/>
        </p:nvSpPr>
        <p:spPr>
          <a:xfrm>
            <a:off x="1" y="0"/>
            <a:ext cx="9144000" cy="5145088"/>
          </a:xfrm>
          <a:prstGeom prst="rect">
            <a:avLst/>
          </a:prstGeom>
          <a:gradFill flip="none" rotWithShape="1">
            <a:gsLst>
              <a:gs pos="0">
                <a:schemeClr val="accent1">
                  <a:alpha val="30000"/>
                </a:schemeClr>
              </a:gs>
              <a:gs pos="50000">
                <a:schemeClr val="accent1">
                  <a:alpha val="80000"/>
                </a:schemeClr>
              </a:gs>
              <a:gs pos="100000">
                <a:schemeClr val="accent1">
                  <a:alpha val="2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dirty="0">
              <a:solidFill>
                <a:prstClr val="white"/>
              </a:solidFill>
              <a:latin typeface="Intel Clear"/>
            </a:endParaRPr>
          </a:p>
        </p:txBody>
      </p:sp>
      <p:grpSp>
        <p:nvGrpSpPr>
          <p:cNvPr id="37" name="Group 36"/>
          <p:cNvGrpSpPr>
            <a:grpSpLocks noChangeAspect="1"/>
          </p:cNvGrpSpPr>
          <p:nvPr userDrawn="1"/>
        </p:nvGrpSpPr>
        <p:grpSpPr>
          <a:xfrm>
            <a:off x="2825496" y="1419418"/>
            <a:ext cx="3493008" cy="2304664"/>
            <a:chOff x="1392238" y="817563"/>
            <a:chExt cx="461963" cy="304800"/>
          </a:xfrm>
        </p:grpSpPr>
        <p:sp>
          <p:nvSpPr>
            <p:cNvPr id="40" name="Freeform 9"/>
            <p:cNvSpPr>
              <a:spLocks noEditPoints="1"/>
            </p:cNvSpPr>
            <p:nvPr userDrawn="1"/>
          </p:nvSpPr>
          <p:spPr bwMode="auto">
            <a:xfrm>
              <a:off x="1392238" y="817563"/>
              <a:ext cx="461963" cy="304800"/>
            </a:xfrm>
            <a:custGeom>
              <a:avLst/>
              <a:gdLst>
                <a:gd name="T0" fmla="*/ 1600 w 2620"/>
                <a:gd name="T1" fmla="*/ 767 h 1728"/>
                <a:gd name="T2" fmla="*/ 1783 w 2620"/>
                <a:gd name="T3" fmla="*/ 821 h 1728"/>
                <a:gd name="T4" fmla="*/ 1727 w 2620"/>
                <a:gd name="T5" fmla="*/ 734 h 1728"/>
                <a:gd name="T6" fmla="*/ 971 w 2620"/>
                <a:gd name="T7" fmla="*/ 633 h 1728"/>
                <a:gd name="T8" fmla="*/ 1064 w 2620"/>
                <a:gd name="T9" fmla="*/ 722 h 1728"/>
                <a:gd name="T10" fmla="*/ 939 w 2620"/>
                <a:gd name="T11" fmla="*/ 784 h 1728"/>
                <a:gd name="T12" fmla="*/ 883 w 2620"/>
                <a:gd name="T13" fmla="*/ 733 h 1728"/>
                <a:gd name="T14" fmla="*/ 518 w 2620"/>
                <a:gd name="T15" fmla="*/ 625 h 1728"/>
                <a:gd name="T16" fmla="*/ 411 w 2620"/>
                <a:gd name="T17" fmla="*/ 1114 h 1728"/>
                <a:gd name="T18" fmla="*/ 381 w 2620"/>
                <a:gd name="T19" fmla="*/ 625 h 1728"/>
                <a:gd name="T20" fmla="*/ 1840 w 2620"/>
                <a:gd name="T21" fmla="*/ 670 h 1728"/>
                <a:gd name="T22" fmla="*/ 1918 w 2620"/>
                <a:gd name="T23" fmla="*/ 846 h 1728"/>
                <a:gd name="T24" fmla="*/ 1596 w 2620"/>
                <a:gd name="T25" fmla="*/ 1000 h 1728"/>
                <a:gd name="T26" fmla="*/ 1725 w 2620"/>
                <a:gd name="T27" fmla="*/ 1050 h 1728"/>
                <a:gd name="T28" fmla="*/ 1904 w 2620"/>
                <a:gd name="T29" fmla="*/ 1080 h 1728"/>
                <a:gd name="T30" fmla="*/ 1763 w 2620"/>
                <a:gd name="T31" fmla="*/ 1159 h 1728"/>
                <a:gd name="T32" fmla="*/ 1590 w 2620"/>
                <a:gd name="T33" fmla="*/ 1146 h 1728"/>
                <a:gd name="T34" fmla="*/ 1471 w 2620"/>
                <a:gd name="T35" fmla="*/ 1034 h 1728"/>
                <a:gd name="T36" fmla="*/ 1452 w 2620"/>
                <a:gd name="T37" fmla="*/ 808 h 1728"/>
                <a:gd name="T38" fmla="*/ 1566 w 2620"/>
                <a:gd name="T39" fmla="*/ 648 h 1728"/>
                <a:gd name="T40" fmla="*/ 286 w 2620"/>
                <a:gd name="T41" fmla="*/ 566 h 1728"/>
                <a:gd name="T42" fmla="*/ 130 w 2620"/>
                <a:gd name="T43" fmla="*/ 837 h 1728"/>
                <a:gd name="T44" fmla="*/ 122 w 2620"/>
                <a:gd name="T45" fmla="*/ 1156 h 1728"/>
                <a:gd name="T46" fmla="*/ 273 w 2620"/>
                <a:gd name="T47" fmla="*/ 1376 h 1728"/>
                <a:gd name="T48" fmla="*/ 537 w 2620"/>
                <a:gd name="T49" fmla="*/ 1502 h 1728"/>
                <a:gd name="T50" fmla="*/ 874 w 2620"/>
                <a:gd name="T51" fmla="*/ 1551 h 1728"/>
                <a:gd name="T52" fmla="*/ 1244 w 2620"/>
                <a:gd name="T53" fmla="*/ 1540 h 1728"/>
                <a:gd name="T54" fmla="*/ 1743 w 2620"/>
                <a:gd name="T55" fmla="*/ 1441 h 1728"/>
                <a:gd name="T56" fmla="*/ 2176 w 2620"/>
                <a:gd name="T57" fmla="*/ 1260 h 1728"/>
                <a:gd name="T58" fmla="*/ 1778 w 2620"/>
                <a:gd name="T59" fmla="*/ 1617 h 1728"/>
                <a:gd name="T60" fmla="*/ 1275 w 2620"/>
                <a:gd name="T61" fmla="*/ 1715 h 1728"/>
                <a:gd name="T62" fmla="*/ 708 w 2620"/>
                <a:gd name="T63" fmla="*/ 1706 h 1728"/>
                <a:gd name="T64" fmla="*/ 295 w 2620"/>
                <a:gd name="T65" fmla="*/ 1566 h 1728"/>
                <a:gd name="T66" fmla="*/ 56 w 2620"/>
                <a:gd name="T67" fmla="*/ 1316 h 1728"/>
                <a:gd name="T68" fmla="*/ 4 w 2620"/>
                <a:gd name="T69" fmla="*/ 979 h 1728"/>
                <a:gd name="T70" fmla="*/ 126 w 2620"/>
                <a:gd name="T71" fmla="*/ 671 h 1728"/>
                <a:gd name="T72" fmla="*/ 1309 w 2620"/>
                <a:gd name="T73" fmla="*/ 479 h 1728"/>
                <a:gd name="T74" fmla="*/ 1310 w 2620"/>
                <a:gd name="T75" fmla="*/ 1010 h 1728"/>
                <a:gd name="T76" fmla="*/ 1410 w 2620"/>
                <a:gd name="T77" fmla="*/ 1043 h 1728"/>
                <a:gd name="T78" fmla="*/ 1235 w 2620"/>
                <a:gd name="T79" fmla="*/ 1129 h 1728"/>
                <a:gd name="T80" fmla="*/ 1175 w 2620"/>
                <a:gd name="T81" fmla="*/ 1024 h 1728"/>
                <a:gd name="T82" fmla="*/ 381 w 2620"/>
                <a:gd name="T83" fmla="*/ 550 h 1728"/>
                <a:gd name="T84" fmla="*/ 2080 w 2620"/>
                <a:gd name="T85" fmla="*/ 1139 h 1728"/>
                <a:gd name="T86" fmla="*/ 2002 w 2620"/>
                <a:gd name="T87" fmla="*/ 1049 h 1728"/>
                <a:gd name="T88" fmla="*/ 1859 w 2620"/>
                <a:gd name="T89" fmla="*/ 7 h 1728"/>
                <a:gd name="T90" fmla="*/ 2229 w 2620"/>
                <a:gd name="T91" fmla="*/ 89 h 1728"/>
                <a:gd name="T92" fmla="*/ 2496 w 2620"/>
                <a:gd name="T93" fmla="*/ 268 h 1728"/>
                <a:gd name="T94" fmla="*/ 2617 w 2620"/>
                <a:gd name="T95" fmla="*/ 547 h 1728"/>
                <a:gd name="T96" fmla="*/ 2562 w 2620"/>
                <a:gd name="T97" fmla="*/ 849 h 1728"/>
                <a:gd name="T98" fmla="*/ 2379 w 2620"/>
                <a:gd name="T99" fmla="*/ 1070 h 1728"/>
                <a:gd name="T100" fmla="*/ 2274 w 2620"/>
                <a:gd name="T101" fmla="*/ 981 h 1728"/>
                <a:gd name="T102" fmla="*/ 2465 w 2620"/>
                <a:gd name="T103" fmla="*/ 728 h 1728"/>
                <a:gd name="T104" fmla="*/ 2454 w 2620"/>
                <a:gd name="T105" fmla="*/ 438 h 1728"/>
                <a:gd name="T106" fmla="*/ 2268 w 2620"/>
                <a:gd name="T107" fmla="*/ 229 h 1728"/>
                <a:gd name="T108" fmla="*/ 1959 w 2620"/>
                <a:gd name="T109" fmla="*/ 116 h 1728"/>
                <a:gd name="T110" fmla="*/ 1567 w 2620"/>
                <a:gd name="T111" fmla="*/ 92 h 1728"/>
                <a:gd name="T112" fmla="*/ 1135 w 2620"/>
                <a:gd name="T113" fmla="*/ 155 h 1728"/>
                <a:gd name="T114" fmla="*/ 706 w 2620"/>
                <a:gd name="T115" fmla="*/ 296 h 1728"/>
                <a:gd name="T116" fmla="*/ 772 w 2620"/>
                <a:gd name="T117" fmla="*/ 204 h 1728"/>
                <a:gd name="T118" fmla="*/ 1207 w 2620"/>
                <a:gd name="T119" fmla="*/ 56 h 1728"/>
                <a:gd name="T120" fmla="*/ 1649 w 2620"/>
                <a:gd name="T121" fmla="*/ 0 h 1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620" h="1728">
                  <a:moveTo>
                    <a:pt x="1688" y="727"/>
                  </a:moveTo>
                  <a:lnTo>
                    <a:pt x="1666" y="729"/>
                  </a:lnTo>
                  <a:lnTo>
                    <a:pt x="1646" y="734"/>
                  </a:lnTo>
                  <a:lnTo>
                    <a:pt x="1628" y="742"/>
                  </a:lnTo>
                  <a:lnTo>
                    <a:pt x="1613" y="754"/>
                  </a:lnTo>
                  <a:lnTo>
                    <a:pt x="1600" y="767"/>
                  </a:lnTo>
                  <a:lnTo>
                    <a:pt x="1591" y="782"/>
                  </a:lnTo>
                  <a:lnTo>
                    <a:pt x="1584" y="800"/>
                  </a:lnTo>
                  <a:lnTo>
                    <a:pt x="1580" y="819"/>
                  </a:lnTo>
                  <a:lnTo>
                    <a:pt x="1579" y="840"/>
                  </a:lnTo>
                  <a:lnTo>
                    <a:pt x="1785" y="840"/>
                  </a:lnTo>
                  <a:lnTo>
                    <a:pt x="1783" y="821"/>
                  </a:lnTo>
                  <a:lnTo>
                    <a:pt x="1780" y="802"/>
                  </a:lnTo>
                  <a:lnTo>
                    <a:pt x="1774" y="785"/>
                  </a:lnTo>
                  <a:lnTo>
                    <a:pt x="1766" y="769"/>
                  </a:lnTo>
                  <a:lnTo>
                    <a:pt x="1756" y="755"/>
                  </a:lnTo>
                  <a:lnTo>
                    <a:pt x="1743" y="743"/>
                  </a:lnTo>
                  <a:lnTo>
                    <a:pt x="1727" y="734"/>
                  </a:lnTo>
                  <a:lnTo>
                    <a:pt x="1709" y="729"/>
                  </a:lnTo>
                  <a:lnTo>
                    <a:pt x="1688" y="727"/>
                  </a:lnTo>
                  <a:close/>
                  <a:moveTo>
                    <a:pt x="637" y="625"/>
                  </a:moveTo>
                  <a:lnTo>
                    <a:pt x="915" y="625"/>
                  </a:lnTo>
                  <a:lnTo>
                    <a:pt x="945" y="627"/>
                  </a:lnTo>
                  <a:lnTo>
                    <a:pt x="971" y="633"/>
                  </a:lnTo>
                  <a:lnTo>
                    <a:pt x="994" y="642"/>
                  </a:lnTo>
                  <a:lnTo>
                    <a:pt x="1015" y="654"/>
                  </a:lnTo>
                  <a:lnTo>
                    <a:pt x="1032" y="668"/>
                  </a:lnTo>
                  <a:lnTo>
                    <a:pt x="1045" y="684"/>
                  </a:lnTo>
                  <a:lnTo>
                    <a:pt x="1056" y="702"/>
                  </a:lnTo>
                  <a:lnTo>
                    <a:pt x="1064" y="722"/>
                  </a:lnTo>
                  <a:lnTo>
                    <a:pt x="1069" y="742"/>
                  </a:lnTo>
                  <a:lnTo>
                    <a:pt x="1073" y="763"/>
                  </a:lnTo>
                  <a:lnTo>
                    <a:pt x="1074" y="783"/>
                  </a:lnTo>
                  <a:lnTo>
                    <a:pt x="1074" y="1157"/>
                  </a:lnTo>
                  <a:lnTo>
                    <a:pt x="939" y="1157"/>
                  </a:lnTo>
                  <a:lnTo>
                    <a:pt x="939" y="784"/>
                  </a:lnTo>
                  <a:lnTo>
                    <a:pt x="937" y="769"/>
                  </a:lnTo>
                  <a:lnTo>
                    <a:pt x="933" y="757"/>
                  </a:lnTo>
                  <a:lnTo>
                    <a:pt x="925" y="747"/>
                  </a:lnTo>
                  <a:lnTo>
                    <a:pt x="915" y="739"/>
                  </a:lnTo>
                  <a:lnTo>
                    <a:pt x="901" y="735"/>
                  </a:lnTo>
                  <a:lnTo>
                    <a:pt x="883" y="733"/>
                  </a:lnTo>
                  <a:lnTo>
                    <a:pt x="772" y="733"/>
                  </a:lnTo>
                  <a:lnTo>
                    <a:pt x="772" y="1157"/>
                  </a:lnTo>
                  <a:lnTo>
                    <a:pt x="637" y="1157"/>
                  </a:lnTo>
                  <a:lnTo>
                    <a:pt x="637" y="625"/>
                  </a:lnTo>
                  <a:close/>
                  <a:moveTo>
                    <a:pt x="381" y="625"/>
                  </a:moveTo>
                  <a:lnTo>
                    <a:pt x="518" y="625"/>
                  </a:lnTo>
                  <a:lnTo>
                    <a:pt x="518" y="1162"/>
                  </a:lnTo>
                  <a:lnTo>
                    <a:pt x="489" y="1158"/>
                  </a:lnTo>
                  <a:lnTo>
                    <a:pt x="465" y="1151"/>
                  </a:lnTo>
                  <a:lnTo>
                    <a:pt x="443" y="1141"/>
                  </a:lnTo>
                  <a:lnTo>
                    <a:pt x="425" y="1128"/>
                  </a:lnTo>
                  <a:lnTo>
                    <a:pt x="411" y="1114"/>
                  </a:lnTo>
                  <a:lnTo>
                    <a:pt x="400" y="1097"/>
                  </a:lnTo>
                  <a:lnTo>
                    <a:pt x="391" y="1079"/>
                  </a:lnTo>
                  <a:lnTo>
                    <a:pt x="385" y="1060"/>
                  </a:lnTo>
                  <a:lnTo>
                    <a:pt x="382" y="1040"/>
                  </a:lnTo>
                  <a:lnTo>
                    <a:pt x="381" y="1019"/>
                  </a:lnTo>
                  <a:lnTo>
                    <a:pt x="381" y="625"/>
                  </a:lnTo>
                  <a:close/>
                  <a:moveTo>
                    <a:pt x="1693" y="616"/>
                  </a:moveTo>
                  <a:lnTo>
                    <a:pt x="1728" y="618"/>
                  </a:lnTo>
                  <a:lnTo>
                    <a:pt x="1760" y="625"/>
                  </a:lnTo>
                  <a:lnTo>
                    <a:pt x="1789" y="636"/>
                  </a:lnTo>
                  <a:lnTo>
                    <a:pt x="1815" y="651"/>
                  </a:lnTo>
                  <a:lnTo>
                    <a:pt x="1840" y="670"/>
                  </a:lnTo>
                  <a:lnTo>
                    <a:pt x="1861" y="692"/>
                  </a:lnTo>
                  <a:lnTo>
                    <a:pt x="1879" y="718"/>
                  </a:lnTo>
                  <a:lnTo>
                    <a:pt x="1893" y="746"/>
                  </a:lnTo>
                  <a:lnTo>
                    <a:pt x="1905" y="777"/>
                  </a:lnTo>
                  <a:lnTo>
                    <a:pt x="1913" y="810"/>
                  </a:lnTo>
                  <a:lnTo>
                    <a:pt x="1918" y="846"/>
                  </a:lnTo>
                  <a:lnTo>
                    <a:pt x="1920" y="884"/>
                  </a:lnTo>
                  <a:lnTo>
                    <a:pt x="1920" y="932"/>
                  </a:lnTo>
                  <a:lnTo>
                    <a:pt x="1579" y="932"/>
                  </a:lnTo>
                  <a:lnTo>
                    <a:pt x="1581" y="957"/>
                  </a:lnTo>
                  <a:lnTo>
                    <a:pt x="1586" y="980"/>
                  </a:lnTo>
                  <a:lnTo>
                    <a:pt x="1596" y="1000"/>
                  </a:lnTo>
                  <a:lnTo>
                    <a:pt x="1609" y="1017"/>
                  </a:lnTo>
                  <a:lnTo>
                    <a:pt x="1626" y="1032"/>
                  </a:lnTo>
                  <a:lnTo>
                    <a:pt x="1647" y="1042"/>
                  </a:lnTo>
                  <a:lnTo>
                    <a:pt x="1670" y="1049"/>
                  </a:lnTo>
                  <a:lnTo>
                    <a:pt x="1697" y="1051"/>
                  </a:lnTo>
                  <a:lnTo>
                    <a:pt x="1725" y="1050"/>
                  </a:lnTo>
                  <a:lnTo>
                    <a:pt x="1748" y="1046"/>
                  </a:lnTo>
                  <a:lnTo>
                    <a:pt x="1768" y="1039"/>
                  </a:lnTo>
                  <a:lnTo>
                    <a:pt x="1786" y="1029"/>
                  </a:lnTo>
                  <a:lnTo>
                    <a:pt x="1804" y="1016"/>
                  </a:lnTo>
                  <a:lnTo>
                    <a:pt x="1820" y="1001"/>
                  </a:lnTo>
                  <a:lnTo>
                    <a:pt x="1904" y="1080"/>
                  </a:lnTo>
                  <a:lnTo>
                    <a:pt x="1884" y="1098"/>
                  </a:lnTo>
                  <a:lnTo>
                    <a:pt x="1863" y="1116"/>
                  </a:lnTo>
                  <a:lnTo>
                    <a:pt x="1841" y="1131"/>
                  </a:lnTo>
                  <a:lnTo>
                    <a:pt x="1817" y="1143"/>
                  </a:lnTo>
                  <a:lnTo>
                    <a:pt x="1791" y="1152"/>
                  </a:lnTo>
                  <a:lnTo>
                    <a:pt x="1763" y="1159"/>
                  </a:lnTo>
                  <a:lnTo>
                    <a:pt x="1731" y="1164"/>
                  </a:lnTo>
                  <a:lnTo>
                    <a:pt x="1696" y="1165"/>
                  </a:lnTo>
                  <a:lnTo>
                    <a:pt x="1669" y="1164"/>
                  </a:lnTo>
                  <a:lnTo>
                    <a:pt x="1642" y="1161"/>
                  </a:lnTo>
                  <a:lnTo>
                    <a:pt x="1616" y="1155"/>
                  </a:lnTo>
                  <a:lnTo>
                    <a:pt x="1590" y="1146"/>
                  </a:lnTo>
                  <a:lnTo>
                    <a:pt x="1566" y="1135"/>
                  </a:lnTo>
                  <a:lnTo>
                    <a:pt x="1542" y="1121"/>
                  </a:lnTo>
                  <a:lnTo>
                    <a:pt x="1521" y="1104"/>
                  </a:lnTo>
                  <a:lnTo>
                    <a:pt x="1502" y="1084"/>
                  </a:lnTo>
                  <a:lnTo>
                    <a:pt x="1486" y="1060"/>
                  </a:lnTo>
                  <a:lnTo>
                    <a:pt x="1471" y="1034"/>
                  </a:lnTo>
                  <a:lnTo>
                    <a:pt x="1460" y="1003"/>
                  </a:lnTo>
                  <a:lnTo>
                    <a:pt x="1451" y="969"/>
                  </a:lnTo>
                  <a:lnTo>
                    <a:pt x="1446" y="932"/>
                  </a:lnTo>
                  <a:lnTo>
                    <a:pt x="1444" y="890"/>
                  </a:lnTo>
                  <a:lnTo>
                    <a:pt x="1446" y="847"/>
                  </a:lnTo>
                  <a:lnTo>
                    <a:pt x="1452" y="808"/>
                  </a:lnTo>
                  <a:lnTo>
                    <a:pt x="1463" y="773"/>
                  </a:lnTo>
                  <a:lnTo>
                    <a:pt x="1477" y="741"/>
                  </a:lnTo>
                  <a:lnTo>
                    <a:pt x="1495" y="712"/>
                  </a:lnTo>
                  <a:lnTo>
                    <a:pt x="1515" y="687"/>
                  </a:lnTo>
                  <a:lnTo>
                    <a:pt x="1539" y="665"/>
                  </a:lnTo>
                  <a:lnTo>
                    <a:pt x="1566" y="648"/>
                  </a:lnTo>
                  <a:lnTo>
                    <a:pt x="1595" y="634"/>
                  </a:lnTo>
                  <a:lnTo>
                    <a:pt x="1626" y="624"/>
                  </a:lnTo>
                  <a:lnTo>
                    <a:pt x="1659" y="618"/>
                  </a:lnTo>
                  <a:lnTo>
                    <a:pt x="1693" y="616"/>
                  </a:lnTo>
                  <a:close/>
                  <a:moveTo>
                    <a:pt x="286" y="496"/>
                  </a:moveTo>
                  <a:lnTo>
                    <a:pt x="286" y="566"/>
                  </a:lnTo>
                  <a:lnTo>
                    <a:pt x="254" y="603"/>
                  </a:lnTo>
                  <a:lnTo>
                    <a:pt x="224" y="645"/>
                  </a:lnTo>
                  <a:lnTo>
                    <a:pt x="196" y="690"/>
                  </a:lnTo>
                  <a:lnTo>
                    <a:pt x="170" y="737"/>
                  </a:lnTo>
                  <a:lnTo>
                    <a:pt x="148" y="786"/>
                  </a:lnTo>
                  <a:lnTo>
                    <a:pt x="130" y="837"/>
                  </a:lnTo>
                  <a:lnTo>
                    <a:pt x="117" y="891"/>
                  </a:lnTo>
                  <a:lnTo>
                    <a:pt x="107" y="945"/>
                  </a:lnTo>
                  <a:lnTo>
                    <a:pt x="103" y="999"/>
                  </a:lnTo>
                  <a:lnTo>
                    <a:pt x="104" y="1054"/>
                  </a:lnTo>
                  <a:lnTo>
                    <a:pt x="111" y="1109"/>
                  </a:lnTo>
                  <a:lnTo>
                    <a:pt x="122" y="1156"/>
                  </a:lnTo>
                  <a:lnTo>
                    <a:pt x="138" y="1200"/>
                  </a:lnTo>
                  <a:lnTo>
                    <a:pt x="157" y="1240"/>
                  </a:lnTo>
                  <a:lnTo>
                    <a:pt x="182" y="1278"/>
                  </a:lnTo>
                  <a:lnTo>
                    <a:pt x="209" y="1313"/>
                  </a:lnTo>
                  <a:lnTo>
                    <a:pt x="239" y="1345"/>
                  </a:lnTo>
                  <a:lnTo>
                    <a:pt x="273" y="1376"/>
                  </a:lnTo>
                  <a:lnTo>
                    <a:pt x="310" y="1403"/>
                  </a:lnTo>
                  <a:lnTo>
                    <a:pt x="350" y="1427"/>
                  </a:lnTo>
                  <a:lnTo>
                    <a:pt x="393" y="1449"/>
                  </a:lnTo>
                  <a:lnTo>
                    <a:pt x="439" y="1469"/>
                  </a:lnTo>
                  <a:lnTo>
                    <a:pt x="487" y="1486"/>
                  </a:lnTo>
                  <a:lnTo>
                    <a:pt x="537" y="1502"/>
                  </a:lnTo>
                  <a:lnTo>
                    <a:pt x="589" y="1515"/>
                  </a:lnTo>
                  <a:lnTo>
                    <a:pt x="643" y="1526"/>
                  </a:lnTo>
                  <a:lnTo>
                    <a:pt x="699" y="1535"/>
                  </a:lnTo>
                  <a:lnTo>
                    <a:pt x="757" y="1542"/>
                  </a:lnTo>
                  <a:lnTo>
                    <a:pt x="815" y="1547"/>
                  </a:lnTo>
                  <a:lnTo>
                    <a:pt x="874" y="1551"/>
                  </a:lnTo>
                  <a:lnTo>
                    <a:pt x="935" y="1553"/>
                  </a:lnTo>
                  <a:lnTo>
                    <a:pt x="996" y="1553"/>
                  </a:lnTo>
                  <a:lnTo>
                    <a:pt x="1058" y="1552"/>
                  </a:lnTo>
                  <a:lnTo>
                    <a:pt x="1120" y="1549"/>
                  </a:lnTo>
                  <a:lnTo>
                    <a:pt x="1182" y="1546"/>
                  </a:lnTo>
                  <a:lnTo>
                    <a:pt x="1244" y="1540"/>
                  </a:lnTo>
                  <a:lnTo>
                    <a:pt x="1325" y="1531"/>
                  </a:lnTo>
                  <a:lnTo>
                    <a:pt x="1408" y="1519"/>
                  </a:lnTo>
                  <a:lnTo>
                    <a:pt x="1491" y="1504"/>
                  </a:lnTo>
                  <a:lnTo>
                    <a:pt x="1576" y="1485"/>
                  </a:lnTo>
                  <a:lnTo>
                    <a:pt x="1660" y="1464"/>
                  </a:lnTo>
                  <a:lnTo>
                    <a:pt x="1743" y="1441"/>
                  </a:lnTo>
                  <a:lnTo>
                    <a:pt x="1823" y="1415"/>
                  </a:lnTo>
                  <a:lnTo>
                    <a:pt x="1903" y="1388"/>
                  </a:lnTo>
                  <a:lnTo>
                    <a:pt x="1978" y="1357"/>
                  </a:lnTo>
                  <a:lnTo>
                    <a:pt x="2048" y="1326"/>
                  </a:lnTo>
                  <a:lnTo>
                    <a:pt x="2115" y="1293"/>
                  </a:lnTo>
                  <a:lnTo>
                    <a:pt x="2176" y="1260"/>
                  </a:lnTo>
                  <a:lnTo>
                    <a:pt x="2176" y="1458"/>
                  </a:lnTo>
                  <a:lnTo>
                    <a:pt x="2103" y="1495"/>
                  </a:lnTo>
                  <a:lnTo>
                    <a:pt x="2027" y="1529"/>
                  </a:lnTo>
                  <a:lnTo>
                    <a:pt x="1947" y="1561"/>
                  </a:lnTo>
                  <a:lnTo>
                    <a:pt x="1864" y="1590"/>
                  </a:lnTo>
                  <a:lnTo>
                    <a:pt x="1778" y="1617"/>
                  </a:lnTo>
                  <a:lnTo>
                    <a:pt x="1692" y="1641"/>
                  </a:lnTo>
                  <a:lnTo>
                    <a:pt x="1606" y="1662"/>
                  </a:lnTo>
                  <a:lnTo>
                    <a:pt x="1519" y="1680"/>
                  </a:lnTo>
                  <a:lnTo>
                    <a:pt x="1435" y="1695"/>
                  </a:lnTo>
                  <a:lnTo>
                    <a:pt x="1354" y="1706"/>
                  </a:lnTo>
                  <a:lnTo>
                    <a:pt x="1275" y="1715"/>
                  </a:lnTo>
                  <a:lnTo>
                    <a:pt x="1171" y="1724"/>
                  </a:lnTo>
                  <a:lnTo>
                    <a:pt x="1071" y="1728"/>
                  </a:lnTo>
                  <a:lnTo>
                    <a:pt x="974" y="1728"/>
                  </a:lnTo>
                  <a:lnTo>
                    <a:pt x="881" y="1724"/>
                  </a:lnTo>
                  <a:lnTo>
                    <a:pt x="793" y="1717"/>
                  </a:lnTo>
                  <a:lnTo>
                    <a:pt x="708" y="1706"/>
                  </a:lnTo>
                  <a:lnTo>
                    <a:pt x="628" y="1691"/>
                  </a:lnTo>
                  <a:lnTo>
                    <a:pt x="553" y="1673"/>
                  </a:lnTo>
                  <a:lnTo>
                    <a:pt x="482" y="1652"/>
                  </a:lnTo>
                  <a:lnTo>
                    <a:pt x="414" y="1627"/>
                  </a:lnTo>
                  <a:lnTo>
                    <a:pt x="352" y="1598"/>
                  </a:lnTo>
                  <a:lnTo>
                    <a:pt x="295" y="1566"/>
                  </a:lnTo>
                  <a:lnTo>
                    <a:pt x="242" y="1532"/>
                  </a:lnTo>
                  <a:lnTo>
                    <a:pt x="195" y="1495"/>
                  </a:lnTo>
                  <a:lnTo>
                    <a:pt x="152" y="1454"/>
                  </a:lnTo>
                  <a:lnTo>
                    <a:pt x="114" y="1411"/>
                  </a:lnTo>
                  <a:lnTo>
                    <a:pt x="82" y="1366"/>
                  </a:lnTo>
                  <a:lnTo>
                    <a:pt x="56" y="1316"/>
                  </a:lnTo>
                  <a:lnTo>
                    <a:pt x="34" y="1265"/>
                  </a:lnTo>
                  <a:lnTo>
                    <a:pt x="19" y="1212"/>
                  </a:lnTo>
                  <a:lnTo>
                    <a:pt x="7" y="1152"/>
                  </a:lnTo>
                  <a:lnTo>
                    <a:pt x="1" y="1092"/>
                  </a:lnTo>
                  <a:lnTo>
                    <a:pt x="0" y="1035"/>
                  </a:lnTo>
                  <a:lnTo>
                    <a:pt x="4" y="979"/>
                  </a:lnTo>
                  <a:lnTo>
                    <a:pt x="13" y="924"/>
                  </a:lnTo>
                  <a:lnTo>
                    <a:pt x="27" y="871"/>
                  </a:lnTo>
                  <a:lnTo>
                    <a:pt x="45" y="818"/>
                  </a:lnTo>
                  <a:lnTo>
                    <a:pt x="68" y="768"/>
                  </a:lnTo>
                  <a:lnTo>
                    <a:pt x="95" y="719"/>
                  </a:lnTo>
                  <a:lnTo>
                    <a:pt x="126" y="671"/>
                  </a:lnTo>
                  <a:lnTo>
                    <a:pt x="160" y="625"/>
                  </a:lnTo>
                  <a:lnTo>
                    <a:pt x="199" y="580"/>
                  </a:lnTo>
                  <a:lnTo>
                    <a:pt x="241" y="537"/>
                  </a:lnTo>
                  <a:lnTo>
                    <a:pt x="286" y="496"/>
                  </a:lnTo>
                  <a:close/>
                  <a:moveTo>
                    <a:pt x="1174" y="479"/>
                  </a:moveTo>
                  <a:lnTo>
                    <a:pt x="1309" y="479"/>
                  </a:lnTo>
                  <a:lnTo>
                    <a:pt x="1309" y="625"/>
                  </a:lnTo>
                  <a:lnTo>
                    <a:pt x="1410" y="625"/>
                  </a:lnTo>
                  <a:lnTo>
                    <a:pt x="1410" y="733"/>
                  </a:lnTo>
                  <a:lnTo>
                    <a:pt x="1309" y="733"/>
                  </a:lnTo>
                  <a:lnTo>
                    <a:pt x="1309" y="995"/>
                  </a:lnTo>
                  <a:lnTo>
                    <a:pt x="1310" y="1010"/>
                  </a:lnTo>
                  <a:lnTo>
                    <a:pt x="1314" y="1021"/>
                  </a:lnTo>
                  <a:lnTo>
                    <a:pt x="1320" y="1031"/>
                  </a:lnTo>
                  <a:lnTo>
                    <a:pt x="1329" y="1038"/>
                  </a:lnTo>
                  <a:lnTo>
                    <a:pt x="1341" y="1042"/>
                  </a:lnTo>
                  <a:lnTo>
                    <a:pt x="1355" y="1043"/>
                  </a:lnTo>
                  <a:lnTo>
                    <a:pt x="1410" y="1043"/>
                  </a:lnTo>
                  <a:lnTo>
                    <a:pt x="1410" y="1156"/>
                  </a:lnTo>
                  <a:lnTo>
                    <a:pt x="1331" y="1156"/>
                  </a:lnTo>
                  <a:lnTo>
                    <a:pt x="1302" y="1154"/>
                  </a:lnTo>
                  <a:lnTo>
                    <a:pt x="1276" y="1149"/>
                  </a:lnTo>
                  <a:lnTo>
                    <a:pt x="1254" y="1140"/>
                  </a:lnTo>
                  <a:lnTo>
                    <a:pt x="1235" y="1129"/>
                  </a:lnTo>
                  <a:lnTo>
                    <a:pt x="1218" y="1116"/>
                  </a:lnTo>
                  <a:lnTo>
                    <a:pt x="1204" y="1099"/>
                  </a:lnTo>
                  <a:lnTo>
                    <a:pt x="1193" y="1082"/>
                  </a:lnTo>
                  <a:lnTo>
                    <a:pt x="1185" y="1064"/>
                  </a:lnTo>
                  <a:lnTo>
                    <a:pt x="1179" y="1044"/>
                  </a:lnTo>
                  <a:lnTo>
                    <a:pt x="1175" y="1024"/>
                  </a:lnTo>
                  <a:lnTo>
                    <a:pt x="1174" y="1004"/>
                  </a:lnTo>
                  <a:lnTo>
                    <a:pt x="1174" y="479"/>
                  </a:lnTo>
                  <a:close/>
                  <a:moveTo>
                    <a:pt x="381" y="422"/>
                  </a:moveTo>
                  <a:lnTo>
                    <a:pt x="517" y="422"/>
                  </a:lnTo>
                  <a:lnTo>
                    <a:pt x="517" y="550"/>
                  </a:lnTo>
                  <a:lnTo>
                    <a:pt x="381" y="550"/>
                  </a:lnTo>
                  <a:lnTo>
                    <a:pt x="381" y="422"/>
                  </a:lnTo>
                  <a:close/>
                  <a:moveTo>
                    <a:pt x="1998" y="404"/>
                  </a:moveTo>
                  <a:lnTo>
                    <a:pt x="2134" y="404"/>
                  </a:lnTo>
                  <a:lnTo>
                    <a:pt x="2134" y="1151"/>
                  </a:lnTo>
                  <a:lnTo>
                    <a:pt x="2105" y="1146"/>
                  </a:lnTo>
                  <a:lnTo>
                    <a:pt x="2080" y="1139"/>
                  </a:lnTo>
                  <a:lnTo>
                    <a:pt x="2060" y="1129"/>
                  </a:lnTo>
                  <a:lnTo>
                    <a:pt x="2042" y="1117"/>
                  </a:lnTo>
                  <a:lnTo>
                    <a:pt x="2028" y="1102"/>
                  </a:lnTo>
                  <a:lnTo>
                    <a:pt x="2016" y="1086"/>
                  </a:lnTo>
                  <a:lnTo>
                    <a:pt x="2008" y="1068"/>
                  </a:lnTo>
                  <a:lnTo>
                    <a:pt x="2002" y="1049"/>
                  </a:lnTo>
                  <a:lnTo>
                    <a:pt x="1999" y="1029"/>
                  </a:lnTo>
                  <a:lnTo>
                    <a:pt x="1998" y="1008"/>
                  </a:lnTo>
                  <a:lnTo>
                    <a:pt x="1998" y="404"/>
                  </a:lnTo>
                  <a:close/>
                  <a:moveTo>
                    <a:pt x="1720" y="0"/>
                  </a:moveTo>
                  <a:lnTo>
                    <a:pt x="1790" y="2"/>
                  </a:lnTo>
                  <a:lnTo>
                    <a:pt x="1859" y="7"/>
                  </a:lnTo>
                  <a:lnTo>
                    <a:pt x="1926" y="14"/>
                  </a:lnTo>
                  <a:lnTo>
                    <a:pt x="1991" y="24"/>
                  </a:lnTo>
                  <a:lnTo>
                    <a:pt x="2054" y="36"/>
                  </a:lnTo>
                  <a:lnTo>
                    <a:pt x="2115" y="51"/>
                  </a:lnTo>
                  <a:lnTo>
                    <a:pt x="2174" y="69"/>
                  </a:lnTo>
                  <a:lnTo>
                    <a:pt x="2229" y="89"/>
                  </a:lnTo>
                  <a:lnTo>
                    <a:pt x="2282" y="113"/>
                  </a:lnTo>
                  <a:lnTo>
                    <a:pt x="2331" y="139"/>
                  </a:lnTo>
                  <a:lnTo>
                    <a:pt x="2378" y="167"/>
                  </a:lnTo>
                  <a:lnTo>
                    <a:pt x="2422" y="198"/>
                  </a:lnTo>
                  <a:lnTo>
                    <a:pt x="2461" y="231"/>
                  </a:lnTo>
                  <a:lnTo>
                    <a:pt x="2496" y="268"/>
                  </a:lnTo>
                  <a:lnTo>
                    <a:pt x="2528" y="307"/>
                  </a:lnTo>
                  <a:lnTo>
                    <a:pt x="2555" y="348"/>
                  </a:lnTo>
                  <a:lnTo>
                    <a:pt x="2577" y="394"/>
                  </a:lnTo>
                  <a:lnTo>
                    <a:pt x="2595" y="441"/>
                  </a:lnTo>
                  <a:lnTo>
                    <a:pt x="2608" y="491"/>
                  </a:lnTo>
                  <a:lnTo>
                    <a:pt x="2617" y="547"/>
                  </a:lnTo>
                  <a:lnTo>
                    <a:pt x="2620" y="601"/>
                  </a:lnTo>
                  <a:lnTo>
                    <a:pt x="2617" y="655"/>
                  </a:lnTo>
                  <a:lnTo>
                    <a:pt x="2610" y="706"/>
                  </a:lnTo>
                  <a:lnTo>
                    <a:pt x="2598" y="756"/>
                  </a:lnTo>
                  <a:lnTo>
                    <a:pt x="2582" y="803"/>
                  </a:lnTo>
                  <a:lnTo>
                    <a:pt x="2562" y="849"/>
                  </a:lnTo>
                  <a:lnTo>
                    <a:pt x="2538" y="893"/>
                  </a:lnTo>
                  <a:lnTo>
                    <a:pt x="2511" y="934"/>
                  </a:lnTo>
                  <a:lnTo>
                    <a:pt x="2482" y="972"/>
                  </a:lnTo>
                  <a:lnTo>
                    <a:pt x="2450" y="1007"/>
                  </a:lnTo>
                  <a:lnTo>
                    <a:pt x="2416" y="1040"/>
                  </a:lnTo>
                  <a:lnTo>
                    <a:pt x="2379" y="1070"/>
                  </a:lnTo>
                  <a:lnTo>
                    <a:pt x="2342" y="1096"/>
                  </a:lnTo>
                  <a:lnTo>
                    <a:pt x="2304" y="1120"/>
                  </a:lnTo>
                  <a:lnTo>
                    <a:pt x="2265" y="1140"/>
                  </a:lnTo>
                  <a:lnTo>
                    <a:pt x="2226" y="1156"/>
                  </a:lnTo>
                  <a:lnTo>
                    <a:pt x="2226" y="1012"/>
                  </a:lnTo>
                  <a:lnTo>
                    <a:pt x="2274" y="981"/>
                  </a:lnTo>
                  <a:lnTo>
                    <a:pt x="2318" y="945"/>
                  </a:lnTo>
                  <a:lnTo>
                    <a:pt x="2357" y="907"/>
                  </a:lnTo>
                  <a:lnTo>
                    <a:pt x="2392" y="866"/>
                  </a:lnTo>
                  <a:lnTo>
                    <a:pt x="2422" y="821"/>
                  </a:lnTo>
                  <a:lnTo>
                    <a:pt x="2446" y="775"/>
                  </a:lnTo>
                  <a:lnTo>
                    <a:pt x="2465" y="728"/>
                  </a:lnTo>
                  <a:lnTo>
                    <a:pt x="2478" y="679"/>
                  </a:lnTo>
                  <a:lnTo>
                    <a:pt x="2485" y="630"/>
                  </a:lnTo>
                  <a:lnTo>
                    <a:pt x="2486" y="579"/>
                  </a:lnTo>
                  <a:lnTo>
                    <a:pt x="2481" y="530"/>
                  </a:lnTo>
                  <a:lnTo>
                    <a:pt x="2470" y="483"/>
                  </a:lnTo>
                  <a:lnTo>
                    <a:pt x="2454" y="438"/>
                  </a:lnTo>
                  <a:lnTo>
                    <a:pt x="2433" y="397"/>
                  </a:lnTo>
                  <a:lnTo>
                    <a:pt x="2409" y="358"/>
                  </a:lnTo>
                  <a:lnTo>
                    <a:pt x="2379" y="321"/>
                  </a:lnTo>
                  <a:lnTo>
                    <a:pt x="2346" y="288"/>
                  </a:lnTo>
                  <a:lnTo>
                    <a:pt x="2309" y="257"/>
                  </a:lnTo>
                  <a:lnTo>
                    <a:pt x="2268" y="229"/>
                  </a:lnTo>
                  <a:lnTo>
                    <a:pt x="2224" y="204"/>
                  </a:lnTo>
                  <a:lnTo>
                    <a:pt x="2177" y="181"/>
                  </a:lnTo>
                  <a:lnTo>
                    <a:pt x="2127" y="161"/>
                  </a:lnTo>
                  <a:lnTo>
                    <a:pt x="2073" y="144"/>
                  </a:lnTo>
                  <a:lnTo>
                    <a:pt x="2017" y="129"/>
                  </a:lnTo>
                  <a:lnTo>
                    <a:pt x="1959" y="116"/>
                  </a:lnTo>
                  <a:lnTo>
                    <a:pt x="1898" y="106"/>
                  </a:lnTo>
                  <a:lnTo>
                    <a:pt x="1836" y="98"/>
                  </a:lnTo>
                  <a:lnTo>
                    <a:pt x="1770" y="93"/>
                  </a:lnTo>
                  <a:lnTo>
                    <a:pt x="1704" y="90"/>
                  </a:lnTo>
                  <a:lnTo>
                    <a:pt x="1636" y="90"/>
                  </a:lnTo>
                  <a:lnTo>
                    <a:pt x="1567" y="92"/>
                  </a:lnTo>
                  <a:lnTo>
                    <a:pt x="1496" y="97"/>
                  </a:lnTo>
                  <a:lnTo>
                    <a:pt x="1425" y="105"/>
                  </a:lnTo>
                  <a:lnTo>
                    <a:pt x="1354" y="114"/>
                  </a:lnTo>
                  <a:lnTo>
                    <a:pt x="1281" y="125"/>
                  </a:lnTo>
                  <a:lnTo>
                    <a:pt x="1208" y="139"/>
                  </a:lnTo>
                  <a:lnTo>
                    <a:pt x="1135" y="155"/>
                  </a:lnTo>
                  <a:lnTo>
                    <a:pt x="1063" y="173"/>
                  </a:lnTo>
                  <a:lnTo>
                    <a:pt x="989" y="194"/>
                  </a:lnTo>
                  <a:lnTo>
                    <a:pt x="918" y="216"/>
                  </a:lnTo>
                  <a:lnTo>
                    <a:pt x="846" y="241"/>
                  </a:lnTo>
                  <a:lnTo>
                    <a:pt x="776" y="267"/>
                  </a:lnTo>
                  <a:lnTo>
                    <a:pt x="706" y="296"/>
                  </a:lnTo>
                  <a:lnTo>
                    <a:pt x="637" y="327"/>
                  </a:lnTo>
                  <a:lnTo>
                    <a:pt x="571" y="361"/>
                  </a:lnTo>
                  <a:lnTo>
                    <a:pt x="571" y="310"/>
                  </a:lnTo>
                  <a:lnTo>
                    <a:pt x="636" y="272"/>
                  </a:lnTo>
                  <a:lnTo>
                    <a:pt x="703" y="236"/>
                  </a:lnTo>
                  <a:lnTo>
                    <a:pt x="772" y="204"/>
                  </a:lnTo>
                  <a:lnTo>
                    <a:pt x="842" y="173"/>
                  </a:lnTo>
                  <a:lnTo>
                    <a:pt x="913" y="145"/>
                  </a:lnTo>
                  <a:lnTo>
                    <a:pt x="985" y="119"/>
                  </a:lnTo>
                  <a:lnTo>
                    <a:pt x="1059" y="95"/>
                  </a:lnTo>
                  <a:lnTo>
                    <a:pt x="1133" y="75"/>
                  </a:lnTo>
                  <a:lnTo>
                    <a:pt x="1207" y="56"/>
                  </a:lnTo>
                  <a:lnTo>
                    <a:pt x="1282" y="41"/>
                  </a:lnTo>
                  <a:lnTo>
                    <a:pt x="1356" y="28"/>
                  </a:lnTo>
                  <a:lnTo>
                    <a:pt x="1430" y="17"/>
                  </a:lnTo>
                  <a:lnTo>
                    <a:pt x="1503" y="9"/>
                  </a:lnTo>
                  <a:lnTo>
                    <a:pt x="1577" y="3"/>
                  </a:lnTo>
                  <a:lnTo>
                    <a:pt x="1649" y="0"/>
                  </a:lnTo>
                  <a:lnTo>
                    <a:pt x="172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en-US" sz="1800" dirty="0">
                <a:solidFill>
                  <a:prstClr val="white"/>
                </a:solidFill>
                <a:latin typeface="Intel Clear"/>
              </a:endParaRPr>
            </a:p>
          </p:txBody>
        </p:sp>
        <p:sp>
          <p:nvSpPr>
            <p:cNvPr id="41" name="Freeform 10"/>
            <p:cNvSpPr>
              <a:spLocks noEditPoints="1"/>
            </p:cNvSpPr>
            <p:nvPr userDrawn="1"/>
          </p:nvSpPr>
          <p:spPr bwMode="auto">
            <a:xfrm>
              <a:off x="1784350" y="889000"/>
              <a:ext cx="19050" cy="19050"/>
            </a:xfrm>
            <a:custGeom>
              <a:avLst/>
              <a:gdLst>
                <a:gd name="T0" fmla="*/ 44 w 108"/>
                <a:gd name="T1" fmla="*/ 50 h 107"/>
                <a:gd name="T2" fmla="*/ 48 w 108"/>
                <a:gd name="T3" fmla="*/ 50 h 107"/>
                <a:gd name="T4" fmla="*/ 52 w 108"/>
                <a:gd name="T5" fmla="*/ 50 h 107"/>
                <a:gd name="T6" fmla="*/ 60 w 108"/>
                <a:gd name="T7" fmla="*/ 48 h 107"/>
                <a:gd name="T8" fmla="*/ 64 w 108"/>
                <a:gd name="T9" fmla="*/ 44 h 107"/>
                <a:gd name="T10" fmla="*/ 65 w 108"/>
                <a:gd name="T11" fmla="*/ 40 h 107"/>
                <a:gd name="T12" fmla="*/ 63 w 108"/>
                <a:gd name="T13" fmla="*/ 35 h 107"/>
                <a:gd name="T14" fmla="*/ 59 w 108"/>
                <a:gd name="T15" fmla="*/ 32 h 107"/>
                <a:gd name="T16" fmla="*/ 52 w 108"/>
                <a:gd name="T17" fmla="*/ 31 h 107"/>
                <a:gd name="T18" fmla="*/ 48 w 108"/>
                <a:gd name="T19" fmla="*/ 31 h 107"/>
                <a:gd name="T20" fmla="*/ 51 w 108"/>
                <a:gd name="T21" fmla="*/ 19 h 107"/>
                <a:gd name="T22" fmla="*/ 70 w 108"/>
                <a:gd name="T23" fmla="*/ 24 h 107"/>
                <a:gd name="T24" fmla="*/ 78 w 108"/>
                <a:gd name="T25" fmla="*/ 40 h 107"/>
                <a:gd name="T26" fmla="*/ 76 w 108"/>
                <a:gd name="T27" fmla="*/ 49 h 107"/>
                <a:gd name="T28" fmla="*/ 65 w 108"/>
                <a:gd name="T29" fmla="*/ 58 h 107"/>
                <a:gd name="T30" fmla="*/ 80 w 108"/>
                <a:gd name="T31" fmla="*/ 83 h 107"/>
                <a:gd name="T32" fmla="*/ 80 w 108"/>
                <a:gd name="T33" fmla="*/ 85 h 107"/>
                <a:gd name="T34" fmla="*/ 78 w 108"/>
                <a:gd name="T35" fmla="*/ 86 h 107"/>
                <a:gd name="T36" fmla="*/ 66 w 108"/>
                <a:gd name="T37" fmla="*/ 85 h 107"/>
                <a:gd name="T38" fmla="*/ 52 w 108"/>
                <a:gd name="T39" fmla="*/ 61 h 107"/>
                <a:gd name="T40" fmla="*/ 50 w 108"/>
                <a:gd name="T41" fmla="*/ 60 h 107"/>
                <a:gd name="T42" fmla="*/ 44 w 108"/>
                <a:gd name="T43" fmla="*/ 83 h 107"/>
                <a:gd name="T44" fmla="*/ 43 w 108"/>
                <a:gd name="T45" fmla="*/ 85 h 107"/>
                <a:gd name="T46" fmla="*/ 33 w 108"/>
                <a:gd name="T47" fmla="*/ 86 h 107"/>
                <a:gd name="T48" fmla="*/ 31 w 108"/>
                <a:gd name="T49" fmla="*/ 84 h 107"/>
                <a:gd name="T50" fmla="*/ 30 w 108"/>
                <a:gd name="T51" fmla="*/ 25 h 107"/>
                <a:gd name="T52" fmla="*/ 31 w 108"/>
                <a:gd name="T53" fmla="*/ 21 h 107"/>
                <a:gd name="T54" fmla="*/ 34 w 108"/>
                <a:gd name="T55" fmla="*/ 20 h 107"/>
                <a:gd name="T56" fmla="*/ 45 w 108"/>
                <a:gd name="T57" fmla="*/ 19 h 107"/>
                <a:gd name="T58" fmla="*/ 54 w 108"/>
                <a:gd name="T59" fmla="*/ 9 h 107"/>
                <a:gd name="T60" fmla="*/ 28 w 108"/>
                <a:gd name="T61" fmla="*/ 17 h 107"/>
                <a:gd name="T62" fmla="*/ 12 w 108"/>
                <a:gd name="T63" fmla="*/ 40 h 107"/>
                <a:gd name="T64" fmla="*/ 12 w 108"/>
                <a:gd name="T65" fmla="*/ 68 h 107"/>
                <a:gd name="T66" fmla="*/ 28 w 108"/>
                <a:gd name="T67" fmla="*/ 90 h 107"/>
                <a:gd name="T68" fmla="*/ 54 w 108"/>
                <a:gd name="T69" fmla="*/ 98 h 107"/>
                <a:gd name="T70" fmla="*/ 80 w 108"/>
                <a:gd name="T71" fmla="*/ 90 h 107"/>
                <a:gd name="T72" fmla="*/ 96 w 108"/>
                <a:gd name="T73" fmla="*/ 68 h 107"/>
                <a:gd name="T74" fmla="*/ 96 w 108"/>
                <a:gd name="T75" fmla="*/ 40 h 107"/>
                <a:gd name="T76" fmla="*/ 80 w 108"/>
                <a:gd name="T77" fmla="*/ 17 h 107"/>
                <a:gd name="T78" fmla="*/ 54 w 108"/>
                <a:gd name="T79" fmla="*/ 9 h 107"/>
                <a:gd name="T80" fmla="*/ 71 w 108"/>
                <a:gd name="T81" fmla="*/ 3 h 107"/>
                <a:gd name="T82" fmla="*/ 97 w 108"/>
                <a:gd name="T83" fmla="*/ 22 h 107"/>
                <a:gd name="T84" fmla="*/ 108 w 108"/>
                <a:gd name="T85" fmla="*/ 54 h 107"/>
                <a:gd name="T86" fmla="*/ 97 w 108"/>
                <a:gd name="T87" fmla="*/ 85 h 107"/>
                <a:gd name="T88" fmla="*/ 71 w 108"/>
                <a:gd name="T89" fmla="*/ 105 h 107"/>
                <a:gd name="T90" fmla="*/ 37 w 108"/>
                <a:gd name="T91" fmla="*/ 105 h 107"/>
                <a:gd name="T92" fmla="*/ 11 w 108"/>
                <a:gd name="T93" fmla="*/ 85 h 107"/>
                <a:gd name="T94" fmla="*/ 0 w 108"/>
                <a:gd name="T95" fmla="*/ 54 h 107"/>
                <a:gd name="T96" fmla="*/ 11 w 108"/>
                <a:gd name="T97" fmla="*/ 22 h 107"/>
                <a:gd name="T98" fmla="*/ 37 w 108"/>
                <a:gd name="T99" fmla="*/ 3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8" h="107">
                  <a:moveTo>
                    <a:pt x="44" y="31"/>
                  </a:moveTo>
                  <a:lnTo>
                    <a:pt x="44" y="50"/>
                  </a:lnTo>
                  <a:lnTo>
                    <a:pt x="45" y="50"/>
                  </a:lnTo>
                  <a:lnTo>
                    <a:pt x="48" y="50"/>
                  </a:lnTo>
                  <a:lnTo>
                    <a:pt x="50" y="50"/>
                  </a:lnTo>
                  <a:lnTo>
                    <a:pt x="52" y="50"/>
                  </a:lnTo>
                  <a:lnTo>
                    <a:pt x="57" y="50"/>
                  </a:lnTo>
                  <a:lnTo>
                    <a:pt x="60" y="48"/>
                  </a:lnTo>
                  <a:lnTo>
                    <a:pt x="63" y="47"/>
                  </a:lnTo>
                  <a:lnTo>
                    <a:pt x="64" y="44"/>
                  </a:lnTo>
                  <a:lnTo>
                    <a:pt x="65" y="41"/>
                  </a:lnTo>
                  <a:lnTo>
                    <a:pt x="65" y="40"/>
                  </a:lnTo>
                  <a:lnTo>
                    <a:pt x="64" y="37"/>
                  </a:lnTo>
                  <a:lnTo>
                    <a:pt x="63" y="35"/>
                  </a:lnTo>
                  <a:lnTo>
                    <a:pt x="62" y="33"/>
                  </a:lnTo>
                  <a:lnTo>
                    <a:pt x="59" y="32"/>
                  </a:lnTo>
                  <a:lnTo>
                    <a:pt x="56" y="31"/>
                  </a:lnTo>
                  <a:lnTo>
                    <a:pt x="52" y="31"/>
                  </a:lnTo>
                  <a:lnTo>
                    <a:pt x="50" y="31"/>
                  </a:lnTo>
                  <a:lnTo>
                    <a:pt x="48" y="31"/>
                  </a:lnTo>
                  <a:lnTo>
                    <a:pt x="44" y="31"/>
                  </a:lnTo>
                  <a:close/>
                  <a:moveTo>
                    <a:pt x="51" y="19"/>
                  </a:moveTo>
                  <a:lnTo>
                    <a:pt x="62" y="20"/>
                  </a:lnTo>
                  <a:lnTo>
                    <a:pt x="70" y="24"/>
                  </a:lnTo>
                  <a:lnTo>
                    <a:pt x="76" y="30"/>
                  </a:lnTo>
                  <a:lnTo>
                    <a:pt x="78" y="40"/>
                  </a:lnTo>
                  <a:lnTo>
                    <a:pt x="78" y="41"/>
                  </a:lnTo>
                  <a:lnTo>
                    <a:pt x="76" y="49"/>
                  </a:lnTo>
                  <a:lnTo>
                    <a:pt x="72" y="55"/>
                  </a:lnTo>
                  <a:lnTo>
                    <a:pt x="65" y="58"/>
                  </a:lnTo>
                  <a:lnTo>
                    <a:pt x="80" y="82"/>
                  </a:lnTo>
                  <a:lnTo>
                    <a:pt x="80" y="83"/>
                  </a:lnTo>
                  <a:lnTo>
                    <a:pt x="80" y="84"/>
                  </a:lnTo>
                  <a:lnTo>
                    <a:pt x="80" y="85"/>
                  </a:lnTo>
                  <a:lnTo>
                    <a:pt x="79" y="86"/>
                  </a:lnTo>
                  <a:lnTo>
                    <a:pt x="78" y="86"/>
                  </a:lnTo>
                  <a:lnTo>
                    <a:pt x="68" y="86"/>
                  </a:lnTo>
                  <a:lnTo>
                    <a:pt x="66" y="85"/>
                  </a:lnTo>
                  <a:lnTo>
                    <a:pt x="66" y="84"/>
                  </a:lnTo>
                  <a:lnTo>
                    <a:pt x="52" y="61"/>
                  </a:lnTo>
                  <a:lnTo>
                    <a:pt x="51" y="61"/>
                  </a:lnTo>
                  <a:lnTo>
                    <a:pt x="50" y="60"/>
                  </a:lnTo>
                  <a:lnTo>
                    <a:pt x="44" y="60"/>
                  </a:lnTo>
                  <a:lnTo>
                    <a:pt x="44" y="83"/>
                  </a:lnTo>
                  <a:lnTo>
                    <a:pt x="44" y="84"/>
                  </a:lnTo>
                  <a:lnTo>
                    <a:pt x="43" y="85"/>
                  </a:lnTo>
                  <a:lnTo>
                    <a:pt x="42" y="86"/>
                  </a:lnTo>
                  <a:lnTo>
                    <a:pt x="33" y="86"/>
                  </a:lnTo>
                  <a:lnTo>
                    <a:pt x="31" y="85"/>
                  </a:lnTo>
                  <a:lnTo>
                    <a:pt x="31" y="84"/>
                  </a:lnTo>
                  <a:lnTo>
                    <a:pt x="30" y="83"/>
                  </a:lnTo>
                  <a:lnTo>
                    <a:pt x="30" y="25"/>
                  </a:lnTo>
                  <a:lnTo>
                    <a:pt x="31" y="23"/>
                  </a:lnTo>
                  <a:lnTo>
                    <a:pt x="31" y="21"/>
                  </a:lnTo>
                  <a:lnTo>
                    <a:pt x="33" y="20"/>
                  </a:lnTo>
                  <a:lnTo>
                    <a:pt x="34" y="20"/>
                  </a:lnTo>
                  <a:lnTo>
                    <a:pt x="39" y="20"/>
                  </a:lnTo>
                  <a:lnTo>
                    <a:pt x="45" y="19"/>
                  </a:lnTo>
                  <a:lnTo>
                    <a:pt x="51" y="19"/>
                  </a:lnTo>
                  <a:close/>
                  <a:moveTo>
                    <a:pt x="54" y="9"/>
                  </a:moveTo>
                  <a:lnTo>
                    <a:pt x="40" y="11"/>
                  </a:lnTo>
                  <a:lnTo>
                    <a:pt x="28" y="17"/>
                  </a:lnTo>
                  <a:lnTo>
                    <a:pt x="18" y="27"/>
                  </a:lnTo>
                  <a:lnTo>
                    <a:pt x="12" y="40"/>
                  </a:lnTo>
                  <a:lnTo>
                    <a:pt x="9" y="54"/>
                  </a:lnTo>
                  <a:lnTo>
                    <a:pt x="12" y="68"/>
                  </a:lnTo>
                  <a:lnTo>
                    <a:pt x="18" y="80"/>
                  </a:lnTo>
                  <a:lnTo>
                    <a:pt x="28" y="90"/>
                  </a:lnTo>
                  <a:lnTo>
                    <a:pt x="40" y="96"/>
                  </a:lnTo>
                  <a:lnTo>
                    <a:pt x="54" y="98"/>
                  </a:lnTo>
                  <a:lnTo>
                    <a:pt x="68" y="96"/>
                  </a:lnTo>
                  <a:lnTo>
                    <a:pt x="80" y="90"/>
                  </a:lnTo>
                  <a:lnTo>
                    <a:pt x="90" y="80"/>
                  </a:lnTo>
                  <a:lnTo>
                    <a:pt x="96" y="68"/>
                  </a:lnTo>
                  <a:lnTo>
                    <a:pt x="99" y="54"/>
                  </a:lnTo>
                  <a:lnTo>
                    <a:pt x="96" y="40"/>
                  </a:lnTo>
                  <a:lnTo>
                    <a:pt x="90" y="27"/>
                  </a:lnTo>
                  <a:lnTo>
                    <a:pt x="80" y="17"/>
                  </a:lnTo>
                  <a:lnTo>
                    <a:pt x="68" y="11"/>
                  </a:lnTo>
                  <a:lnTo>
                    <a:pt x="54" y="9"/>
                  </a:lnTo>
                  <a:close/>
                  <a:moveTo>
                    <a:pt x="54" y="0"/>
                  </a:moveTo>
                  <a:lnTo>
                    <a:pt x="71" y="3"/>
                  </a:lnTo>
                  <a:lnTo>
                    <a:pt x="86" y="10"/>
                  </a:lnTo>
                  <a:lnTo>
                    <a:pt x="97" y="22"/>
                  </a:lnTo>
                  <a:lnTo>
                    <a:pt x="105" y="37"/>
                  </a:lnTo>
                  <a:lnTo>
                    <a:pt x="108" y="54"/>
                  </a:lnTo>
                  <a:lnTo>
                    <a:pt x="105" y="71"/>
                  </a:lnTo>
                  <a:lnTo>
                    <a:pt x="97" y="85"/>
                  </a:lnTo>
                  <a:lnTo>
                    <a:pt x="86" y="97"/>
                  </a:lnTo>
                  <a:lnTo>
                    <a:pt x="71" y="105"/>
                  </a:lnTo>
                  <a:lnTo>
                    <a:pt x="54" y="107"/>
                  </a:lnTo>
                  <a:lnTo>
                    <a:pt x="37" y="105"/>
                  </a:lnTo>
                  <a:lnTo>
                    <a:pt x="22" y="97"/>
                  </a:lnTo>
                  <a:lnTo>
                    <a:pt x="11" y="85"/>
                  </a:lnTo>
                  <a:lnTo>
                    <a:pt x="3" y="71"/>
                  </a:lnTo>
                  <a:lnTo>
                    <a:pt x="0" y="54"/>
                  </a:lnTo>
                  <a:lnTo>
                    <a:pt x="3" y="37"/>
                  </a:lnTo>
                  <a:lnTo>
                    <a:pt x="11" y="22"/>
                  </a:lnTo>
                  <a:lnTo>
                    <a:pt x="22" y="10"/>
                  </a:lnTo>
                  <a:lnTo>
                    <a:pt x="37" y="3"/>
                  </a:lnTo>
                  <a:lnTo>
                    <a:pt x="54"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en-US" sz="1800" dirty="0">
                <a:solidFill>
                  <a:prstClr val="white"/>
                </a:solidFill>
                <a:latin typeface="Intel Clear"/>
              </a:endParaRPr>
            </a:p>
          </p:txBody>
        </p:sp>
      </p:grpSp>
    </p:spTree>
    <p:extLst>
      <p:ext uri="{BB962C8B-B14F-4D97-AF65-F5344CB8AC3E}">
        <p14:creationId xmlns:p14="http://schemas.microsoft.com/office/powerpoint/2010/main" val="15675528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628650" y="1271239"/>
            <a:ext cx="7886700" cy="3361484"/>
          </a:xfrm>
        </p:spPr>
        <p:txBody>
          <a:bodyPr/>
          <a:lstStyle>
            <a:lvl2pPr marL="100013" indent="-100013">
              <a:defRPr/>
            </a:lvl2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Slide Number Placeholder 5"/>
          <p:cNvSpPr>
            <a:spLocks noGrp="1"/>
          </p:cNvSpPr>
          <p:nvPr>
            <p:ph type="sldNum" sz="quarter" idx="4"/>
          </p:nvPr>
        </p:nvSpPr>
        <p:spPr>
          <a:xfrm>
            <a:off x="6872352" y="4842144"/>
            <a:ext cx="2133600" cy="273844"/>
          </a:xfrm>
          <a:prstGeom prst="rect">
            <a:avLst/>
          </a:prstGeom>
        </p:spPr>
        <p:txBody>
          <a:bodyPr vert="horz" lIns="0" tIns="0" rIns="0" bIns="0" rtlCol="0" anchor="ctr"/>
          <a:lstStyle>
            <a:lvl1pPr algn="r">
              <a:defRPr sz="800">
                <a:solidFill>
                  <a:srgbClr val="F2F2F2"/>
                </a:solidFill>
                <a:latin typeface="Intel Clear" panose="020B0604020203020204" pitchFamily="34" charset="0"/>
                <a:cs typeface="Intel Clear Light" panose="020B0404020203020204" pitchFamily="34" charset="0"/>
              </a:defRPr>
            </a:lvl1pPr>
          </a:lstStyle>
          <a:p>
            <a:pPr defTabSz="457189"/>
            <a:fld id="{EE2556C5-CE8C-6547-B838-EA80C61A4AF7}" type="slidenum">
              <a:rPr lang="en-US" smtClean="0"/>
              <a:pPr defTabSz="457189"/>
              <a:t>‹#›</a:t>
            </a:fld>
            <a:endParaRPr lang="en-US" dirty="0"/>
          </a:p>
        </p:txBody>
      </p:sp>
    </p:spTree>
    <p:extLst>
      <p:ext uri="{BB962C8B-B14F-4D97-AF65-F5344CB8AC3E}">
        <p14:creationId xmlns:p14="http://schemas.microsoft.com/office/powerpoint/2010/main" val="74688414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pic>
        <p:nvPicPr>
          <p:cNvPr id="16" name="Picture 2"/>
          <p:cNvPicPr>
            <a:picLocks noChangeAspect="1" noChangeArrowheads="1"/>
          </p:cNvPicPr>
          <p:nvPr userDrawn="1"/>
        </p:nvPicPr>
        <p:blipFill rotWithShape="1">
          <a:blip r:embed="rId2" cstate="print">
            <a:extLst>
              <a:ext uri="{28A0092B-C50C-407E-A947-70E740481C1C}">
                <a14:useLocalDpi xmlns:a14="http://schemas.microsoft.com/office/drawing/2010/main"/>
              </a:ext>
            </a:extLst>
          </a:blip>
          <a:srcRect/>
          <a:stretch/>
        </p:blipFill>
        <p:spPr bwMode="auto">
          <a:xfrm>
            <a:off x="0" y="0"/>
            <a:ext cx="9144000" cy="5145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Rectangle 9"/>
          <p:cNvSpPr/>
          <p:nvPr userDrawn="1"/>
        </p:nvSpPr>
        <p:spPr>
          <a:xfrm>
            <a:off x="184727" y="0"/>
            <a:ext cx="4669273" cy="4398819"/>
          </a:xfrm>
          <a:custGeom>
            <a:avLst/>
            <a:gdLst/>
            <a:ahLst/>
            <a:cxnLst/>
            <a:rect l="l" t="t" r="r" b="b"/>
            <a:pathLst>
              <a:path w="4669273" h="4398819">
                <a:moveTo>
                  <a:pt x="4213128" y="0"/>
                </a:moveTo>
                <a:lnTo>
                  <a:pt x="4669273" y="0"/>
                </a:lnTo>
                <a:lnTo>
                  <a:pt x="4669273" y="1678409"/>
                </a:lnTo>
                <a:lnTo>
                  <a:pt x="4213128" y="2374598"/>
                </a:lnTo>
                <a:close/>
                <a:moveTo>
                  <a:pt x="0" y="0"/>
                </a:moveTo>
                <a:lnTo>
                  <a:pt x="4213127" y="0"/>
                </a:lnTo>
                <a:lnTo>
                  <a:pt x="4213127" y="4398819"/>
                </a:lnTo>
                <a:lnTo>
                  <a:pt x="0" y="4398819"/>
                </a:lnTo>
                <a:close/>
              </a:path>
            </a:pathLst>
          </a:cu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en-US" sz="1800" dirty="0">
              <a:solidFill>
                <a:prstClr val="white"/>
              </a:solidFill>
              <a:latin typeface="Intel Clear"/>
            </a:endParaRPr>
          </a:p>
        </p:txBody>
      </p:sp>
      <p:sp>
        <p:nvSpPr>
          <p:cNvPr id="20" name="Title 1"/>
          <p:cNvSpPr>
            <a:spLocks noGrp="1"/>
          </p:cNvSpPr>
          <p:nvPr>
            <p:ph type="ctrTitle" hasCustomPrompt="1"/>
          </p:nvPr>
        </p:nvSpPr>
        <p:spPr>
          <a:xfrm>
            <a:off x="347134" y="1532738"/>
            <a:ext cx="3898295" cy="1437021"/>
          </a:xfrm>
        </p:spPr>
        <p:txBody>
          <a:bodyPr anchor="t" anchorCtr="0">
            <a:noAutofit/>
          </a:bodyPr>
          <a:lstStyle>
            <a:lvl1pPr algn="l">
              <a:defRPr sz="4000" b="0">
                <a:solidFill>
                  <a:schemeClr val="tx1"/>
                </a:solidFill>
              </a:defRPr>
            </a:lvl1pPr>
          </a:lstStyle>
          <a:p>
            <a:r>
              <a:rPr lang="en-US" dirty="0" smtClean="0"/>
              <a:t>Click to edit title</a:t>
            </a:r>
            <a:endParaRPr lang="en-US" dirty="0"/>
          </a:p>
        </p:txBody>
      </p:sp>
      <p:sp>
        <p:nvSpPr>
          <p:cNvPr id="21" name="Text Placeholder 8"/>
          <p:cNvSpPr>
            <a:spLocks noGrp="1"/>
          </p:cNvSpPr>
          <p:nvPr>
            <p:ph type="body" sz="quarter" idx="13" hasCustomPrompt="1"/>
          </p:nvPr>
        </p:nvSpPr>
        <p:spPr>
          <a:xfrm>
            <a:off x="347134" y="2969760"/>
            <a:ext cx="3898295" cy="1300162"/>
          </a:xfrm>
        </p:spPr>
        <p:txBody>
          <a:bodyPr>
            <a:noAutofit/>
          </a:bodyPr>
          <a:lstStyle>
            <a:lvl1pPr marL="0" indent="0" algn="l">
              <a:buNone/>
              <a:defRPr sz="2000">
                <a:solidFill>
                  <a:schemeClr val="tx1"/>
                </a:solidFill>
                <a:latin typeface="+mj-lt"/>
              </a:defRPr>
            </a:lvl1pPr>
            <a:lvl2pPr marL="0" indent="0" algn="l">
              <a:buNone/>
              <a:defRPr sz="1800">
                <a:solidFill>
                  <a:schemeClr val="tx1"/>
                </a:solidFill>
              </a:defRPr>
            </a:lvl2pPr>
            <a:lvl3pPr marL="0" indent="0" algn="l">
              <a:buNone/>
              <a:defRPr sz="1600">
                <a:solidFill>
                  <a:schemeClr val="tx1"/>
                </a:solidFill>
              </a:defRPr>
            </a:lvl3pPr>
            <a:lvl4pPr marL="0" indent="0" algn="l">
              <a:buNone/>
              <a:defRPr sz="1400">
                <a:solidFill>
                  <a:schemeClr val="tx1"/>
                </a:solidFill>
              </a:defRPr>
            </a:lvl4pPr>
            <a:lvl5pPr marL="0" indent="0" algn="l">
              <a:buNone/>
              <a:defRPr sz="1400">
                <a:solidFill>
                  <a:schemeClr val="tx1"/>
                </a:solidFill>
              </a:defRPr>
            </a:lvl5pPr>
          </a:lstStyle>
          <a:p>
            <a:pPr lvl="0"/>
            <a:r>
              <a:rPr lang="en-US" dirty="0" smtClean="0"/>
              <a:t>Click to edit subtitle</a:t>
            </a:r>
          </a:p>
        </p:txBody>
      </p:sp>
      <p:grpSp>
        <p:nvGrpSpPr>
          <p:cNvPr id="37" name="Group 36"/>
          <p:cNvGrpSpPr/>
          <p:nvPr userDrawn="1"/>
        </p:nvGrpSpPr>
        <p:grpSpPr>
          <a:xfrm>
            <a:off x="459985" y="628456"/>
            <a:ext cx="963234" cy="635535"/>
            <a:chOff x="2328863" y="481013"/>
            <a:chExt cx="461963" cy="304800"/>
          </a:xfrm>
        </p:grpSpPr>
        <p:sp>
          <p:nvSpPr>
            <p:cNvPr id="40" name="Freeform 17"/>
            <p:cNvSpPr>
              <a:spLocks noEditPoints="1"/>
            </p:cNvSpPr>
            <p:nvPr userDrawn="1"/>
          </p:nvSpPr>
          <p:spPr bwMode="auto">
            <a:xfrm>
              <a:off x="2328863" y="481013"/>
              <a:ext cx="461963" cy="304800"/>
            </a:xfrm>
            <a:custGeom>
              <a:avLst/>
              <a:gdLst>
                <a:gd name="T0" fmla="*/ 884 w 1455"/>
                <a:gd name="T1" fmla="*/ 434 h 960"/>
                <a:gd name="T2" fmla="*/ 990 w 1455"/>
                <a:gd name="T3" fmla="*/ 453 h 960"/>
                <a:gd name="T4" fmla="*/ 953 w 1455"/>
                <a:gd name="T5" fmla="*/ 406 h 960"/>
                <a:gd name="T6" fmla="*/ 546 w 1455"/>
                <a:gd name="T7" fmla="*/ 353 h 960"/>
                <a:gd name="T8" fmla="*/ 593 w 1455"/>
                <a:gd name="T9" fmla="*/ 407 h 960"/>
                <a:gd name="T10" fmla="*/ 522 w 1455"/>
                <a:gd name="T11" fmla="*/ 435 h 960"/>
                <a:gd name="T12" fmla="*/ 491 w 1455"/>
                <a:gd name="T13" fmla="*/ 407 h 960"/>
                <a:gd name="T14" fmla="*/ 212 w 1455"/>
                <a:gd name="T15" fmla="*/ 346 h 960"/>
                <a:gd name="T16" fmla="*/ 235 w 1455"/>
                <a:gd name="T17" fmla="*/ 625 h 960"/>
                <a:gd name="T18" fmla="*/ 212 w 1455"/>
                <a:gd name="T19" fmla="*/ 346 h 960"/>
                <a:gd name="T20" fmla="*/ 1027 w 1455"/>
                <a:gd name="T21" fmla="*/ 376 h 960"/>
                <a:gd name="T22" fmla="*/ 1066 w 1455"/>
                <a:gd name="T23" fmla="*/ 490 h 960"/>
                <a:gd name="T24" fmla="*/ 894 w 1455"/>
                <a:gd name="T25" fmla="*/ 566 h 960"/>
                <a:gd name="T26" fmla="*/ 976 w 1455"/>
                <a:gd name="T27" fmla="*/ 580 h 960"/>
                <a:gd name="T28" fmla="*/ 1043 w 1455"/>
                <a:gd name="T29" fmla="*/ 614 h 960"/>
                <a:gd name="T30" fmla="*/ 942 w 1455"/>
                <a:gd name="T31" fmla="*/ 647 h 960"/>
                <a:gd name="T32" fmla="*/ 853 w 1455"/>
                <a:gd name="T33" fmla="*/ 620 h 960"/>
                <a:gd name="T34" fmla="*/ 804 w 1455"/>
                <a:gd name="T35" fmla="*/ 524 h 960"/>
                <a:gd name="T36" fmla="*/ 834 w 1455"/>
                <a:gd name="T37" fmla="*/ 390 h 960"/>
                <a:gd name="T38" fmla="*/ 941 w 1455"/>
                <a:gd name="T39" fmla="*/ 341 h 960"/>
                <a:gd name="T40" fmla="*/ 94 w 1455"/>
                <a:gd name="T41" fmla="*/ 412 h 960"/>
                <a:gd name="T42" fmla="*/ 63 w 1455"/>
                <a:gd name="T43" fmla="*/ 616 h 960"/>
                <a:gd name="T44" fmla="*/ 151 w 1455"/>
                <a:gd name="T45" fmla="*/ 764 h 960"/>
                <a:gd name="T46" fmla="*/ 324 w 1455"/>
                <a:gd name="T47" fmla="*/ 841 h 960"/>
                <a:gd name="T48" fmla="*/ 548 w 1455"/>
                <a:gd name="T49" fmla="*/ 863 h 960"/>
                <a:gd name="T50" fmla="*/ 813 w 1455"/>
                <a:gd name="T51" fmla="*/ 839 h 960"/>
                <a:gd name="T52" fmla="*/ 1112 w 1455"/>
                <a:gd name="T53" fmla="*/ 748 h 960"/>
                <a:gd name="T54" fmla="*/ 1107 w 1455"/>
                <a:gd name="T55" fmla="*/ 858 h 960"/>
                <a:gd name="T56" fmla="*/ 818 w 1455"/>
                <a:gd name="T57" fmla="*/ 938 h 960"/>
                <a:gd name="T58" fmla="*/ 490 w 1455"/>
                <a:gd name="T59" fmla="*/ 958 h 960"/>
                <a:gd name="T60" fmla="*/ 207 w 1455"/>
                <a:gd name="T61" fmla="*/ 893 h 960"/>
                <a:gd name="T62" fmla="*/ 41 w 1455"/>
                <a:gd name="T63" fmla="*/ 749 h 960"/>
                <a:gd name="T64" fmla="*/ 3 w 1455"/>
                <a:gd name="T65" fmla="*/ 537 h 960"/>
                <a:gd name="T66" fmla="*/ 94 w 1455"/>
                <a:gd name="T67" fmla="*/ 342 h 960"/>
                <a:gd name="T68" fmla="*/ 728 w 1455"/>
                <a:gd name="T69" fmla="*/ 346 h 960"/>
                <a:gd name="T70" fmla="*/ 729 w 1455"/>
                <a:gd name="T71" fmla="*/ 565 h 960"/>
                <a:gd name="T72" fmla="*/ 784 w 1455"/>
                <a:gd name="T73" fmla="*/ 642 h 960"/>
                <a:gd name="T74" fmla="*/ 673 w 1455"/>
                <a:gd name="T75" fmla="*/ 616 h 960"/>
                <a:gd name="T76" fmla="*/ 653 w 1455"/>
                <a:gd name="T77" fmla="*/ 266 h 960"/>
                <a:gd name="T78" fmla="*/ 212 w 1455"/>
                <a:gd name="T79" fmla="*/ 234 h 960"/>
                <a:gd name="T80" fmla="*/ 1146 w 1455"/>
                <a:gd name="T81" fmla="*/ 628 h 960"/>
                <a:gd name="T82" fmla="*/ 1110 w 1455"/>
                <a:gd name="T83" fmla="*/ 560 h 960"/>
                <a:gd name="T84" fmla="*/ 1113 w 1455"/>
                <a:gd name="T85" fmla="*/ 15 h 960"/>
                <a:gd name="T86" fmla="*/ 1320 w 1455"/>
                <a:gd name="T87" fmla="*/ 91 h 960"/>
                <a:gd name="T88" fmla="*/ 1439 w 1455"/>
                <a:gd name="T89" fmla="*/ 236 h 960"/>
                <a:gd name="T90" fmla="*/ 1438 w 1455"/>
                <a:gd name="T91" fmla="*/ 438 h 960"/>
                <a:gd name="T92" fmla="*/ 1327 w 1455"/>
                <a:gd name="T93" fmla="*/ 591 h 960"/>
                <a:gd name="T94" fmla="*/ 1270 w 1455"/>
                <a:gd name="T95" fmla="*/ 541 h 960"/>
                <a:gd name="T96" fmla="*/ 1372 w 1455"/>
                <a:gd name="T97" fmla="*/ 395 h 960"/>
                <a:gd name="T98" fmla="*/ 1355 w 1455"/>
                <a:gd name="T99" fmla="*/ 226 h 960"/>
                <a:gd name="T100" fmla="*/ 1223 w 1455"/>
                <a:gd name="T101" fmla="*/ 106 h 960"/>
                <a:gd name="T102" fmla="*/ 1008 w 1455"/>
                <a:gd name="T103" fmla="*/ 53 h 960"/>
                <a:gd name="T104" fmla="*/ 747 w 1455"/>
                <a:gd name="T105" fmla="*/ 64 h 960"/>
                <a:gd name="T106" fmla="*/ 473 w 1455"/>
                <a:gd name="T107" fmla="*/ 133 h 960"/>
                <a:gd name="T108" fmla="*/ 366 w 1455"/>
                <a:gd name="T109" fmla="*/ 144 h 960"/>
                <a:gd name="T110" fmla="*/ 633 w 1455"/>
                <a:gd name="T111" fmla="*/ 41 h 960"/>
                <a:gd name="T112" fmla="*/ 909 w 1455"/>
                <a:gd name="T113" fmla="*/ 0 h 9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455" h="960">
                  <a:moveTo>
                    <a:pt x="938" y="404"/>
                  </a:moveTo>
                  <a:lnTo>
                    <a:pt x="919" y="406"/>
                  </a:lnTo>
                  <a:lnTo>
                    <a:pt x="905" y="412"/>
                  </a:lnTo>
                  <a:lnTo>
                    <a:pt x="892" y="423"/>
                  </a:lnTo>
                  <a:lnTo>
                    <a:pt x="884" y="434"/>
                  </a:lnTo>
                  <a:lnTo>
                    <a:pt x="880" y="445"/>
                  </a:lnTo>
                  <a:lnTo>
                    <a:pt x="878" y="455"/>
                  </a:lnTo>
                  <a:lnTo>
                    <a:pt x="877" y="466"/>
                  </a:lnTo>
                  <a:lnTo>
                    <a:pt x="992" y="466"/>
                  </a:lnTo>
                  <a:lnTo>
                    <a:pt x="990" y="453"/>
                  </a:lnTo>
                  <a:lnTo>
                    <a:pt x="987" y="440"/>
                  </a:lnTo>
                  <a:lnTo>
                    <a:pt x="982" y="429"/>
                  </a:lnTo>
                  <a:lnTo>
                    <a:pt x="975" y="418"/>
                  </a:lnTo>
                  <a:lnTo>
                    <a:pt x="965" y="410"/>
                  </a:lnTo>
                  <a:lnTo>
                    <a:pt x="953" y="406"/>
                  </a:lnTo>
                  <a:lnTo>
                    <a:pt x="938" y="404"/>
                  </a:lnTo>
                  <a:close/>
                  <a:moveTo>
                    <a:pt x="354" y="346"/>
                  </a:moveTo>
                  <a:lnTo>
                    <a:pt x="509" y="346"/>
                  </a:lnTo>
                  <a:lnTo>
                    <a:pt x="529" y="349"/>
                  </a:lnTo>
                  <a:lnTo>
                    <a:pt x="546" y="353"/>
                  </a:lnTo>
                  <a:lnTo>
                    <a:pt x="561" y="360"/>
                  </a:lnTo>
                  <a:lnTo>
                    <a:pt x="572" y="369"/>
                  </a:lnTo>
                  <a:lnTo>
                    <a:pt x="582" y="381"/>
                  </a:lnTo>
                  <a:lnTo>
                    <a:pt x="588" y="393"/>
                  </a:lnTo>
                  <a:lnTo>
                    <a:pt x="593" y="407"/>
                  </a:lnTo>
                  <a:lnTo>
                    <a:pt x="595" y="422"/>
                  </a:lnTo>
                  <a:lnTo>
                    <a:pt x="596" y="435"/>
                  </a:lnTo>
                  <a:lnTo>
                    <a:pt x="596" y="643"/>
                  </a:lnTo>
                  <a:lnTo>
                    <a:pt x="522" y="643"/>
                  </a:lnTo>
                  <a:lnTo>
                    <a:pt x="522" y="435"/>
                  </a:lnTo>
                  <a:lnTo>
                    <a:pt x="521" y="426"/>
                  </a:lnTo>
                  <a:lnTo>
                    <a:pt x="517" y="418"/>
                  </a:lnTo>
                  <a:lnTo>
                    <a:pt x="511" y="412"/>
                  </a:lnTo>
                  <a:lnTo>
                    <a:pt x="502" y="408"/>
                  </a:lnTo>
                  <a:lnTo>
                    <a:pt x="491" y="407"/>
                  </a:lnTo>
                  <a:lnTo>
                    <a:pt x="428" y="407"/>
                  </a:lnTo>
                  <a:lnTo>
                    <a:pt x="428" y="643"/>
                  </a:lnTo>
                  <a:lnTo>
                    <a:pt x="354" y="643"/>
                  </a:lnTo>
                  <a:lnTo>
                    <a:pt x="354" y="346"/>
                  </a:lnTo>
                  <a:close/>
                  <a:moveTo>
                    <a:pt x="212" y="346"/>
                  </a:moveTo>
                  <a:lnTo>
                    <a:pt x="288" y="346"/>
                  </a:lnTo>
                  <a:lnTo>
                    <a:pt x="288" y="646"/>
                  </a:lnTo>
                  <a:lnTo>
                    <a:pt x="266" y="642"/>
                  </a:lnTo>
                  <a:lnTo>
                    <a:pt x="248" y="634"/>
                  </a:lnTo>
                  <a:lnTo>
                    <a:pt x="235" y="625"/>
                  </a:lnTo>
                  <a:lnTo>
                    <a:pt x="224" y="613"/>
                  </a:lnTo>
                  <a:lnTo>
                    <a:pt x="217" y="598"/>
                  </a:lnTo>
                  <a:lnTo>
                    <a:pt x="214" y="583"/>
                  </a:lnTo>
                  <a:lnTo>
                    <a:pt x="212" y="567"/>
                  </a:lnTo>
                  <a:lnTo>
                    <a:pt x="212" y="346"/>
                  </a:lnTo>
                  <a:close/>
                  <a:moveTo>
                    <a:pt x="941" y="341"/>
                  </a:moveTo>
                  <a:lnTo>
                    <a:pt x="966" y="344"/>
                  </a:lnTo>
                  <a:lnTo>
                    <a:pt x="989" y="351"/>
                  </a:lnTo>
                  <a:lnTo>
                    <a:pt x="1009" y="361"/>
                  </a:lnTo>
                  <a:lnTo>
                    <a:pt x="1027" y="376"/>
                  </a:lnTo>
                  <a:lnTo>
                    <a:pt x="1040" y="393"/>
                  </a:lnTo>
                  <a:lnTo>
                    <a:pt x="1052" y="414"/>
                  </a:lnTo>
                  <a:lnTo>
                    <a:pt x="1060" y="438"/>
                  </a:lnTo>
                  <a:lnTo>
                    <a:pt x="1065" y="463"/>
                  </a:lnTo>
                  <a:lnTo>
                    <a:pt x="1066" y="490"/>
                  </a:lnTo>
                  <a:lnTo>
                    <a:pt x="1066" y="518"/>
                  </a:lnTo>
                  <a:lnTo>
                    <a:pt x="877" y="518"/>
                  </a:lnTo>
                  <a:lnTo>
                    <a:pt x="879" y="536"/>
                  </a:lnTo>
                  <a:lnTo>
                    <a:pt x="885" y="552"/>
                  </a:lnTo>
                  <a:lnTo>
                    <a:pt x="894" y="566"/>
                  </a:lnTo>
                  <a:lnTo>
                    <a:pt x="907" y="575"/>
                  </a:lnTo>
                  <a:lnTo>
                    <a:pt x="924" y="582"/>
                  </a:lnTo>
                  <a:lnTo>
                    <a:pt x="943" y="584"/>
                  </a:lnTo>
                  <a:lnTo>
                    <a:pt x="961" y="583"/>
                  </a:lnTo>
                  <a:lnTo>
                    <a:pt x="976" y="580"/>
                  </a:lnTo>
                  <a:lnTo>
                    <a:pt x="989" y="574"/>
                  </a:lnTo>
                  <a:lnTo>
                    <a:pt x="1001" y="567"/>
                  </a:lnTo>
                  <a:lnTo>
                    <a:pt x="1012" y="556"/>
                  </a:lnTo>
                  <a:lnTo>
                    <a:pt x="1058" y="600"/>
                  </a:lnTo>
                  <a:lnTo>
                    <a:pt x="1043" y="614"/>
                  </a:lnTo>
                  <a:lnTo>
                    <a:pt x="1027" y="625"/>
                  </a:lnTo>
                  <a:lnTo>
                    <a:pt x="1010" y="634"/>
                  </a:lnTo>
                  <a:lnTo>
                    <a:pt x="990" y="642"/>
                  </a:lnTo>
                  <a:lnTo>
                    <a:pt x="968" y="646"/>
                  </a:lnTo>
                  <a:lnTo>
                    <a:pt x="942" y="647"/>
                  </a:lnTo>
                  <a:lnTo>
                    <a:pt x="924" y="646"/>
                  </a:lnTo>
                  <a:lnTo>
                    <a:pt x="905" y="643"/>
                  </a:lnTo>
                  <a:lnTo>
                    <a:pt x="886" y="638"/>
                  </a:lnTo>
                  <a:lnTo>
                    <a:pt x="869" y="630"/>
                  </a:lnTo>
                  <a:lnTo>
                    <a:pt x="853" y="620"/>
                  </a:lnTo>
                  <a:lnTo>
                    <a:pt x="839" y="606"/>
                  </a:lnTo>
                  <a:lnTo>
                    <a:pt x="827" y="591"/>
                  </a:lnTo>
                  <a:lnTo>
                    <a:pt x="816" y="572"/>
                  </a:lnTo>
                  <a:lnTo>
                    <a:pt x="809" y="549"/>
                  </a:lnTo>
                  <a:lnTo>
                    <a:pt x="804" y="524"/>
                  </a:lnTo>
                  <a:lnTo>
                    <a:pt x="803" y="495"/>
                  </a:lnTo>
                  <a:lnTo>
                    <a:pt x="805" y="463"/>
                  </a:lnTo>
                  <a:lnTo>
                    <a:pt x="811" y="435"/>
                  </a:lnTo>
                  <a:lnTo>
                    <a:pt x="821" y="411"/>
                  </a:lnTo>
                  <a:lnTo>
                    <a:pt x="834" y="390"/>
                  </a:lnTo>
                  <a:lnTo>
                    <a:pt x="851" y="374"/>
                  </a:lnTo>
                  <a:lnTo>
                    <a:pt x="870" y="360"/>
                  </a:lnTo>
                  <a:lnTo>
                    <a:pt x="892" y="350"/>
                  </a:lnTo>
                  <a:lnTo>
                    <a:pt x="915" y="343"/>
                  </a:lnTo>
                  <a:lnTo>
                    <a:pt x="941" y="341"/>
                  </a:lnTo>
                  <a:close/>
                  <a:moveTo>
                    <a:pt x="159" y="275"/>
                  </a:moveTo>
                  <a:lnTo>
                    <a:pt x="159" y="314"/>
                  </a:lnTo>
                  <a:lnTo>
                    <a:pt x="134" y="343"/>
                  </a:lnTo>
                  <a:lnTo>
                    <a:pt x="113" y="377"/>
                  </a:lnTo>
                  <a:lnTo>
                    <a:pt x="94" y="412"/>
                  </a:lnTo>
                  <a:lnTo>
                    <a:pt x="78" y="451"/>
                  </a:lnTo>
                  <a:lnTo>
                    <a:pt x="66" y="490"/>
                  </a:lnTo>
                  <a:lnTo>
                    <a:pt x="59" y="532"/>
                  </a:lnTo>
                  <a:lnTo>
                    <a:pt x="57" y="574"/>
                  </a:lnTo>
                  <a:lnTo>
                    <a:pt x="63" y="616"/>
                  </a:lnTo>
                  <a:lnTo>
                    <a:pt x="71" y="651"/>
                  </a:lnTo>
                  <a:lnTo>
                    <a:pt x="85" y="685"/>
                  </a:lnTo>
                  <a:lnTo>
                    <a:pt x="103" y="714"/>
                  </a:lnTo>
                  <a:lnTo>
                    <a:pt x="125" y="740"/>
                  </a:lnTo>
                  <a:lnTo>
                    <a:pt x="151" y="764"/>
                  </a:lnTo>
                  <a:lnTo>
                    <a:pt x="180" y="784"/>
                  </a:lnTo>
                  <a:lnTo>
                    <a:pt x="212" y="802"/>
                  </a:lnTo>
                  <a:lnTo>
                    <a:pt x="247" y="817"/>
                  </a:lnTo>
                  <a:lnTo>
                    <a:pt x="285" y="831"/>
                  </a:lnTo>
                  <a:lnTo>
                    <a:pt x="324" y="841"/>
                  </a:lnTo>
                  <a:lnTo>
                    <a:pt x="366" y="849"/>
                  </a:lnTo>
                  <a:lnTo>
                    <a:pt x="410" y="856"/>
                  </a:lnTo>
                  <a:lnTo>
                    <a:pt x="454" y="860"/>
                  </a:lnTo>
                  <a:lnTo>
                    <a:pt x="501" y="862"/>
                  </a:lnTo>
                  <a:lnTo>
                    <a:pt x="548" y="863"/>
                  </a:lnTo>
                  <a:lnTo>
                    <a:pt x="595" y="862"/>
                  </a:lnTo>
                  <a:lnTo>
                    <a:pt x="643" y="860"/>
                  </a:lnTo>
                  <a:lnTo>
                    <a:pt x="691" y="856"/>
                  </a:lnTo>
                  <a:lnTo>
                    <a:pt x="752" y="849"/>
                  </a:lnTo>
                  <a:lnTo>
                    <a:pt x="813" y="839"/>
                  </a:lnTo>
                  <a:lnTo>
                    <a:pt x="876" y="825"/>
                  </a:lnTo>
                  <a:lnTo>
                    <a:pt x="938" y="810"/>
                  </a:lnTo>
                  <a:lnTo>
                    <a:pt x="999" y="791"/>
                  </a:lnTo>
                  <a:lnTo>
                    <a:pt x="1057" y="771"/>
                  </a:lnTo>
                  <a:lnTo>
                    <a:pt x="1112" y="748"/>
                  </a:lnTo>
                  <a:lnTo>
                    <a:pt x="1163" y="725"/>
                  </a:lnTo>
                  <a:lnTo>
                    <a:pt x="1209" y="700"/>
                  </a:lnTo>
                  <a:lnTo>
                    <a:pt x="1209" y="811"/>
                  </a:lnTo>
                  <a:lnTo>
                    <a:pt x="1159" y="835"/>
                  </a:lnTo>
                  <a:lnTo>
                    <a:pt x="1107" y="858"/>
                  </a:lnTo>
                  <a:lnTo>
                    <a:pt x="1051" y="879"/>
                  </a:lnTo>
                  <a:lnTo>
                    <a:pt x="993" y="897"/>
                  </a:lnTo>
                  <a:lnTo>
                    <a:pt x="935" y="913"/>
                  </a:lnTo>
                  <a:lnTo>
                    <a:pt x="876" y="927"/>
                  </a:lnTo>
                  <a:lnTo>
                    <a:pt x="818" y="938"/>
                  </a:lnTo>
                  <a:lnTo>
                    <a:pt x="762" y="946"/>
                  </a:lnTo>
                  <a:lnTo>
                    <a:pt x="709" y="953"/>
                  </a:lnTo>
                  <a:lnTo>
                    <a:pt x="632" y="959"/>
                  </a:lnTo>
                  <a:lnTo>
                    <a:pt x="559" y="960"/>
                  </a:lnTo>
                  <a:lnTo>
                    <a:pt x="490" y="958"/>
                  </a:lnTo>
                  <a:lnTo>
                    <a:pt x="425" y="953"/>
                  </a:lnTo>
                  <a:lnTo>
                    <a:pt x="364" y="942"/>
                  </a:lnTo>
                  <a:lnTo>
                    <a:pt x="308" y="930"/>
                  </a:lnTo>
                  <a:lnTo>
                    <a:pt x="255" y="913"/>
                  </a:lnTo>
                  <a:lnTo>
                    <a:pt x="207" y="893"/>
                  </a:lnTo>
                  <a:lnTo>
                    <a:pt x="164" y="870"/>
                  </a:lnTo>
                  <a:lnTo>
                    <a:pt x="126" y="844"/>
                  </a:lnTo>
                  <a:lnTo>
                    <a:pt x="93" y="816"/>
                  </a:lnTo>
                  <a:lnTo>
                    <a:pt x="64" y="784"/>
                  </a:lnTo>
                  <a:lnTo>
                    <a:pt x="41" y="749"/>
                  </a:lnTo>
                  <a:lnTo>
                    <a:pt x="23" y="713"/>
                  </a:lnTo>
                  <a:lnTo>
                    <a:pt x="10" y="673"/>
                  </a:lnTo>
                  <a:lnTo>
                    <a:pt x="2" y="626"/>
                  </a:lnTo>
                  <a:lnTo>
                    <a:pt x="0" y="581"/>
                  </a:lnTo>
                  <a:lnTo>
                    <a:pt x="3" y="537"/>
                  </a:lnTo>
                  <a:lnTo>
                    <a:pt x="11" y="496"/>
                  </a:lnTo>
                  <a:lnTo>
                    <a:pt x="25" y="455"/>
                  </a:lnTo>
                  <a:lnTo>
                    <a:pt x="44" y="415"/>
                  </a:lnTo>
                  <a:lnTo>
                    <a:pt x="67" y="378"/>
                  </a:lnTo>
                  <a:lnTo>
                    <a:pt x="94" y="342"/>
                  </a:lnTo>
                  <a:lnTo>
                    <a:pt x="124" y="308"/>
                  </a:lnTo>
                  <a:lnTo>
                    <a:pt x="159" y="275"/>
                  </a:lnTo>
                  <a:close/>
                  <a:moveTo>
                    <a:pt x="653" y="266"/>
                  </a:moveTo>
                  <a:lnTo>
                    <a:pt x="728" y="266"/>
                  </a:lnTo>
                  <a:lnTo>
                    <a:pt x="728" y="346"/>
                  </a:lnTo>
                  <a:lnTo>
                    <a:pt x="784" y="346"/>
                  </a:lnTo>
                  <a:lnTo>
                    <a:pt x="784" y="407"/>
                  </a:lnTo>
                  <a:lnTo>
                    <a:pt x="728" y="407"/>
                  </a:lnTo>
                  <a:lnTo>
                    <a:pt x="728" y="553"/>
                  </a:lnTo>
                  <a:lnTo>
                    <a:pt x="729" y="565"/>
                  </a:lnTo>
                  <a:lnTo>
                    <a:pt x="734" y="573"/>
                  </a:lnTo>
                  <a:lnTo>
                    <a:pt x="741" y="578"/>
                  </a:lnTo>
                  <a:lnTo>
                    <a:pt x="754" y="580"/>
                  </a:lnTo>
                  <a:lnTo>
                    <a:pt x="784" y="580"/>
                  </a:lnTo>
                  <a:lnTo>
                    <a:pt x="784" y="642"/>
                  </a:lnTo>
                  <a:lnTo>
                    <a:pt x="739" y="642"/>
                  </a:lnTo>
                  <a:lnTo>
                    <a:pt x="718" y="640"/>
                  </a:lnTo>
                  <a:lnTo>
                    <a:pt x="701" y="634"/>
                  </a:lnTo>
                  <a:lnTo>
                    <a:pt x="685" y="626"/>
                  </a:lnTo>
                  <a:lnTo>
                    <a:pt x="673" y="616"/>
                  </a:lnTo>
                  <a:lnTo>
                    <a:pt x="664" y="603"/>
                  </a:lnTo>
                  <a:lnTo>
                    <a:pt x="658" y="589"/>
                  </a:lnTo>
                  <a:lnTo>
                    <a:pt x="654" y="573"/>
                  </a:lnTo>
                  <a:lnTo>
                    <a:pt x="653" y="557"/>
                  </a:lnTo>
                  <a:lnTo>
                    <a:pt x="653" y="266"/>
                  </a:lnTo>
                  <a:close/>
                  <a:moveTo>
                    <a:pt x="212" y="234"/>
                  </a:moveTo>
                  <a:lnTo>
                    <a:pt x="288" y="234"/>
                  </a:lnTo>
                  <a:lnTo>
                    <a:pt x="288" y="306"/>
                  </a:lnTo>
                  <a:lnTo>
                    <a:pt x="212" y="306"/>
                  </a:lnTo>
                  <a:lnTo>
                    <a:pt x="212" y="234"/>
                  </a:lnTo>
                  <a:close/>
                  <a:moveTo>
                    <a:pt x="1110" y="224"/>
                  </a:moveTo>
                  <a:lnTo>
                    <a:pt x="1185" y="224"/>
                  </a:lnTo>
                  <a:lnTo>
                    <a:pt x="1185" y="640"/>
                  </a:lnTo>
                  <a:lnTo>
                    <a:pt x="1163" y="635"/>
                  </a:lnTo>
                  <a:lnTo>
                    <a:pt x="1146" y="628"/>
                  </a:lnTo>
                  <a:lnTo>
                    <a:pt x="1132" y="619"/>
                  </a:lnTo>
                  <a:lnTo>
                    <a:pt x="1123" y="606"/>
                  </a:lnTo>
                  <a:lnTo>
                    <a:pt x="1115" y="592"/>
                  </a:lnTo>
                  <a:lnTo>
                    <a:pt x="1111" y="577"/>
                  </a:lnTo>
                  <a:lnTo>
                    <a:pt x="1110" y="560"/>
                  </a:lnTo>
                  <a:lnTo>
                    <a:pt x="1110" y="224"/>
                  </a:lnTo>
                  <a:close/>
                  <a:moveTo>
                    <a:pt x="962" y="0"/>
                  </a:moveTo>
                  <a:lnTo>
                    <a:pt x="1014" y="2"/>
                  </a:lnTo>
                  <a:lnTo>
                    <a:pt x="1064" y="6"/>
                  </a:lnTo>
                  <a:lnTo>
                    <a:pt x="1113" y="15"/>
                  </a:lnTo>
                  <a:lnTo>
                    <a:pt x="1160" y="24"/>
                  </a:lnTo>
                  <a:lnTo>
                    <a:pt x="1204" y="37"/>
                  </a:lnTo>
                  <a:lnTo>
                    <a:pt x="1246" y="52"/>
                  </a:lnTo>
                  <a:lnTo>
                    <a:pt x="1284" y="70"/>
                  </a:lnTo>
                  <a:lnTo>
                    <a:pt x="1320" y="91"/>
                  </a:lnTo>
                  <a:lnTo>
                    <a:pt x="1351" y="115"/>
                  </a:lnTo>
                  <a:lnTo>
                    <a:pt x="1379" y="141"/>
                  </a:lnTo>
                  <a:lnTo>
                    <a:pt x="1404" y="169"/>
                  </a:lnTo>
                  <a:lnTo>
                    <a:pt x="1424" y="201"/>
                  </a:lnTo>
                  <a:lnTo>
                    <a:pt x="1439" y="236"/>
                  </a:lnTo>
                  <a:lnTo>
                    <a:pt x="1449" y="272"/>
                  </a:lnTo>
                  <a:lnTo>
                    <a:pt x="1455" y="316"/>
                  </a:lnTo>
                  <a:lnTo>
                    <a:pt x="1455" y="359"/>
                  </a:lnTo>
                  <a:lnTo>
                    <a:pt x="1449" y="400"/>
                  </a:lnTo>
                  <a:lnTo>
                    <a:pt x="1438" y="438"/>
                  </a:lnTo>
                  <a:lnTo>
                    <a:pt x="1422" y="474"/>
                  </a:lnTo>
                  <a:lnTo>
                    <a:pt x="1403" y="507"/>
                  </a:lnTo>
                  <a:lnTo>
                    <a:pt x="1380" y="538"/>
                  </a:lnTo>
                  <a:lnTo>
                    <a:pt x="1355" y="566"/>
                  </a:lnTo>
                  <a:lnTo>
                    <a:pt x="1327" y="591"/>
                  </a:lnTo>
                  <a:lnTo>
                    <a:pt x="1298" y="611"/>
                  </a:lnTo>
                  <a:lnTo>
                    <a:pt x="1268" y="629"/>
                  </a:lnTo>
                  <a:lnTo>
                    <a:pt x="1237" y="642"/>
                  </a:lnTo>
                  <a:lnTo>
                    <a:pt x="1237" y="562"/>
                  </a:lnTo>
                  <a:lnTo>
                    <a:pt x="1270" y="541"/>
                  </a:lnTo>
                  <a:lnTo>
                    <a:pt x="1298" y="515"/>
                  </a:lnTo>
                  <a:lnTo>
                    <a:pt x="1323" y="488"/>
                  </a:lnTo>
                  <a:lnTo>
                    <a:pt x="1344" y="459"/>
                  </a:lnTo>
                  <a:lnTo>
                    <a:pt x="1360" y="428"/>
                  </a:lnTo>
                  <a:lnTo>
                    <a:pt x="1372" y="395"/>
                  </a:lnTo>
                  <a:lnTo>
                    <a:pt x="1379" y="362"/>
                  </a:lnTo>
                  <a:lnTo>
                    <a:pt x="1381" y="328"/>
                  </a:lnTo>
                  <a:lnTo>
                    <a:pt x="1378" y="294"/>
                  </a:lnTo>
                  <a:lnTo>
                    <a:pt x="1370" y="259"/>
                  </a:lnTo>
                  <a:lnTo>
                    <a:pt x="1355" y="226"/>
                  </a:lnTo>
                  <a:lnTo>
                    <a:pt x="1336" y="196"/>
                  </a:lnTo>
                  <a:lnTo>
                    <a:pt x="1314" y="170"/>
                  </a:lnTo>
                  <a:lnTo>
                    <a:pt x="1287" y="146"/>
                  </a:lnTo>
                  <a:lnTo>
                    <a:pt x="1256" y="124"/>
                  </a:lnTo>
                  <a:lnTo>
                    <a:pt x="1223" y="106"/>
                  </a:lnTo>
                  <a:lnTo>
                    <a:pt x="1185" y="91"/>
                  </a:lnTo>
                  <a:lnTo>
                    <a:pt x="1145" y="77"/>
                  </a:lnTo>
                  <a:lnTo>
                    <a:pt x="1102" y="67"/>
                  </a:lnTo>
                  <a:lnTo>
                    <a:pt x="1056" y="58"/>
                  </a:lnTo>
                  <a:lnTo>
                    <a:pt x="1008" y="53"/>
                  </a:lnTo>
                  <a:lnTo>
                    <a:pt x="959" y="50"/>
                  </a:lnTo>
                  <a:lnTo>
                    <a:pt x="908" y="50"/>
                  </a:lnTo>
                  <a:lnTo>
                    <a:pt x="855" y="52"/>
                  </a:lnTo>
                  <a:lnTo>
                    <a:pt x="802" y="56"/>
                  </a:lnTo>
                  <a:lnTo>
                    <a:pt x="747" y="64"/>
                  </a:lnTo>
                  <a:lnTo>
                    <a:pt x="692" y="73"/>
                  </a:lnTo>
                  <a:lnTo>
                    <a:pt x="637" y="85"/>
                  </a:lnTo>
                  <a:lnTo>
                    <a:pt x="583" y="98"/>
                  </a:lnTo>
                  <a:lnTo>
                    <a:pt x="527" y="114"/>
                  </a:lnTo>
                  <a:lnTo>
                    <a:pt x="473" y="133"/>
                  </a:lnTo>
                  <a:lnTo>
                    <a:pt x="420" y="152"/>
                  </a:lnTo>
                  <a:lnTo>
                    <a:pt x="368" y="175"/>
                  </a:lnTo>
                  <a:lnTo>
                    <a:pt x="317" y="200"/>
                  </a:lnTo>
                  <a:lnTo>
                    <a:pt x="317" y="172"/>
                  </a:lnTo>
                  <a:lnTo>
                    <a:pt x="366" y="144"/>
                  </a:lnTo>
                  <a:lnTo>
                    <a:pt x="417" y="118"/>
                  </a:lnTo>
                  <a:lnTo>
                    <a:pt x="469" y="95"/>
                  </a:lnTo>
                  <a:lnTo>
                    <a:pt x="523" y="74"/>
                  </a:lnTo>
                  <a:lnTo>
                    <a:pt x="578" y="56"/>
                  </a:lnTo>
                  <a:lnTo>
                    <a:pt x="633" y="41"/>
                  </a:lnTo>
                  <a:lnTo>
                    <a:pt x="688" y="27"/>
                  </a:lnTo>
                  <a:lnTo>
                    <a:pt x="744" y="17"/>
                  </a:lnTo>
                  <a:lnTo>
                    <a:pt x="800" y="8"/>
                  </a:lnTo>
                  <a:lnTo>
                    <a:pt x="855" y="3"/>
                  </a:lnTo>
                  <a:lnTo>
                    <a:pt x="909" y="0"/>
                  </a:lnTo>
                  <a:lnTo>
                    <a:pt x="962"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en-US" sz="1800" dirty="0">
                <a:solidFill>
                  <a:prstClr val="white"/>
                </a:solidFill>
                <a:latin typeface="Intel Clear"/>
              </a:endParaRPr>
            </a:p>
          </p:txBody>
        </p:sp>
        <p:sp>
          <p:nvSpPr>
            <p:cNvPr id="41" name="Freeform 18"/>
            <p:cNvSpPr>
              <a:spLocks noEditPoints="1"/>
            </p:cNvSpPr>
            <p:nvPr userDrawn="1"/>
          </p:nvSpPr>
          <p:spPr bwMode="auto">
            <a:xfrm>
              <a:off x="2720976" y="552451"/>
              <a:ext cx="19050" cy="19050"/>
            </a:xfrm>
            <a:custGeom>
              <a:avLst/>
              <a:gdLst>
                <a:gd name="T0" fmla="*/ 24 w 60"/>
                <a:gd name="T1" fmla="*/ 27 h 60"/>
                <a:gd name="T2" fmla="*/ 27 w 60"/>
                <a:gd name="T3" fmla="*/ 27 h 60"/>
                <a:gd name="T4" fmla="*/ 32 w 60"/>
                <a:gd name="T5" fmla="*/ 27 h 60"/>
                <a:gd name="T6" fmla="*/ 36 w 60"/>
                <a:gd name="T7" fmla="*/ 25 h 60"/>
                <a:gd name="T8" fmla="*/ 36 w 60"/>
                <a:gd name="T9" fmla="*/ 22 h 60"/>
                <a:gd name="T10" fmla="*/ 34 w 60"/>
                <a:gd name="T11" fmla="*/ 18 h 60"/>
                <a:gd name="T12" fmla="*/ 29 w 60"/>
                <a:gd name="T13" fmla="*/ 17 h 60"/>
                <a:gd name="T14" fmla="*/ 29 w 60"/>
                <a:gd name="T15" fmla="*/ 11 h 60"/>
                <a:gd name="T16" fmla="*/ 36 w 60"/>
                <a:gd name="T17" fmla="*/ 12 h 60"/>
                <a:gd name="T18" fmla="*/ 41 w 60"/>
                <a:gd name="T19" fmla="*/ 15 h 60"/>
                <a:gd name="T20" fmla="*/ 43 w 60"/>
                <a:gd name="T21" fmla="*/ 22 h 60"/>
                <a:gd name="T22" fmla="*/ 43 w 60"/>
                <a:gd name="T23" fmla="*/ 26 h 60"/>
                <a:gd name="T24" fmla="*/ 39 w 60"/>
                <a:gd name="T25" fmla="*/ 32 h 60"/>
                <a:gd name="T26" fmla="*/ 44 w 60"/>
                <a:gd name="T27" fmla="*/ 46 h 60"/>
                <a:gd name="T28" fmla="*/ 44 w 60"/>
                <a:gd name="T29" fmla="*/ 47 h 60"/>
                <a:gd name="T30" fmla="*/ 38 w 60"/>
                <a:gd name="T31" fmla="*/ 48 h 60"/>
                <a:gd name="T32" fmla="*/ 37 w 60"/>
                <a:gd name="T33" fmla="*/ 47 h 60"/>
                <a:gd name="T34" fmla="*/ 29 w 60"/>
                <a:gd name="T35" fmla="*/ 34 h 60"/>
                <a:gd name="T36" fmla="*/ 24 w 60"/>
                <a:gd name="T37" fmla="*/ 34 h 60"/>
                <a:gd name="T38" fmla="*/ 24 w 60"/>
                <a:gd name="T39" fmla="*/ 47 h 60"/>
                <a:gd name="T40" fmla="*/ 18 w 60"/>
                <a:gd name="T41" fmla="*/ 48 h 60"/>
                <a:gd name="T42" fmla="*/ 17 w 60"/>
                <a:gd name="T43" fmla="*/ 46 h 60"/>
                <a:gd name="T44" fmla="*/ 17 w 60"/>
                <a:gd name="T45" fmla="*/ 13 h 60"/>
                <a:gd name="T46" fmla="*/ 19 w 60"/>
                <a:gd name="T47" fmla="*/ 11 h 60"/>
                <a:gd name="T48" fmla="*/ 23 w 60"/>
                <a:gd name="T49" fmla="*/ 11 h 60"/>
                <a:gd name="T50" fmla="*/ 29 w 60"/>
                <a:gd name="T51" fmla="*/ 11 h 60"/>
                <a:gd name="T52" fmla="*/ 20 w 60"/>
                <a:gd name="T53" fmla="*/ 7 h 60"/>
                <a:gd name="T54" fmla="*/ 7 w 60"/>
                <a:gd name="T55" fmla="*/ 20 h 60"/>
                <a:gd name="T56" fmla="*/ 7 w 60"/>
                <a:gd name="T57" fmla="*/ 40 h 60"/>
                <a:gd name="T58" fmla="*/ 20 w 60"/>
                <a:gd name="T59" fmla="*/ 53 h 60"/>
                <a:gd name="T60" fmla="*/ 40 w 60"/>
                <a:gd name="T61" fmla="*/ 53 h 60"/>
                <a:gd name="T62" fmla="*/ 52 w 60"/>
                <a:gd name="T63" fmla="*/ 40 h 60"/>
                <a:gd name="T64" fmla="*/ 52 w 60"/>
                <a:gd name="T65" fmla="*/ 20 h 60"/>
                <a:gd name="T66" fmla="*/ 40 w 60"/>
                <a:gd name="T67" fmla="*/ 7 h 60"/>
                <a:gd name="T68" fmla="*/ 30 w 60"/>
                <a:gd name="T69" fmla="*/ 0 h 60"/>
                <a:gd name="T70" fmla="*/ 51 w 60"/>
                <a:gd name="T71" fmla="*/ 9 h 60"/>
                <a:gd name="T72" fmla="*/ 60 w 60"/>
                <a:gd name="T73" fmla="*/ 30 h 60"/>
                <a:gd name="T74" fmla="*/ 51 w 60"/>
                <a:gd name="T75" fmla="*/ 51 h 60"/>
                <a:gd name="T76" fmla="*/ 30 w 60"/>
                <a:gd name="T77" fmla="*/ 60 h 60"/>
                <a:gd name="T78" fmla="*/ 9 w 60"/>
                <a:gd name="T79" fmla="*/ 51 h 60"/>
                <a:gd name="T80" fmla="*/ 0 w 60"/>
                <a:gd name="T81" fmla="*/ 30 h 60"/>
                <a:gd name="T82" fmla="*/ 9 w 60"/>
                <a:gd name="T83" fmla="*/ 9 h 60"/>
                <a:gd name="T84" fmla="*/ 30 w 60"/>
                <a:gd name="T85"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60" h="60">
                  <a:moveTo>
                    <a:pt x="24" y="17"/>
                  </a:moveTo>
                  <a:lnTo>
                    <a:pt x="24" y="27"/>
                  </a:lnTo>
                  <a:lnTo>
                    <a:pt x="25" y="27"/>
                  </a:lnTo>
                  <a:lnTo>
                    <a:pt x="27" y="27"/>
                  </a:lnTo>
                  <a:lnTo>
                    <a:pt x="29" y="27"/>
                  </a:lnTo>
                  <a:lnTo>
                    <a:pt x="32" y="27"/>
                  </a:lnTo>
                  <a:lnTo>
                    <a:pt x="34" y="26"/>
                  </a:lnTo>
                  <a:lnTo>
                    <a:pt x="36" y="25"/>
                  </a:lnTo>
                  <a:lnTo>
                    <a:pt x="36" y="23"/>
                  </a:lnTo>
                  <a:lnTo>
                    <a:pt x="36" y="22"/>
                  </a:lnTo>
                  <a:lnTo>
                    <a:pt x="36" y="20"/>
                  </a:lnTo>
                  <a:lnTo>
                    <a:pt x="34" y="18"/>
                  </a:lnTo>
                  <a:lnTo>
                    <a:pt x="32" y="18"/>
                  </a:lnTo>
                  <a:lnTo>
                    <a:pt x="29" y="17"/>
                  </a:lnTo>
                  <a:lnTo>
                    <a:pt x="24" y="17"/>
                  </a:lnTo>
                  <a:close/>
                  <a:moveTo>
                    <a:pt x="29" y="11"/>
                  </a:moveTo>
                  <a:lnTo>
                    <a:pt x="33" y="11"/>
                  </a:lnTo>
                  <a:lnTo>
                    <a:pt x="36" y="12"/>
                  </a:lnTo>
                  <a:lnTo>
                    <a:pt x="39" y="13"/>
                  </a:lnTo>
                  <a:lnTo>
                    <a:pt x="41" y="15"/>
                  </a:lnTo>
                  <a:lnTo>
                    <a:pt x="43" y="18"/>
                  </a:lnTo>
                  <a:lnTo>
                    <a:pt x="43" y="22"/>
                  </a:lnTo>
                  <a:lnTo>
                    <a:pt x="43" y="23"/>
                  </a:lnTo>
                  <a:lnTo>
                    <a:pt x="43" y="26"/>
                  </a:lnTo>
                  <a:lnTo>
                    <a:pt x="41" y="30"/>
                  </a:lnTo>
                  <a:lnTo>
                    <a:pt x="39" y="32"/>
                  </a:lnTo>
                  <a:lnTo>
                    <a:pt x="36" y="33"/>
                  </a:lnTo>
                  <a:lnTo>
                    <a:pt x="44" y="46"/>
                  </a:lnTo>
                  <a:lnTo>
                    <a:pt x="44" y="47"/>
                  </a:lnTo>
                  <a:lnTo>
                    <a:pt x="44" y="47"/>
                  </a:lnTo>
                  <a:lnTo>
                    <a:pt x="43" y="48"/>
                  </a:lnTo>
                  <a:lnTo>
                    <a:pt x="38" y="48"/>
                  </a:lnTo>
                  <a:lnTo>
                    <a:pt x="37" y="47"/>
                  </a:lnTo>
                  <a:lnTo>
                    <a:pt x="37" y="47"/>
                  </a:lnTo>
                  <a:lnTo>
                    <a:pt x="29" y="35"/>
                  </a:lnTo>
                  <a:lnTo>
                    <a:pt x="29" y="34"/>
                  </a:lnTo>
                  <a:lnTo>
                    <a:pt x="27" y="34"/>
                  </a:lnTo>
                  <a:lnTo>
                    <a:pt x="24" y="34"/>
                  </a:lnTo>
                  <a:lnTo>
                    <a:pt x="24" y="46"/>
                  </a:lnTo>
                  <a:lnTo>
                    <a:pt x="24" y="47"/>
                  </a:lnTo>
                  <a:lnTo>
                    <a:pt x="23" y="48"/>
                  </a:lnTo>
                  <a:lnTo>
                    <a:pt x="18" y="48"/>
                  </a:lnTo>
                  <a:lnTo>
                    <a:pt x="17" y="47"/>
                  </a:lnTo>
                  <a:lnTo>
                    <a:pt x="17" y="46"/>
                  </a:lnTo>
                  <a:lnTo>
                    <a:pt x="17" y="14"/>
                  </a:lnTo>
                  <a:lnTo>
                    <a:pt x="17" y="13"/>
                  </a:lnTo>
                  <a:lnTo>
                    <a:pt x="18" y="12"/>
                  </a:lnTo>
                  <a:lnTo>
                    <a:pt x="19" y="11"/>
                  </a:lnTo>
                  <a:lnTo>
                    <a:pt x="21" y="11"/>
                  </a:lnTo>
                  <a:lnTo>
                    <a:pt x="23" y="11"/>
                  </a:lnTo>
                  <a:lnTo>
                    <a:pt x="26" y="11"/>
                  </a:lnTo>
                  <a:lnTo>
                    <a:pt x="29" y="11"/>
                  </a:lnTo>
                  <a:close/>
                  <a:moveTo>
                    <a:pt x="30" y="5"/>
                  </a:moveTo>
                  <a:lnTo>
                    <a:pt x="20" y="7"/>
                  </a:lnTo>
                  <a:lnTo>
                    <a:pt x="13" y="12"/>
                  </a:lnTo>
                  <a:lnTo>
                    <a:pt x="7" y="20"/>
                  </a:lnTo>
                  <a:lnTo>
                    <a:pt x="6" y="30"/>
                  </a:lnTo>
                  <a:lnTo>
                    <a:pt x="7" y="40"/>
                  </a:lnTo>
                  <a:lnTo>
                    <a:pt x="13" y="47"/>
                  </a:lnTo>
                  <a:lnTo>
                    <a:pt x="20" y="53"/>
                  </a:lnTo>
                  <a:lnTo>
                    <a:pt x="30" y="55"/>
                  </a:lnTo>
                  <a:lnTo>
                    <a:pt x="40" y="53"/>
                  </a:lnTo>
                  <a:lnTo>
                    <a:pt x="47" y="47"/>
                  </a:lnTo>
                  <a:lnTo>
                    <a:pt x="52" y="40"/>
                  </a:lnTo>
                  <a:lnTo>
                    <a:pt x="55" y="30"/>
                  </a:lnTo>
                  <a:lnTo>
                    <a:pt x="52" y="20"/>
                  </a:lnTo>
                  <a:lnTo>
                    <a:pt x="47" y="12"/>
                  </a:lnTo>
                  <a:lnTo>
                    <a:pt x="40" y="7"/>
                  </a:lnTo>
                  <a:lnTo>
                    <a:pt x="30" y="5"/>
                  </a:lnTo>
                  <a:close/>
                  <a:moveTo>
                    <a:pt x="30" y="0"/>
                  </a:moveTo>
                  <a:lnTo>
                    <a:pt x="42" y="2"/>
                  </a:lnTo>
                  <a:lnTo>
                    <a:pt x="51" y="9"/>
                  </a:lnTo>
                  <a:lnTo>
                    <a:pt x="58" y="18"/>
                  </a:lnTo>
                  <a:lnTo>
                    <a:pt x="60" y="30"/>
                  </a:lnTo>
                  <a:lnTo>
                    <a:pt x="58" y="42"/>
                  </a:lnTo>
                  <a:lnTo>
                    <a:pt x="51" y="51"/>
                  </a:lnTo>
                  <a:lnTo>
                    <a:pt x="42" y="58"/>
                  </a:lnTo>
                  <a:lnTo>
                    <a:pt x="30" y="60"/>
                  </a:lnTo>
                  <a:lnTo>
                    <a:pt x="18" y="58"/>
                  </a:lnTo>
                  <a:lnTo>
                    <a:pt x="9" y="51"/>
                  </a:lnTo>
                  <a:lnTo>
                    <a:pt x="2" y="42"/>
                  </a:lnTo>
                  <a:lnTo>
                    <a:pt x="0" y="30"/>
                  </a:lnTo>
                  <a:lnTo>
                    <a:pt x="2" y="18"/>
                  </a:lnTo>
                  <a:lnTo>
                    <a:pt x="9" y="9"/>
                  </a:lnTo>
                  <a:lnTo>
                    <a:pt x="18" y="2"/>
                  </a:lnTo>
                  <a:lnTo>
                    <a:pt x="3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en-US" sz="1800" dirty="0">
                <a:solidFill>
                  <a:prstClr val="white"/>
                </a:solidFill>
                <a:latin typeface="Intel Clear"/>
              </a:endParaRPr>
            </a:p>
          </p:txBody>
        </p:sp>
      </p:grpSp>
    </p:spTree>
    <p:extLst>
      <p:ext uri="{BB962C8B-B14F-4D97-AF65-F5344CB8AC3E}">
        <p14:creationId xmlns:p14="http://schemas.microsoft.com/office/powerpoint/2010/main" val="1619733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title</a:t>
            </a:r>
            <a:endParaRPr lang="en-US" dirty="0"/>
          </a:p>
        </p:txBody>
      </p:sp>
      <p:sp>
        <p:nvSpPr>
          <p:cNvPr id="3" name="Content Placeholder 2"/>
          <p:cNvSpPr>
            <a:spLocks noGrp="1"/>
          </p:cNvSpPr>
          <p:nvPr>
            <p:ph idx="1" hasCustomPrompt="1"/>
          </p:nvPr>
        </p:nvSpPr>
        <p:spPr>
          <a:xfrm>
            <a:off x="353962" y="995749"/>
            <a:ext cx="8436076" cy="3386831"/>
          </a:xfrm>
        </p:spPr>
        <p:txBody>
          <a:bodyPr/>
          <a:lstStyle/>
          <a:p>
            <a:pPr lvl="0"/>
            <a:r>
              <a:rPr lang="en-US" dirty="0" smtClean="0"/>
              <a:t>Click to edit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3"/>
          <p:cNvSpPr>
            <a:spLocks noGrp="1"/>
          </p:cNvSpPr>
          <p:nvPr>
            <p:ph type="sldNum" sz="quarter" idx="14"/>
          </p:nvPr>
        </p:nvSpPr>
        <p:spPr/>
        <p:txBody>
          <a:bodyPr/>
          <a:lstStyle/>
          <a:p>
            <a:pPr eaLnBrk="0" fontAlgn="base" hangingPunct="0">
              <a:spcBef>
                <a:spcPct val="50000"/>
              </a:spcBef>
              <a:spcAft>
                <a:spcPct val="0"/>
              </a:spcAft>
            </a:pPr>
            <a:fld id="{FD44707B-D922-47D5-BD24-D96E91B70543}" type="slidenum">
              <a:rPr>
                <a:latin typeface="Intel Clear"/>
              </a:rPr>
              <a:pPr eaLnBrk="0" fontAlgn="base" hangingPunct="0">
                <a:spcBef>
                  <a:spcPct val="50000"/>
                </a:spcBef>
                <a:spcAft>
                  <a:spcPct val="0"/>
                </a:spcAft>
              </a:pPr>
              <a:t>‹#›</a:t>
            </a:fld>
            <a:endParaRPr dirty="0">
              <a:latin typeface="Intel Clear"/>
            </a:endParaRPr>
          </a:p>
        </p:txBody>
      </p:sp>
    </p:spTree>
    <p:extLst>
      <p:ext uri="{BB962C8B-B14F-4D97-AF65-F5344CB8AC3E}">
        <p14:creationId xmlns:p14="http://schemas.microsoft.com/office/powerpoint/2010/main" val="2784738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title</a:t>
            </a:r>
            <a:endParaRPr lang="en-US" dirty="0"/>
          </a:p>
        </p:txBody>
      </p:sp>
      <p:sp>
        <p:nvSpPr>
          <p:cNvPr id="9" name="Text Placeholder 7"/>
          <p:cNvSpPr>
            <a:spLocks noGrp="1"/>
          </p:cNvSpPr>
          <p:nvPr>
            <p:ph type="body" sz="quarter" idx="13" hasCustomPrompt="1"/>
          </p:nvPr>
        </p:nvSpPr>
        <p:spPr>
          <a:xfrm>
            <a:off x="353962" y="4853333"/>
            <a:ext cx="7589520" cy="184666"/>
          </a:xfrm>
        </p:spPr>
        <p:txBody>
          <a:bodyPr wrap="square" anchor="b" anchorCtr="0">
            <a:spAutoFit/>
          </a:bodyPr>
          <a:lstStyle>
            <a:lvl1pPr marL="0" indent="0">
              <a:lnSpc>
                <a:spcPct val="75000"/>
              </a:lnSpc>
              <a:spcBef>
                <a:spcPts val="0"/>
              </a:spcBef>
              <a:buFont typeface="Arial" pitchFamily="34" charset="0"/>
              <a:buNone/>
              <a:defRPr sz="800">
                <a:solidFill>
                  <a:schemeClr val="tx1">
                    <a:lumMod val="50000"/>
                    <a:lumOff val="50000"/>
                  </a:schemeClr>
                </a:solidFill>
                <a:latin typeface="+mn-lt"/>
              </a:defRPr>
            </a:lvl1pPr>
            <a:lvl2pPr marL="171450" indent="-114300">
              <a:defRPr sz="900"/>
            </a:lvl2pPr>
            <a:lvl3pPr marL="342900" indent="-114300">
              <a:defRPr sz="900"/>
            </a:lvl3pPr>
            <a:lvl4pPr marL="514350" indent="-114300">
              <a:defRPr sz="900"/>
            </a:lvl4pPr>
            <a:lvl5pPr marL="685800" indent="-114300">
              <a:defRPr sz="900"/>
            </a:lvl5pPr>
          </a:lstStyle>
          <a:p>
            <a:pPr lvl="0"/>
            <a:r>
              <a:rPr lang="en-US" dirty="0" smtClean="0"/>
              <a:t>Click to edit footnote</a:t>
            </a:r>
            <a:endParaRPr lang="en-US" dirty="0"/>
          </a:p>
        </p:txBody>
      </p:sp>
      <p:sp>
        <p:nvSpPr>
          <p:cNvPr id="3" name="Slide Number Placeholder 2"/>
          <p:cNvSpPr>
            <a:spLocks noGrp="1"/>
          </p:cNvSpPr>
          <p:nvPr>
            <p:ph type="sldNum" sz="quarter" idx="14"/>
          </p:nvPr>
        </p:nvSpPr>
        <p:spPr/>
        <p:txBody>
          <a:bodyPr/>
          <a:lstStyle/>
          <a:p>
            <a:pPr eaLnBrk="0" fontAlgn="base" hangingPunct="0">
              <a:spcBef>
                <a:spcPct val="50000"/>
              </a:spcBef>
              <a:spcAft>
                <a:spcPct val="0"/>
              </a:spcAft>
            </a:pPr>
            <a:fld id="{FD44707B-D922-47D5-BD24-D96E91B70543}" type="slidenum">
              <a:rPr>
                <a:latin typeface="Intel Clear"/>
              </a:rPr>
              <a:pPr eaLnBrk="0" fontAlgn="base" hangingPunct="0">
                <a:spcBef>
                  <a:spcPct val="50000"/>
                </a:spcBef>
                <a:spcAft>
                  <a:spcPct val="0"/>
                </a:spcAft>
              </a:pPr>
              <a:t>‹#›</a:t>
            </a:fld>
            <a:endParaRPr dirty="0">
              <a:latin typeface="Intel Clear"/>
            </a:endParaRPr>
          </a:p>
        </p:txBody>
      </p:sp>
    </p:spTree>
    <p:extLst>
      <p:ext uri="{BB962C8B-B14F-4D97-AF65-F5344CB8AC3E}">
        <p14:creationId xmlns:p14="http://schemas.microsoft.com/office/powerpoint/2010/main" val="27554191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8848344" y="4914888"/>
            <a:ext cx="128240" cy="123111"/>
          </a:xfrm>
        </p:spPr>
        <p:txBody>
          <a:bodyPr/>
          <a:lstStyle/>
          <a:p>
            <a:fld id="{89AF6C72-A02B-4013-A947-BE6263B3701D}" type="slidenum">
              <a:rPr>
                <a:latin typeface="Intel Clear"/>
              </a:rPr>
              <a:pPr/>
              <a:t>‹#›</a:t>
            </a:fld>
            <a:endParaRPr dirty="0">
              <a:latin typeface="Intel Clear"/>
            </a:endParaRPr>
          </a:p>
        </p:txBody>
      </p:sp>
    </p:spTree>
    <p:extLst>
      <p:ext uri="{BB962C8B-B14F-4D97-AF65-F5344CB8AC3E}">
        <p14:creationId xmlns:p14="http://schemas.microsoft.com/office/powerpoint/2010/main" val="3594592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Final Slide">
    <p:spTree>
      <p:nvGrpSpPr>
        <p:cNvPr id="1" name=""/>
        <p:cNvGrpSpPr/>
        <p:nvPr/>
      </p:nvGrpSpPr>
      <p:grpSpPr>
        <a:xfrm>
          <a:off x="0" y="0"/>
          <a:ext cx="0" cy="0"/>
          <a:chOff x="0" y="0"/>
          <a:chExt cx="0" cy="0"/>
        </a:xfrm>
      </p:grpSpPr>
      <p:pic>
        <p:nvPicPr>
          <p:cNvPr id="6" name="Picture 2"/>
          <p:cNvPicPr>
            <a:picLocks noChangeAspect="1" noChangeArrowheads="1"/>
          </p:cNvPicPr>
          <p:nvPr userDrawn="1"/>
        </p:nvPicPr>
        <p:blipFill rotWithShape="1">
          <a:blip r:embed="rId2" cstate="print">
            <a:extLst>
              <a:ext uri="{28A0092B-C50C-407E-A947-70E740481C1C}">
                <a14:useLocalDpi xmlns:a14="http://schemas.microsoft.com/office/drawing/2010/main"/>
              </a:ext>
            </a:extLst>
          </a:blip>
          <a:srcRect/>
          <a:stretch/>
        </p:blipFill>
        <p:spPr bwMode="auto">
          <a:xfrm>
            <a:off x="0" y="0"/>
            <a:ext cx="9144000" cy="5145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userDrawn="1"/>
        </p:nvSpPr>
        <p:spPr>
          <a:xfrm>
            <a:off x="1" y="0"/>
            <a:ext cx="9144000" cy="5145088"/>
          </a:xfrm>
          <a:prstGeom prst="rect">
            <a:avLst/>
          </a:prstGeom>
          <a:gradFill flip="none" rotWithShape="1">
            <a:gsLst>
              <a:gs pos="0">
                <a:schemeClr val="accent1">
                  <a:alpha val="30000"/>
                </a:schemeClr>
              </a:gs>
              <a:gs pos="50000">
                <a:schemeClr val="accent1">
                  <a:alpha val="80000"/>
                </a:schemeClr>
              </a:gs>
              <a:gs pos="100000">
                <a:schemeClr val="accent1">
                  <a:alpha val="2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dirty="0">
              <a:solidFill>
                <a:prstClr val="white"/>
              </a:solidFill>
              <a:latin typeface="Intel Clear"/>
            </a:endParaRPr>
          </a:p>
        </p:txBody>
      </p:sp>
      <p:grpSp>
        <p:nvGrpSpPr>
          <p:cNvPr id="37" name="Group 36"/>
          <p:cNvGrpSpPr>
            <a:grpSpLocks noChangeAspect="1"/>
          </p:cNvGrpSpPr>
          <p:nvPr userDrawn="1"/>
        </p:nvGrpSpPr>
        <p:grpSpPr>
          <a:xfrm>
            <a:off x="2825496" y="1419418"/>
            <a:ext cx="3493008" cy="2304664"/>
            <a:chOff x="1392238" y="817563"/>
            <a:chExt cx="461963" cy="304800"/>
          </a:xfrm>
        </p:grpSpPr>
        <p:sp>
          <p:nvSpPr>
            <p:cNvPr id="40" name="Freeform 9"/>
            <p:cNvSpPr>
              <a:spLocks noEditPoints="1"/>
            </p:cNvSpPr>
            <p:nvPr userDrawn="1"/>
          </p:nvSpPr>
          <p:spPr bwMode="auto">
            <a:xfrm>
              <a:off x="1392238" y="817563"/>
              <a:ext cx="461963" cy="304800"/>
            </a:xfrm>
            <a:custGeom>
              <a:avLst/>
              <a:gdLst>
                <a:gd name="T0" fmla="*/ 1600 w 2620"/>
                <a:gd name="T1" fmla="*/ 767 h 1728"/>
                <a:gd name="T2" fmla="*/ 1783 w 2620"/>
                <a:gd name="T3" fmla="*/ 821 h 1728"/>
                <a:gd name="T4" fmla="*/ 1727 w 2620"/>
                <a:gd name="T5" fmla="*/ 734 h 1728"/>
                <a:gd name="T6" fmla="*/ 971 w 2620"/>
                <a:gd name="T7" fmla="*/ 633 h 1728"/>
                <a:gd name="T8" fmla="*/ 1064 w 2620"/>
                <a:gd name="T9" fmla="*/ 722 h 1728"/>
                <a:gd name="T10" fmla="*/ 939 w 2620"/>
                <a:gd name="T11" fmla="*/ 784 h 1728"/>
                <a:gd name="T12" fmla="*/ 883 w 2620"/>
                <a:gd name="T13" fmla="*/ 733 h 1728"/>
                <a:gd name="T14" fmla="*/ 518 w 2620"/>
                <a:gd name="T15" fmla="*/ 625 h 1728"/>
                <a:gd name="T16" fmla="*/ 411 w 2620"/>
                <a:gd name="T17" fmla="*/ 1114 h 1728"/>
                <a:gd name="T18" fmla="*/ 381 w 2620"/>
                <a:gd name="T19" fmla="*/ 625 h 1728"/>
                <a:gd name="T20" fmla="*/ 1840 w 2620"/>
                <a:gd name="T21" fmla="*/ 670 h 1728"/>
                <a:gd name="T22" fmla="*/ 1918 w 2620"/>
                <a:gd name="T23" fmla="*/ 846 h 1728"/>
                <a:gd name="T24" fmla="*/ 1596 w 2620"/>
                <a:gd name="T25" fmla="*/ 1000 h 1728"/>
                <a:gd name="T26" fmla="*/ 1725 w 2620"/>
                <a:gd name="T27" fmla="*/ 1050 h 1728"/>
                <a:gd name="T28" fmla="*/ 1904 w 2620"/>
                <a:gd name="T29" fmla="*/ 1080 h 1728"/>
                <a:gd name="T30" fmla="*/ 1763 w 2620"/>
                <a:gd name="T31" fmla="*/ 1159 h 1728"/>
                <a:gd name="T32" fmla="*/ 1590 w 2620"/>
                <a:gd name="T33" fmla="*/ 1146 h 1728"/>
                <a:gd name="T34" fmla="*/ 1471 w 2620"/>
                <a:gd name="T35" fmla="*/ 1034 h 1728"/>
                <a:gd name="T36" fmla="*/ 1452 w 2620"/>
                <a:gd name="T37" fmla="*/ 808 h 1728"/>
                <a:gd name="T38" fmla="*/ 1566 w 2620"/>
                <a:gd name="T39" fmla="*/ 648 h 1728"/>
                <a:gd name="T40" fmla="*/ 286 w 2620"/>
                <a:gd name="T41" fmla="*/ 566 h 1728"/>
                <a:gd name="T42" fmla="*/ 130 w 2620"/>
                <a:gd name="T43" fmla="*/ 837 h 1728"/>
                <a:gd name="T44" fmla="*/ 122 w 2620"/>
                <a:gd name="T45" fmla="*/ 1156 h 1728"/>
                <a:gd name="T46" fmla="*/ 273 w 2620"/>
                <a:gd name="T47" fmla="*/ 1376 h 1728"/>
                <a:gd name="T48" fmla="*/ 537 w 2620"/>
                <a:gd name="T49" fmla="*/ 1502 h 1728"/>
                <a:gd name="T50" fmla="*/ 874 w 2620"/>
                <a:gd name="T51" fmla="*/ 1551 h 1728"/>
                <a:gd name="T52" fmla="*/ 1244 w 2620"/>
                <a:gd name="T53" fmla="*/ 1540 h 1728"/>
                <a:gd name="T54" fmla="*/ 1743 w 2620"/>
                <a:gd name="T55" fmla="*/ 1441 h 1728"/>
                <a:gd name="T56" fmla="*/ 2176 w 2620"/>
                <a:gd name="T57" fmla="*/ 1260 h 1728"/>
                <a:gd name="T58" fmla="*/ 1778 w 2620"/>
                <a:gd name="T59" fmla="*/ 1617 h 1728"/>
                <a:gd name="T60" fmla="*/ 1275 w 2620"/>
                <a:gd name="T61" fmla="*/ 1715 h 1728"/>
                <a:gd name="T62" fmla="*/ 708 w 2620"/>
                <a:gd name="T63" fmla="*/ 1706 h 1728"/>
                <a:gd name="T64" fmla="*/ 295 w 2620"/>
                <a:gd name="T65" fmla="*/ 1566 h 1728"/>
                <a:gd name="T66" fmla="*/ 56 w 2620"/>
                <a:gd name="T67" fmla="*/ 1316 h 1728"/>
                <a:gd name="T68" fmla="*/ 4 w 2620"/>
                <a:gd name="T69" fmla="*/ 979 h 1728"/>
                <a:gd name="T70" fmla="*/ 126 w 2620"/>
                <a:gd name="T71" fmla="*/ 671 h 1728"/>
                <a:gd name="T72" fmla="*/ 1309 w 2620"/>
                <a:gd name="T73" fmla="*/ 479 h 1728"/>
                <a:gd name="T74" fmla="*/ 1310 w 2620"/>
                <a:gd name="T75" fmla="*/ 1010 h 1728"/>
                <a:gd name="T76" fmla="*/ 1410 w 2620"/>
                <a:gd name="T77" fmla="*/ 1043 h 1728"/>
                <a:gd name="T78" fmla="*/ 1235 w 2620"/>
                <a:gd name="T79" fmla="*/ 1129 h 1728"/>
                <a:gd name="T80" fmla="*/ 1175 w 2620"/>
                <a:gd name="T81" fmla="*/ 1024 h 1728"/>
                <a:gd name="T82" fmla="*/ 381 w 2620"/>
                <a:gd name="T83" fmla="*/ 550 h 1728"/>
                <a:gd name="T84" fmla="*/ 2080 w 2620"/>
                <a:gd name="T85" fmla="*/ 1139 h 1728"/>
                <a:gd name="T86" fmla="*/ 2002 w 2620"/>
                <a:gd name="T87" fmla="*/ 1049 h 1728"/>
                <a:gd name="T88" fmla="*/ 1859 w 2620"/>
                <a:gd name="T89" fmla="*/ 7 h 1728"/>
                <a:gd name="T90" fmla="*/ 2229 w 2620"/>
                <a:gd name="T91" fmla="*/ 89 h 1728"/>
                <a:gd name="T92" fmla="*/ 2496 w 2620"/>
                <a:gd name="T93" fmla="*/ 268 h 1728"/>
                <a:gd name="T94" fmla="*/ 2617 w 2620"/>
                <a:gd name="T95" fmla="*/ 547 h 1728"/>
                <a:gd name="T96" fmla="*/ 2562 w 2620"/>
                <a:gd name="T97" fmla="*/ 849 h 1728"/>
                <a:gd name="T98" fmla="*/ 2379 w 2620"/>
                <a:gd name="T99" fmla="*/ 1070 h 1728"/>
                <a:gd name="T100" fmla="*/ 2274 w 2620"/>
                <a:gd name="T101" fmla="*/ 981 h 1728"/>
                <a:gd name="T102" fmla="*/ 2465 w 2620"/>
                <a:gd name="T103" fmla="*/ 728 h 1728"/>
                <a:gd name="T104" fmla="*/ 2454 w 2620"/>
                <a:gd name="T105" fmla="*/ 438 h 1728"/>
                <a:gd name="T106" fmla="*/ 2268 w 2620"/>
                <a:gd name="T107" fmla="*/ 229 h 1728"/>
                <a:gd name="T108" fmla="*/ 1959 w 2620"/>
                <a:gd name="T109" fmla="*/ 116 h 1728"/>
                <a:gd name="T110" fmla="*/ 1567 w 2620"/>
                <a:gd name="T111" fmla="*/ 92 h 1728"/>
                <a:gd name="T112" fmla="*/ 1135 w 2620"/>
                <a:gd name="T113" fmla="*/ 155 h 1728"/>
                <a:gd name="T114" fmla="*/ 706 w 2620"/>
                <a:gd name="T115" fmla="*/ 296 h 1728"/>
                <a:gd name="T116" fmla="*/ 772 w 2620"/>
                <a:gd name="T117" fmla="*/ 204 h 1728"/>
                <a:gd name="T118" fmla="*/ 1207 w 2620"/>
                <a:gd name="T119" fmla="*/ 56 h 1728"/>
                <a:gd name="T120" fmla="*/ 1649 w 2620"/>
                <a:gd name="T121" fmla="*/ 0 h 1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620" h="1728">
                  <a:moveTo>
                    <a:pt x="1688" y="727"/>
                  </a:moveTo>
                  <a:lnTo>
                    <a:pt x="1666" y="729"/>
                  </a:lnTo>
                  <a:lnTo>
                    <a:pt x="1646" y="734"/>
                  </a:lnTo>
                  <a:lnTo>
                    <a:pt x="1628" y="742"/>
                  </a:lnTo>
                  <a:lnTo>
                    <a:pt x="1613" y="754"/>
                  </a:lnTo>
                  <a:lnTo>
                    <a:pt x="1600" y="767"/>
                  </a:lnTo>
                  <a:lnTo>
                    <a:pt x="1591" y="782"/>
                  </a:lnTo>
                  <a:lnTo>
                    <a:pt x="1584" y="800"/>
                  </a:lnTo>
                  <a:lnTo>
                    <a:pt x="1580" y="819"/>
                  </a:lnTo>
                  <a:lnTo>
                    <a:pt x="1579" y="840"/>
                  </a:lnTo>
                  <a:lnTo>
                    <a:pt x="1785" y="840"/>
                  </a:lnTo>
                  <a:lnTo>
                    <a:pt x="1783" y="821"/>
                  </a:lnTo>
                  <a:lnTo>
                    <a:pt x="1780" y="802"/>
                  </a:lnTo>
                  <a:lnTo>
                    <a:pt x="1774" y="785"/>
                  </a:lnTo>
                  <a:lnTo>
                    <a:pt x="1766" y="769"/>
                  </a:lnTo>
                  <a:lnTo>
                    <a:pt x="1756" y="755"/>
                  </a:lnTo>
                  <a:lnTo>
                    <a:pt x="1743" y="743"/>
                  </a:lnTo>
                  <a:lnTo>
                    <a:pt x="1727" y="734"/>
                  </a:lnTo>
                  <a:lnTo>
                    <a:pt x="1709" y="729"/>
                  </a:lnTo>
                  <a:lnTo>
                    <a:pt x="1688" y="727"/>
                  </a:lnTo>
                  <a:close/>
                  <a:moveTo>
                    <a:pt x="637" y="625"/>
                  </a:moveTo>
                  <a:lnTo>
                    <a:pt x="915" y="625"/>
                  </a:lnTo>
                  <a:lnTo>
                    <a:pt x="945" y="627"/>
                  </a:lnTo>
                  <a:lnTo>
                    <a:pt x="971" y="633"/>
                  </a:lnTo>
                  <a:lnTo>
                    <a:pt x="994" y="642"/>
                  </a:lnTo>
                  <a:lnTo>
                    <a:pt x="1015" y="654"/>
                  </a:lnTo>
                  <a:lnTo>
                    <a:pt x="1032" y="668"/>
                  </a:lnTo>
                  <a:lnTo>
                    <a:pt x="1045" y="684"/>
                  </a:lnTo>
                  <a:lnTo>
                    <a:pt x="1056" y="702"/>
                  </a:lnTo>
                  <a:lnTo>
                    <a:pt x="1064" y="722"/>
                  </a:lnTo>
                  <a:lnTo>
                    <a:pt x="1069" y="742"/>
                  </a:lnTo>
                  <a:lnTo>
                    <a:pt x="1073" y="763"/>
                  </a:lnTo>
                  <a:lnTo>
                    <a:pt x="1074" y="783"/>
                  </a:lnTo>
                  <a:lnTo>
                    <a:pt x="1074" y="1157"/>
                  </a:lnTo>
                  <a:lnTo>
                    <a:pt x="939" y="1157"/>
                  </a:lnTo>
                  <a:lnTo>
                    <a:pt x="939" y="784"/>
                  </a:lnTo>
                  <a:lnTo>
                    <a:pt x="937" y="769"/>
                  </a:lnTo>
                  <a:lnTo>
                    <a:pt x="933" y="757"/>
                  </a:lnTo>
                  <a:lnTo>
                    <a:pt x="925" y="747"/>
                  </a:lnTo>
                  <a:lnTo>
                    <a:pt x="915" y="739"/>
                  </a:lnTo>
                  <a:lnTo>
                    <a:pt x="901" y="735"/>
                  </a:lnTo>
                  <a:lnTo>
                    <a:pt x="883" y="733"/>
                  </a:lnTo>
                  <a:lnTo>
                    <a:pt x="772" y="733"/>
                  </a:lnTo>
                  <a:lnTo>
                    <a:pt x="772" y="1157"/>
                  </a:lnTo>
                  <a:lnTo>
                    <a:pt x="637" y="1157"/>
                  </a:lnTo>
                  <a:lnTo>
                    <a:pt x="637" y="625"/>
                  </a:lnTo>
                  <a:close/>
                  <a:moveTo>
                    <a:pt x="381" y="625"/>
                  </a:moveTo>
                  <a:lnTo>
                    <a:pt x="518" y="625"/>
                  </a:lnTo>
                  <a:lnTo>
                    <a:pt x="518" y="1162"/>
                  </a:lnTo>
                  <a:lnTo>
                    <a:pt x="489" y="1158"/>
                  </a:lnTo>
                  <a:lnTo>
                    <a:pt x="465" y="1151"/>
                  </a:lnTo>
                  <a:lnTo>
                    <a:pt x="443" y="1141"/>
                  </a:lnTo>
                  <a:lnTo>
                    <a:pt x="425" y="1128"/>
                  </a:lnTo>
                  <a:lnTo>
                    <a:pt x="411" y="1114"/>
                  </a:lnTo>
                  <a:lnTo>
                    <a:pt x="400" y="1097"/>
                  </a:lnTo>
                  <a:lnTo>
                    <a:pt x="391" y="1079"/>
                  </a:lnTo>
                  <a:lnTo>
                    <a:pt x="385" y="1060"/>
                  </a:lnTo>
                  <a:lnTo>
                    <a:pt x="382" y="1040"/>
                  </a:lnTo>
                  <a:lnTo>
                    <a:pt x="381" y="1019"/>
                  </a:lnTo>
                  <a:lnTo>
                    <a:pt x="381" y="625"/>
                  </a:lnTo>
                  <a:close/>
                  <a:moveTo>
                    <a:pt x="1693" y="616"/>
                  </a:moveTo>
                  <a:lnTo>
                    <a:pt x="1728" y="618"/>
                  </a:lnTo>
                  <a:lnTo>
                    <a:pt x="1760" y="625"/>
                  </a:lnTo>
                  <a:lnTo>
                    <a:pt x="1789" y="636"/>
                  </a:lnTo>
                  <a:lnTo>
                    <a:pt x="1815" y="651"/>
                  </a:lnTo>
                  <a:lnTo>
                    <a:pt x="1840" y="670"/>
                  </a:lnTo>
                  <a:lnTo>
                    <a:pt x="1861" y="692"/>
                  </a:lnTo>
                  <a:lnTo>
                    <a:pt x="1879" y="718"/>
                  </a:lnTo>
                  <a:lnTo>
                    <a:pt x="1893" y="746"/>
                  </a:lnTo>
                  <a:lnTo>
                    <a:pt x="1905" y="777"/>
                  </a:lnTo>
                  <a:lnTo>
                    <a:pt x="1913" y="810"/>
                  </a:lnTo>
                  <a:lnTo>
                    <a:pt x="1918" y="846"/>
                  </a:lnTo>
                  <a:lnTo>
                    <a:pt x="1920" y="884"/>
                  </a:lnTo>
                  <a:lnTo>
                    <a:pt x="1920" y="932"/>
                  </a:lnTo>
                  <a:lnTo>
                    <a:pt x="1579" y="932"/>
                  </a:lnTo>
                  <a:lnTo>
                    <a:pt x="1581" y="957"/>
                  </a:lnTo>
                  <a:lnTo>
                    <a:pt x="1586" y="980"/>
                  </a:lnTo>
                  <a:lnTo>
                    <a:pt x="1596" y="1000"/>
                  </a:lnTo>
                  <a:lnTo>
                    <a:pt x="1609" y="1017"/>
                  </a:lnTo>
                  <a:lnTo>
                    <a:pt x="1626" y="1032"/>
                  </a:lnTo>
                  <a:lnTo>
                    <a:pt x="1647" y="1042"/>
                  </a:lnTo>
                  <a:lnTo>
                    <a:pt x="1670" y="1049"/>
                  </a:lnTo>
                  <a:lnTo>
                    <a:pt x="1697" y="1051"/>
                  </a:lnTo>
                  <a:lnTo>
                    <a:pt x="1725" y="1050"/>
                  </a:lnTo>
                  <a:lnTo>
                    <a:pt x="1748" y="1046"/>
                  </a:lnTo>
                  <a:lnTo>
                    <a:pt x="1768" y="1039"/>
                  </a:lnTo>
                  <a:lnTo>
                    <a:pt x="1786" y="1029"/>
                  </a:lnTo>
                  <a:lnTo>
                    <a:pt x="1804" y="1016"/>
                  </a:lnTo>
                  <a:lnTo>
                    <a:pt x="1820" y="1001"/>
                  </a:lnTo>
                  <a:lnTo>
                    <a:pt x="1904" y="1080"/>
                  </a:lnTo>
                  <a:lnTo>
                    <a:pt x="1884" y="1098"/>
                  </a:lnTo>
                  <a:lnTo>
                    <a:pt x="1863" y="1116"/>
                  </a:lnTo>
                  <a:lnTo>
                    <a:pt x="1841" y="1131"/>
                  </a:lnTo>
                  <a:lnTo>
                    <a:pt x="1817" y="1143"/>
                  </a:lnTo>
                  <a:lnTo>
                    <a:pt x="1791" y="1152"/>
                  </a:lnTo>
                  <a:lnTo>
                    <a:pt x="1763" y="1159"/>
                  </a:lnTo>
                  <a:lnTo>
                    <a:pt x="1731" y="1164"/>
                  </a:lnTo>
                  <a:lnTo>
                    <a:pt x="1696" y="1165"/>
                  </a:lnTo>
                  <a:lnTo>
                    <a:pt x="1669" y="1164"/>
                  </a:lnTo>
                  <a:lnTo>
                    <a:pt x="1642" y="1161"/>
                  </a:lnTo>
                  <a:lnTo>
                    <a:pt x="1616" y="1155"/>
                  </a:lnTo>
                  <a:lnTo>
                    <a:pt x="1590" y="1146"/>
                  </a:lnTo>
                  <a:lnTo>
                    <a:pt x="1566" y="1135"/>
                  </a:lnTo>
                  <a:lnTo>
                    <a:pt x="1542" y="1121"/>
                  </a:lnTo>
                  <a:lnTo>
                    <a:pt x="1521" y="1104"/>
                  </a:lnTo>
                  <a:lnTo>
                    <a:pt x="1502" y="1084"/>
                  </a:lnTo>
                  <a:lnTo>
                    <a:pt x="1486" y="1060"/>
                  </a:lnTo>
                  <a:lnTo>
                    <a:pt x="1471" y="1034"/>
                  </a:lnTo>
                  <a:lnTo>
                    <a:pt x="1460" y="1003"/>
                  </a:lnTo>
                  <a:lnTo>
                    <a:pt x="1451" y="969"/>
                  </a:lnTo>
                  <a:lnTo>
                    <a:pt x="1446" y="932"/>
                  </a:lnTo>
                  <a:lnTo>
                    <a:pt x="1444" y="890"/>
                  </a:lnTo>
                  <a:lnTo>
                    <a:pt x="1446" y="847"/>
                  </a:lnTo>
                  <a:lnTo>
                    <a:pt x="1452" y="808"/>
                  </a:lnTo>
                  <a:lnTo>
                    <a:pt x="1463" y="773"/>
                  </a:lnTo>
                  <a:lnTo>
                    <a:pt x="1477" y="741"/>
                  </a:lnTo>
                  <a:lnTo>
                    <a:pt x="1495" y="712"/>
                  </a:lnTo>
                  <a:lnTo>
                    <a:pt x="1515" y="687"/>
                  </a:lnTo>
                  <a:lnTo>
                    <a:pt x="1539" y="665"/>
                  </a:lnTo>
                  <a:lnTo>
                    <a:pt x="1566" y="648"/>
                  </a:lnTo>
                  <a:lnTo>
                    <a:pt x="1595" y="634"/>
                  </a:lnTo>
                  <a:lnTo>
                    <a:pt x="1626" y="624"/>
                  </a:lnTo>
                  <a:lnTo>
                    <a:pt x="1659" y="618"/>
                  </a:lnTo>
                  <a:lnTo>
                    <a:pt x="1693" y="616"/>
                  </a:lnTo>
                  <a:close/>
                  <a:moveTo>
                    <a:pt x="286" y="496"/>
                  </a:moveTo>
                  <a:lnTo>
                    <a:pt x="286" y="566"/>
                  </a:lnTo>
                  <a:lnTo>
                    <a:pt x="254" y="603"/>
                  </a:lnTo>
                  <a:lnTo>
                    <a:pt x="224" y="645"/>
                  </a:lnTo>
                  <a:lnTo>
                    <a:pt x="196" y="690"/>
                  </a:lnTo>
                  <a:lnTo>
                    <a:pt x="170" y="737"/>
                  </a:lnTo>
                  <a:lnTo>
                    <a:pt x="148" y="786"/>
                  </a:lnTo>
                  <a:lnTo>
                    <a:pt x="130" y="837"/>
                  </a:lnTo>
                  <a:lnTo>
                    <a:pt x="117" y="891"/>
                  </a:lnTo>
                  <a:lnTo>
                    <a:pt x="107" y="945"/>
                  </a:lnTo>
                  <a:lnTo>
                    <a:pt x="103" y="999"/>
                  </a:lnTo>
                  <a:lnTo>
                    <a:pt x="104" y="1054"/>
                  </a:lnTo>
                  <a:lnTo>
                    <a:pt x="111" y="1109"/>
                  </a:lnTo>
                  <a:lnTo>
                    <a:pt x="122" y="1156"/>
                  </a:lnTo>
                  <a:lnTo>
                    <a:pt x="138" y="1200"/>
                  </a:lnTo>
                  <a:lnTo>
                    <a:pt x="157" y="1240"/>
                  </a:lnTo>
                  <a:lnTo>
                    <a:pt x="182" y="1278"/>
                  </a:lnTo>
                  <a:lnTo>
                    <a:pt x="209" y="1313"/>
                  </a:lnTo>
                  <a:lnTo>
                    <a:pt x="239" y="1345"/>
                  </a:lnTo>
                  <a:lnTo>
                    <a:pt x="273" y="1376"/>
                  </a:lnTo>
                  <a:lnTo>
                    <a:pt x="310" y="1403"/>
                  </a:lnTo>
                  <a:lnTo>
                    <a:pt x="350" y="1427"/>
                  </a:lnTo>
                  <a:lnTo>
                    <a:pt x="393" y="1449"/>
                  </a:lnTo>
                  <a:lnTo>
                    <a:pt x="439" y="1469"/>
                  </a:lnTo>
                  <a:lnTo>
                    <a:pt x="487" y="1486"/>
                  </a:lnTo>
                  <a:lnTo>
                    <a:pt x="537" y="1502"/>
                  </a:lnTo>
                  <a:lnTo>
                    <a:pt x="589" y="1515"/>
                  </a:lnTo>
                  <a:lnTo>
                    <a:pt x="643" y="1526"/>
                  </a:lnTo>
                  <a:lnTo>
                    <a:pt x="699" y="1535"/>
                  </a:lnTo>
                  <a:lnTo>
                    <a:pt x="757" y="1542"/>
                  </a:lnTo>
                  <a:lnTo>
                    <a:pt x="815" y="1547"/>
                  </a:lnTo>
                  <a:lnTo>
                    <a:pt x="874" y="1551"/>
                  </a:lnTo>
                  <a:lnTo>
                    <a:pt x="935" y="1553"/>
                  </a:lnTo>
                  <a:lnTo>
                    <a:pt x="996" y="1553"/>
                  </a:lnTo>
                  <a:lnTo>
                    <a:pt x="1058" y="1552"/>
                  </a:lnTo>
                  <a:lnTo>
                    <a:pt x="1120" y="1549"/>
                  </a:lnTo>
                  <a:lnTo>
                    <a:pt x="1182" y="1546"/>
                  </a:lnTo>
                  <a:lnTo>
                    <a:pt x="1244" y="1540"/>
                  </a:lnTo>
                  <a:lnTo>
                    <a:pt x="1325" y="1531"/>
                  </a:lnTo>
                  <a:lnTo>
                    <a:pt x="1408" y="1519"/>
                  </a:lnTo>
                  <a:lnTo>
                    <a:pt x="1491" y="1504"/>
                  </a:lnTo>
                  <a:lnTo>
                    <a:pt x="1576" y="1485"/>
                  </a:lnTo>
                  <a:lnTo>
                    <a:pt x="1660" y="1464"/>
                  </a:lnTo>
                  <a:lnTo>
                    <a:pt x="1743" y="1441"/>
                  </a:lnTo>
                  <a:lnTo>
                    <a:pt x="1823" y="1415"/>
                  </a:lnTo>
                  <a:lnTo>
                    <a:pt x="1903" y="1388"/>
                  </a:lnTo>
                  <a:lnTo>
                    <a:pt x="1978" y="1357"/>
                  </a:lnTo>
                  <a:lnTo>
                    <a:pt x="2048" y="1326"/>
                  </a:lnTo>
                  <a:lnTo>
                    <a:pt x="2115" y="1293"/>
                  </a:lnTo>
                  <a:lnTo>
                    <a:pt x="2176" y="1260"/>
                  </a:lnTo>
                  <a:lnTo>
                    <a:pt x="2176" y="1458"/>
                  </a:lnTo>
                  <a:lnTo>
                    <a:pt x="2103" y="1495"/>
                  </a:lnTo>
                  <a:lnTo>
                    <a:pt x="2027" y="1529"/>
                  </a:lnTo>
                  <a:lnTo>
                    <a:pt x="1947" y="1561"/>
                  </a:lnTo>
                  <a:lnTo>
                    <a:pt x="1864" y="1590"/>
                  </a:lnTo>
                  <a:lnTo>
                    <a:pt x="1778" y="1617"/>
                  </a:lnTo>
                  <a:lnTo>
                    <a:pt x="1692" y="1641"/>
                  </a:lnTo>
                  <a:lnTo>
                    <a:pt x="1606" y="1662"/>
                  </a:lnTo>
                  <a:lnTo>
                    <a:pt x="1519" y="1680"/>
                  </a:lnTo>
                  <a:lnTo>
                    <a:pt x="1435" y="1695"/>
                  </a:lnTo>
                  <a:lnTo>
                    <a:pt x="1354" y="1706"/>
                  </a:lnTo>
                  <a:lnTo>
                    <a:pt x="1275" y="1715"/>
                  </a:lnTo>
                  <a:lnTo>
                    <a:pt x="1171" y="1724"/>
                  </a:lnTo>
                  <a:lnTo>
                    <a:pt x="1071" y="1728"/>
                  </a:lnTo>
                  <a:lnTo>
                    <a:pt x="974" y="1728"/>
                  </a:lnTo>
                  <a:lnTo>
                    <a:pt x="881" y="1724"/>
                  </a:lnTo>
                  <a:lnTo>
                    <a:pt x="793" y="1717"/>
                  </a:lnTo>
                  <a:lnTo>
                    <a:pt x="708" y="1706"/>
                  </a:lnTo>
                  <a:lnTo>
                    <a:pt x="628" y="1691"/>
                  </a:lnTo>
                  <a:lnTo>
                    <a:pt x="553" y="1673"/>
                  </a:lnTo>
                  <a:lnTo>
                    <a:pt x="482" y="1652"/>
                  </a:lnTo>
                  <a:lnTo>
                    <a:pt x="414" y="1627"/>
                  </a:lnTo>
                  <a:lnTo>
                    <a:pt x="352" y="1598"/>
                  </a:lnTo>
                  <a:lnTo>
                    <a:pt x="295" y="1566"/>
                  </a:lnTo>
                  <a:lnTo>
                    <a:pt x="242" y="1532"/>
                  </a:lnTo>
                  <a:lnTo>
                    <a:pt x="195" y="1495"/>
                  </a:lnTo>
                  <a:lnTo>
                    <a:pt x="152" y="1454"/>
                  </a:lnTo>
                  <a:lnTo>
                    <a:pt x="114" y="1411"/>
                  </a:lnTo>
                  <a:lnTo>
                    <a:pt x="82" y="1366"/>
                  </a:lnTo>
                  <a:lnTo>
                    <a:pt x="56" y="1316"/>
                  </a:lnTo>
                  <a:lnTo>
                    <a:pt x="34" y="1265"/>
                  </a:lnTo>
                  <a:lnTo>
                    <a:pt x="19" y="1212"/>
                  </a:lnTo>
                  <a:lnTo>
                    <a:pt x="7" y="1152"/>
                  </a:lnTo>
                  <a:lnTo>
                    <a:pt x="1" y="1092"/>
                  </a:lnTo>
                  <a:lnTo>
                    <a:pt x="0" y="1035"/>
                  </a:lnTo>
                  <a:lnTo>
                    <a:pt x="4" y="979"/>
                  </a:lnTo>
                  <a:lnTo>
                    <a:pt x="13" y="924"/>
                  </a:lnTo>
                  <a:lnTo>
                    <a:pt x="27" y="871"/>
                  </a:lnTo>
                  <a:lnTo>
                    <a:pt x="45" y="818"/>
                  </a:lnTo>
                  <a:lnTo>
                    <a:pt x="68" y="768"/>
                  </a:lnTo>
                  <a:lnTo>
                    <a:pt x="95" y="719"/>
                  </a:lnTo>
                  <a:lnTo>
                    <a:pt x="126" y="671"/>
                  </a:lnTo>
                  <a:lnTo>
                    <a:pt x="160" y="625"/>
                  </a:lnTo>
                  <a:lnTo>
                    <a:pt x="199" y="580"/>
                  </a:lnTo>
                  <a:lnTo>
                    <a:pt x="241" y="537"/>
                  </a:lnTo>
                  <a:lnTo>
                    <a:pt x="286" y="496"/>
                  </a:lnTo>
                  <a:close/>
                  <a:moveTo>
                    <a:pt x="1174" y="479"/>
                  </a:moveTo>
                  <a:lnTo>
                    <a:pt x="1309" y="479"/>
                  </a:lnTo>
                  <a:lnTo>
                    <a:pt x="1309" y="625"/>
                  </a:lnTo>
                  <a:lnTo>
                    <a:pt x="1410" y="625"/>
                  </a:lnTo>
                  <a:lnTo>
                    <a:pt x="1410" y="733"/>
                  </a:lnTo>
                  <a:lnTo>
                    <a:pt x="1309" y="733"/>
                  </a:lnTo>
                  <a:lnTo>
                    <a:pt x="1309" y="995"/>
                  </a:lnTo>
                  <a:lnTo>
                    <a:pt x="1310" y="1010"/>
                  </a:lnTo>
                  <a:lnTo>
                    <a:pt x="1314" y="1021"/>
                  </a:lnTo>
                  <a:lnTo>
                    <a:pt x="1320" y="1031"/>
                  </a:lnTo>
                  <a:lnTo>
                    <a:pt x="1329" y="1038"/>
                  </a:lnTo>
                  <a:lnTo>
                    <a:pt x="1341" y="1042"/>
                  </a:lnTo>
                  <a:lnTo>
                    <a:pt x="1355" y="1043"/>
                  </a:lnTo>
                  <a:lnTo>
                    <a:pt x="1410" y="1043"/>
                  </a:lnTo>
                  <a:lnTo>
                    <a:pt x="1410" y="1156"/>
                  </a:lnTo>
                  <a:lnTo>
                    <a:pt x="1331" y="1156"/>
                  </a:lnTo>
                  <a:lnTo>
                    <a:pt x="1302" y="1154"/>
                  </a:lnTo>
                  <a:lnTo>
                    <a:pt x="1276" y="1149"/>
                  </a:lnTo>
                  <a:lnTo>
                    <a:pt x="1254" y="1140"/>
                  </a:lnTo>
                  <a:lnTo>
                    <a:pt x="1235" y="1129"/>
                  </a:lnTo>
                  <a:lnTo>
                    <a:pt x="1218" y="1116"/>
                  </a:lnTo>
                  <a:lnTo>
                    <a:pt x="1204" y="1099"/>
                  </a:lnTo>
                  <a:lnTo>
                    <a:pt x="1193" y="1082"/>
                  </a:lnTo>
                  <a:lnTo>
                    <a:pt x="1185" y="1064"/>
                  </a:lnTo>
                  <a:lnTo>
                    <a:pt x="1179" y="1044"/>
                  </a:lnTo>
                  <a:lnTo>
                    <a:pt x="1175" y="1024"/>
                  </a:lnTo>
                  <a:lnTo>
                    <a:pt x="1174" y="1004"/>
                  </a:lnTo>
                  <a:lnTo>
                    <a:pt x="1174" y="479"/>
                  </a:lnTo>
                  <a:close/>
                  <a:moveTo>
                    <a:pt x="381" y="422"/>
                  </a:moveTo>
                  <a:lnTo>
                    <a:pt x="517" y="422"/>
                  </a:lnTo>
                  <a:lnTo>
                    <a:pt x="517" y="550"/>
                  </a:lnTo>
                  <a:lnTo>
                    <a:pt x="381" y="550"/>
                  </a:lnTo>
                  <a:lnTo>
                    <a:pt x="381" y="422"/>
                  </a:lnTo>
                  <a:close/>
                  <a:moveTo>
                    <a:pt x="1998" y="404"/>
                  </a:moveTo>
                  <a:lnTo>
                    <a:pt x="2134" y="404"/>
                  </a:lnTo>
                  <a:lnTo>
                    <a:pt x="2134" y="1151"/>
                  </a:lnTo>
                  <a:lnTo>
                    <a:pt x="2105" y="1146"/>
                  </a:lnTo>
                  <a:lnTo>
                    <a:pt x="2080" y="1139"/>
                  </a:lnTo>
                  <a:lnTo>
                    <a:pt x="2060" y="1129"/>
                  </a:lnTo>
                  <a:lnTo>
                    <a:pt x="2042" y="1117"/>
                  </a:lnTo>
                  <a:lnTo>
                    <a:pt x="2028" y="1102"/>
                  </a:lnTo>
                  <a:lnTo>
                    <a:pt x="2016" y="1086"/>
                  </a:lnTo>
                  <a:lnTo>
                    <a:pt x="2008" y="1068"/>
                  </a:lnTo>
                  <a:lnTo>
                    <a:pt x="2002" y="1049"/>
                  </a:lnTo>
                  <a:lnTo>
                    <a:pt x="1999" y="1029"/>
                  </a:lnTo>
                  <a:lnTo>
                    <a:pt x="1998" y="1008"/>
                  </a:lnTo>
                  <a:lnTo>
                    <a:pt x="1998" y="404"/>
                  </a:lnTo>
                  <a:close/>
                  <a:moveTo>
                    <a:pt x="1720" y="0"/>
                  </a:moveTo>
                  <a:lnTo>
                    <a:pt x="1790" y="2"/>
                  </a:lnTo>
                  <a:lnTo>
                    <a:pt x="1859" y="7"/>
                  </a:lnTo>
                  <a:lnTo>
                    <a:pt x="1926" y="14"/>
                  </a:lnTo>
                  <a:lnTo>
                    <a:pt x="1991" y="24"/>
                  </a:lnTo>
                  <a:lnTo>
                    <a:pt x="2054" y="36"/>
                  </a:lnTo>
                  <a:lnTo>
                    <a:pt x="2115" y="51"/>
                  </a:lnTo>
                  <a:lnTo>
                    <a:pt x="2174" y="69"/>
                  </a:lnTo>
                  <a:lnTo>
                    <a:pt x="2229" y="89"/>
                  </a:lnTo>
                  <a:lnTo>
                    <a:pt x="2282" y="113"/>
                  </a:lnTo>
                  <a:lnTo>
                    <a:pt x="2331" y="139"/>
                  </a:lnTo>
                  <a:lnTo>
                    <a:pt x="2378" y="167"/>
                  </a:lnTo>
                  <a:lnTo>
                    <a:pt x="2422" y="198"/>
                  </a:lnTo>
                  <a:lnTo>
                    <a:pt x="2461" y="231"/>
                  </a:lnTo>
                  <a:lnTo>
                    <a:pt x="2496" y="268"/>
                  </a:lnTo>
                  <a:lnTo>
                    <a:pt x="2528" y="307"/>
                  </a:lnTo>
                  <a:lnTo>
                    <a:pt x="2555" y="348"/>
                  </a:lnTo>
                  <a:lnTo>
                    <a:pt x="2577" y="394"/>
                  </a:lnTo>
                  <a:lnTo>
                    <a:pt x="2595" y="441"/>
                  </a:lnTo>
                  <a:lnTo>
                    <a:pt x="2608" y="491"/>
                  </a:lnTo>
                  <a:lnTo>
                    <a:pt x="2617" y="547"/>
                  </a:lnTo>
                  <a:lnTo>
                    <a:pt x="2620" y="601"/>
                  </a:lnTo>
                  <a:lnTo>
                    <a:pt x="2617" y="655"/>
                  </a:lnTo>
                  <a:lnTo>
                    <a:pt x="2610" y="706"/>
                  </a:lnTo>
                  <a:lnTo>
                    <a:pt x="2598" y="756"/>
                  </a:lnTo>
                  <a:lnTo>
                    <a:pt x="2582" y="803"/>
                  </a:lnTo>
                  <a:lnTo>
                    <a:pt x="2562" y="849"/>
                  </a:lnTo>
                  <a:lnTo>
                    <a:pt x="2538" y="893"/>
                  </a:lnTo>
                  <a:lnTo>
                    <a:pt x="2511" y="934"/>
                  </a:lnTo>
                  <a:lnTo>
                    <a:pt x="2482" y="972"/>
                  </a:lnTo>
                  <a:lnTo>
                    <a:pt x="2450" y="1007"/>
                  </a:lnTo>
                  <a:lnTo>
                    <a:pt x="2416" y="1040"/>
                  </a:lnTo>
                  <a:lnTo>
                    <a:pt x="2379" y="1070"/>
                  </a:lnTo>
                  <a:lnTo>
                    <a:pt x="2342" y="1096"/>
                  </a:lnTo>
                  <a:lnTo>
                    <a:pt x="2304" y="1120"/>
                  </a:lnTo>
                  <a:lnTo>
                    <a:pt x="2265" y="1140"/>
                  </a:lnTo>
                  <a:lnTo>
                    <a:pt x="2226" y="1156"/>
                  </a:lnTo>
                  <a:lnTo>
                    <a:pt x="2226" y="1012"/>
                  </a:lnTo>
                  <a:lnTo>
                    <a:pt x="2274" y="981"/>
                  </a:lnTo>
                  <a:lnTo>
                    <a:pt x="2318" y="945"/>
                  </a:lnTo>
                  <a:lnTo>
                    <a:pt x="2357" y="907"/>
                  </a:lnTo>
                  <a:lnTo>
                    <a:pt x="2392" y="866"/>
                  </a:lnTo>
                  <a:lnTo>
                    <a:pt x="2422" y="821"/>
                  </a:lnTo>
                  <a:lnTo>
                    <a:pt x="2446" y="775"/>
                  </a:lnTo>
                  <a:lnTo>
                    <a:pt x="2465" y="728"/>
                  </a:lnTo>
                  <a:lnTo>
                    <a:pt x="2478" y="679"/>
                  </a:lnTo>
                  <a:lnTo>
                    <a:pt x="2485" y="630"/>
                  </a:lnTo>
                  <a:lnTo>
                    <a:pt x="2486" y="579"/>
                  </a:lnTo>
                  <a:lnTo>
                    <a:pt x="2481" y="530"/>
                  </a:lnTo>
                  <a:lnTo>
                    <a:pt x="2470" y="483"/>
                  </a:lnTo>
                  <a:lnTo>
                    <a:pt x="2454" y="438"/>
                  </a:lnTo>
                  <a:lnTo>
                    <a:pt x="2433" y="397"/>
                  </a:lnTo>
                  <a:lnTo>
                    <a:pt x="2409" y="358"/>
                  </a:lnTo>
                  <a:lnTo>
                    <a:pt x="2379" y="321"/>
                  </a:lnTo>
                  <a:lnTo>
                    <a:pt x="2346" y="288"/>
                  </a:lnTo>
                  <a:lnTo>
                    <a:pt x="2309" y="257"/>
                  </a:lnTo>
                  <a:lnTo>
                    <a:pt x="2268" y="229"/>
                  </a:lnTo>
                  <a:lnTo>
                    <a:pt x="2224" y="204"/>
                  </a:lnTo>
                  <a:lnTo>
                    <a:pt x="2177" y="181"/>
                  </a:lnTo>
                  <a:lnTo>
                    <a:pt x="2127" y="161"/>
                  </a:lnTo>
                  <a:lnTo>
                    <a:pt x="2073" y="144"/>
                  </a:lnTo>
                  <a:lnTo>
                    <a:pt x="2017" y="129"/>
                  </a:lnTo>
                  <a:lnTo>
                    <a:pt x="1959" y="116"/>
                  </a:lnTo>
                  <a:lnTo>
                    <a:pt x="1898" y="106"/>
                  </a:lnTo>
                  <a:lnTo>
                    <a:pt x="1836" y="98"/>
                  </a:lnTo>
                  <a:lnTo>
                    <a:pt x="1770" y="93"/>
                  </a:lnTo>
                  <a:lnTo>
                    <a:pt x="1704" y="90"/>
                  </a:lnTo>
                  <a:lnTo>
                    <a:pt x="1636" y="90"/>
                  </a:lnTo>
                  <a:lnTo>
                    <a:pt x="1567" y="92"/>
                  </a:lnTo>
                  <a:lnTo>
                    <a:pt x="1496" y="97"/>
                  </a:lnTo>
                  <a:lnTo>
                    <a:pt x="1425" y="105"/>
                  </a:lnTo>
                  <a:lnTo>
                    <a:pt x="1354" y="114"/>
                  </a:lnTo>
                  <a:lnTo>
                    <a:pt x="1281" y="125"/>
                  </a:lnTo>
                  <a:lnTo>
                    <a:pt x="1208" y="139"/>
                  </a:lnTo>
                  <a:lnTo>
                    <a:pt x="1135" y="155"/>
                  </a:lnTo>
                  <a:lnTo>
                    <a:pt x="1063" y="173"/>
                  </a:lnTo>
                  <a:lnTo>
                    <a:pt x="989" y="194"/>
                  </a:lnTo>
                  <a:lnTo>
                    <a:pt x="918" y="216"/>
                  </a:lnTo>
                  <a:lnTo>
                    <a:pt x="846" y="241"/>
                  </a:lnTo>
                  <a:lnTo>
                    <a:pt x="776" y="267"/>
                  </a:lnTo>
                  <a:lnTo>
                    <a:pt x="706" y="296"/>
                  </a:lnTo>
                  <a:lnTo>
                    <a:pt x="637" y="327"/>
                  </a:lnTo>
                  <a:lnTo>
                    <a:pt x="571" y="361"/>
                  </a:lnTo>
                  <a:lnTo>
                    <a:pt x="571" y="310"/>
                  </a:lnTo>
                  <a:lnTo>
                    <a:pt x="636" y="272"/>
                  </a:lnTo>
                  <a:lnTo>
                    <a:pt x="703" y="236"/>
                  </a:lnTo>
                  <a:lnTo>
                    <a:pt x="772" y="204"/>
                  </a:lnTo>
                  <a:lnTo>
                    <a:pt x="842" y="173"/>
                  </a:lnTo>
                  <a:lnTo>
                    <a:pt x="913" y="145"/>
                  </a:lnTo>
                  <a:lnTo>
                    <a:pt x="985" y="119"/>
                  </a:lnTo>
                  <a:lnTo>
                    <a:pt x="1059" y="95"/>
                  </a:lnTo>
                  <a:lnTo>
                    <a:pt x="1133" y="75"/>
                  </a:lnTo>
                  <a:lnTo>
                    <a:pt x="1207" y="56"/>
                  </a:lnTo>
                  <a:lnTo>
                    <a:pt x="1282" y="41"/>
                  </a:lnTo>
                  <a:lnTo>
                    <a:pt x="1356" y="28"/>
                  </a:lnTo>
                  <a:lnTo>
                    <a:pt x="1430" y="17"/>
                  </a:lnTo>
                  <a:lnTo>
                    <a:pt x="1503" y="9"/>
                  </a:lnTo>
                  <a:lnTo>
                    <a:pt x="1577" y="3"/>
                  </a:lnTo>
                  <a:lnTo>
                    <a:pt x="1649" y="0"/>
                  </a:lnTo>
                  <a:lnTo>
                    <a:pt x="172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en-US" sz="1800" dirty="0">
                <a:solidFill>
                  <a:prstClr val="white"/>
                </a:solidFill>
                <a:latin typeface="Intel Clear"/>
              </a:endParaRPr>
            </a:p>
          </p:txBody>
        </p:sp>
        <p:sp>
          <p:nvSpPr>
            <p:cNvPr id="41" name="Freeform 10"/>
            <p:cNvSpPr>
              <a:spLocks noEditPoints="1"/>
            </p:cNvSpPr>
            <p:nvPr userDrawn="1"/>
          </p:nvSpPr>
          <p:spPr bwMode="auto">
            <a:xfrm>
              <a:off x="1784350" y="889000"/>
              <a:ext cx="19050" cy="19050"/>
            </a:xfrm>
            <a:custGeom>
              <a:avLst/>
              <a:gdLst>
                <a:gd name="T0" fmla="*/ 44 w 108"/>
                <a:gd name="T1" fmla="*/ 50 h 107"/>
                <a:gd name="T2" fmla="*/ 48 w 108"/>
                <a:gd name="T3" fmla="*/ 50 h 107"/>
                <a:gd name="T4" fmla="*/ 52 w 108"/>
                <a:gd name="T5" fmla="*/ 50 h 107"/>
                <a:gd name="T6" fmla="*/ 60 w 108"/>
                <a:gd name="T7" fmla="*/ 48 h 107"/>
                <a:gd name="T8" fmla="*/ 64 w 108"/>
                <a:gd name="T9" fmla="*/ 44 h 107"/>
                <a:gd name="T10" fmla="*/ 65 w 108"/>
                <a:gd name="T11" fmla="*/ 40 h 107"/>
                <a:gd name="T12" fmla="*/ 63 w 108"/>
                <a:gd name="T13" fmla="*/ 35 h 107"/>
                <a:gd name="T14" fmla="*/ 59 w 108"/>
                <a:gd name="T15" fmla="*/ 32 h 107"/>
                <a:gd name="T16" fmla="*/ 52 w 108"/>
                <a:gd name="T17" fmla="*/ 31 h 107"/>
                <a:gd name="T18" fmla="*/ 48 w 108"/>
                <a:gd name="T19" fmla="*/ 31 h 107"/>
                <a:gd name="T20" fmla="*/ 51 w 108"/>
                <a:gd name="T21" fmla="*/ 19 h 107"/>
                <a:gd name="T22" fmla="*/ 70 w 108"/>
                <a:gd name="T23" fmla="*/ 24 h 107"/>
                <a:gd name="T24" fmla="*/ 78 w 108"/>
                <a:gd name="T25" fmla="*/ 40 h 107"/>
                <a:gd name="T26" fmla="*/ 76 w 108"/>
                <a:gd name="T27" fmla="*/ 49 h 107"/>
                <a:gd name="T28" fmla="*/ 65 w 108"/>
                <a:gd name="T29" fmla="*/ 58 h 107"/>
                <a:gd name="T30" fmla="*/ 80 w 108"/>
                <a:gd name="T31" fmla="*/ 83 h 107"/>
                <a:gd name="T32" fmla="*/ 80 w 108"/>
                <a:gd name="T33" fmla="*/ 85 h 107"/>
                <a:gd name="T34" fmla="*/ 78 w 108"/>
                <a:gd name="T35" fmla="*/ 86 h 107"/>
                <a:gd name="T36" fmla="*/ 66 w 108"/>
                <a:gd name="T37" fmla="*/ 85 h 107"/>
                <a:gd name="T38" fmla="*/ 52 w 108"/>
                <a:gd name="T39" fmla="*/ 61 h 107"/>
                <a:gd name="T40" fmla="*/ 50 w 108"/>
                <a:gd name="T41" fmla="*/ 60 h 107"/>
                <a:gd name="T42" fmla="*/ 44 w 108"/>
                <a:gd name="T43" fmla="*/ 83 h 107"/>
                <a:gd name="T44" fmla="*/ 43 w 108"/>
                <a:gd name="T45" fmla="*/ 85 h 107"/>
                <a:gd name="T46" fmla="*/ 33 w 108"/>
                <a:gd name="T47" fmla="*/ 86 h 107"/>
                <a:gd name="T48" fmla="*/ 31 w 108"/>
                <a:gd name="T49" fmla="*/ 84 h 107"/>
                <a:gd name="T50" fmla="*/ 30 w 108"/>
                <a:gd name="T51" fmla="*/ 25 h 107"/>
                <a:gd name="T52" fmla="*/ 31 w 108"/>
                <a:gd name="T53" fmla="*/ 21 h 107"/>
                <a:gd name="T54" fmla="*/ 34 w 108"/>
                <a:gd name="T55" fmla="*/ 20 h 107"/>
                <a:gd name="T56" fmla="*/ 45 w 108"/>
                <a:gd name="T57" fmla="*/ 19 h 107"/>
                <a:gd name="T58" fmla="*/ 54 w 108"/>
                <a:gd name="T59" fmla="*/ 9 h 107"/>
                <a:gd name="T60" fmla="*/ 28 w 108"/>
                <a:gd name="T61" fmla="*/ 17 h 107"/>
                <a:gd name="T62" fmla="*/ 12 w 108"/>
                <a:gd name="T63" fmla="*/ 40 h 107"/>
                <a:gd name="T64" fmla="*/ 12 w 108"/>
                <a:gd name="T65" fmla="*/ 68 h 107"/>
                <a:gd name="T66" fmla="*/ 28 w 108"/>
                <a:gd name="T67" fmla="*/ 90 h 107"/>
                <a:gd name="T68" fmla="*/ 54 w 108"/>
                <a:gd name="T69" fmla="*/ 98 h 107"/>
                <a:gd name="T70" fmla="*/ 80 w 108"/>
                <a:gd name="T71" fmla="*/ 90 h 107"/>
                <a:gd name="T72" fmla="*/ 96 w 108"/>
                <a:gd name="T73" fmla="*/ 68 h 107"/>
                <a:gd name="T74" fmla="*/ 96 w 108"/>
                <a:gd name="T75" fmla="*/ 40 h 107"/>
                <a:gd name="T76" fmla="*/ 80 w 108"/>
                <a:gd name="T77" fmla="*/ 17 h 107"/>
                <a:gd name="T78" fmla="*/ 54 w 108"/>
                <a:gd name="T79" fmla="*/ 9 h 107"/>
                <a:gd name="T80" fmla="*/ 71 w 108"/>
                <a:gd name="T81" fmla="*/ 3 h 107"/>
                <a:gd name="T82" fmla="*/ 97 w 108"/>
                <a:gd name="T83" fmla="*/ 22 h 107"/>
                <a:gd name="T84" fmla="*/ 108 w 108"/>
                <a:gd name="T85" fmla="*/ 54 h 107"/>
                <a:gd name="T86" fmla="*/ 97 w 108"/>
                <a:gd name="T87" fmla="*/ 85 h 107"/>
                <a:gd name="T88" fmla="*/ 71 w 108"/>
                <a:gd name="T89" fmla="*/ 105 h 107"/>
                <a:gd name="T90" fmla="*/ 37 w 108"/>
                <a:gd name="T91" fmla="*/ 105 h 107"/>
                <a:gd name="T92" fmla="*/ 11 w 108"/>
                <a:gd name="T93" fmla="*/ 85 h 107"/>
                <a:gd name="T94" fmla="*/ 0 w 108"/>
                <a:gd name="T95" fmla="*/ 54 h 107"/>
                <a:gd name="T96" fmla="*/ 11 w 108"/>
                <a:gd name="T97" fmla="*/ 22 h 107"/>
                <a:gd name="T98" fmla="*/ 37 w 108"/>
                <a:gd name="T99" fmla="*/ 3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8" h="107">
                  <a:moveTo>
                    <a:pt x="44" y="31"/>
                  </a:moveTo>
                  <a:lnTo>
                    <a:pt x="44" y="50"/>
                  </a:lnTo>
                  <a:lnTo>
                    <a:pt x="45" y="50"/>
                  </a:lnTo>
                  <a:lnTo>
                    <a:pt x="48" y="50"/>
                  </a:lnTo>
                  <a:lnTo>
                    <a:pt x="50" y="50"/>
                  </a:lnTo>
                  <a:lnTo>
                    <a:pt x="52" y="50"/>
                  </a:lnTo>
                  <a:lnTo>
                    <a:pt x="57" y="50"/>
                  </a:lnTo>
                  <a:lnTo>
                    <a:pt x="60" y="48"/>
                  </a:lnTo>
                  <a:lnTo>
                    <a:pt x="63" y="47"/>
                  </a:lnTo>
                  <a:lnTo>
                    <a:pt x="64" y="44"/>
                  </a:lnTo>
                  <a:lnTo>
                    <a:pt x="65" y="41"/>
                  </a:lnTo>
                  <a:lnTo>
                    <a:pt x="65" y="40"/>
                  </a:lnTo>
                  <a:lnTo>
                    <a:pt x="64" y="37"/>
                  </a:lnTo>
                  <a:lnTo>
                    <a:pt x="63" y="35"/>
                  </a:lnTo>
                  <a:lnTo>
                    <a:pt x="62" y="33"/>
                  </a:lnTo>
                  <a:lnTo>
                    <a:pt x="59" y="32"/>
                  </a:lnTo>
                  <a:lnTo>
                    <a:pt x="56" y="31"/>
                  </a:lnTo>
                  <a:lnTo>
                    <a:pt x="52" y="31"/>
                  </a:lnTo>
                  <a:lnTo>
                    <a:pt x="50" y="31"/>
                  </a:lnTo>
                  <a:lnTo>
                    <a:pt x="48" y="31"/>
                  </a:lnTo>
                  <a:lnTo>
                    <a:pt x="44" y="31"/>
                  </a:lnTo>
                  <a:close/>
                  <a:moveTo>
                    <a:pt x="51" y="19"/>
                  </a:moveTo>
                  <a:lnTo>
                    <a:pt x="62" y="20"/>
                  </a:lnTo>
                  <a:lnTo>
                    <a:pt x="70" y="24"/>
                  </a:lnTo>
                  <a:lnTo>
                    <a:pt x="76" y="30"/>
                  </a:lnTo>
                  <a:lnTo>
                    <a:pt x="78" y="40"/>
                  </a:lnTo>
                  <a:lnTo>
                    <a:pt x="78" y="41"/>
                  </a:lnTo>
                  <a:lnTo>
                    <a:pt x="76" y="49"/>
                  </a:lnTo>
                  <a:lnTo>
                    <a:pt x="72" y="55"/>
                  </a:lnTo>
                  <a:lnTo>
                    <a:pt x="65" y="58"/>
                  </a:lnTo>
                  <a:lnTo>
                    <a:pt x="80" y="82"/>
                  </a:lnTo>
                  <a:lnTo>
                    <a:pt x="80" y="83"/>
                  </a:lnTo>
                  <a:lnTo>
                    <a:pt x="80" y="84"/>
                  </a:lnTo>
                  <a:lnTo>
                    <a:pt x="80" y="85"/>
                  </a:lnTo>
                  <a:lnTo>
                    <a:pt x="79" y="86"/>
                  </a:lnTo>
                  <a:lnTo>
                    <a:pt x="78" y="86"/>
                  </a:lnTo>
                  <a:lnTo>
                    <a:pt x="68" y="86"/>
                  </a:lnTo>
                  <a:lnTo>
                    <a:pt x="66" y="85"/>
                  </a:lnTo>
                  <a:lnTo>
                    <a:pt x="66" y="84"/>
                  </a:lnTo>
                  <a:lnTo>
                    <a:pt x="52" y="61"/>
                  </a:lnTo>
                  <a:lnTo>
                    <a:pt x="51" y="61"/>
                  </a:lnTo>
                  <a:lnTo>
                    <a:pt x="50" y="60"/>
                  </a:lnTo>
                  <a:lnTo>
                    <a:pt x="44" y="60"/>
                  </a:lnTo>
                  <a:lnTo>
                    <a:pt x="44" y="83"/>
                  </a:lnTo>
                  <a:lnTo>
                    <a:pt x="44" y="84"/>
                  </a:lnTo>
                  <a:lnTo>
                    <a:pt x="43" y="85"/>
                  </a:lnTo>
                  <a:lnTo>
                    <a:pt x="42" y="86"/>
                  </a:lnTo>
                  <a:lnTo>
                    <a:pt x="33" y="86"/>
                  </a:lnTo>
                  <a:lnTo>
                    <a:pt x="31" y="85"/>
                  </a:lnTo>
                  <a:lnTo>
                    <a:pt x="31" y="84"/>
                  </a:lnTo>
                  <a:lnTo>
                    <a:pt x="30" y="83"/>
                  </a:lnTo>
                  <a:lnTo>
                    <a:pt x="30" y="25"/>
                  </a:lnTo>
                  <a:lnTo>
                    <a:pt x="31" y="23"/>
                  </a:lnTo>
                  <a:lnTo>
                    <a:pt x="31" y="21"/>
                  </a:lnTo>
                  <a:lnTo>
                    <a:pt x="33" y="20"/>
                  </a:lnTo>
                  <a:lnTo>
                    <a:pt x="34" y="20"/>
                  </a:lnTo>
                  <a:lnTo>
                    <a:pt x="39" y="20"/>
                  </a:lnTo>
                  <a:lnTo>
                    <a:pt x="45" y="19"/>
                  </a:lnTo>
                  <a:lnTo>
                    <a:pt x="51" y="19"/>
                  </a:lnTo>
                  <a:close/>
                  <a:moveTo>
                    <a:pt x="54" y="9"/>
                  </a:moveTo>
                  <a:lnTo>
                    <a:pt x="40" y="11"/>
                  </a:lnTo>
                  <a:lnTo>
                    <a:pt x="28" y="17"/>
                  </a:lnTo>
                  <a:lnTo>
                    <a:pt x="18" y="27"/>
                  </a:lnTo>
                  <a:lnTo>
                    <a:pt x="12" y="40"/>
                  </a:lnTo>
                  <a:lnTo>
                    <a:pt x="9" y="54"/>
                  </a:lnTo>
                  <a:lnTo>
                    <a:pt x="12" y="68"/>
                  </a:lnTo>
                  <a:lnTo>
                    <a:pt x="18" y="80"/>
                  </a:lnTo>
                  <a:lnTo>
                    <a:pt x="28" y="90"/>
                  </a:lnTo>
                  <a:lnTo>
                    <a:pt x="40" y="96"/>
                  </a:lnTo>
                  <a:lnTo>
                    <a:pt x="54" y="98"/>
                  </a:lnTo>
                  <a:lnTo>
                    <a:pt x="68" y="96"/>
                  </a:lnTo>
                  <a:lnTo>
                    <a:pt x="80" y="90"/>
                  </a:lnTo>
                  <a:lnTo>
                    <a:pt x="90" y="80"/>
                  </a:lnTo>
                  <a:lnTo>
                    <a:pt x="96" y="68"/>
                  </a:lnTo>
                  <a:lnTo>
                    <a:pt x="99" y="54"/>
                  </a:lnTo>
                  <a:lnTo>
                    <a:pt x="96" y="40"/>
                  </a:lnTo>
                  <a:lnTo>
                    <a:pt x="90" y="27"/>
                  </a:lnTo>
                  <a:lnTo>
                    <a:pt x="80" y="17"/>
                  </a:lnTo>
                  <a:lnTo>
                    <a:pt x="68" y="11"/>
                  </a:lnTo>
                  <a:lnTo>
                    <a:pt x="54" y="9"/>
                  </a:lnTo>
                  <a:close/>
                  <a:moveTo>
                    <a:pt x="54" y="0"/>
                  </a:moveTo>
                  <a:lnTo>
                    <a:pt x="71" y="3"/>
                  </a:lnTo>
                  <a:lnTo>
                    <a:pt x="86" y="10"/>
                  </a:lnTo>
                  <a:lnTo>
                    <a:pt x="97" y="22"/>
                  </a:lnTo>
                  <a:lnTo>
                    <a:pt x="105" y="37"/>
                  </a:lnTo>
                  <a:lnTo>
                    <a:pt x="108" y="54"/>
                  </a:lnTo>
                  <a:lnTo>
                    <a:pt x="105" y="71"/>
                  </a:lnTo>
                  <a:lnTo>
                    <a:pt x="97" y="85"/>
                  </a:lnTo>
                  <a:lnTo>
                    <a:pt x="86" y="97"/>
                  </a:lnTo>
                  <a:lnTo>
                    <a:pt x="71" y="105"/>
                  </a:lnTo>
                  <a:lnTo>
                    <a:pt x="54" y="107"/>
                  </a:lnTo>
                  <a:lnTo>
                    <a:pt x="37" y="105"/>
                  </a:lnTo>
                  <a:lnTo>
                    <a:pt x="22" y="97"/>
                  </a:lnTo>
                  <a:lnTo>
                    <a:pt x="11" y="85"/>
                  </a:lnTo>
                  <a:lnTo>
                    <a:pt x="3" y="71"/>
                  </a:lnTo>
                  <a:lnTo>
                    <a:pt x="0" y="54"/>
                  </a:lnTo>
                  <a:lnTo>
                    <a:pt x="3" y="37"/>
                  </a:lnTo>
                  <a:lnTo>
                    <a:pt x="11" y="22"/>
                  </a:lnTo>
                  <a:lnTo>
                    <a:pt x="22" y="10"/>
                  </a:lnTo>
                  <a:lnTo>
                    <a:pt x="37" y="3"/>
                  </a:lnTo>
                  <a:lnTo>
                    <a:pt x="54"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en-US" sz="1800" dirty="0">
                <a:solidFill>
                  <a:prstClr val="white"/>
                </a:solidFill>
                <a:latin typeface="Intel Clear"/>
              </a:endParaRPr>
            </a:p>
          </p:txBody>
        </p:sp>
      </p:grpSp>
    </p:spTree>
    <p:extLst>
      <p:ext uri="{BB962C8B-B14F-4D97-AF65-F5344CB8AC3E}">
        <p14:creationId xmlns:p14="http://schemas.microsoft.com/office/powerpoint/2010/main" val="24175130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5"/>
          <p:cNvSpPr>
            <a:spLocks noGrp="1"/>
          </p:cNvSpPr>
          <p:nvPr>
            <p:ph type="sldNum" sz="quarter" idx="4"/>
          </p:nvPr>
        </p:nvSpPr>
        <p:spPr>
          <a:xfrm>
            <a:off x="6872352" y="4842144"/>
            <a:ext cx="2133600" cy="273844"/>
          </a:xfrm>
          <a:prstGeom prst="rect">
            <a:avLst/>
          </a:prstGeom>
        </p:spPr>
        <p:txBody>
          <a:bodyPr vert="horz" lIns="0" tIns="0" rIns="0" bIns="0" rtlCol="0" anchor="ctr"/>
          <a:lstStyle>
            <a:lvl1pPr algn="r">
              <a:defRPr sz="800">
                <a:solidFill>
                  <a:srgbClr val="F2F2F2"/>
                </a:solidFill>
                <a:latin typeface="Intel Clear" panose="020B0604020203020204" pitchFamily="34" charset="0"/>
                <a:cs typeface="Intel Clear Light" panose="020B0404020203020204" pitchFamily="34" charset="0"/>
              </a:defRPr>
            </a:lvl1pPr>
          </a:lstStyle>
          <a:p>
            <a:pPr defTabSz="457189"/>
            <a:fld id="{EE2556C5-CE8C-6547-B838-EA80C61A4AF7}" type="slidenum">
              <a:rPr lang="en-US" smtClean="0"/>
              <a:pPr defTabSz="457189"/>
              <a:t>‹#›</a:t>
            </a:fld>
            <a:endParaRPr lang="en-US" dirty="0"/>
          </a:p>
        </p:txBody>
      </p:sp>
    </p:spTree>
    <p:extLst>
      <p:ext uri="{BB962C8B-B14F-4D97-AF65-F5344CB8AC3E}">
        <p14:creationId xmlns:p14="http://schemas.microsoft.com/office/powerpoint/2010/main" val="4056542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5"/>
          <p:cNvSpPr>
            <a:spLocks noGrp="1"/>
          </p:cNvSpPr>
          <p:nvPr>
            <p:ph type="sldNum" sz="quarter" idx="4"/>
          </p:nvPr>
        </p:nvSpPr>
        <p:spPr>
          <a:xfrm>
            <a:off x="6872352" y="4842144"/>
            <a:ext cx="2133600" cy="273844"/>
          </a:xfrm>
          <a:prstGeom prst="rect">
            <a:avLst/>
          </a:prstGeom>
        </p:spPr>
        <p:txBody>
          <a:bodyPr vert="horz" lIns="0" tIns="0" rIns="0" bIns="0" rtlCol="0" anchor="ctr"/>
          <a:lstStyle>
            <a:lvl1pPr algn="r">
              <a:defRPr sz="800">
                <a:solidFill>
                  <a:srgbClr val="F2F2F2"/>
                </a:solidFill>
                <a:latin typeface="Intel Clear" panose="020B0604020203020204" pitchFamily="34" charset="0"/>
                <a:cs typeface="Intel Clear Light" panose="020B0404020203020204" pitchFamily="34" charset="0"/>
              </a:defRPr>
            </a:lvl1pPr>
          </a:lstStyle>
          <a:p>
            <a:pPr defTabSz="457189"/>
            <a:fld id="{EE2556C5-CE8C-6547-B838-EA80C61A4AF7}" type="slidenum">
              <a:rPr lang="en-US" smtClean="0"/>
              <a:pPr defTabSz="457189"/>
              <a:t>‹#›</a:t>
            </a:fld>
            <a:endParaRPr lang="en-US" dirty="0"/>
          </a:p>
        </p:txBody>
      </p:sp>
    </p:spTree>
    <p:extLst>
      <p:ext uri="{BB962C8B-B14F-4D97-AF65-F5344CB8AC3E}">
        <p14:creationId xmlns:p14="http://schemas.microsoft.com/office/powerpoint/2010/main" val="23615364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type="obj">
  <p:cSld name="1-column content blue">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a:t>Click to edit Master title style</a:t>
            </a:r>
          </a:p>
        </p:txBody>
      </p:sp>
      <p:sp>
        <p:nvSpPr>
          <p:cNvPr id="3" name="Content Placeholder 2"/>
          <p:cNvSpPr>
            <a:spLocks noGrp="1"/>
          </p:cNvSpPr>
          <p:nvPr>
            <p:ph idx="1"/>
          </p:nvPr>
        </p:nvSpPr>
        <p:spPr/>
        <p:txBody>
          <a:bodyPr/>
          <a:lstStyle>
            <a:lvl1pPr marL="175022" indent="-175022">
              <a:buClr>
                <a:schemeClr val="bg1"/>
              </a:buClr>
              <a:buFont typeface="Arial"/>
              <a:buChar char="•"/>
              <a:defRPr sz="2100">
                <a:solidFill>
                  <a:srgbClr val="FFFFFF"/>
                </a:solidFill>
              </a:defRPr>
            </a:lvl1pPr>
            <a:lvl2pPr marL="517922" indent="-175022">
              <a:buClr>
                <a:schemeClr val="bg1"/>
              </a:buClr>
              <a:buFont typeface="Arial"/>
              <a:buChar char="•"/>
              <a:defRPr sz="1350">
                <a:solidFill>
                  <a:srgbClr val="FFFFFF"/>
                </a:solidFill>
              </a:defRPr>
            </a:lvl2pPr>
            <a:lvl3pPr marL="815579" indent="-129779">
              <a:buClr>
                <a:schemeClr val="bg1"/>
              </a:buClr>
              <a:buFont typeface="Arial"/>
              <a:buChar char="•"/>
              <a:defRPr sz="1350">
                <a:solidFill>
                  <a:srgbClr val="FFFFFF"/>
                </a:solidFill>
              </a:defRPr>
            </a:lvl3pPr>
            <a:lvl4pPr marL="1158479" indent="-129779">
              <a:buClr>
                <a:schemeClr val="bg1"/>
              </a:buClr>
              <a:buFont typeface="Arial"/>
              <a:buChar char="•"/>
              <a:defRPr sz="1350">
                <a:solidFill>
                  <a:srgbClr val="FFFFFF"/>
                </a:solidFill>
              </a:defRPr>
            </a:lvl4pPr>
            <a:lvl5pPr marL="1501379" indent="-129779">
              <a:buClr>
                <a:schemeClr val="bg1"/>
              </a:buClr>
              <a:buFont typeface="Arial"/>
              <a:buChar char="•"/>
              <a:defRPr sz="1350">
                <a:solidFill>
                  <a:srgbClr val="FFFFF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4"/>
          </p:nvPr>
        </p:nvSpPr>
        <p:spPr>
          <a:xfrm>
            <a:off x="6872352" y="4842144"/>
            <a:ext cx="2133600" cy="273844"/>
          </a:xfrm>
          <a:prstGeom prst="rect">
            <a:avLst/>
          </a:prstGeom>
        </p:spPr>
        <p:txBody>
          <a:bodyPr vert="horz" lIns="0" tIns="0" rIns="0" bIns="0" rtlCol="0" anchor="ctr"/>
          <a:lstStyle>
            <a:lvl1pPr algn="r">
              <a:defRPr sz="800">
                <a:solidFill>
                  <a:srgbClr val="F2F2F2"/>
                </a:solidFill>
                <a:latin typeface="Intel Clear" panose="020B0604020203020204" pitchFamily="34" charset="0"/>
                <a:cs typeface="Intel Clear Light" panose="020B0404020203020204" pitchFamily="34" charset="0"/>
              </a:defRPr>
            </a:lvl1pPr>
          </a:lstStyle>
          <a:p>
            <a:pPr defTabSz="457189"/>
            <a:fld id="{EE2556C5-CE8C-6547-B838-EA80C61A4AF7}" type="slidenum">
              <a:rPr lang="en-US" smtClean="0"/>
              <a:pPr defTabSz="457189"/>
              <a:t>‹#›</a:t>
            </a:fld>
            <a:endParaRPr lang="en-US" dirty="0"/>
          </a:p>
        </p:txBody>
      </p:sp>
    </p:spTree>
    <p:extLst>
      <p:ext uri="{BB962C8B-B14F-4D97-AF65-F5344CB8AC3E}">
        <p14:creationId xmlns:p14="http://schemas.microsoft.com/office/powerpoint/2010/main" val="503454700"/>
      </p:ext>
    </p:extLst>
  </p:cSld>
  <p:clrMapOvr>
    <a:masterClrMapping/>
  </p:clrMapOvr>
  <p:timing>
    <p:tnLst>
      <p:par>
        <p:cTn xmlns:p14="http://schemas.microsoft.com/office/powerpoint/2010/mai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title</a:t>
            </a:r>
            <a:endParaRPr lang="en-US" dirty="0"/>
          </a:p>
        </p:txBody>
      </p:sp>
      <p:sp>
        <p:nvSpPr>
          <p:cNvPr id="9" name="Text Placeholder 7"/>
          <p:cNvSpPr>
            <a:spLocks noGrp="1"/>
          </p:cNvSpPr>
          <p:nvPr>
            <p:ph type="body" sz="quarter" idx="13" hasCustomPrompt="1"/>
          </p:nvPr>
        </p:nvSpPr>
        <p:spPr>
          <a:xfrm>
            <a:off x="353962" y="4853333"/>
            <a:ext cx="7589520" cy="184666"/>
          </a:xfrm>
        </p:spPr>
        <p:txBody>
          <a:bodyPr wrap="square" anchor="b" anchorCtr="0">
            <a:spAutoFit/>
          </a:bodyPr>
          <a:lstStyle>
            <a:lvl1pPr marL="0" indent="0">
              <a:lnSpc>
                <a:spcPct val="75000"/>
              </a:lnSpc>
              <a:spcBef>
                <a:spcPts val="0"/>
              </a:spcBef>
              <a:buFont typeface="Arial" pitchFamily="34" charset="0"/>
              <a:buNone/>
              <a:defRPr sz="800">
                <a:solidFill>
                  <a:schemeClr val="tx1">
                    <a:lumMod val="50000"/>
                    <a:lumOff val="50000"/>
                  </a:schemeClr>
                </a:solidFill>
                <a:latin typeface="+mn-lt"/>
              </a:defRPr>
            </a:lvl1pPr>
            <a:lvl2pPr marL="171450" indent="-114300">
              <a:defRPr sz="900"/>
            </a:lvl2pPr>
            <a:lvl3pPr marL="342900" indent="-114300">
              <a:defRPr sz="900"/>
            </a:lvl3pPr>
            <a:lvl4pPr marL="514350" indent="-114300">
              <a:defRPr sz="900"/>
            </a:lvl4pPr>
            <a:lvl5pPr marL="685800" indent="-114300">
              <a:defRPr sz="900"/>
            </a:lvl5pPr>
          </a:lstStyle>
          <a:p>
            <a:pPr lvl="0"/>
            <a:r>
              <a:rPr lang="en-US" dirty="0" smtClean="0"/>
              <a:t>Click to edit footnote</a:t>
            </a:r>
            <a:endParaRPr lang="en-US" dirty="0"/>
          </a:p>
        </p:txBody>
      </p:sp>
      <p:sp>
        <p:nvSpPr>
          <p:cNvPr id="3" name="Slide Number Placeholder 2"/>
          <p:cNvSpPr>
            <a:spLocks noGrp="1"/>
          </p:cNvSpPr>
          <p:nvPr>
            <p:ph type="sldNum" sz="quarter" idx="14"/>
          </p:nvPr>
        </p:nvSpPr>
        <p:spPr>
          <a:xfrm>
            <a:off x="8848344" y="4914888"/>
            <a:ext cx="128240" cy="123111"/>
          </a:xfrm>
          <a:prstGeom prst="rect">
            <a:avLst/>
          </a:prstGeom>
        </p:spPr>
        <p:txBody>
          <a:bodyPr/>
          <a:lstStyle/>
          <a:p>
            <a:pPr eaLnBrk="0" fontAlgn="base" hangingPunct="0">
              <a:spcBef>
                <a:spcPct val="50000"/>
              </a:spcBef>
              <a:spcAft>
                <a:spcPct val="0"/>
              </a:spcAft>
            </a:pPr>
            <a:fld id="{FD44707B-D922-47D5-BD24-D96E91B70543}" type="slidenum">
              <a:rPr/>
              <a:pPr eaLnBrk="0" fontAlgn="base" hangingPunct="0">
                <a:spcBef>
                  <a:spcPct val="50000"/>
                </a:spcBef>
                <a:spcAft>
                  <a:spcPct val="0"/>
                </a:spcAft>
              </a:pPr>
              <a:t>‹#›</a:t>
            </a:fld>
            <a:endParaRPr dirty="0"/>
          </a:p>
        </p:txBody>
      </p:sp>
    </p:spTree>
    <p:extLst>
      <p:ext uri="{BB962C8B-B14F-4D97-AF65-F5344CB8AC3E}">
        <p14:creationId xmlns:p14="http://schemas.microsoft.com/office/powerpoint/2010/main" val="1889596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title</a:t>
            </a:r>
            <a:endParaRPr lang="en-US" dirty="0"/>
          </a:p>
        </p:txBody>
      </p:sp>
      <p:sp>
        <p:nvSpPr>
          <p:cNvPr id="9" name="Text Placeholder 7"/>
          <p:cNvSpPr>
            <a:spLocks noGrp="1"/>
          </p:cNvSpPr>
          <p:nvPr>
            <p:ph type="body" sz="quarter" idx="13" hasCustomPrompt="1"/>
          </p:nvPr>
        </p:nvSpPr>
        <p:spPr>
          <a:xfrm>
            <a:off x="353962" y="4853333"/>
            <a:ext cx="7589520" cy="184666"/>
          </a:xfrm>
        </p:spPr>
        <p:txBody>
          <a:bodyPr wrap="square" anchor="b" anchorCtr="0">
            <a:spAutoFit/>
          </a:bodyPr>
          <a:lstStyle>
            <a:lvl1pPr marL="0" indent="0">
              <a:lnSpc>
                <a:spcPct val="75000"/>
              </a:lnSpc>
              <a:spcBef>
                <a:spcPts val="0"/>
              </a:spcBef>
              <a:buFont typeface="Arial" pitchFamily="34" charset="0"/>
              <a:buNone/>
              <a:defRPr sz="800">
                <a:solidFill>
                  <a:schemeClr val="tx1">
                    <a:lumMod val="50000"/>
                    <a:lumOff val="50000"/>
                  </a:schemeClr>
                </a:solidFill>
                <a:latin typeface="+mn-lt"/>
              </a:defRPr>
            </a:lvl1pPr>
            <a:lvl2pPr marL="171450" indent="-114300">
              <a:defRPr sz="900"/>
            </a:lvl2pPr>
            <a:lvl3pPr marL="342900" indent="-114300">
              <a:defRPr sz="900"/>
            </a:lvl3pPr>
            <a:lvl4pPr marL="514350" indent="-114300">
              <a:defRPr sz="900"/>
            </a:lvl4pPr>
            <a:lvl5pPr marL="685800" indent="-114300">
              <a:defRPr sz="900"/>
            </a:lvl5pPr>
          </a:lstStyle>
          <a:p>
            <a:pPr lvl="0"/>
            <a:r>
              <a:rPr lang="en-US" dirty="0" smtClean="0"/>
              <a:t>Click to edit footnote</a:t>
            </a:r>
            <a:endParaRPr lang="en-US" dirty="0"/>
          </a:p>
        </p:txBody>
      </p:sp>
      <p:sp>
        <p:nvSpPr>
          <p:cNvPr id="3" name="Slide Number Placeholder 2"/>
          <p:cNvSpPr>
            <a:spLocks noGrp="1"/>
          </p:cNvSpPr>
          <p:nvPr>
            <p:ph type="sldNum" sz="quarter" idx="14"/>
          </p:nvPr>
        </p:nvSpPr>
        <p:spPr>
          <a:xfrm>
            <a:off x="8848344" y="4914888"/>
            <a:ext cx="128240" cy="123111"/>
          </a:xfrm>
          <a:prstGeom prst="rect">
            <a:avLst/>
          </a:prstGeom>
        </p:spPr>
        <p:txBody>
          <a:bodyPr/>
          <a:lstStyle/>
          <a:p>
            <a:pPr eaLnBrk="0" fontAlgn="base" hangingPunct="0">
              <a:spcBef>
                <a:spcPct val="50000"/>
              </a:spcBef>
              <a:spcAft>
                <a:spcPct val="0"/>
              </a:spcAft>
            </a:pPr>
            <a:fld id="{FD44707B-D922-47D5-BD24-D96E91B70543}" type="slidenum">
              <a:rPr/>
              <a:pPr eaLnBrk="0" fontAlgn="base" hangingPunct="0">
                <a:spcBef>
                  <a:spcPct val="50000"/>
                </a:spcBef>
                <a:spcAft>
                  <a:spcPct val="0"/>
                </a:spcAft>
              </a:pPr>
              <a:t>‹#›</a:t>
            </a:fld>
            <a:endParaRPr dirty="0"/>
          </a:p>
        </p:txBody>
      </p:sp>
    </p:spTree>
    <p:extLst>
      <p:ext uri="{BB962C8B-B14F-4D97-AF65-F5344CB8AC3E}">
        <p14:creationId xmlns:p14="http://schemas.microsoft.com/office/powerpoint/2010/main" val="1889596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1-column content blue">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a:t>Click to edit Master title style</a:t>
            </a:r>
          </a:p>
        </p:txBody>
      </p:sp>
      <p:sp>
        <p:nvSpPr>
          <p:cNvPr id="3" name="Content Placeholder 2"/>
          <p:cNvSpPr>
            <a:spLocks noGrp="1"/>
          </p:cNvSpPr>
          <p:nvPr>
            <p:ph idx="1"/>
          </p:nvPr>
        </p:nvSpPr>
        <p:spPr/>
        <p:txBody>
          <a:bodyPr/>
          <a:lstStyle>
            <a:lvl1pPr marL="175018" indent="-175018">
              <a:buClr>
                <a:schemeClr val="bg1"/>
              </a:buClr>
              <a:buFont typeface="Arial"/>
              <a:buChar char="•"/>
              <a:defRPr sz="2100">
                <a:solidFill>
                  <a:srgbClr val="FFFFFF"/>
                </a:solidFill>
              </a:defRPr>
            </a:lvl1pPr>
            <a:lvl2pPr marL="517909" indent="-175018">
              <a:buClr>
                <a:schemeClr val="bg1"/>
              </a:buClr>
              <a:buFont typeface="Arial"/>
              <a:buChar char="•"/>
              <a:defRPr sz="1400">
                <a:solidFill>
                  <a:srgbClr val="FFFFFF"/>
                </a:solidFill>
              </a:defRPr>
            </a:lvl2pPr>
            <a:lvl3pPr marL="815558" indent="-129776">
              <a:buClr>
                <a:schemeClr val="bg1"/>
              </a:buClr>
              <a:buFont typeface="Arial"/>
              <a:buChar char="•"/>
              <a:defRPr sz="1400">
                <a:solidFill>
                  <a:srgbClr val="FFFFFF"/>
                </a:solidFill>
              </a:defRPr>
            </a:lvl3pPr>
            <a:lvl4pPr marL="1158450" indent="-129776">
              <a:buClr>
                <a:schemeClr val="bg1"/>
              </a:buClr>
              <a:buFont typeface="Arial"/>
              <a:buChar char="•"/>
              <a:defRPr sz="1400">
                <a:solidFill>
                  <a:srgbClr val="FFFFFF"/>
                </a:solidFill>
              </a:defRPr>
            </a:lvl4pPr>
            <a:lvl5pPr marL="1501342" indent="-129776">
              <a:buClr>
                <a:schemeClr val="bg1"/>
              </a:buClr>
              <a:buFont typeface="Arial"/>
              <a:buChar char="•"/>
              <a:defRPr sz="1400">
                <a:solidFill>
                  <a:srgbClr val="FFFFF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p:cNvSpPr>
            <a:spLocks noGrp="1"/>
          </p:cNvSpPr>
          <p:nvPr>
            <p:ph type="ftr" sz="quarter" idx="10"/>
          </p:nvPr>
        </p:nvSpPr>
        <p:spPr>
          <a:xfrm>
            <a:off x="200967" y="4767264"/>
            <a:ext cx="7938364" cy="274637"/>
          </a:xfrm>
          <a:prstGeom prst="rect">
            <a:avLst/>
          </a:prstGeom>
        </p:spPr>
        <p:txBody>
          <a:bodyPr/>
          <a:lstStyle/>
          <a:p>
            <a:endParaRPr lang="en-GB" dirty="0"/>
          </a:p>
        </p:txBody>
      </p:sp>
      <p:sp>
        <p:nvSpPr>
          <p:cNvPr id="5" name="Slide Number Placeholder 4"/>
          <p:cNvSpPr>
            <a:spLocks noGrp="1"/>
          </p:cNvSpPr>
          <p:nvPr>
            <p:ph type="sldNum" sz="quarter" idx="11"/>
          </p:nvPr>
        </p:nvSpPr>
        <p:spPr>
          <a:xfrm>
            <a:off x="6917531" y="4830854"/>
            <a:ext cx="2057400" cy="273844"/>
          </a:xfrm>
          <a:prstGeom prst="rect">
            <a:avLst/>
          </a:prstGeom>
        </p:spPr>
        <p:txBody>
          <a:bodyPr/>
          <a:lstStyle/>
          <a:p>
            <a:fld id="{575A91BF-FD1E-4141-AFA1-F5F5A40955AB}" type="slidenum">
              <a:rPr lang="en-GB" smtClean="0"/>
              <a:pPr/>
              <a:t>‹#›</a:t>
            </a:fld>
            <a:endParaRPr lang="en-GB"/>
          </a:p>
        </p:txBody>
      </p:sp>
    </p:spTree>
    <p:extLst>
      <p:ext uri="{BB962C8B-B14F-4D97-AF65-F5344CB8AC3E}">
        <p14:creationId xmlns:p14="http://schemas.microsoft.com/office/powerpoint/2010/main" val="3232332691"/>
      </p:ext>
    </p:extLst>
  </p:cSld>
  <p:clrMapOvr>
    <a:masterClrMapping/>
  </p:clrMapOvr>
  <p:timing>
    <p:tnLst>
      <p:par>
        <p:cTn xmlns:p14="http://schemas.microsoft.com/office/powerpoint/2010/mai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cSld name="9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title</a:t>
            </a:r>
            <a:endParaRPr lang="en-US" dirty="0"/>
          </a:p>
        </p:txBody>
      </p:sp>
      <p:sp>
        <p:nvSpPr>
          <p:cNvPr id="5" name="Slide Number Placeholder 4"/>
          <p:cNvSpPr>
            <a:spLocks noGrp="1"/>
          </p:cNvSpPr>
          <p:nvPr>
            <p:ph type="sldNum" sz="quarter" idx="12"/>
          </p:nvPr>
        </p:nvSpPr>
        <p:spPr>
          <a:xfrm>
            <a:off x="6872352" y="4843599"/>
            <a:ext cx="2133600" cy="273844"/>
          </a:xfrm>
          <a:prstGeom prst="rect">
            <a:avLst/>
          </a:prstGeom>
        </p:spPr>
        <p:txBody>
          <a:bodyPr/>
          <a:lstStyle/>
          <a:p>
            <a:fld id="{FD44707B-D922-47D5-BD24-D96E91B70543}" type="slidenum">
              <a:rPr lang="en-US" smtClean="0">
                <a:solidFill>
                  <a:srgbClr val="FFFFFF"/>
                </a:solidFill>
              </a:rPr>
              <a:pPr/>
              <a:t>‹#›</a:t>
            </a:fld>
            <a:endParaRPr lang="en-US" dirty="0">
              <a:solidFill>
                <a:srgbClr val="FFFFFF"/>
              </a:solidFill>
            </a:endParaRPr>
          </a:p>
        </p:txBody>
      </p:sp>
      <p:sp>
        <p:nvSpPr>
          <p:cNvPr id="7" name="Text Placeholder 7"/>
          <p:cNvSpPr>
            <a:spLocks noGrp="1"/>
          </p:cNvSpPr>
          <p:nvPr>
            <p:ph type="body" sz="quarter" idx="13" hasCustomPrompt="1"/>
          </p:nvPr>
        </p:nvSpPr>
        <p:spPr>
          <a:xfrm>
            <a:off x="353962" y="4764881"/>
            <a:ext cx="8008988" cy="221456"/>
          </a:xfrm>
        </p:spPr>
        <p:txBody>
          <a:bodyPr wrap="square" anchor="t" anchorCtr="0">
            <a:normAutofit/>
          </a:bodyPr>
          <a:lstStyle>
            <a:lvl1pPr marL="0" indent="0">
              <a:lnSpc>
                <a:spcPct val="80000"/>
              </a:lnSpc>
              <a:spcBef>
                <a:spcPts val="200"/>
              </a:spcBef>
              <a:buFont typeface="Arial" pitchFamily="34" charset="0"/>
              <a:buNone/>
              <a:defRPr sz="900">
                <a:solidFill>
                  <a:srgbClr val="FFFFFF"/>
                </a:solidFill>
                <a:latin typeface="+mn-lt"/>
              </a:defRPr>
            </a:lvl1pPr>
            <a:lvl2pPr marL="171441" indent="-114295">
              <a:defRPr sz="900"/>
            </a:lvl2pPr>
            <a:lvl3pPr marL="342883" indent="-114295">
              <a:defRPr sz="900"/>
            </a:lvl3pPr>
            <a:lvl4pPr marL="514324" indent="-114295">
              <a:defRPr sz="900"/>
            </a:lvl4pPr>
            <a:lvl5pPr marL="685766" indent="-114295">
              <a:defRPr sz="900"/>
            </a:lvl5pPr>
          </a:lstStyle>
          <a:p>
            <a:pPr lvl="0"/>
            <a:r>
              <a:rPr lang="en-US" dirty="0" smtClean="0"/>
              <a:t>Click to edit footnote</a:t>
            </a:r>
            <a:endParaRPr lang="en-US" dirty="0"/>
          </a:p>
        </p:txBody>
      </p:sp>
    </p:spTree>
    <p:extLst>
      <p:ext uri="{BB962C8B-B14F-4D97-AF65-F5344CB8AC3E}">
        <p14:creationId xmlns:p14="http://schemas.microsoft.com/office/powerpoint/2010/main" val="4099044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No title">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28650" y="609601"/>
            <a:ext cx="4991100" cy="3985022"/>
          </a:xfrm>
        </p:spPr>
        <p:txBody>
          <a:bodyPr>
            <a:normAutofit/>
          </a:bodyPr>
          <a:lstStyle>
            <a:lvl1pPr>
              <a:defRPr sz="2100">
                <a:solidFill>
                  <a:schemeClr val="tx1"/>
                </a:solidFill>
              </a:defRPr>
            </a:lvl1pPr>
            <a:lvl2pPr>
              <a:defRPr sz="1500"/>
            </a:lvl2pPr>
            <a:lvl3pPr>
              <a:defRPr sz="1400"/>
            </a:lvl3pPr>
            <a:lvl4pPr>
              <a:defRPr sz="1200"/>
            </a:lvl4pPr>
            <a:lvl5pPr>
              <a:defRPr sz="12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6048375" y="1037064"/>
            <a:ext cx="2466975" cy="3595659"/>
          </a:xfrm>
        </p:spPr>
        <p:txBody>
          <a:bodyPr/>
          <a:lstStyle>
            <a:lvl1pPr>
              <a:defRPr b="0">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Slide Number Placeholder 7"/>
          <p:cNvSpPr>
            <a:spLocks noGrp="1"/>
          </p:cNvSpPr>
          <p:nvPr>
            <p:ph type="sldNum" sz="quarter" idx="10"/>
          </p:nvPr>
        </p:nvSpPr>
        <p:spPr>
          <a:xfrm>
            <a:off x="6917531" y="4830854"/>
            <a:ext cx="2057400" cy="273844"/>
          </a:xfrm>
          <a:prstGeom prst="rect">
            <a:avLst/>
          </a:prstGeom>
        </p:spPr>
        <p:txBody>
          <a:bodyPr/>
          <a:lstStyle/>
          <a:p>
            <a:fld id="{B41F42F8-25E4-4D1B-BD30-C90591184289}" type="slidenum">
              <a:rPr lang="en-US" smtClean="0"/>
              <a:pPr/>
              <a:t>‹#›</a:t>
            </a:fld>
            <a:endParaRPr lang="en-US"/>
          </a:p>
        </p:txBody>
      </p:sp>
      <p:sp>
        <p:nvSpPr>
          <p:cNvPr id="11" name="Text Placeholder 10"/>
          <p:cNvSpPr>
            <a:spLocks noGrp="1"/>
          </p:cNvSpPr>
          <p:nvPr>
            <p:ph type="body" sz="quarter" idx="11"/>
          </p:nvPr>
        </p:nvSpPr>
        <p:spPr>
          <a:xfrm>
            <a:off x="6048375" y="609600"/>
            <a:ext cx="2466975" cy="567685"/>
          </a:xfrm>
        </p:spPr>
        <p:txBody>
          <a:bodyPr/>
          <a:lstStyle>
            <a:lvl1pPr>
              <a:defRPr b="1">
                <a:solidFill>
                  <a:schemeClr val="tx1"/>
                </a:solidFill>
              </a:defRPr>
            </a:lvl1pPr>
          </a:lstStyle>
          <a:p>
            <a:pPr lvl="0"/>
            <a:r>
              <a:rPr lang="en-US" dirty="0" smtClean="0"/>
              <a:t>Click to edit Master text styles</a:t>
            </a:r>
          </a:p>
        </p:txBody>
      </p:sp>
    </p:spTree>
    <p:extLst>
      <p:ext uri="{BB962C8B-B14F-4D97-AF65-F5344CB8AC3E}">
        <p14:creationId xmlns:p14="http://schemas.microsoft.com/office/powerpoint/2010/main" val="2403521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70739" y="2221197"/>
            <a:ext cx="8212886" cy="1102519"/>
          </a:xfrm>
        </p:spPr>
        <p:txBody>
          <a:bodyPr lIns="0" rIns="0" anchor="b" anchorCtr="0">
            <a:noAutofit/>
          </a:bodyPr>
          <a:lstStyle>
            <a:lvl1pPr>
              <a:defRPr sz="2800" baseline="0">
                <a:solidFill>
                  <a:schemeClr val="bg1"/>
                </a:solidFill>
                <a:latin typeface="+mj-lt"/>
                <a:cs typeface="Intel Clear Light" panose="020B0404020203020204" pitchFamily="34" charset="0"/>
              </a:defRPr>
            </a:lvl1pPr>
          </a:lstStyle>
          <a:p>
            <a:r>
              <a:rPr lang="en-US" dirty="0" err="1" smtClean="0"/>
              <a:t>28pt</a:t>
            </a:r>
            <a:r>
              <a:rPr lang="en-US" dirty="0" smtClean="0"/>
              <a:t> Intel Clear Light Presentation Title</a:t>
            </a:r>
            <a:br>
              <a:rPr lang="en-US" dirty="0" smtClean="0"/>
            </a:br>
            <a:r>
              <a:rPr lang="en-US" dirty="0" smtClean="0"/>
              <a:t>Title of Presentation Line Two</a:t>
            </a:r>
            <a:endParaRPr lang="en-US" dirty="0"/>
          </a:p>
        </p:txBody>
      </p:sp>
      <p:sp>
        <p:nvSpPr>
          <p:cNvPr id="3" name="Subtitle 2"/>
          <p:cNvSpPr>
            <a:spLocks noGrp="1"/>
          </p:cNvSpPr>
          <p:nvPr>
            <p:ph type="subTitle" idx="1" hasCustomPrompt="1"/>
          </p:nvPr>
        </p:nvSpPr>
        <p:spPr>
          <a:xfrm>
            <a:off x="455613" y="3488723"/>
            <a:ext cx="6330212" cy="925360"/>
          </a:xfrm>
        </p:spPr>
        <p:txBody>
          <a:bodyPr lIns="0" rIns="0">
            <a:noAutofit/>
          </a:bodyPr>
          <a:lstStyle>
            <a:lvl1pPr marL="0" indent="0" algn="l">
              <a:buNone/>
              <a:defRPr sz="1200" b="1" baseline="0">
                <a:solidFill>
                  <a:schemeClr val="bg1"/>
                </a:solidFill>
                <a:latin typeface="Intel Clear" panose="020B0604020203020204" pitchFamily="34" charset="0"/>
                <a:cs typeface="Intel Clear" panose="020B0604020203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err="1" smtClean="0"/>
              <a:t>12pt</a:t>
            </a:r>
            <a:r>
              <a:rPr lang="en-US" dirty="0" smtClean="0"/>
              <a:t> Intel Clear Bolded Subhead, Date, Etc.</a:t>
            </a:r>
            <a:endParaRPr lang="en-US" dirty="0"/>
          </a:p>
        </p:txBody>
      </p:sp>
      <p:sp>
        <p:nvSpPr>
          <p:cNvPr id="7" name="Rectangle 6"/>
          <p:cNvSpPr/>
          <p:nvPr userDrawn="1"/>
        </p:nvSpPr>
        <p:spPr>
          <a:xfrm>
            <a:off x="455613" y="4813300"/>
            <a:ext cx="1687963" cy="123111"/>
          </a:xfrm>
          <a:prstGeom prst="rect">
            <a:avLst/>
          </a:prstGeom>
        </p:spPr>
        <p:txBody>
          <a:bodyPr wrap="none" lIns="0" tIns="0" rIns="0" bIns="0">
            <a:spAutoFit/>
          </a:bodyPr>
          <a:lstStyle/>
          <a:p>
            <a:pPr defTabSz="457200"/>
            <a:r>
              <a:rPr lang="en-US" sz="800" dirty="0" smtClean="0">
                <a:solidFill>
                  <a:srgbClr val="8DC8E8"/>
                </a:solidFill>
                <a:latin typeface="Intel Clear" panose="020B0604020203020204" pitchFamily="34" charset="0"/>
                <a:cs typeface="Neo Sans Intel"/>
              </a:rPr>
              <a:t>Intel Confidential — Do Not Forward</a:t>
            </a:r>
          </a:p>
        </p:txBody>
      </p:sp>
      <p:pic>
        <p:nvPicPr>
          <p:cNvPr id="9" name="Picture 3" descr="W:\Clients\Intel\PRODUCTION\2012_13_Production\ASSETS_LOGOS_2012-13\Assets_Complete_2012-13\ PEEL AWAY\Intel_Peels\Intel_Peels_RGB\Peel_rgb_png\peel_rt_btm_drkBlue_rgb_216.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717535" y="4035643"/>
            <a:ext cx="1426464" cy="110286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436572" y="1432296"/>
            <a:ext cx="2049636" cy="5752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1947321"/>
      </p:ext>
    </p:extLst>
  </p:cSld>
  <p:clrMapOvr>
    <a:masterClrMapping/>
  </p:clrMapOvr>
  <p:timing>
    <p:tnLst>
      <p:par>
        <p:cTn xmlns:p14="http://schemas.microsoft.com/office/powerpoint/2010/mai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reserve="1">
  <p:cSld name="Title Slide 2">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70739" y="2355675"/>
            <a:ext cx="8212886" cy="1102519"/>
          </a:xfrm>
        </p:spPr>
        <p:txBody>
          <a:bodyPr lIns="0" rIns="0" anchor="b" anchorCtr="0">
            <a:noAutofit/>
          </a:bodyPr>
          <a:lstStyle>
            <a:lvl1pPr>
              <a:defRPr sz="2800" baseline="0">
                <a:solidFill>
                  <a:schemeClr val="bg1"/>
                </a:solidFill>
                <a:latin typeface="+mj-lt"/>
                <a:cs typeface="Intel Clear Light" panose="020B0404020203020204" pitchFamily="34" charset="0"/>
              </a:defRPr>
            </a:lvl1pPr>
          </a:lstStyle>
          <a:p>
            <a:r>
              <a:rPr lang="en-US" dirty="0" err="1" smtClean="0"/>
              <a:t>28pt</a:t>
            </a:r>
            <a:r>
              <a:rPr lang="en-US" dirty="0" smtClean="0"/>
              <a:t> Intel Clear Light Presentation Title</a:t>
            </a:r>
            <a:br>
              <a:rPr lang="en-US" dirty="0" smtClean="0"/>
            </a:br>
            <a:r>
              <a:rPr lang="en-US" dirty="0" smtClean="0"/>
              <a:t>Title of Presentation Line Two</a:t>
            </a:r>
            <a:endParaRPr lang="en-US" dirty="0"/>
          </a:p>
        </p:txBody>
      </p:sp>
      <p:sp>
        <p:nvSpPr>
          <p:cNvPr id="3" name="Subtitle 2"/>
          <p:cNvSpPr>
            <a:spLocks noGrp="1"/>
          </p:cNvSpPr>
          <p:nvPr>
            <p:ph type="subTitle" idx="1" hasCustomPrompt="1"/>
          </p:nvPr>
        </p:nvSpPr>
        <p:spPr>
          <a:xfrm>
            <a:off x="455613" y="3623201"/>
            <a:ext cx="6330212" cy="925360"/>
          </a:xfrm>
        </p:spPr>
        <p:txBody>
          <a:bodyPr lIns="0" rIns="0">
            <a:noAutofit/>
          </a:bodyPr>
          <a:lstStyle>
            <a:lvl1pPr marL="0" indent="0" algn="l">
              <a:buNone/>
              <a:defRPr sz="1200" b="1" baseline="0">
                <a:solidFill>
                  <a:srgbClr val="FFDA00"/>
                </a:solidFill>
                <a:latin typeface="Intel Clear" panose="020B0604020203020204" pitchFamily="34" charset="0"/>
                <a:cs typeface="Intel Clear" panose="020B0604020203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err="1" smtClean="0"/>
              <a:t>12pt</a:t>
            </a:r>
            <a:r>
              <a:rPr lang="en-US" dirty="0" smtClean="0"/>
              <a:t> Intel Clear Bolded Subhead, Date, Etc.</a:t>
            </a:r>
            <a:endParaRPr lang="en-US" dirty="0"/>
          </a:p>
        </p:txBody>
      </p:sp>
      <p:sp>
        <p:nvSpPr>
          <p:cNvPr id="7" name="Rectangle 6"/>
          <p:cNvSpPr/>
          <p:nvPr userDrawn="1"/>
        </p:nvSpPr>
        <p:spPr>
          <a:xfrm>
            <a:off x="455613" y="4813300"/>
            <a:ext cx="1687963" cy="123111"/>
          </a:xfrm>
          <a:prstGeom prst="rect">
            <a:avLst/>
          </a:prstGeom>
        </p:spPr>
        <p:txBody>
          <a:bodyPr wrap="none" lIns="0" tIns="0" rIns="0" bIns="0">
            <a:spAutoFit/>
          </a:bodyPr>
          <a:lstStyle/>
          <a:p>
            <a:pPr defTabSz="457200"/>
            <a:r>
              <a:rPr lang="en-US" sz="800" dirty="0" smtClean="0">
                <a:solidFill>
                  <a:srgbClr val="8DC8E8"/>
                </a:solidFill>
                <a:latin typeface="Intel Clear" panose="020B0604020203020204" pitchFamily="34" charset="0"/>
                <a:cs typeface="Neo Sans Intel"/>
              </a:rPr>
              <a:t>Intel Confidential — Do Not Forward</a:t>
            </a:r>
          </a:p>
        </p:txBody>
      </p:sp>
      <p:sp>
        <p:nvSpPr>
          <p:cNvPr id="8" name="Freeform 7"/>
          <p:cNvSpPr/>
          <p:nvPr userDrawn="1"/>
        </p:nvSpPr>
        <p:spPr>
          <a:xfrm>
            <a:off x="-7472" y="-10995"/>
            <a:ext cx="9152065" cy="531704"/>
          </a:xfrm>
          <a:custGeom>
            <a:avLst/>
            <a:gdLst>
              <a:gd name="connsiteX0" fmla="*/ 7471 w 9158942"/>
              <a:gd name="connsiteY0" fmla="*/ 0 h 911412"/>
              <a:gd name="connsiteX1" fmla="*/ 0 w 9158942"/>
              <a:gd name="connsiteY1" fmla="*/ 903941 h 911412"/>
              <a:gd name="connsiteX2" fmla="*/ 5393765 w 9158942"/>
              <a:gd name="connsiteY2" fmla="*/ 911412 h 911412"/>
              <a:gd name="connsiteX3" fmla="*/ 5909236 w 9158942"/>
              <a:gd name="connsiteY3" fmla="*/ 597647 h 911412"/>
              <a:gd name="connsiteX4" fmla="*/ 9151471 w 9158942"/>
              <a:gd name="connsiteY4" fmla="*/ 605118 h 911412"/>
              <a:gd name="connsiteX5" fmla="*/ 9158942 w 9158942"/>
              <a:gd name="connsiteY5" fmla="*/ 0 h 911412"/>
              <a:gd name="connsiteX6" fmla="*/ 7471 w 9158942"/>
              <a:gd name="connsiteY6" fmla="*/ 0 h 911412"/>
              <a:gd name="connsiteX0" fmla="*/ 7471 w 9158942"/>
              <a:gd name="connsiteY0" fmla="*/ 0 h 911412"/>
              <a:gd name="connsiteX1" fmla="*/ 0 w 9158942"/>
              <a:gd name="connsiteY1" fmla="*/ 903941 h 911412"/>
              <a:gd name="connsiteX2" fmla="*/ 5393765 w 9158942"/>
              <a:gd name="connsiteY2" fmla="*/ 911412 h 911412"/>
              <a:gd name="connsiteX3" fmla="*/ 5909236 w 9158942"/>
              <a:gd name="connsiteY3" fmla="*/ 597647 h 911412"/>
              <a:gd name="connsiteX4" fmla="*/ 9151471 w 9158942"/>
              <a:gd name="connsiteY4" fmla="*/ 591991 h 911412"/>
              <a:gd name="connsiteX5" fmla="*/ 9158942 w 9158942"/>
              <a:gd name="connsiteY5" fmla="*/ 0 h 911412"/>
              <a:gd name="connsiteX6" fmla="*/ 7471 w 9158942"/>
              <a:gd name="connsiteY6" fmla="*/ 0 h 911412"/>
              <a:gd name="connsiteX0" fmla="*/ 7471 w 9158942"/>
              <a:gd name="connsiteY0" fmla="*/ 0 h 911412"/>
              <a:gd name="connsiteX1" fmla="*/ 0 w 9158942"/>
              <a:gd name="connsiteY1" fmla="*/ 903941 h 911412"/>
              <a:gd name="connsiteX2" fmla="*/ 5393765 w 9158942"/>
              <a:gd name="connsiteY2" fmla="*/ 911412 h 911412"/>
              <a:gd name="connsiteX3" fmla="*/ 5909236 w 9158942"/>
              <a:gd name="connsiteY3" fmla="*/ 597647 h 911412"/>
              <a:gd name="connsiteX4" fmla="*/ 9148189 w 9158942"/>
              <a:gd name="connsiteY4" fmla="*/ 601837 h 911412"/>
              <a:gd name="connsiteX5" fmla="*/ 9158942 w 9158942"/>
              <a:gd name="connsiteY5" fmla="*/ 0 h 911412"/>
              <a:gd name="connsiteX6" fmla="*/ 7471 w 9158942"/>
              <a:gd name="connsiteY6" fmla="*/ 0 h 911412"/>
              <a:gd name="connsiteX0" fmla="*/ 7471 w 9148711"/>
              <a:gd name="connsiteY0" fmla="*/ 0 h 911412"/>
              <a:gd name="connsiteX1" fmla="*/ 0 w 9148711"/>
              <a:gd name="connsiteY1" fmla="*/ 903941 h 911412"/>
              <a:gd name="connsiteX2" fmla="*/ 5393765 w 9148711"/>
              <a:gd name="connsiteY2" fmla="*/ 911412 h 911412"/>
              <a:gd name="connsiteX3" fmla="*/ 5909236 w 9148711"/>
              <a:gd name="connsiteY3" fmla="*/ 597647 h 911412"/>
              <a:gd name="connsiteX4" fmla="*/ 9148189 w 9148711"/>
              <a:gd name="connsiteY4" fmla="*/ 601837 h 911412"/>
              <a:gd name="connsiteX5" fmla="*/ 9145816 w 9148711"/>
              <a:gd name="connsiteY5" fmla="*/ 0 h 911412"/>
              <a:gd name="connsiteX6" fmla="*/ 7471 w 9148711"/>
              <a:gd name="connsiteY6" fmla="*/ 0 h 911412"/>
              <a:gd name="connsiteX0" fmla="*/ 7471 w 9155661"/>
              <a:gd name="connsiteY0" fmla="*/ 0 h 911412"/>
              <a:gd name="connsiteX1" fmla="*/ 0 w 9155661"/>
              <a:gd name="connsiteY1" fmla="*/ 903941 h 911412"/>
              <a:gd name="connsiteX2" fmla="*/ 5393765 w 9155661"/>
              <a:gd name="connsiteY2" fmla="*/ 911412 h 911412"/>
              <a:gd name="connsiteX3" fmla="*/ 5909236 w 9155661"/>
              <a:gd name="connsiteY3" fmla="*/ 597647 h 911412"/>
              <a:gd name="connsiteX4" fmla="*/ 9148189 w 9155661"/>
              <a:gd name="connsiteY4" fmla="*/ 601837 h 911412"/>
              <a:gd name="connsiteX5" fmla="*/ 9155661 w 9155661"/>
              <a:gd name="connsiteY5" fmla="*/ 0 h 911412"/>
              <a:gd name="connsiteX6" fmla="*/ 7471 w 9155661"/>
              <a:gd name="connsiteY6" fmla="*/ 0 h 911412"/>
              <a:gd name="connsiteX0" fmla="*/ 7471 w 9158556"/>
              <a:gd name="connsiteY0" fmla="*/ 0 h 911412"/>
              <a:gd name="connsiteX1" fmla="*/ 0 w 9158556"/>
              <a:gd name="connsiteY1" fmla="*/ 903941 h 911412"/>
              <a:gd name="connsiteX2" fmla="*/ 5393765 w 9158556"/>
              <a:gd name="connsiteY2" fmla="*/ 911412 h 911412"/>
              <a:gd name="connsiteX3" fmla="*/ 5909236 w 9158556"/>
              <a:gd name="connsiteY3" fmla="*/ 597647 h 911412"/>
              <a:gd name="connsiteX4" fmla="*/ 9158034 w 9158556"/>
              <a:gd name="connsiteY4" fmla="*/ 598555 h 911412"/>
              <a:gd name="connsiteX5" fmla="*/ 9155661 w 9158556"/>
              <a:gd name="connsiteY5" fmla="*/ 0 h 911412"/>
              <a:gd name="connsiteX6" fmla="*/ 7471 w 9158556"/>
              <a:gd name="connsiteY6" fmla="*/ 0 h 911412"/>
              <a:gd name="connsiteX0" fmla="*/ 7471 w 9155661"/>
              <a:gd name="connsiteY0" fmla="*/ 0 h 911412"/>
              <a:gd name="connsiteX1" fmla="*/ 0 w 9155661"/>
              <a:gd name="connsiteY1" fmla="*/ 903941 h 911412"/>
              <a:gd name="connsiteX2" fmla="*/ 5393765 w 9155661"/>
              <a:gd name="connsiteY2" fmla="*/ 911412 h 911412"/>
              <a:gd name="connsiteX3" fmla="*/ 5909236 w 9155661"/>
              <a:gd name="connsiteY3" fmla="*/ 597647 h 911412"/>
              <a:gd name="connsiteX4" fmla="*/ 9151470 w 9155661"/>
              <a:gd name="connsiteY4" fmla="*/ 595274 h 911412"/>
              <a:gd name="connsiteX5" fmla="*/ 9155661 w 9155661"/>
              <a:gd name="connsiteY5" fmla="*/ 0 h 911412"/>
              <a:gd name="connsiteX6" fmla="*/ 7471 w 9155661"/>
              <a:gd name="connsiteY6" fmla="*/ 0 h 911412"/>
              <a:gd name="connsiteX0" fmla="*/ 522 w 9158557"/>
              <a:gd name="connsiteY0" fmla="*/ 0 h 911412"/>
              <a:gd name="connsiteX1" fmla="*/ 2896 w 9158557"/>
              <a:gd name="connsiteY1" fmla="*/ 903941 h 911412"/>
              <a:gd name="connsiteX2" fmla="*/ 5396661 w 9158557"/>
              <a:gd name="connsiteY2" fmla="*/ 911412 h 911412"/>
              <a:gd name="connsiteX3" fmla="*/ 5912132 w 9158557"/>
              <a:gd name="connsiteY3" fmla="*/ 597647 h 911412"/>
              <a:gd name="connsiteX4" fmla="*/ 9154366 w 9158557"/>
              <a:gd name="connsiteY4" fmla="*/ 595274 h 911412"/>
              <a:gd name="connsiteX5" fmla="*/ 9158557 w 9158557"/>
              <a:gd name="connsiteY5" fmla="*/ 0 h 911412"/>
              <a:gd name="connsiteX6" fmla="*/ 522 w 9158557"/>
              <a:gd name="connsiteY6" fmla="*/ 0 h 911412"/>
              <a:gd name="connsiteX0" fmla="*/ 522 w 9158557"/>
              <a:gd name="connsiteY0" fmla="*/ 0 h 917068"/>
              <a:gd name="connsiteX1" fmla="*/ 2896 w 9158557"/>
              <a:gd name="connsiteY1" fmla="*/ 917068 h 917068"/>
              <a:gd name="connsiteX2" fmla="*/ 5396661 w 9158557"/>
              <a:gd name="connsiteY2" fmla="*/ 911412 h 917068"/>
              <a:gd name="connsiteX3" fmla="*/ 5912132 w 9158557"/>
              <a:gd name="connsiteY3" fmla="*/ 597647 h 917068"/>
              <a:gd name="connsiteX4" fmla="*/ 9154366 w 9158557"/>
              <a:gd name="connsiteY4" fmla="*/ 595274 h 917068"/>
              <a:gd name="connsiteX5" fmla="*/ 9158557 w 9158557"/>
              <a:gd name="connsiteY5" fmla="*/ 0 h 917068"/>
              <a:gd name="connsiteX6" fmla="*/ 522 w 9158557"/>
              <a:gd name="connsiteY6" fmla="*/ 0 h 917068"/>
              <a:gd name="connsiteX0" fmla="*/ 522 w 9158557"/>
              <a:gd name="connsiteY0" fmla="*/ 0 h 911412"/>
              <a:gd name="connsiteX1" fmla="*/ 2896 w 9158557"/>
              <a:gd name="connsiteY1" fmla="*/ 910555 h 911412"/>
              <a:gd name="connsiteX2" fmla="*/ 5396661 w 9158557"/>
              <a:gd name="connsiteY2" fmla="*/ 911412 h 911412"/>
              <a:gd name="connsiteX3" fmla="*/ 5912132 w 9158557"/>
              <a:gd name="connsiteY3" fmla="*/ 597647 h 911412"/>
              <a:gd name="connsiteX4" fmla="*/ 9154366 w 9158557"/>
              <a:gd name="connsiteY4" fmla="*/ 595274 h 911412"/>
              <a:gd name="connsiteX5" fmla="*/ 9158557 w 9158557"/>
              <a:gd name="connsiteY5" fmla="*/ 0 h 911412"/>
              <a:gd name="connsiteX6" fmla="*/ 522 w 9158557"/>
              <a:gd name="connsiteY6" fmla="*/ 0 h 911412"/>
              <a:gd name="connsiteX0" fmla="*/ 80091 w 9155661"/>
              <a:gd name="connsiteY0" fmla="*/ 241917 h 911412"/>
              <a:gd name="connsiteX1" fmla="*/ 0 w 9155661"/>
              <a:gd name="connsiteY1" fmla="*/ 910555 h 911412"/>
              <a:gd name="connsiteX2" fmla="*/ 5393765 w 9155661"/>
              <a:gd name="connsiteY2" fmla="*/ 911412 h 911412"/>
              <a:gd name="connsiteX3" fmla="*/ 5909236 w 9155661"/>
              <a:gd name="connsiteY3" fmla="*/ 597647 h 911412"/>
              <a:gd name="connsiteX4" fmla="*/ 9151470 w 9155661"/>
              <a:gd name="connsiteY4" fmla="*/ 595274 h 911412"/>
              <a:gd name="connsiteX5" fmla="*/ 9155661 w 9155661"/>
              <a:gd name="connsiteY5" fmla="*/ 0 h 911412"/>
              <a:gd name="connsiteX6" fmla="*/ 80091 w 9155661"/>
              <a:gd name="connsiteY6" fmla="*/ 241917 h 911412"/>
              <a:gd name="connsiteX0" fmla="*/ 3124 w 9155661"/>
              <a:gd name="connsiteY0" fmla="*/ 175940 h 911412"/>
              <a:gd name="connsiteX1" fmla="*/ 0 w 9155661"/>
              <a:gd name="connsiteY1" fmla="*/ 910555 h 911412"/>
              <a:gd name="connsiteX2" fmla="*/ 5393765 w 9155661"/>
              <a:gd name="connsiteY2" fmla="*/ 911412 h 911412"/>
              <a:gd name="connsiteX3" fmla="*/ 5909236 w 9155661"/>
              <a:gd name="connsiteY3" fmla="*/ 597647 h 911412"/>
              <a:gd name="connsiteX4" fmla="*/ 9151470 w 9155661"/>
              <a:gd name="connsiteY4" fmla="*/ 595274 h 911412"/>
              <a:gd name="connsiteX5" fmla="*/ 9155661 w 9155661"/>
              <a:gd name="connsiteY5" fmla="*/ 0 h 911412"/>
              <a:gd name="connsiteX6" fmla="*/ 3124 w 9155661"/>
              <a:gd name="connsiteY6" fmla="*/ 175940 h 911412"/>
              <a:gd name="connsiteX0" fmla="*/ 3124 w 9155661"/>
              <a:gd name="connsiteY0" fmla="*/ 146617 h 911412"/>
              <a:gd name="connsiteX1" fmla="*/ 0 w 9155661"/>
              <a:gd name="connsiteY1" fmla="*/ 910555 h 911412"/>
              <a:gd name="connsiteX2" fmla="*/ 5393765 w 9155661"/>
              <a:gd name="connsiteY2" fmla="*/ 911412 h 911412"/>
              <a:gd name="connsiteX3" fmla="*/ 5909236 w 9155661"/>
              <a:gd name="connsiteY3" fmla="*/ 597647 h 911412"/>
              <a:gd name="connsiteX4" fmla="*/ 9151470 w 9155661"/>
              <a:gd name="connsiteY4" fmla="*/ 595274 h 911412"/>
              <a:gd name="connsiteX5" fmla="*/ 9155661 w 9155661"/>
              <a:gd name="connsiteY5" fmla="*/ 0 h 911412"/>
              <a:gd name="connsiteX6" fmla="*/ 3124 w 9155661"/>
              <a:gd name="connsiteY6" fmla="*/ 146617 h 911412"/>
              <a:gd name="connsiteX0" fmla="*/ 3124 w 9151521"/>
              <a:gd name="connsiteY0" fmla="*/ 0 h 764795"/>
              <a:gd name="connsiteX1" fmla="*/ 0 w 9151521"/>
              <a:gd name="connsiteY1" fmla="*/ 763938 h 764795"/>
              <a:gd name="connsiteX2" fmla="*/ 5393765 w 9151521"/>
              <a:gd name="connsiteY2" fmla="*/ 764795 h 764795"/>
              <a:gd name="connsiteX3" fmla="*/ 5909236 w 9151521"/>
              <a:gd name="connsiteY3" fmla="*/ 451030 h 764795"/>
              <a:gd name="connsiteX4" fmla="*/ 9151470 w 9151521"/>
              <a:gd name="connsiteY4" fmla="*/ 448657 h 764795"/>
              <a:gd name="connsiteX5" fmla="*/ 9067698 w 9151521"/>
              <a:gd name="connsiteY5" fmla="*/ 21992 h 764795"/>
              <a:gd name="connsiteX6" fmla="*/ 3124 w 9151521"/>
              <a:gd name="connsiteY6" fmla="*/ 0 h 764795"/>
              <a:gd name="connsiteX0" fmla="*/ 3124 w 9152065"/>
              <a:gd name="connsiteY0" fmla="*/ 0 h 764795"/>
              <a:gd name="connsiteX1" fmla="*/ 0 w 9152065"/>
              <a:gd name="connsiteY1" fmla="*/ 763938 h 764795"/>
              <a:gd name="connsiteX2" fmla="*/ 5393765 w 9152065"/>
              <a:gd name="connsiteY2" fmla="*/ 764795 h 764795"/>
              <a:gd name="connsiteX3" fmla="*/ 5909236 w 9152065"/>
              <a:gd name="connsiteY3" fmla="*/ 451030 h 764795"/>
              <a:gd name="connsiteX4" fmla="*/ 9151470 w 9152065"/>
              <a:gd name="connsiteY4" fmla="*/ 448657 h 764795"/>
              <a:gd name="connsiteX5" fmla="*/ 9150163 w 9152065"/>
              <a:gd name="connsiteY5" fmla="*/ 14661 h 764795"/>
              <a:gd name="connsiteX6" fmla="*/ 3124 w 9152065"/>
              <a:gd name="connsiteY6" fmla="*/ 0 h 764795"/>
              <a:gd name="connsiteX0" fmla="*/ 3124 w 9152065"/>
              <a:gd name="connsiteY0" fmla="*/ 0 h 764795"/>
              <a:gd name="connsiteX1" fmla="*/ 0 w 9152065"/>
              <a:gd name="connsiteY1" fmla="*/ 697960 h 764795"/>
              <a:gd name="connsiteX2" fmla="*/ 5393765 w 9152065"/>
              <a:gd name="connsiteY2" fmla="*/ 764795 h 764795"/>
              <a:gd name="connsiteX3" fmla="*/ 5909236 w 9152065"/>
              <a:gd name="connsiteY3" fmla="*/ 451030 h 764795"/>
              <a:gd name="connsiteX4" fmla="*/ 9151470 w 9152065"/>
              <a:gd name="connsiteY4" fmla="*/ 448657 h 764795"/>
              <a:gd name="connsiteX5" fmla="*/ 9150163 w 9152065"/>
              <a:gd name="connsiteY5" fmla="*/ 14661 h 764795"/>
              <a:gd name="connsiteX6" fmla="*/ 3124 w 9152065"/>
              <a:gd name="connsiteY6" fmla="*/ 0 h 764795"/>
              <a:gd name="connsiteX0" fmla="*/ 3124 w 9152065"/>
              <a:gd name="connsiteY0" fmla="*/ 0 h 706148"/>
              <a:gd name="connsiteX1" fmla="*/ 0 w 9152065"/>
              <a:gd name="connsiteY1" fmla="*/ 697960 h 706148"/>
              <a:gd name="connsiteX2" fmla="*/ 5476230 w 9152065"/>
              <a:gd name="connsiteY2" fmla="*/ 706148 h 706148"/>
              <a:gd name="connsiteX3" fmla="*/ 5909236 w 9152065"/>
              <a:gd name="connsiteY3" fmla="*/ 451030 h 706148"/>
              <a:gd name="connsiteX4" fmla="*/ 9151470 w 9152065"/>
              <a:gd name="connsiteY4" fmla="*/ 448657 h 706148"/>
              <a:gd name="connsiteX5" fmla="*/ 9150163 w 9152065"/>
              <a:gd name="connsiteY5" fmla="*/ 14661 h 706148"/>
              <a:gd name="connsiteX6" fmla="*/ 3124 w 9152065"/>
              <a:gd name="connsiteY6" fmla="*/ 0 h 706148"/>
              <a:gd name="connsiteX0" fmla="*/ 3124 w 9152065"/>
              <a:gd name="connsiteY0" fmla="*/ 7331 h 713479"/>
              <a:gd name="connsiteX1" fmla="*/ 0 w 9152065"/>
              <a:gd name="connsiteY1" fmla="*/ 705291 h 713479"/>
              <a:gd name="connsiteX2" fmla="*/ 5476230 w 9152065"/>
              <a:gd name="connsiteY2" fmla="*/ 713479 h 713479"/>
              <a:gd name="connsiteX3" fmla="*/ 5909236 w 9152065"/>
              <a:gd name="connsiteY3" fmla="*/ 458361 h 713479"/>
              <a:gd name="connsiteX4" fmla="*/ 9151470 w 9152065"/>
              <a:gd name="connsiteY4" fmla="*/ 455988 h 713479"/>
              <a:gd name="connsiteX5" fmla="*/ 9150163 w 9152065"/>
              <a:gd name="connsiteY5" fmla="*/ 0 h 713479"/>
              <a:gd name="connsiteX6" fmla="*/ 3124 w 9152065"/>
              <a:gd name="connsiteY6" fmla="*/ 7331 h 713479"/>
              <a:gd name="connsiteX0" fmla="*/ 3124 w 9152065"/>
              <a:gd name="connsiteY0" fmla="*/ 7331 h 705291"/>
              <a:gd name="connsiteX1" fmla="*/ 0 w 9152065"/>
              <a:gd name="connsiteY1" fmla="*/ 705291 h 705291"/>
              <a:gd name="connsiteX2" fmla="*/ 5487226 w 9152065"/>
              <a:gd name="connsiteY2" fmla="*/ 691487 h 705291"/>
              <a:gd name="connsiteX3" fmla="*/ 5909236 w 9152065"/>
              <a:gd name="connsiteY3" fmla="*/ 458361 h 705291"/>
              <a:gd name="connsiteX4" fmla="*/ 9151470 w 9152065"/>
              <a:gd name="connsiteY4" fmla="*/ 455988 h 705291"/>
              <a:gd name="connsiteX5" fmla="*/ 9150163 w 9152065"/>
              <a:gd name="connsiteY5" fmla="*/ 0 h 705291"/>
              <a:gd name="connsiteX6" fmla="*/ 3124 w 9152065"/>
              <a:gd name="connsiteY6" fmla="*/ 7331 h 705291"/>
              <a:gd name="connsiteX0" fmla="*/ 3124 w 9152065"/>
              <a:gd name="connsiteY0" fmla="*/ 7331 h 713479"/>
              <a:gd name="connsiteX1" fmla="*/ 0 w 9152065"/>
              <a:gd name="connsiteY1" fmla="*/ 705291 h 713479"/>
              <a:gd name="connsiteX2" fmla="*/ 5470733 w 9152065"/>
              <a:gd name="connsiteY2" fmla="*/ 713479 h 713479"/>
              <a:gd name="connsiteX3" fmla="*/ 5909236 w 9152065"/>
              <a:gd name="connsiteY3" fmla="*/ 458361 h 713479"/>
              <a:gd name="connsiteX4" fmla="*/ 9151470 w 9152065"/>
              <a:gd name="connsiteY4" fmla="*/ 455988 h 713479"/>
              <a:gd name="connsiteX5" fmla="*/ 9150163 w 9152065"/>
              <a:gd name="connsiteY5" fmla="*/ 0 h 713479"/>
              <a:gd name="connsiteX6" fmla="*/ 3124 w 9152065"/>
              <a:gd name="connsiteY6" fmla="*/ 7331 h 713479"/>
              <a:gd name="connsiteX0" fmla="*/ 3124 w 9152065"/>
              <a:gd name="connsiteY0" fmla="*/ 7331 h 705291"/>
              <a:gd name="connsiteX1" fmla="*/ 0 w 9152065"/>
              <a:gd name="connsiteY1" fmla="*/ 705291 h 705291"/>
              <a:gd name="connsiteX2" fmla="*/ 5470733 w 9152065"/>
              <a:gd name="connsiteY2" fmla="*/ 695319 h 705291"/>
              <a:gd name="connsiteX3" fmla="*/ 5909236 w 9152065"/>
              <a:gd name="connsiteY3" fmla="*/ 458361 h 705291"/>
              <a:gd name="connsiteX4" fmla="*/ 9151470 w 9152065"/>
              <a:gd name="connsiteY4" fmla="*/ 455988 h 705291"/>
              <a:gd name="connsiteX5" fmla="*/ 9150163 w 9152065"/>
              <a:gd name="connsiteY5" fmla="*/ 0 h 705291"/>
              <a:gd name="connsiteX6" fmla="*/ 3124 w 9152065"/>
              <a:gd name="connsiteY6" fmla="*/ 7331 h 705291"/>
              <a:gd name="connsiteX0" fmla="*/ 3124 w 9152065"/>
              <a:gd name="connsiteY0" fmla="*/ 7331 h 708939"/>
              <a:gd name="connsiteX1" fmla="*/ 0 w 9152065"/>
              <a:gd name="connsiteY1" fmla="*/ 705291 h 708939"/>
              <a:gd name="connsiteX2" fmla="*/ 5467329 w 9152065"/>
              <a:gd name="connsiteY2" fmla="*/ 708939 h 708939"/>
              <a:gd name="connsiteX3" fmla="*/ 5909236 w 9152065"/>
              <a:gd name="connsiteY3" fmla="*/ 458361 h 708939"/>
              <a:gd name="connsiteX4" fmla="*/ 9151470 w 9152065"/>
              <a:gd name="connsiteY4" fmla="*/ 455988 h 708939"/>
              <a:gd name="connsiteX5" fmla="*/ 9150163 w 9152065"/>
              <a:gd name="connsiteY5" fmla="*/ 0 h 708939"/>
              <a:gd name="connsiteX6" fmla="*/ 3124 w 9152065"/>
              <a:gd name="connsiteY6" fmla="*/ 7331 h 708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52065" h="708939">
                <a:moveTo>
                  <a:pt x="3124" y="7331"/>
                </a:moveTo>
                <a:cubicBezTo>
                  <a:pt x="634" y="308645"/>
                  <a:pt x="2490" y="403977"/>
                  <a:pt x="0" y="705291"/>
                </a:cubicBezTo>
                <a:lnTo>
                  <a:pt x="5467329" y="708939"/>
                </a:lnTo>
                <a:lnTo>
                  <a:pt x="5909236" y="458361"/>
                </a:lnTo>
                <a:lnTo>
                  <a:pt x="9151470" y="455988"/>
                </a:lnTo>
                <a:cubicBezTo>
                  <a:pt x="9153960" y="254282"/>
                  <a:pt x="9147673" y="201706"/>
                  <a:pt x="9150163" y="0"/>
                </a:cubicBezTo>
                <a:lnTo>
                  <a:pt x="3124" y="7331"/>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dirty="0">
              <a:solidFill>
                <a:prstClr val="white"/>
              </a:solidFill>
              <a:latin typeface="Intel Clear" panose="020B0604020203020204" pitchFamily="34" charset="0"/>
            </a:endParaRPr>
          </a:p>
        </p:txBody>
      </p:sp>
      <p:pic>
        <p:nvPicPr>
          <p:cNvPr id="10" name="Picture 2" descr="\\.psf\Home\Desktop\Intel.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59428" y="1223661"/>
            <a:ext cx="1220881" cy="8046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8565571"/>
      </p:ext>
    </p:extLst>
  </p:cSld>
  <p:clrMapOvr>
    <a:masterClrMapping/>
  </p:clrMapOvr>
  <p:timing>
    <p:tnLst>
      <p:par>
        <p:cTn xmlns:p14="http://schemas.microsoft.com/office/powerpoint/2010/mai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Large Bullet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latin typeface="Intel Clear" panose="020B0604020203020204" pitchFamily="34" charset="0"/>
              </a:defRPr>
            </a:lvl1pPr>
          </a:lstStyle>
          <a:p>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Intel Clear" panose="020B060402020302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Intel Clear" panose="020B0604020203020204" pitchFamily="34" charset="0"/>
              </a:defRPr>
            </a:lvl1pPr>
          </a:lstStyle>
          <a:p>
            <a:fld id="{EE2556C5-CE8C-6547-B838-EA80C61A4AF7}" type="slidenum">
              <a:rPr lang="en-US" smtClean="0">
                <a:solidFill>
                  <a:prstClr val="white"/>
                </a:solidFill>
              </a:rPr>
              <a:pPr/>
              <a:t>‹#›</a:t>
            </a:fld>
            <a:endParaRPr lang="en-US" dirty="0">
              <a:solidFill>
                <a:prstClr val="white"/>
              </a:solidFill>
            </a:endParaRPr>
          </a:p>
        </p:txBody>
      </p:sp>
      <p:sp>
        <p:nvSpPr>
          <p:cNvPr id="7" name="Title 6"/>
          <p:cNvSpPr>
            <a:spLocks noGrp="1"/>
          </p:cNvSpPr>
          <p:nvPr>
            <p:ph type="title" hasCustomPrompt="1"/>
          </p:nvPr>
        </p:nvSpPr>
        <p:spPr>
          <a:xfrm>
            <a:off x="455613" y="308848"/>
            <a:ext cx="8229600" cy="868680"/>
          </a:xfrm>
        </p:spPr>
        <p:txBody>
          <a:bodyPr/>
          <a:lstStyle>
            <a:lvl1pPr>
              <a:defRPr/>
            </a:lvl1pPr>
          </a:lstStyle>
          <a:p>
            <a:r>
              <a:rPr lang="en-US" dirty="0" err="1" smtClean="0"/>
              <a:t>28pt</a:t>
            </a:r>
            <a:r>
              <a:rPr lang="en-US" dirty="0" smtClean="0"/>
              <a:t> Intel Clear Light Headline</a:t>
            </a:r>
            <a:endParaRPr lang="en-US" dirty="0"/>
          </a:p>
        </p:txBody>
      </p:sp>
      <p:sp>
        <p:nvSpPr>
          <p:cNvPr id="9" name="Content Placeholder 8"/>
          <p:cNvSpPr>
            <a:spLocks noGrp="1"/>
          </p:cNvSpPr>
          <p:nvPr>
            <p:ph sz="quarter" idx="13" hasCustomPrompt="1"/>
          </p:nvPr>
        </p:nvSpPr>
        <p:spPr>
          <a:xfrm>
            <a:off x="455613" y="1203325"/>
            <a:ext cx="8228012" cy="3425825"/>
          </a:xfrm>
        </p:spPr>
        <p:txBody>
          <a:bodyPr/>
          <a:lstStyle>
            <a:lvl1pPr>
              <a:defRPr>
                <a:latin typeface="Intel Clear" panose="020B0604020203020204" pitchFamily="34" charset="0"/>
              </a:defRPr>
            </a:lvl1pPr>
            <a:lvl2pPr>
              <a:defRPr sz="1800">
                <a:latin typeface="Intel Clear" panose="020B0604020203020204" pitchFamily="34" charset="0"/>
              </a:defRPr>
            </a:lvl2pPr>
            <a:lvl3pPr>
              <a:defRPr sz="1800">
                <a:latin typeface="Intel Clear" panose="020B0604020203020204" pitchFamily="34" charset="0"/>
              </a:defRPr>
            </a:lvl3pPr>
            <a:lvl4pPr>
              <a:defRPr sz="1600">
                <a:latin typeface="Intel Clear" panose="020B0604020203020204" pitchFamily="34" charset="0"/>
              </a:defRPr>
            </a:lvl4pPr>
            <a:lvl5pPr>
              <a:defRPr>
                <a:latin typeface="Intel Clear" panose="020B0604020203020204" pitchFamily="34" charset="0"/>
              </a:defRPr>
            </a:lvl5pPr>
          </a:lstStyle>
          <a:p>
            <a:pPr lvl="0"/>
            <a:r>
              <a:rPr lang="en-US" dirty="0" smtClean="0"/>
              <a:t>18pt Intel Clear body text</a:t>
            </a:r>
          </a:p>
          <a:p>
            <a:pPr lvl="1"/>
            <a:r>
              <a:rPr lang="en-US" dirty="0" smtClean="0"/>
              <a:t>18pt Intel Clear bullet one</a:t>
            </a:r>
          </a:p>
          <a:p>
            <a:pPr lvl="2"/>
            <a:r>
              <a:rPr lang="en-US" dirty="0" smtClean="0"/>
              <a:t>18pt Intel Clear sub-bullet</a:t>
            </a:r>
          </a:p>
          <a:p>
            <a:pPr lvl="3"/>
            <a:r>
              <a:rPr lang="en-US" dirty="0" smtClean="0"/>
              <a:t>16pt Intel Clear fourth level</a:t>
            </a:r>
          </a:p>
          <a:p>
            <a:pPr lvl="4"/>
            <a:r>
              <a:rPr lang="en-US" dirty="0" err="1" smtClean="0"/>
              <a:t>14pt</a:t>
            </a:r>
            <a:r>
              <a:rPr lang="en-US" dirty="0" smtClean="0"/>
              <a:t> Intel Clear fifth level</a:t>
            </a:r>
            <a:endParaRPr lang="en-US" dirty="0"/>
          </a:p>
        </p:txBody>
      </p:sp>
    </p:spTree>
    <p:extLst>
      <p:ext uri="{BB962C8B-B14F-4D97-AF65-F5344CB8AC3E}">
        <p14:creationId xmlns:p14="http://schemas.microsoft.com/office/powerpoint/2010/main" val="3894864162"/>
      </p:ext>
    </p:extLst>
  </p:cSld>
  <p:clrMapOvr>
    <a:masterClrMapping/>
  </p:clrMapOvr>
  <p:timing>
    <p:tnLst>
      <p:par>
        <p:cTn xmlns:p14="http://schemas.microsoft.com/office/powerpoint/2010/mai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latin typeface="Intel Clear" panose="020B0604020203020204" pitchFamily="34" charset="0"/>
              </a:defRPr>
            </a:lvl1pPr>
          </a:lstStyle>
          <a:p>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Intel Clear" panose="020B060402020302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Intel Clear" panose="020B0604020203020204" pitchFamily="34" charset="0"/>
              </a:defRPr>
            </a:lvl1pPr>
          </a:lstStyle>
          <a:p>
            <a:fld id="{EE2556C5-CE8C-6547-B838-EA80C61A4AF7}" type="slidenum">
              <a:rPr lang="en-US" smtClean="0">
                <a:solidFill>
                  <a:prstClr val="white"/>
                </a:solidFill>
              </a:rPr>
              <a:pPr/>
              <a:t>‹#›</a:t>
            </a:fld>
            <a:endParaRPr lang="en-US" dirty="0">
              <a:solidFill>
                <a:prstClr val="white"/>
              </a:solidFill>
            </a:endParaRPr>
          </a:p>
        </p:txBody>
      </p:sp>
      <p:sp>
        <p:nvSpPr>
          <p:cNvPr id="7" name="Title 6"/>
          <p:cNvSpPr>
            <a:spLocks noGrp="1"/>
          </p:cNvSpPr>
          <p:nvPr>
            <p:ph type="title" hasCustomPrompt="1"/>
          </p:nvPr>
        </p:nvSpPr>
        <p:spPr/>
        <p:txBody>
          <a:bodyPr/>
          <a:lstStyle>
            <a:lvl1pPr>
              <a:defRPr/>
            </a:lvl1pPr>
          </a:lstStyle>
          <a:p>
            <a:r>
              <a:rPr lang="en-US" dirty="0" err="1" smtClean="0"/>
              <a:t>28pt</a:t>
            </a:r>
            <a:r>
              <a:rPr lang="en-US" dirty="0" smtClean="0"/>
              <a:t> Intel Clear Light Headline</a:t>
            </a:r>
            <a:endParaRPr lang="en-US" dirty="0"/>
          </a:p>
        </p:txBody>
      </p:sp>
      <p:sp>
        <p:nvSpPr>
          <p:cNvPr id="8" name="Content Placeholder 7"/>
          <p:cNvSpPr>
            <a:spLocks noGrp="1"/>
          </p:cNvSpPr>
          <p:nvPr>
            <p:ph sz="quarter" idx="13" hasCustomPrompt="1"/>
          </p:nvPr>
        </p:nvSpPr>
        <p:spPr>
          <a:xfrm>
            <a:off x="455613" y="1203325"/>
            <a:ext cx="8228012" cy="3425825"/>
          </a:xfrm>
        </p:spPr>
        <p:txBody>
          <a:bodyPr/>
          <a:lstStyle>
            <a:lvl1pPr>
              <a:defRPr>
                <a:latin typeface="Intel Clear" panose="020B0604020203020204" pitchFamily="34" charset="0"/>
              </a:defRPr>
            </a:lvl1pPr>
            <a:lvl2pPr>
              <a:defRPr>
                <a:latin typeface="Intel Clear" panose="020B0604020203020204" pitchFamily="34" charset="0"/>
              </a:defRPr>
            </a:lvl2pPr>
            <a:lvl3pPr>
              <a:defRPr>
                <a:latin typeface="Intel Clear" panose="020B0604020203020204" pitchFamily="34" charset="0"/>
              </a:defRPr>
            </a:lvl3pPr>
            <a:lvl4pPr>
              <a:defRPr>
                <a:latin typeface="Intel Clear" panose="020B0604020203020204" pitchFamily="34" charset="0"/>
              </a:defRPr>
            </a:lvl4pPr>
            <a:lvl5pPr>
              <a:defRPr>
                <a:latin typeface="Intel Clear" panose="020B0604020203020204" pitchFamily="34" charset="0"/>
              </a:defRPr>
            </a:lvl5pPr>
          </a:lstStyle>
          <a:p>
            <a:pPr lvl="0"/>
            <a:r>
              <a:rPr lang="en-US" dirty="0" smtClean="0"/>
              <a:t>18pt Intel Clear body text</a:t>
            </a:r>
          </a:p>
          <a:p>
            <a:pPr lvl="1"/>
            <a:r>
              <a:rPr lang="en-US" dirty="0" smtClean="0"/>
              <a:t>16pt Intel Clear bullet one</a:t>
            </a:r>
          </a:p>
          <a:p>
            <a:pPr lvl="2"/>
            <a:r>
              <a:rPr lang="en-US" dirty="0" smtClean="0"/>
              <a:t>16pt Intel Clear sub-bullet</a:t>
            </a:r>
          </a:p>
          <a:p>
            <a:pPr lvl="3"/>
            <a:r>
              <a:rPr lang="en-US" dirty="0" err="1" smtClean="0"/>
              <a:t>14pt</a:t>
            </a:r>
            <a:r>
              <a:rPr lang="en-US" dirty="0" smtClean="0"/>
              <a:t> Intel Clear fourth level</a:t>
            </a:r>
          </a:p>
          <a:p>
            <a:pPr lvl="4"/>
            <a:r>
              <a:rPr lang="en-US" dirty="0" err="1" smtClean="0"/>
              <a:t>14pt</a:t>
            </a:r>
            <a:r>
              <a:rPr lang="en-US" dirty="0" smtClean="0"/>
              <a:t> Intel Clear fifth level</a:t>
            </a:r>
            <a:endParaRPr lang="en-US" dirty="0"/>
          </a:p>
        </p:txBody>
      </p:sp>
    </p:spTree>
    <p:extLst>
      <p:ext uri="{BB962C8B-B14F-4D97-AF65-F5344CB8AC3E}">
        <p14:creationId xmlns:p14="http://schemas.microsoft.com/office/powerpoint/2010/main" val="3539970897"/>
      </p:ext>
    </p:extLst>
  </p:cSld>
  <p:clrMapOvr>
    <a:masterClrMapping/>
  </p:clrMapOvr>
  <p:timing>
    <p:tnLst>
      <p:par>
        <p:cTn xmlns:p14="http://schemas.microsoft.com/office/powerpoint/2010/mai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theme" Target="../theme/theme1.xml"/><Relationship Id="rId7" Type="http://schemas.openxmlformats.org/officeDocument/2006/relationships/image" Target="../media/image1.jpeg"/><Relationship Id="rId8"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14.xml"/><Relationship Id="rId20" Type="http://schemas.openxmlformats.org/officeDocument/2006/relationships/theme" Target="../theme/theme2.xml"/><Relationship Id="rId21" Type="http://schemas.openxmlformats.org/officeDocument/2006/relationships/image" Target="../media/image3.png"/><Relationship Id="rId10" Type="http://schemas.openxmlformats.org/officeDocument/2006/relationships/slideLayout" Target="../slideLayouts/slideLayout15.xml"/><Relationship Id="rId11" Type="http://schemas.openxmlformats.org/officeDocument/2006/relationships/slideLayout" Target="../slideLayouts/slideLayout16.xml"/><Relationship Id="rId12" Type="http://schemas.openxmlformats.org/officeDocument/2006/relationships/slideLayout" Target="../slideLayouts/slideLayout17.xml"/><Relationship Id="rId13" Type="http://schemas.openxmlformats.org/officeDocument/2006/relationships/slideLayout" Target="../slideLayouts/slideLayout18.xml"/><Relationship Id="rId14" Type="http://schemas.openxmlformats.org/officeDocument/2006/relationships/slideLayout" Target="../slideLayouts/slideLayout19.xml"/><Relationship Id="rId15" Type="http://schemas.openxmlformats.org/officeDocument/2006/relationships/slideLayout" Target="../slideLayouts/slideLayout20.xml"/><Relationship Id="rId16" Type="http://schemas.openxmlformats.org/officeDocument/2006/relationships/slideLayout" Target="../slideLayouts/slideLayout21.xml"/><Relationship Id="rId17" Type="http://schemas.openxmlformats.org/officeDocument/2006/relationships/slideLayout" Target="../slideLayouts/slideLayout22.xml"/><Relationship Id="rId18" Type="http://schemas.openxmlformats.org/officeDocument/2006/relationships/slideLayout" Target="../slideLayouts/slideLayout23.xml"/><Relationship Id="rId19" Type="http://schemas.openxmlformats.org/officeDocument/2006/relationships/slideLayout" Target="../slideLayouts/slideLayout24.xml"/><Relationship Id="rId1" Type="http://schemas.openxmlformats.org/officeDocument/2006/relationships/slideLayout" Target="../slideLayouts/slideLayout6.xml"/><Relationship Id="rId2" Type="http://schemas.openxmlformats.org/officeDocument/2006/relationships/slideLayout" Target="../slideLayouts/slideLayout7.xml"/><Relationship Id="rId3" Type="http://schemas.openxmlformats.org/officeDocument/2006/relationships/slideLayout" Target="../slideLayouts/slideLayout8.xml"/><Relationship Id="rId4" Type="http://schemas.openxmlformats.org/officeDocument/2006/relationships/slideLayout" Target="../slideLayouts/slideLayout9.xml"/><Relationship Id="rId5" Type="http://schemas.openxmlformats.org/officeDocument/2006/relationships/slideLayout" Target="../slideLayouts/slideLayout10.xml"/><Relationship Id="rId6" Type="http://schemas.openxmlformats.org/officeDocument/2006/relationships/slideLayout" Target="../slideLayouts/slideLayout11.xml"/><Relationship Id="rId7" Type="http://schemas.openxmlformats.org/officeDocument/2006/relationships/slideLayout" Target="../slideLayouts/slideLayout12.xml"/><Relationship Id="rId8"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7.xml"/><Relationship Id="rId4" Type="http://schemas.openxmlformats.org/officeDocument/2006/relationships/slideLayout" Target="../slideLayouts/slideLayout28.xml"/><Relationship Id="rId5" Type="http://schemas.openxmlformats.org/officeDocument/2006/relationships/slideLayout" Target="../slideLayouts/slideLayout29.xml"/><Relationship Id="rId6" Type="http://schemas.openxmlformats.org/officeDocument/2006/relationships/theme" Target="../theme/theme3.xml"/><Relationship Id="rId7" Type="http://schemas.openxmlformats.org/officeDocument/2006/relationships/image" Target="../media/image9.jpeg"/><Relationship Id="rId1" Type="http://schemas.openxmlformats.org/officeDocument/2006/relationships/slideLayout" Target="../slideLayouts/slideLayout25.xml"/><Relationship Id="rId2" Type="http://schemas.openxmlformats.org/officeDocument/2006/relationships/slideLayout" Target="../slideLayouts/slideLayout26.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2.xml"/><Relationship Id="rId4" Type="http://schemas.openxmlformats.org/officeDocument/2006/relationships/slideLayout" Target="../slideLayouts/slideLayout33.xml"/><Relationship Id="rId5" Type="http://schemas.openxmlformats.org/officeDocument/2006/relationships/slideLayout" Target="../slideLayouts/slideLayout34.xml"/><Relationship Id="rId6" Type="http://schemas.openxmlformats.org/officeDocument/2006/relationships/theme" Target="../theme/theme4.xml"/><Relationship Id="rId7" Type="http://schemas.openxmlformats.org/officeDocument/2006/relationships/image" Target="../media/image9.jpeg"/><Relationship Id="rId1" Type="http://schemas.openxmlformats.org/officeDocument/2006/relationships/slideLayout" Target="../slideLayouts/slideLayout30.xml"/><Relationship Id="rId2" Type="http://schemas.openxmlformats.org/officeDocument/2006/relationships/slideLayout" Target="../slideLayouts/slideLayout31.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37.xml"/><Relationship Id="rId4" Type="http://schemas.openxmlformats.org/officeDocument/2006/relationships/slideLayout" Target="../slideLayouts/slideLayout38.xml"/><Relationship Id="rId5" Type="http://schemas.openxmlformats.org/officeDocument/2006/relationships/slideLayout" Target="../slideLayouts/slideLayout39.xml"/><Relationship Id="rId6" Type="http://schemas.openxmlformats.org/officeDocument/2006/relationships/slideLayout" Target="../slideLayouts/slideLayout40.xml"/><Relationship Id="rId7" Type="http://schemas.openxmlformats.org/officeDocument/2006/relationships/theme" Target="../theme/theme5.xml"/><Relationship Id="rId8" Type="http://schemas.openxmlformats.org/officeDocument/2006/relationships/image" Target="../media/image1.jpeg"/><Relationship Id="rId9" Type="http://schemas.openxmlformats.org/officeDocument/2006/relationships/image" Target="../media/image2.png"/><Relationship Id="rId1" Type="http://schemas.openxmlformats.org/officeDocument/2006/relationships/slideLayout" Target="../slideLayouts/slideLayout35.xml"/><Relationship Id="rId2"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7"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113" name="Rectangle 17"/>
          <p:cNvSpPr>
            <a:spLocks noChangeArrowheads="1"/>
          </p:cNvSpPr>
          <p:nvPr/>
        </p:nvSpPr>
        <p:spPr bwMode="auto">
          <a:xfrm>
            <a:off x="365126" y="285753"/>
            <a:ext cx="8410575" cy="992981"/>
          </a:xfrm>
          <a:prstGeom prst="rect">
            <a:avLst/>
          </a:prstGeom>
          <a:noFill/>
          <a:ln w="9525">
            <a:noFill/>
            <a:miter lim="800000"/>
            <a:headEnd/>
            <a:tailEnd/>
          </a:ln>
          <a:effectLst/>
        </p:spPr>
        <p:txBody>
          <a:bodyPr lIns="82141" tIns="41072" rIns="82141" bIns="41072" anchor="ctr" anchorCtr="1"/>
          <a:lstStyle/>
          <a:p>
            <a:pPr defTabSz="914355">
              <a:lnSpc>
                <a:spcPct val="90000"/>
              </a:lnSpc>
              <a:spcBef>
                <a:spcPct val="0"/>
              </a:spcBef>
            </a:pPr>
            <a:endParaRPr lang="en-US" sz="2900" dirty="0">
              <a:solidFill>
                <a:prstClr val="white"/>
              </a:solidFill>
              <a:effectLst>
                <a:outerShdw blurRad="38100" dist="38100" dir="2700000" algn="tl">
                  <a:srgbClr val="000000"/>
                </a:outerShdw>
              </a:effectLst>
              <a:latin typeface="Verdana" panose="020B0604030504040204" pitchFamily="34" charset="0"/>
              <a:cs typeface="Verdana" panose="020B0604030504040204" pitchFamily="34" charset="0"/>
            </a:endParaRPr>
          </a:p>
        </p:txBody>
      </p:sp>
      <p:sp>
        <p:nvSpPr>
          <p:cNvPr id="4114" name="Rectangle 18"/>
          <p:cNvSpPr>
            <a:spLocks noChangeArrowheads="1"/>
          </p:cNvSpPr>
          <p:nvPr/>
        </p:nvSpPr>
        <p:spPr bwMode="auto">
          <a:xfrm>
            <a:off x="366715" y="1345410"/>
            <a:ext cx="8407400" cy="3126581"/>
          </a:xfrm>
          <a:prstGeom prst="rect">
            <a:avLst/>
          </a:prstGeom>
          <a:noFill/>
          <a:ln w="9525">
            <a:noFill/>
            <a:miter lim="800000"/>
            <a:headEnd/>
            <a:tailEnd/>
          </a:ln>
          <a:effectLst/>
        </p:spPr>
        <p:txBody>
          <a:bodyPr lIns="81574" tIns="40789" rIns="81574" bIns="40789" anchorCtr="1"/>
          <a:lstStyle/>
          <a:p>
            <a:pPr marL="201243" indent="-201243" defTabSz="914355">
              <a:buFont typeface="Wingdings" pitchFamily="2" charset="2"/>
              <a:buChar char=""/>
            </a:pPr>
            <a:endParaRPr lang="en-US" sz="2100" dirty="0">
              <a:solidFill>
                <a:prstClr val="white"/>
              </a:solidFill>
              <a:effectLst>
                <a:outerShdw blurRad="38100" dist="38100" dir="2700000" algn="tl">
                  <a:srgbClr val="000000"/>
                </a:outerShdw>
              </a:effectLst>
              <a:latin typeface="Verdana" panose="020B0604030504040204" pitchFamily="34" charset="0"/>
              <a:cs typeface="Verdana" panose="020B0604030504040204" pitchFamily="34" charset="0"/>
            </a:endParaRPr>
          </a:p>
        </p:txBody>
      </p:sp>
      <p:sp>
        <p:nvSpPr>
          <p:cNvPr id="4115" name="Rectangle 19"/>
          <p:cNvSpPr>
            <a:spLocks noGrp="1" noChangeArrowheads="1"/>
          </p:cNvSpPr>
          <p:nvPr>
            <p:ph type="title"/>
          </p:nvPr>
        </p:nvSpPr>
        <p:spPr bwMode="auto">
          <a:xfrm>
            <a:off x="457200" y="205979"/>
            <a:ext cx="8229600" cy="857250"/>
          </a:xfrm>
          <a:prstGeom prst="rect">
            <a:avLst/>
          </a:prstGeom>
          <a:noFill/>
          <a:ln w="9525">
            <a:noFill/>
            <a:miter lim="800000"/>
            <a:headEnd/>
            <a:tailEnd/>
          </a:ln>
          <a:effectLst/>
        </p:spPr>
        <p:txBody>
          <a:bodyPr vert="horz" wrap="square" lIns="61226" tIns="30614" rIns="61226" bIns="30614" numCol="1" anchor="ctr" anchorCtr="0" compatLnSpc="1">
            <a:prstTxWarp prst="textNoShape">
              <a:avLst/>
            </a:prstTxWarp>
          </a:bodyPr>
          <a:lstStyle/>
          <a:p>
            <a:pPr lvl="0"/>
            <a:r>
              <a:rPr lang="en-US" dirty="0" smtClean="0"/>
              <a:t>Click to edit Master title style</a:t>
            </a:r>
          </a:p>
        </p:txBody>
      </p:sp>
      <p:sp>
        <p:nvSpPr>
          <p:cNvPr id="4116" name="Rectangle 20"/>
          <p:cNvSpPr>
            <a:spLocks noGrp="1" noChangeArrowheads="1"/>
          </p:cNvSpPr>
          <p:nvPr>
            <p:ph type="body" idx="1"/>
          </p:nvPr>
        </p:nvSpPr>
        <p:spPr bwMode="auto">
          <a:xfrm>
            <a:off x="457200" y="1200152"/>
            <a:ext cx="8229600" cy="3394473"/>
          </a:xfrm>
          <a:prstGeom prst="rect">
            <a:avLst/>
          </a:prstGeom>
        </p:spPr>
        <p:txBody>
          <a:bodyPr vert="horz" lIns="0" tIns="0" rIns="0" bIns="0" rtlCol="0">
            <a:noAutofit/>
          </a:bodyPr>
          <a:lstStyle/>
          <a:p>
            <a:pPr marL="0" lvl="0" indent="0" defTabSz="457189" latinLnBrk="0">
              <a:spcBef>
                <a:spcPts val="1200"/>
              </a:spcBef>
              <a:spcAft>
                <a:spcPts val="0"/>
              </a:spcAft>
              <a:buFont typeface="Wingdings" panose="05000000000000000000" pitchFamily="2" charset="2"/>
              <a:buNone/>
            </a:pPr>
            <a:r>
              <a:rPr lang="en-US" dirty="0" smtClean="0"/>
              <a:t>Click to edit Master text styles</a:t>
            </a:r>
          </a:p>
          <a:p>
            <a:pPr marL="225419" lvl="1" indent="-225419" defTabSz="457189" latinLnBrk="0">
              <a:spcBef>
                <a:spcPts val="1200"/>
              </a:spcBef>
              <a:buFont typeface="Wingdings" charset="2"/>
              <a:buChar char="§"/>
            </a:pPr>
            <a:r>
              <a:rPr lang="en-US" dirty="0" smtClean="0"/>
              <a:t>Second level</a:t>
            </a:r>
          </a:p>
          <a:p>
            <a:pPr marL="571486" lvl="2" indent="-228594" defTabSz="457189" latinLnBrk="0">
              <a:spcBef>
                <a:spcPts val="800"/>
              </a:spcBef>
              <a:buFont typeface="Wingdings" charset="2"/>
              <a:buChar char="§"/>
            </a:pPr>
            <a:r>
              <a:rPr lang="en-US" dirty="0" smtClean="0"/>
              <a:t>Third level</a:t>
            </a:r>
          </a:p>
        </p:txBody>
      </p:sp>
      <p:sp>
        <p:nvSpPr>
          <p:cNvPr id="7" name="Slide Number Placeholder 5"/>
          <p:cNvSpPr>
            <a:spLocks noGrp="1"/>
          </p:cNvSpPr>
          <p:nvPr>
            <p:ph type="sldNum" sz="quarter" idx="4"/>
          </p:nvPr>
        </p:nvSpPr>
        <p:spPr>
          <a:xfrm>
            <a:off x="6872352" y="4842144"/>
            <a:ext cx="2133600" cy="273844"/>
          </a:xfrm>
          <a:prstGeom prst="rect">
            <a:avLst/>
          </a:prstGeom>
        </p:spPr>
        <p:txBody>
          <a:bodyPr vert="horz" lIns="0" tIns="0" rIns="0" bIns="0" rtlCol="0" anchor="ctr"/>
          <a:lstStyle>
            <a:lvl1pPr algn="r">
              <a:defRPr sz="800">
                <a:solidFill>
                  <a:srgbClr val="F2F2F2"/>
                </a:solidFill>
                <a:latin typeface="Intel Clear" panose="020B0604020203020204" pitchFamily="34" charset="0"/>
                <a:cs typeface="Intel Clear Light" panose="020B0404020203020204" pitchFamily="34" charset="0"/>
              </a:defRPr>
            </a:lvl1pPr>
          </a:lstStyle>
          <a:p>
            <a:pPr defTabSz="457189"/>
            <a:fld id="{EE2556C5-CE8C-6547-B838-EA80C61A4AF7}" type="slidenum">
              <a:rPr lang="en-US" smtClean="0"/>
              <a:pPr defTabSz="457189"/>
              <a:t>‹#›</a:t>
            </a:fld>
            <a:endParaRPr lang="en-US" dirty="0"/>
          </a:p>
        </p:txBody>
      </p:sp>
      <p:cxnSp>
        <p:nvCxnSpPr>
          <p:cNvPr id="4" name="Straight Connector 3"/>
          <p:cNvCxnSpPr/>
          <p:nvPr userDrawn="1"/>
        </p:nvCxnSpPr>
        <p:spPr bwMode="auto">
          <a:xfrm>
            <a:off x="8772071" y="4880429"/>
            <a:ext cx="0" cy="202500"/>
          </a:xfrm>
          <a:prstGeom prst="line">
            <a:avLst/>
          </a:prstGeom>
          <a:noFill/>
          <a:ln w="9525" cap="flat" cmpd="sng" algn="ctr">
            <a:solidFill>
              <a:schemeClr val="tx1">
                <a:lumMod val="95000"/>
              </a:schemeClr>
            </a:solidFill>
            <a:prstDash val="solid"/>
            <a:round/>
            <a:headEnd type="none" w="med" len="med"/>
            <a:tailEnd type="none" w="med" len="med"/>
          </a:ln>
          <a:effectLst/>
        </p:spPr>
      </p:cxnSp>
      <p:pic>
        <p:nvPicPr>
          <p:cNvPr id="10" name="Picture 9" descr="intel_wht_rgb_3000.png"/>
          <p:cNvPicPr>
            <a:picLocks noChangeAspect="1"/>
          </p:cNvPicPr>
          <p:nvPr userDrawn="1"/>
        </p:nvPicPr>
        <p:blipFill>
          <a:blip r:embed="rId8" cstate="print">
            <a:extLst>
              <a:ext uri="{28A0092B-C50C-407E-A947-70E740481C1C}">
                <a14:useLocalDpi xmlns:a14="http://schemas.microsoft.com/office/drawing/2010/main"/>
              </a:ext>
            </a:extLst>
          </a:blip>
          <a:stretch>
            <a:fillRect/>
          </a:stretch>
        </p:blipFill>
        <p:spPr>
          <a:xfrm>
            <a:off x="8239115" y="4830283"/>
            <a:ext cx="378743" cy="249718"/>
          </a:xfrm>
          <a:prstGeom prst="rect">
            <a:avLst/>
          </a:prstGeom>
        </p:spPr>
      </p:pic>
      <p:sp>
        <p:nvSpPr>
          <p:cNvPr id="11" name="Footer Placeholder 4"/>
          <p:cNvSpPr>
            <a:spLocks noGrp="1"/>
          </p:cNvSpPr>
          <p:nvPr>
            <p:ph type="ftr" sz="quarter" idx="3"/>
          </p:nvPr>
        </p:nvSpPr>
        <p:spPr>
          <a:xfrm>
            <a:off x="427749" y="4848905"/>
            <a:ext cx="7938364" cy="274637"/>
          </a:xfrm>
          <a:prstGeom prst="rect">
            <a:avLst/>
          </a:prstGeom>
        </p:spPr>
        <p:txBody>
          <a:bodyPr lIns="68580" tIns="34290" rIns="68580" bIns="34290"/>
          <a:lstStyle>
            <a:lvl1pPr>
              <a:defRPr sz="800">
                <a:solidFill>
                  <a:schemeClr val="tx1">
                    <a:lumMod val="95000"/>
                  </a:schemeClr>
                </a:solidFill>
              </a:defRPr>
            </a:lvl1pPr>
          </a:lstStyle>
          <a:p>
            <a:endParaRPr lang="en-GB" dirty="0"/>
          </a:p>
        </p:txBody>
      </p:sp>
    </p:spTree>
    <p:extLst>
      <p:ext uri="{BB962C8B-B14F-4D97-AF65-F5344CB8AC3E}">
        <p14:creationId xmlns:p14="http://schemas.microsoft.com/office/powerpoint/2010/main" val="3418566764"/>
      </p:ext>
    </p:extLst>
  </p:cSld>
  <p:clrMap bg1="dk2" tx1="lt1" bg2="dk1" tx2="lt2" accent1="accent1" accent2="accent2" accent3="accent3" accent4="accent4" accent5="accent5" accent6="accent6" hlink="hlink" folHlink="folHlink"/>
  <p:sldLayoutIdLst>
    <p:sldLayoutId id="2147483667" r:id="rId1"/>
    <p:sldLayoutId id="2147483668" r:id="rId2"/>
    <p:sldLayoutId id="2147483725" r:id="rId3"/>
    <p:sldLayoutId id="2147483729" r:id="rId4"/>
    <p:sldLayoutId id="2147483652"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hf hdr="0" ftr="0" dt="0"/>
  <p:txStyles>
    <p:titleStyle>
      <a:lvl1pPr algn="ctr" rtl="0" eaLnBrk="1" fontAlgn="base" hangingPunct="1">
        <a:lnSpc>
          <a:spcPct val="90000"/>
        </a:lnSpc>
        <a:spcBef>
          <a:spcPct val="0"/>
        </a:spcBef>
        <a:spcAft>
          <a:spcPct val="0"/>
        </a:spcAft>
        <a:defRPr sz="2800">
          <a:solidFill>
            <a:schemeClr val="tx1"/>
          </a:solidFill>
          <a:effectLst>
            <a:outerShdw blurRad="38100" dist="38100" dir="2700000" algn="tl">
              <a:srgbClr val="000000">
                <a:alpha val="43137"/>
              </a:srgbClr>
            </a:outerShdw>
          </a:effectLst>
          <a:latin typeface="Intel Clear"/>
          <a:ea typeface="+mj-ea"/>
          <a:cs typeface="Intel Clear"/>
        </a:defRPr>
      </a:lvl1pPr>
      <a:lvl2pPr algn="ctr" rtl="0" eaLnBrk="1" fontAlgn="base" hangingPunct="1">
        <a:lnSpc>
          <a:spcPct val="90000"/>
        </a:lnSpc>
        <a:spcBef>
          <a:spcPct val="0"/>
        </a:spcBef>
        <a:spcAft>
          <a:spcPct val="0"/>
        </a:spcAft>
        <a:defRPr sz="2900">
          <a:solidFill>
            <a:schemeClr val="tx1"/>
          </a:solidFill>
          <a:effectLst>
            <a:outerShdw blurRad="38100" dist="38100" dir="2700000" algn="tl">
              <a:srgbClr val="000000"/>
            </a:outerShdw>
          </a:effectLst>
          <a:latin typeface="Neo Sans Intel Medium" pitchFamily="34" charset="0"/>
          <a:cs typeface="Arial" charset="0"/>
        </a:defRPr>
      </a:lvl2pPr>
      <a:lvl3pPr algn="ctr" rtl="0" eaLnBrk="1" fontAlgn="base" hangingPunct="1">
        <a:lnSpc>
          <a:spcPct val="90000"/>
        </a:lnSpc>
        <a:spcBef>
          <a:spcPct val="0"/>
        </a:spcBef>
        <a:spcAft>
          <a:spcPct val="0"/>
        </a:spcAft>
        <a:defRPr sz="2900">
          <a:solidFill>
            <a:schemeClr val="tx1"/>
          </a:solidFill>
          <a:effectLst>
            <a:outerShdw blurRad="38100" dist="38100" dir="2700000" algn="tl">
              <a:srgbClr val="000000"/>
            </a:outerShdw>
          </a:effectLst>
          <a:latin typeface="Neo Sans Intel Medium" pitchFamily="34" charset="0"/>
          <a:cs typeface="Arial" charset="0"/>
        </a:defRPr>
      </a:lvl3pPr>
      <a:lvl4pPr algn="ctr" rtl="0" eaLnBrk="1" fontAlgn="base" hangingPunct="1">
        <a:lnSpc>
          <a:spcPct val="90000"/>
        </a:lnSpc>
        <a:spcBef>
          <a:spcPct val="0"/>
        </a:spcBef>
        <a:spcAft>
          <a:spcPct val="0"/>
        </a:spcAft>
        <a:defRPr sz="2900">
          <a:solidFill>
            <a:schemeClr val="tx1"/>
          </a:solidFill>
          <a:effectLst>
            <a:outerShdw blurRad="38100" dist="38100" dir="2700000" algn="tl">
              <a:srgbClr val="000000"/>
            </a:outerShdw>
          </a:effectLst>
          <a:latin typeface="Neo Sans Intel Medium" pitchFamily="34" charset="0"/>
          <a:cs typeface="Arial" charset="0"/>
        </a:defRPr>
      </a:lvl4pPr>
      <a:lvl5pPr algn="ctr" rtl="0" eaLnBrk="1" fontAlgn="base" hangingPunct="1">
        <a:lnSpc>
          <a:spcPct val="90000"/>
        </a:lnSpc>
        <a:spcBef>
          <a:spcPct val="0"/>
        </a:spcBef>
        <a:spcAft>
          <a:spcPct val="0"/>
        </a:spcAft>
        <a:defRPr sz="2900">
          <a:solidFill>
            <a:schemeClr val="tx1"/>
          </a:solidFill>
          <a:effectLst>
            <a:outerShdw blurRad="38100" dist="38100" dir="2700000" algn="tl">
              <a:srgbClr val="000000"/>
            </a:outerShdw>
          </a:effectLst>
          <a:latin typeface="Neo Sans Intel Medium" pitchFamily="34" charset="0"/>
          <a:cs typeface="Arial" charset="0"/>
        </a:defRPr>
      </a:lvl5pPr>
      <a:lvl6pPr marL="408153" algn="ctr" rtl="0" eaLnBrk="1" fontAlgn="base" hangingPunct="1">
        <a:lnSpc>
          <a:spcPct val="90000"/>
        </a:lnSpc>
        <a:spcBef>
          <a:spcPct val="0"/>
        </a:spcBef>
        <a:spcAft>
          <a:spcPct val="0"/>
        </a:spcAft>
        <a:defRPr sz="2900">
          <a:solidFill>
            <a:schemeClr val="tx1"/>
          </a:solidFill>
          <a:effectLst>
            <a:outerShdw blurRad="38100" dist="38100" dir="2700000" algn="tl">
              <a:srgbClr val="000000"/>
            </a:outerShdw>
          </a:effectLst>
          <a:latin typeface="Neo Sans Intel Medium" pitchFamily="34" charset="0"/>
          <a:cs typeface="Arial" charset="0"/>
        </a:defRPr>
      </a:lvl6pPr>
      <a:lvl7pPr marL="816305" algn="ctr" rtl="0" eaLnBrk="1" fontAlgn="base" hangingPunct="1">
        <a:lnSpc>
          <a:spcPct val="90000"/>
        </a:lnSpc>
        <a:spcBef>
          <a:spcPct val="0"/>
        </a:spcBef>
        <a:spcAft>
          <a:spcPct val="0"/>
        </a:spcAft>
        <a:defRPr sz="2900">
          <a:solidFill>
            <a:schemeClr val="tx1"/>
          </a:solidFill>
          <a:effectLst>
            <a:outerShdw blurRad="38100" dist="38100" dir="2700000" algn="tl">
              <a:srgbClr val="000000"/>
            </a:outerShdw>
          </a:effectLst>
          <a:latin typeface="Neo Sans Intel Medium" pitchFamily="34" charset="0"/>
          <a:cs typeface="Arial" charset="0"/>
        </a:defRPr>
      </a:lvl7pPr>
      <a:lvl8pPr marL="1224461" algn="ctr" rtl="0" eaLnBrk="1" fontAlgn="base" hangingPunct="1">
        <a:lnSpc>
          <a:spcPct val="90000"/>
        </a:lnSpc>
        <a:spcBef>
          <a:spcPct val="0"/>
        </a:spcBef>
        <a:spcAft>
          <a:spcPct val="0"/>
        </a:spcAft>
        <a:defRPr sz="2900">
          <a:solidFill>
            <a:schemeClr val="tx1"/>
          </a:solidFill>
          <a:effectLst>
            <a:outerShdw blurRad="38100" dist="38100" dir="2700000" algn="tl">
              <a:srgbClr val="000000"/>
            </a:outerShdw>
          </a:effectLst>
          <a:latin typeface="Neo Sans Intel Medium" pitchFamily="34" charset="0"/>
          <a:cs typeface="Arial" charset="0"/>
        </a:defRPr>
      </a:lvl8pPr>
      <a:lvl9pPr marL="1632612" algn="ctr" rtl="0" eaLnBrk="1" fontAlgn="base" hangingPunct="1">
        <a:lnSpc>
          <a:spcPct val="90000"/>
        </a:lnSpc>
        <a:spcBef>
          <a:spcPct val="0"/>
        </a:spcBef>
        <a:spcAft>
          <a:spcPct val="0"/>
        </a:spcAft>
        <a:defRPr sz="2900">
          <a:solidFill>
            <a:schemeClr val="tx1"/>
          </a:solidFill>
          <a:effectLst>
            <a:outerShdw blurRad="38100" dist="38100" dir="2700000" algn="tl">
              <a:srgbClr val="000000"/>
            </a:outerShdw>
          </a:effectLst>
          <a:latin typeface="Neo Sans Intel Medium" pitchFamily="34" charset="0"/>
          <a:cs typeface="Arial" charset="0"/>
        </a:defRPr>
      </a:lvl9pPr>
    </p:titleStyle>
    <p:bodyStyle>
      <a:lvl1pPr marL="201243" indent="-201243" algn="l" rtl="0" eaLnBrk="1" fontAlgn="base" hangingPunct="1">
        <a:lnSpc>
          <a:spcPct val="95000"/>
        </a:lnSpc>
        <a:spcBef>
          <a:spcPct val="30000"/>
        </a:spcBef>
        <a:spcAft>
          <a:spcPct val="0"/>
        </a:spcAft>
        <a:buClr>
          <a:schemeClr val="tx1"/>
        </a:buClr>
        <a:buFont typeface="Arial" pitchFamily="34" charset="0"/>
        <a:buChar char="•"/>
        <a:defRPr lang="en-US" sz="1800" b="0" kern="1200" dirty="0" smtClean="0">
          <a:solidFill>
            <a:schemeClr val="tx1"/>
          </a:solidFill>
          <a:effectLst>
            <a:outerShdw blurRad="38100" dist="38100" dir="2700000" algn="tl">
              <a:srgbClr val="000000">
                <a:alpha val="43137"/>
              </a:srgbClr>
            </a:outerShdw>
          </a:effectLst>
          <a:latin typeface="Intel Clear" panose="020B0604020203020204" pitchFamily="34" charset="0"/>
          <a:ea typeface="+mn-ea"/>
          <a:cs typeface="Intel Clear" panose="020B0604020203020204" pitchFamily="34" charset="0"/>
        </a:defRPr>
      </a:lvl1pPr>
      <a:lvl2pPr marL="508775" indent="-201243" algn="l" rtl="0" eaLnBrk="1" fontAlgn="base" hangingPunct="1">
        <a:lnSpc>
          <a:spcPct val="95000"/>
        </a:lnSpc>
        <a:spcBef>
          <a:spcPct val="30000"/>
        </a:spcBef>
        <a:spcAft>
          <a:spcPct val="0"/>
        </a:spcAft>
        <a:buClr>
          <a:schemeClr val="tx1"/>
        </a:buClr>
        <a:buChar char="–"/>
        <a:defRPr lang="en-US" sz="1600" kern="1200" baseline="0" dirty="0" smtClean="0">
          <a:solidFill>
            <a:schemeClr val="tx1"/>
          </a:solidFill>
          <a:effectLst>
            <a:outerShdw blurRad="38100" dist="38100" dir="2700000" algn="tl">
              <a:srgbClr val="000000">
                <a:alpha val="43137"/>
              </a:srgbClr>
            </a:outerShdw>
          </a:effectLst>
          <a:latin typeface="Intel Clear" panose="020B0604020203020204" pitchFamily="34" charset="0"/>
          <a:ea typeface="+mn-ea"/>
          <a:cs typeface="Intel Clear" panose="020B0604020203020204" pitchFamily="34" charset="0"/>
        </a:defRPr>
      </a:lvl2pPr>
      <a:lvl3pPr marL="816305" indent="-201243" algn="l" rtl="0" eaLnBrk="1" fontAlgn="base" hangingPunct="1">
        <a:lnSpc>
          <a:spcPct val="95000"/>
        </a:lnSpc>
        <a:spcBef>
          <a:spcPct val="30000"/>
        </a:spcBef>
        <a:spcAft>
          <a:spcPct val="0"/>
        </a:spcAft>
        <a:buClr>
          <a:schemeClr val="tx1"/>
        </a:buClr>
        <a:buChar char="–"/>
        <a:defRPr lang="en-US" sz="1600" kern="1200" dirty="0" smtClean="0">
          <a:solidFill>
            <a:schemeClr val="tx1"/>
          </a:solidFill>
          <a:effectLst>
            <a:outerShdw blurRad="38100" dist="38100" dir="2700000" algn="tl">
              <a:srgbClr val="000000">
                <a:alpha val="43137"/>
              </a:srgbClr>
            </a:outerShdw>
          </a:effectLst>
          <a:latin typeface="Intel Clear" panose="020B0604020203020204" pitchFamily="34" charset="0"/>
          <a:ea typeface="+mn-ea"/>
          <a:cs typeface="Intel Clear" panose="020B0604020203020204" pitchFamily="34" charset="0"/>
        </a:defRPr>
      </a:lvl3pPr>
      <a:lvl4pPr marL="1234382" indent="-213998" algn="l" rtl="0" eaLnBrk="1" fontAlgn="base" hangingPunct="1">
        <a:spcBef>
          <a:spcPct val="20000"/>
        </a:spcBef>
        <a:spcAft>
          <a:spcPct val="0"/>
        </a:spcAft>
        <a:buChar char="–"/>
        <a:defRPr sz="1800">
          <a:solidFill>
            <a:schemeClr val="tx1"/>
          </a:solidFill>
          <a:effectLst>
            <a:outerShdw blurRad="38100" dist="38100" dir="2700000" algn="tl">
              <a:srgbClr val="000000"/>
            </a:outerShdw>
          </a:effectLst>
          <a:latin typeface="Arial" charset="0"/>
          <a:cs typeface="+mn-cs"/>
        </a:defRPr>
      </a:lvl4pPr>
      <a:lvl5pPr marL="1541912" indent="-205495" algn="l" rtl="0" eaLnBrk="1" fontAlgn="base" hangingPunct="1">
        <a:spcBef>
          <a:spcPct val="20000"/>
        </a:spcBef>
        <a:spcAft>
          <a:spcPct val="0"/>
        </a:spcAft>
        <a:buChar char="•"/>
        <a:defRPr sz="1800">
          <a:solidFill>
            <a:schemeClr val="tx1"/>
          </a:solidFill>
          <a:effectLst>
            <a:outerShdw blurRad="38100" dist="38100" dir="2700000" algn="tl">
              <a:srgbClr val="000000"/>
            </a:outerShdw>
          </a:effectLst>
          <a:latin typeface="Arial" charset="0"/>
          <a:cs typeface="+mn-cs"/>
        </a:defRPr>
      </a:lvl5pPr>
      <a:lvl6pPr marL="1950065" indent="-205495" algn="l" rtl="0" eaLnBrk="1" fontAlgn="base" hangingPunct="1">
        <a:spcBef>
          <a:spcPct val="20000"/>
        </a:spcBef>
        <a:spcAft>
          <a:spcPct val="0"/>
        </a:spcAft>
        <a:buChar char="•"/>
        <a:defRPr sz="1800">
          <a:solidFill>
            <a:schemeClr val="tx1"/>
          </a:solidFill>
          <a:effectLst>
            <a:outerShdw blurRad="38100" dist="38100" dir="2700000" algn="tl">
              <a:srgbClr val="000000"/>
            </a:outerShdw>
          </a:effectLst>
          <a:latin typeface="Arial" charset="0"/>
          <a:cs typeface="+mn-cs"/>
        </a:defRPr>
      </a:lvl6pPr>
      <a:lvl7pPr marL="2358218" indent="-205495" algn="l" rtl="0" eaLnBrk="1" fontAlgn="base" hangingPunct="1">
        <a:spcBef>
          <a:spcPct val="20000"/>
        </a:spcBef>
        <a:spcAft>
          <a:spcPct val="0"/>
        </a:spcAft>
        <a:buChar char="•"/>
        <a:defRPr sz="1800">
          <a:solidFill>
            <a:schemeClr val="tx1"/>
          </a:solidFill>
          <a:effectLst>
            <a:outerShdw blurRad="38100" dist="38100" dir="2700000" algn="tl">
              <a:srgbClr val="000000"/>
            </a:outerShdw>
          </a:effectLst>
          <a:latin typeface="Arial" charset="0"/>
          <a:cs typeface="+mn-cs"/>
        </a:defRPr>
      </a:lvl7pPr>
      <a:lvl8pPr marL="2766371" indent="-205495" algn="l" rtl="0" eaLnBrk="1" fontAlgn="base" hangingPunct="1">
        <a:spcBef>
          <a:spcPct val="20000"/>
        </a:spcBef>
        <a:spcAft>
          <a:spcPct val="0"/>
        </a:spcAft>
        <a:buChar char="•"/>
        <a:defRPr sz="1800">
          <a:solidFill>
            <a:schemeClr val="tx1"/>
          </a:solidFill>
          <a:effectLst>
            <a:outerShdw blurRad="38100" dist="38100" dir="2700000" algn="tl">
              <a:srgbClr val="000000"/>
            </a:outerShdw>
          </a:effectLst>
          <a:latin typeface="Arial" charset="0"/>
          <a:cs typeface="+mn-cs"/>
        </a:defRPr>
      </a:lvl8pPr>
      <a:lvl9pPr marL="3174525" indent="-205495" algn="l" rtl="0" eaLnBrk="1" fontAlgn="base" hangingPunct="1">
        <a:spcBef>
          <a:spcPct val="20000"/>
        </a:spcBef>
        <a:spcAft>
          <a:spcPct val="0"/>
        </a:spcAft>
        <a:buChar char="•"/>
        <a:defRPr sz="1800">
          <a:solidFill>
            <a:schemeClr val="tx1"/>
          </a:solidFill>
          <a:effectLst>
            <a:outerShdw blurRad="38100" dist="38100" dir="2700000" algn="tl">
              <a:srgbClr val="000000"/>
            </a:outerShdw>
          </a:effectLst>
          <a:latin typeface="Arial" charset="0"/>
          <a:cs typeface="+mn-cs"/>
        </a:defRPr>
      </a:lvl9pPr>
    </p:bodyStyle>
    <p:otherStyle>
      <a:defPPr>
        <a:defRPr lang="en-US"/>
      </a:defPPr>
      <a:lvl1pPr marL="0" algn="l" defTabSz="816305" rtl="0" eaLnBrk="1" latinLnBrk="0" hangingPunct="1">
        <a:defRPr sz="1600" kern="1200">
          <a:solidFill>
            <a:schemeClr val="tx1"/>
          </a:solidFill>
          <a:latin typeface="+mn-lt"/>
          <a:ea typeface="+mn-ea"/>
          <a:cs typeface="+mn-cs"/>
        </a:defRPr>
      </a:lvl1pPr>
      <a:lvl2pPr marL="408153" algn="l" defTabSz="816305" rtl="0" eaLnBrk="1" latinLnBrk="0" hangingPunct="1">
        <a:defRPr sz="1600" kern="1200">
          <a:solidFill>
            <a:schemeClr val="tx1"/>
          </a:solidFill>
          <a:latin typeface="+mn-lt"/>
          <a:ea typeface="+mn-ea"/>
          <a:cs typeface="+mn-cs"/>
        </a:defRPr>
      </a:lvl2pPr>
      <a:lvl3pPr marL="816305" algn="l" defTabSz="816305" rtl="0" eaLnBrk="1" latinLnBrk="0" hangingPunct="1">
        <a:defRPr sz="1600" kern="1200">
          <a:solidFill>
            <a:schemeClr val="tx1"/>
          </a:solidFill>
          <a:latin typeface="+mn-lt"/>
          <a:ea typeface="+mn-ea"/>
          <a:cs typeface="+mn-cs"/>
        </a:defRPr>
      </a:lvl3pPr>
      <a:lvl4pPr marL="1224461" algn="l" defTabSz="816305" rtl="0" eaLnBrk="1" latinLnBrk="0" hangingPunct="1">
        <a:defRPr sz="1600" kern="1200">
          <a:solidFill>
            <a:schemeClr val="tx1"/>
          </a:solidFill>
          <a:latin typeface="+mn-lt"/>
          <a:ea typeface="+mn-ea"/>
          <a:cs typeface="+mn-cs"/>
        </a:defRPr>
      </a:lvl4pPr>
      <a:lvl5pPr marL="1632612" algn="l" defTabSz="816305" rtl="0" eaLnBrk="1" latinLnBrk="0" hangingPunct="1">
        <a:defRPr sz="1600" kern="1200">
          <a:solidFill>
            <a:schemeClr val="tx1"/>
          </a:solidFill>
          <a:latin typeface="+mn-lt"/>
          <a:ea typeface="+mn-ea"/>
          <a:cs typeface="+mn-cs"/>
        </a:defRPr>
      </a:lvl5pPr>
      <a:lvl6pPr marL="2040766" algn="l" defTabSz="816305" rtl="0" eaLnBrk="1" latinLnBrk="0" hangingPunct="1">
        <a:defRPr sz="1600" kern="1200">
          <a:solidFill>
            <a:schemeClr val="tx1"/>
          </a:solidFill>
          <a:latin typeface="+mn-lt"/>
          <a:ea typeface="+mn-ea"/>
          <a:cs typeface="+mn-cs"/>
        </a:defRPr>
      </a:lvl6pPr>
      <a:lvl7pPr marL="2448919" algn="l" defTabSz="816305" rtl="0" eaLnBrk="1" latinLnBrk="0" hangingPunct="1">
        <a:defRPr sz="1600" kern="1200">
          <a:solidFill>
            <a:schemeClr val="tx1"/>
          </a:solidFill>
          <a:latin typeface="+mn-lt"/>
          <a:ea typeface="+mn-ea"/>
          <a:cs typeface="+mn-cs"/>
        </a:defRPr>
      </a:lvl7pPr>
      <a:lvl8pPr marL="2857070" algn="l" defTabSz="816305" rtl="0" eaLnBrk="1" latinLnBrk="0" hangingPunct="1">
        <a:defRPr sz="1600" kern="1200">
          <a:solidFill>
            <a:schemeClr val="tx1"/>
          </a:solidFill>
          <a:latin typeface="+mn-lt"/>
          <a:ea typeface="+mn-ea"/>
          <a:cs typeface="+mn-cs"/>
        </a:defRPr>
      </a:lvl8pPr>
      <a:lvl9pPr marL="3265226" algn="l" defTabSz="816305" rtl="0" eaLnBrk="1" latinLnBrk="0" hangingPunct="1">
        <a:defRPr sz="16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5123" name="Picture 3" descr="\\.psf\Home\Desktop\WideFooterAI.png"/>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587" y="4806834"/>
            <a:ext cx="9144000" cy="33666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455613" y="319008"/>
            <a:ext cx="8229600" cy="868680"/>
          </a:xfrm>
          <a:prstGeom prst="rect">
            <a:avLst/>
          </a:prstGeom>
        </p:spPr>
        <p:txBody>
          <a:bodyPr vert="horz" lIns="0" tIns="0" rIns="0" bIns="0" rtlCol="0" anchor="t" anchorCtr="0">
            <a:noAutofit/>
          </a:bodyPr>
          <a:lstStyle/>
          <a:p>
            <a:r>
              <a:rPr lang="en-US" dirty="0" smtClean="0"/>
              <a:t>28pt Intel Clear Light Headline</a:t>
            </a:r>
            <a:endParaRPr lang="en-US" dirty="0"/>
          </a:p>
        </p:txBody>
      </p:sp>
      <p:sp>
        <p:nvSpPr>
          <p:cNvPr id="3" name="Text Placeholder 2"/>
          <p:cNvSpPr>
            <a:spLocks noGrp="1"/>
          </p:cNvSpPr>
          <p:nvPr>
            <p:ph type="body" idx="1"/>
          </p:nvPr>
        </p:nvSpPr>
        <p:spPr>
          <a:xfrm>
            <a:off x="455613" y="1203325"/>
            <a:ext cx="8228012" cy="3425825"/>
          </a:xfrm>
          <a:prstGeom prst="rect">
            <a:avLst/>
          </a:prstGeom>
        </p:spPr>
        <p:txBody>
          <a:bodyPr vert="horz" lIns="0" tIns="0" rIns="0" bIns="0" rtlCol="0">
            <a:noAutofit/>
          </a:bodyPr>
          <a:lstStyle/>
          <a:p>
            <a:pPr lvl="0"/>
            <a:r>
              <a:rPr lang="en-US" dirty="0" smtClean="0"/>
              <a:t>18pt Intel Clear body text</a:t>
            </a:r>
          </a:p>
          <a:p>
            <a:pPr lvl="1"/>
            <a:r>
              <a:rPr lang="en-US" dirty="0" smtClean="0"/>
              <a:t>16pt Intel Clear bullet one</a:t>
            </a:r>
          </a:p>
          <a:p>
            <a:pPr lvl="2"/>
            <a:r>
              <a:rPr lang="en-US" dirty="0" smtClean="0"/>
              <a:t>16pt Intel Clear sub-bullet</a:t>
            </a:r>
          </a:p>
          <a:p>
            <a:pPr lvl="3"/>
            <a:r>
              <a:rPr lang="en-US" dirty="0" err="1" smtClean="0"/>
              <a:t>14pt</a:t>
            </a:r>
            <a:r>
              <a:rPr lang="en-US" dirty="0" smtClean="0"/>
              <a:t> Intel Clear fourth level</a:t>
            </a:r>
          </a:p>
          <a:p>
            <a:pPr lvl="4"/>
            <a:r>
              <a:rPr lang="en-US" dirty="0" err="1" smtClean="0"/>
              <a:t>14pt</a:t>
            </a:r>
            <a:r>
              <a:rPr lang="en-US" dirty="0" smtClean="0"/>
              <a:t> Intel Clear fifth level</a:t>
            </a:r>
            <a:endParaRPr lang="en-US" dirty="0"/>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900">
                <a:solidFill>
                  <a:schemeClr val="tx1">
                    <a:tint val="75000"/>
                  </a:schemeClr>
                </a:solidFill>
                <a:latin typeface="Intel Clear" panose="020B0604020203020204" pitchFamily="34" charset="0"/>
              </a:defRPr>
            </a:lvl1pPr>
          </a:lstStyle>
          <a:p>
            <a:pPr defTabSz="457200"/>
            <a:endParaRPr lang="en-US" dirty="0">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900">
                <a:solidFill>
                  <a:schemeClr val="tx1">
                    <a:tint val="75000"/>
                  </a:schemeClr>
                </a:solidFill>
                <a:latin typeface="Intel Clear" panose="020B0604020203020204" pitchFamily="34" charset="0"/>
              </a:defRPr>
            </a:lvl1pPr>
          </a:lstStyle>
          <a:p>
            <a:pPr defTabSz="457200"/>
            <a:endParaRPr lang="en-US" dirty="0">
              <a:solidFill>
                <a:prstClr val="black">
                  <a:tint val="75000"/>
                </a:prstClr>
              </a:solidFill>
            </a:endParaRPr>
          </a:p>
        </p:txBody>
      </p:sp>
      <p:sp>
        <p:nvSpPr>
          <p:cNvPr id="6" name="Slide Number Placeholder 5"/>
          <p:cNvSpPr>
            <a:spLocks noGrp="1"/>
          </p:cNvSpPr>
          <p:nvPr>
            <p:ph type="sldNum" sz="quarter" idx="4"/>
          </p:nvPr>
        </p:nvSpPr>
        <p:spPr>
          <a:xfrm>
            <a:off x="6872352" y="4842143"/>
            <a:ext cx="2133600" cy="273844"/>
          </a:xfrm>
          <a:prstGeom prst="rect">
            <a:avLst/>
          </a:prstGeom>
        </p:spPr>
        <p:txBody>
          <a:bodyPr vert="horz" lIns="0" tIns="0" rIns="0" bIns="0" rtlCol="0" anchor="ctr"/>
          <a:lstStyle>
            <a:lvl1pPr algn="r">
              <a:defRPr sz="800">
                <a:solidFill>
                  <a:schemeClr val="bg1"/>
                </a:solidFill>
                <a:latin typeface="Intel Clear" panose="020B0604020203020204" pitchFamily="34" charset="0"/>
                <a:cs typeface="Intel Clear Light" panose="020B0404020203020204" pitchFamily="34" charset="0"/>
              </a:defRPr>
            </a:lvl1pPr>
          </a:lstStyle>
          <a:p>
            <a:pPr defTabSz="457200"/>
            <a:fld id="{EE2556C5-CE8C-6547-B838-EA80C61A4AF7}" type="slidenum">
              <a:rPr lang="en-US" smtClean="0">
                <a:solidFill>
                  <a:prstClr val="white"/>
                </a:solidFill>
              </a:rPr>
              <a:pPr defTabSz="457200"/>
              <a:t>‹#›</a:t>
            </a:fld>
            <a:endParaRPr lang="en-US" dirty="0">
              <a:solidFill>
                <a:prstClr val="white"/>
              </a:solidFill>
            </a:endParaRPr>
          </a:p>
        </p:txBody>
      </p:sp>
    </p:spTree>
    <p:extLst>
      <p:ext uri="{BB962C8B-B14F-4D97-AF65-F5344CB8AC3E}">
        <p14:creationId xmlns:p14="http://schemas.microsoft.com/office/powerpoint/2010/main" val="362447470"/>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 id="2147483743" r:id="rId12"/>
    <p:sldLayoutId id="2147483744" r:id="rId13"/>
    <p:sldLayoutId id="2147483745" r:id="rId14"/>
    <p:sldLayoutId id="2147483746" r:id="rId15"/>
    <p:sldLayoutId id="2147483747" r:id="rId16"/>
    <p:sldLayoutId id="2147483748" r:id="rId17"/>
    <p:sldLayoutId id="2147483749" r:id="rId18"/>
    <p:sldLayoutId id="2147483750" r:id="rId19"/>
  </p:sldLayoutIdLst>
  <p:timing>
    <p:tnLst>
      <p:par>
        <p:cTn xmlns:p14="http://schemas.microsoft.com/office/powerpoint/2010/main" id="1" dur="indefinite" restart="never" nodeType="tmRoot"/>
      </p:par>
    </p:tnLst>
  </p:timing>
  <p:hf hdr="0" ftr="0" dt="0"/>
  <p:txStyles>
    <p:titleStyle>
      <a:lvl1pPr algn="l" defTabSz="457200" rtl="0" eaLnBrk="1" latinLnBrk="0" hangingPunct="1">
        <a:spcBef>
          <a:spcPct val="0"/>
        </a:spcBef>
        <a:buNone/>
        <a:defRPr sz="2800" kern="1200" baseline="0">
          <a:solidFill>
            <a:schemeClr val="accent1"/>
          </a:solidFill>
          <a:latin typeface="+mj-lt"/>
          <a:ea typeface="+mj-ea"/>
          <a:cs typeface="+mj-cs"/>
        </a:defRPr>
      </a:lvl1pPr>
    </p:titleStyle>
    <p:bodyStyle>
      <a:lvl1pPr marL="0" indent="0" algn="l" defTabSz="457200" rtl="0" eaLnBrk="1" latinLnBrk="0" hangingPunct="1">
        <a:spcBef>
          <a:spcPts val="1200"/>
        </a:spcBef>
        <a:spcAft>
          <a:spcPts val="0"/>
        </a:spcAft>
        <a:buFont typeface="Wingdings" panose="05000000000000000000" pitchFamily="2" charset="2"/>
        <a:buNone/>
        <a:defRPr sz="1800" b="0" kern="1200">
          <a:solidFill>
            <a:srgbClr val="0071C5"/>
          </a:solidFill>
          <a:latin typeface="Intel Clear" panose="020B0604020203020204" pitchFamily="34" charset="0"/>
          <a:ea typeface="+mn-ea"/>
          <a:cs typeface="Intel Clear" panose="020B0604020203020204" pitchFamily="34" charset="0"/>
        </a:defRPr>
      </a:lvl1pPr>
      <a:lvl2pPr marL="225425" indent="-225425" algn="l" defTabSz="457200" rtl="0" eaLnBrk="1" latinLnBrk="0" hangingPunct="1">
        <a:spcBef>
          <a:spcPts val="1200"/>
        </a:spcBef>
        <a:buFont typeface="Wingdings" charset="2"/>
        <a:buChar char="§"/>
        <a:defRPr sz="1600" kern="1200" baseline="0">
          <a:solidFill>
            <a:schemeClr val="tx2"/>
          </a:solidFill>
          <a:latin typeface="Intel Clear" panose="020B0604020203020204" pitchFamily="34" charset="0"/>
          <a:ea typeface="+mn-ea"/>
          <a:cs typeface="Intel Clear" panose="020B0604020203020204" pitchFamily="34" charset="0"/>
        </a:defRPr>
      </a:lvl2pPr>
      <a:lvl3pPr marL="571500" indent="-228600" algn="l" defTabSz="457200" rtl="0" eaLnBrk="1" latinLnBrk="0" hangingPunct="1">
        <a:spcBef>
          <a:spcPts val="800"/>
        </a:spcBef>
        <a:buFont typeface="Wingdings" charset="2"/>
        <a:buChar char="§"/>
        <a:defRPr sz="1600" kern="1200">
          <a:solidFill>
            <a:schemeClr val="tx2"/>
          </a:solidFill>
          <a:latin typeface="Intel Clear" panose="020B0604020203020204" pitchFamily="34" charset="0"/>
          <a:ea typeface="+mn-ea"/>
          <a:cs typeface="Intel Clear" panose="020B0604020203020204" pitchFamily="34" charset="0"/>
        </a:defRPr>
      </a:lvl3pPr>
      <a:lvl4pPr marL="969963" indent="-228600" algn="l" defTabSz="457200" rtl="0" eaLnBrk="1" latinLnBrk="0" hangingPunct="1">
        <a:spcBef>
          <a:spcPct val="20000"/>
        </a:spcBef>
        <a:buFont typeface="Arial"/>
        <a:buChar char="–"/>
        <a:defRPr sz="1400" kern="1200">
          <a:solidFill>
            <a:schemeClr val="tx2"/>
          </a:solidFill>
          <a:latin typeface="Intel Clear" panose="020B0604020203020204" pitchFamily="34" charset="0"/>
          <a:ea typeface="+mn-ea"/>
          <a:cs typeface="Intel Clear" panose="020B0604020203020204" pitchFamily="34" charset="0"/>
        </a:defRPr>
      </a:lvl4pPr>
      <a:lvl5pPr marL="1319213" indent="-228600" algn="l" defTabSz="457200" rtl="0" eaLnBrk="1" latinLnBrk="0" hangingPunct="1">
        <a:spcBef>
          <a:spcPct val="20000"/>
        </a:spcBef>
        <a:buFont typeface="Intel Clear" panose="020B0604020203020204" pitchFamily="34" charset="0"/>
        <a:buChar char="–"/>
        <a:defRPr sz="1400" kern="1200">
          <a:solidFill>
            <a:schemeClr val="tx2"/>
          </a:solidFill>
          <a:latin typeface="Intel Clear" panose="020B0604020203020204" pitchFamily="34" charset="0"/>
          <a:ea typeface="+mn-ea"/>
          <a:cs typeface="Intel Clear" panose="020B0604020203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accent1"/>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userDrawn="1"/>
        </p:nvPicPr>
        <p:blipFill rotWithShape="1">
          <a:blip r:embed="rId7" cstate="print">
            <a:extLst>
              <a:ext uri="{28A0092B-C50C-407E-A947-70E740481C1C}">
                <a14:useLocalDpi xmlns:a14="http://schemas.microsoft.com/office/drawing/2010/main"/>
              </a:ext>
            </a:extLst>
          </a:blip>
          <a:srcRect/>
          <a:stretch/>
        </p:blipFill>
        <p:spPr bwMode="auto">
          <a:xfrm>
            <a:off x="0" y="0"/>
            <a:ext cx="9144000" cy="5145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userDrawn="1"/>
        </p:nvSpPr>
        <p:spPr>
          <a:xfrm>
            <a:off x="1" y="0"/>
            <a:ext cx="9144000" cy="5145088"/>
          </a:xfrm>
          <a:prstGeom prst="rect">
            <a:avLst/>
          </a:prstGeom>
          <a:gradFill flip="none" rotWithShape="1">
            <a:gsLst>
              <a:gs pos="0">
                <a:schemeClr val="accent1">
                  <a:alpha val="30000"/>
                </a:schemeClr>
              </a:gs>
              <a:gs pos="50000">
                <a:schemeClr val="accent1">
                  <a:alpha val="80000"/>
                </a:schemeClr>
              </a:gs>
              <a:gs pos="100000">
                <a:schemeClr val="accent1">
                  <a:alpha val="2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dirty="0">
              <a:solidFill>
                <a:prstClr val="white"/>
              </a:solidFill>
              <a:latin typeface="Intel Clear"/>
            </a:endParaRPr>
          </a:p>
        </p:txBody>
      </p:sp>
      <p:sp>
        <p:nvSpPr>
          <p:cNvPr id="12" name="Rectangle 11"/>
          <p:cNvSpPr/>
          <p:nvPr userDrawn="1"/>
        </p:nvSpPr>
        <p:spPr>
          <a:xfrm>
            <a:off x="0" y="0"/>
            <a:ext cx="9144000" cy="5143500"/>
          </a:xfrm>
          <a:prstGeom prst="rect">
            <a:avLst/>
          </a:prstGeom>
          <a:solidFill>
            <a:schemeClr val="bg2">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dirty="0">
              <a:solidFill>
                <a:prstClr val="white"/>
              </a:solidFill>
              <a:latin typeface="Intel Clear"/>
            </a:endParaRPr>
          </a:p>
        </p:txBody>
      </p:sp>
      <p:sp>
        <p:nvSpPr>
          <p:cNvPr id="2" name="Title Placeholder 1"/>
          <p:cNvSpPr>
            <a:spLocks noGrp="1"/>
          </p:cNvSpPr>
          <p:nvPr userDrawn="1">
            <p:ph type="title"/>
          </p:nvPr>
        </p:nvSpPr>
        <p:spPr>
          <a:xfrm>
            <a:off x="353962" y="228525"/>
            <a:ext cx="8436076" cy="767224"/>
          </a:xfrm>
          <a:prstGeom prst="rect">
            <a:avLst/>
          </a:prstGeom>
        </p:spPr>
        <p:txBody>
          <a:bodyPr vert="horz" lIns="91440" tIns="45720" rIns="91440" bIns="45720" rtlCol="0" anchor="t" anchorCtr="0">
            <a:noAutofit/>
          </a:bodyPr>
          <a:lstStyle/>
          <a:p>
            <a:r>
              <a:rPr lang="en-US" dirty="0" smtClean="0"/>
              <a:t>Click to edit Master title style</a:t>
            </a:r>
            <a:endParaRPr lang="en-US" dirty="0"/>
          </a:p>
        </p:txBody>
      </p:sp>
      <p:sp>
        <p:nvSpPr>
          <p:cNvPr id="3" name="Text Placeholder 2"/>
          <p:cNvSpPr>
            <a:spLocks noGrp="1"/>
          </p:cNvSpPr>
          <p:nvPr userDrawn="1">
            <p:ph type="body" idx="1"/>
          </p:nvPr>
        </p:nvSpPr>
        <p:spPr>
          <a:xfrm>
            <a:off x="353962" y="995749"/>
            <a:ext cx="8436076" cy="3386924"/>
          </a:xfrm>
          <a:prstGeom prst="rect">
            <a:avLst/>
          </a:prstGeom>
        </p:spPr>
        <p:txBody>
          <a:bodyPr vert="horz" lIns="91440" tIns="45720" rIns="91440" bIns="45720" rtlCol="0">
            <a:no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userDrawn="1">
            <p:ph type="sldNum" sz="quarter" idx="4"/>
          </p:nvPr>
        </p:nvSpPr>
        <p:spPr>
          <a:xfrm>
            <a:off x="8848344" y="4914888"/>
            <a:ext cx="128240" cy="123111"/>
          </a:xfrm>
          <a:prstGeom prst="rect">
            <a:avLst/>
          </a:prstGeom>
          <a:noFill/>
          <a:ln w="50800" algn="ctr">
            <a:noFill/>
            <a:miter lim="800000"/>
            <a:headEnd type="none" w="sm" len="sm"/>
            <a:tailEnd type="none" w="sm" len="sm"/>
          </a:ln>
          <a:effectLst/>
        </p:spPr>
        <p:txBody>
          <a:bodyPr wrap="none" lIns="0" tIns="0" rIns="0" bIns="0" anchor="ctr" anchorCtr="0">
            <a:spAutoFit/>
          </a:bodyPr>
          <a:lstStyle>
            <a:lvl1pPr algn="l">
              <a:defRPr lang="en-US" sz="800" smtClean="0">
                <a:solidFill>
                  <a:srgbClr val="FFFFFF"/>
                </a:solidFill>
                <a:latin typeface="+mn-lt"/>
                <a:cs typeface="Intel Clear" panose="020B0604020203020204" pitchFamily="34" charset="0"/>
              </a:defRPr>
            </a:lvl1pPr>
          </a:lstStyle>
          <a:p>
            <a:pPr defTabSz="914400" eaLnBrk="0" fontAlgn="base" hangingPunct="0">
              <a:spcBef>
                <a:spcPct val="50000"/>
              </a:spcBef>
              <a:spcAft>
                <a:spcPct val="0"/>
              </a:spcAft>
            </a:pPr>
            <a:fld id="{FD44707B-D922-47D5-BD24-D96E91B70543}" type="slidenum">
              <a:rPr>
                <a:latin typeface="Intel Clear"/>
              </a:rPr>
              <a:pPr defTabSz="914400" eaLnBrk="0" fontAlgn="base" hangingPunct="0">
                <a:spcBef>
                  <a:spcPct val="50000"/>
                </a:spcBef>
                <a:spcAft>
                  <a:spcPct val="0"/>
                </a:spcAft>
              </a:pPr>
              <a:t>‹#›</a:t>
            </a:fld>
            <a:endParaRPr dirty="0">
              <a:latin typeface="Intel Clear"/>
            </a:endParaRPr>
          </a:p>
        </p:txBody>
      </p:sp>
    </p:spTree>
    <p:extLst>
      <p:ext uri="{BB962C8B-B14F-4D97-AF65-F5344CB8AC3E}">
        <p14:creationId xmlns:p14="http://schemas.microsoft.com/office/powerpoint/2010/main" val="2827590442"/>
      </p:ext>
    </p:extLst>
  </p:cSld>
  <p:clrMap bg1="dk1" tx1="lt1" bg2="dk2" tx2="lt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hf hdr="0" ftr="0" dt="0"/>
  <p:txStyles>
    <p:titleStyle>
      <a:lvl1pPr algn="l" defTabSz="914400" rtl="0" eaLnBrk="1" latinLnBrk="0" hangingPunct="1">
        <a:spcBef>
          <a:spcPct val="0"/>
        </a:spcBef>
        <a:buNone/>
        <a:defRPr sz="2800" b="0" kern="1200">
          <a:solidFill>
            <a:schemeClr val="tx1"/>
          </a:solidFill>
          <a:latin typeface="+mj-lt"/>
          <a:ea typeface="+mj-ea"/>
          <a:cs typeface="+mj-cs"/>
        </a:defRPr>
      </a:lvl1pPr>
    </p:titleStyle>
    <p:bodyStyle>
      <a:lvl1pPr marL="0" indent="0" algn="l" defTabSz="914400" rtl="0" eaLnBrk="1" latinLnBrk="0" hangingPunct="1">
        <a:spcBef>
          <a:spcPts val="600"/>
        </a:spcBef>
        <a:buClr>
          <a:schemeClr val="tx1">
            <a:lumMod val="50000"/>
            <a:lumOff val="50000"/>
          </a:schemeClr>
        </a:buClr>
        <a:buFontTx/>
        <a:buNone/>
        <a:defRPr sz="1800" kern="1200">
          <a:solidFill>
            <a:schemeClr val="tx1">
              <a:lumMod val="50000"/>
              <a:lumOff val="50000"/>
            </a:schemeClr>
          </a:solidFill>
          <a:latin typeface="+mn-lt"/>
          <a:ea typeface="+mn-ea"/>
          <a:cs typeface="+mn-cs"/>
        </a:defRPr>
      </a:lvl1pPr>
      <a:lvl2pPr marL="171450" indent="-171450" algn="l" defTabSz="914400" rtl="0" eaLnBrk="1" latinLnBrk="0" hangingPunct="1">
        <a:spcBef>
          <a:spcPts val="600"/>
        </a:spcBef>
        <a:buClr>
          <a:schemeClr val="tx1">
            <a:lumMod val="50000"/>
            <a:lumOff val="50000"/>
          </a:schemeClr>
        </a:buClr>
        <a:buFont typeface="Wingdings" pitchFamily="2" charset="2"/>
        <a:buChar char="§"/>
        <a:defRPr sz="1600" kern="1200">
          <a:solidFill>
            <a:schemeClr val="tx1">
              <a:lumMod val="50000"/>
              <a:lumOff val="50000"/>
            </a:schemeClr>
          </a:solidFill>
          <a:latin typeface="+mn-lt"/>
          <a:ea typeface="+mn-ea"/>
          <a:cs typeface="+mn-cs"/>
        </a:defRPr>
      </a:lvl2pPr>
      <a:lvl3pPr marL="347663" indent="-171450" algn="l" defTabSz="914400" rtl="0" eaLnBrk="1" latinLnBrk="0" hangingPunct="1">
        <a:spcBef>
          <a:spcPts val="600"/>
        </a:spcBef>
        <a:buClr>
          <a:schemeClr val="tx1">
            <a:lumMod val="50000"/>
            <a:lumOff val="50000"/>
          </a:schemeClr>
        </a:buClr>
        <a:buFont typeface="Wingdings" pitchFamily="2" charset="2"/>
        <a:buChar char="§"/>
        <a:defRPr sz="1600" kern="1200">
          <a:solidFill>
            <a:schemeClr val="tx1">
              <a:lumMod val="50000"/>
              <a:lumOff val="50000"/>
            </a:schemeClr>
          </a:solidFill>
          <a:latin typeface="+mn-lt"/>
          <a:ea typeface="+mn-ea"/>
          <a:cs typeface="+mn-cs"/>
        </a:defRPr>
      </a:lvl3pPr>
      <a:lvl4pPr marL="511175" indent="-171450" algn="l" defTabSz="914400" rtl="0" eaLnBrk="1" latinLnBrk="0" hangingPunct="1">
        <a:spcBef>
          <a:spcPts val="600"/>
        </a:spcBef>
        <a:buClr>
          <a:schemeClr val="tx1">
            <a:lumMod val="50000"/>
            <a:lumOff val="50000"/>
          </a:schemeClr>
        </a:buClr>
        <a:buFont typeface="Arial" pitchFamily="34" charset="0"/>
        <a:buChar char="−"/>
        <a:defRPr sz="1600" kern="1200">
          <a:solidFill>
            <a:schemeClr val="tx1">
              <a:lumMod val="50000"/>
              <a:lumOff val="50000"/>
            </a:schemeClr>
          </a:solidFill>
          <a:latin typeface="+mn-lt"/>
          <a:ea typeface="+mn-ea"/>
          <a:cs typeface="+mn-cs"/>
        </a:defRPr>
      </a:lvl4pPr>
      <a:lvl5pPr marL="688975" indent="-168275" algn="l" defTabSz="914400" rtl="0" eaLnBrk="1" latinLnBrk="0" hangingPunct="1">
        <a:spcBef>
          <a:spcPts val="600"/>
        </a:spcBef>
        <a:buClr>
          <a:schemeClr val="tx1">
            <a:lumMod val="50000"/>
            <a:lumOff val="50000"/>
          </a:schemeClr>
        </a:buClr>
        <a:buFont typeface="Verdana" pitchFamily="34" charset="0"/>
        <a:buChar char="−"/>
        <a:defRPr sz="1400" kern="1200">
          <a:solidFill>
            <a:schemeClr val="tx1">
              <a:lumMod val="50000"/>
              <a:lumOff val="50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accent1"/>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userDrawn="1"/>
        </p:nvPicPr>
        <p:blipFill rotWithShape="1">
          <a:blip r:embed="rId7" cstate="print">
            <a:extLst>
              <a:ext uri="{28A0092B-C50C-407E-A947-70E740481C1C}">
                <a14:useLocalDpi xmlns:a14="http://schemas.microsoft.com/office/drawing/2010/main"/>
              </a:ext>
            </a:extLst>
          </a:blip>
          <a:srcRect/>
          <a:stretch/>
        </p:blipFill>
        <p:spPr bwMode="auto">
          <a:xfrm>
            <a:off x="0" y="0"/>
            <a:ext cx="9144000" cy="5145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userDrawn="1"/>
        </p:nvSpPr>
        <p:spPr>
          <a:xfrm>
            <a:off x="1" y="0"/>
            <a:ext cx="9144000" cy="5145088"/>
          </a:xfrm>
          <a:prstGeom prst="rect">
            <a:avLst/>
          </a:prstGeom>
          <a:gradFill flip="none" rotWithShape="1">
            <a:gsLst>
              <a:gs pos="0">
                <a:schemeClr val="accent1">
                  <a:alpha val="30000"/>
                </a:schemeClr>
              </a:gs>
              <a:gs pos="50000">
                <a:schemeClr val="accent1">
                  <a:alpha val="80000"/>
                </a:schemeClr>
              </a:gs>
              <a:gs pos="100000">
                <a:schemeClr val="accent1">
                  <a:alpha val="2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dirty="0">
              <a:solidFill>
                <a:prstClr val="white"/>
              </a:solidFill>
              <a:latin typeface="Intel Clear"/>
            </a:endParaRPr>
          </a:p>
        </p:txBody>
      </p:sp>
      <p:sp>
        <p:nvSpPr>
          <p:cNvPr id="12" name="Rectangle 11"/>
          <p:cNvSpPr/>
          <p:nvPr userDrawn="1"/>
        </p:nvSpPr>
        <p:spPr>
          <a:xfrm>
            <a:off x="0" y="0"/>
            <a:ext cx="9144000" cy="5143500"/>
          </a:xfrm>
          <a:prstGeom prst="rect">
            <a:avLst/>
          </a:prstGeom>
          <a:solidFill>
            <a:schemeClr val="bg2">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dirty="0">
              <a:solidFill>
                <a:prstClr val="white"/>
              </a:solidFill>
              <a:latin typeface="Intel Clear"/>
            </a:endParaRPr>
          </a:p>
        </p:txBody>
      </p:sp>
      <p:sp>
        <p:nvSpPr>
          <p:cNvPr id="2" name="Title Placeholder 1"/>
          <p:cNvSpPr>
            <a:spLocks noGrp="1"/>
          </p:cNvSpPr>
          <p:nvPr userDrawn="1">
            <p:ph type="title"/>
          </p:nvPr>
        </p:nvSpPr>
        <p:spPr>
          <a:xfrm>
            <a:off x="353962" y="228525"/>
            <a:ext cx="8436076" cy="767224"/>
          </a:xfrm>
          <a:prstGeom prst="rect">
            <a:avLst/>
          </a:prstGeom>
        </p:spPr>
        <p:txBody>
          <a:bodyPr vert="horz" lIns="91440" tIns="45720" rIns="91440" bIns="45720" rtlCol="0" anchor="t" anchorCtr="0">
            <a:noAutofit/>
          </a:bodyPr>
          <a:lstStyle/>
          <a:p>
            <a:r>
              <a:rPr lang="en-US" dirty="0" smtClean="0"/>
              <a:t>Click to edit Master title style</a:t>
            </a:r>
            <a:endParaRPr lang="en-US" dirty="0"/>
          </a:p>
        </p:txBody>
      </p:sp>
      <p:sp>
        <p:nvSpPr>
          <p:cNvPr id="3" name="Text Placeholder 2"/>
          <p:cNvSpPr>
            <a:spLocks noGrp="1"/>
          </p:cNvSpPr>
          <p:nvPr userDrawn="1">
            <p:ph type="body" idx="1"/>
          </p:nvPr>
        </p:nvSpPr>
        <p:spPr>
          <a:xfrm>
            <a:off x="353962" y="995748"/>
            <a:ext cx="8436076" cy="3730465"/>
          </a:xfrm>
          <a:prstGeom prst="rect">
            <a:avLst/>
          </a:prstGeom>
        </p:spPr>
        <p:txBody>
          <a:bodyPr vert="horz" lIns="91440" tIns="45720" rIns="91440" bIns="45720" rtlCol="0">
            <a:no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userDrawn="1">
            <p:ph type="sldNum" sz="quarter" idx="4"/>
          </p:nvPr>
        </p:nvSpPr>
        <p:spPr>
          <a:xfrm>
            <a:off x="8848344" y="4914888"/>
            <a:ext cx="128240" cy="123111"/>
          </a:xfrm>
          <a:prstGeom prst="rect">
            <a:avLst/>
          </a:prstGeom>
          <a:noFill/>
          <a:ln w="50800" algn="ctr">
            <a:noFill/>
            <a:miter lim="800000"/>
            <a:headEnd type="none" w="sm" len="sm"/>
            <a:tailEnd type="none" w="sm" len="sm"/>
          </a:ln>
          <a:effectLst/>
        </p:spPr>
        <p:txBody>
          <a:bodyPr wrap="none" lIns="0" tIns="0" rIns="0" bIns="0" anchor="ctr" anchorCtr="0">
            <a:spAutoFit/>
          </a:bodyPr>
          <a:lstStyle>
            <a:lvl1pPr algn="l">
              <a:defRPr lang="en-US" sz="800" smtClean="0">
                <a:solidFill>
                  <a:srgbClr val="FFFFFF"/>
                </a:solidFill>
                <a:latin typeface="+mn-lt"/>
                <a:cs typeface="Intel Clear" panose="020B0604020203020204" pitchFamily="34" charset="0"/>
              </a:defRPr>
            </a:lvl1pPr>
          </a:lstStyle>
          <a:p>
            <a:pPr defTabSz="914400" eaLnBrk="0" fontAlgn="base" hangingPunct="0">
              <a:spcBef>
                <a:spcPct val="50000"/>
              </a:spcBef>
              <a:spcAft>
                <a:spcPct val="0"/>
              </a:spcAft>
            </a:pPr>
            <a:fld id="{FD44707B-D922-47D5-BD24-D96E91B70543}" type="slidenum">
              <a:rPr>
                <a:latin typeface="Intel Clear"/>
              </a:rPr>
              <a:pPr defTabSz="914400" eaLnBrk="0" fontAlgn="base" hangingPunct="0">
                <a:spcBef>
                  <a:spcPct val="50000"/>
                </a:spcBef>
                <a:spcAft>
                  <a:spcPct val="0"/>
                </a:spcAft>
              </a:pPr>
              <a:t>‹#›</a:t>
            </a:fld>
            <a:endParaRPr dirty="0">
              <a:latin typeface="Intel Clear"/>
            </a:endParaRPr>
          </a:p>
        </p:txBody>
      </p:sp>
    </p:spTree>
    <p:extLst>
      <p:ext uri="{BB962C8B-B14F-4D97-AF65-F5344CB8AC3E}">
        <p14:creationId xmlns:p14="http://schemas.microsoft.com/office/powerpoint/2010/main" val="3064169566"/>
      </p:ext>
    </p:extLst>
  </p:cSld>
  <p:clrMap bg1="dk1" tx1="lt1" bg2="dk2" tx2="lt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hf hdr="0" ftr="0" dt="0"/>
  <p:txStyles>
    <p:titleStyle>
      <a:lvl1pPr algn="l" defTabSz="914400" rtl="0" eaLnBrk="1" latinLnBrk="0" hangingPunct="1">
        <a:spcBef>
          <a:spcPct val="0"/>
        </a:spcBef>
        <a:buNone/>
        <a:defRPr sz="2800" b="0" kern="1200">
          <a:solidFill>
            <a:schemeClr val="tx1"/>
          </a:solidFill>
          <a:latin typeface="+mj-lt"/>
          <a:ea typeface="+mj-ea"/>
          <a:cs typeface="+mj-cs"/>
        </a:defRPr>
      </a:lvl1pPr>
    </p:titleStyle>
    <p:bodyStyle>
      <a:lvl1pPr marL="0" indent="0" algn="l" defTabSz="914400" rtl="0" eaLnBrk="1" latinLnBrk="0" hangingPunct="1">
        <a:spcBef>
          <a:spcPts val="600"/>
        </a:spcBef>
        <a:buClr>
          <a:schemeClr val="tx1">
            <a:lumMod val="50000"/>
            <a:lumOff val="50000"/>
          </a:schemeClr>
        </a:buClr>
        <a:buFontTx/>
        <a:buNone/>
        <a:defRPr sz="1800" kern="1200">
          <a:solidFill>
            <a:schemeClr val="tx1">
              <a:lumMod val="50000"/>
              <a:lumOff val="50000"/>
            </a:schemeClr>
          </a:solidFill>
          <a:latin typeface="+mn-lt"/>
          <a:ea typeface="+mn-ea"/>
          <a:cs typeface="+mn-cs"/>
        </a:defRPr>
      </a:lvl1pPr>
      <a:lvl2pPr marL="171450" indent="-171450" algn="l" defTabSz="914400" rtl="0" eaLnBrk="1" latinLnBrk="0" hangingPunct="1">
        <a:spcBef>
          <a:spcPts val="600"/>
        </a:spcBef>
        <a:buClr>
          <a:schemeClr val="tx1">
            <a:lumMod val="50000"/>
            <a:lumOff val="50000"/>
          </a:schemeClr>
        </a:buClr>
        <a:buFont typeface="Wingdings" pitchFamily="2" charset="2"/>
        <a:buChar char="§"/>
        <a:defRPr sz="1600" kern="1200">
          <a:solidFill>
            <a:schemeClr val="tx1">
              <a:lumMod val="50000"/>
              <a:lumOff val="50000"/>
            </a:schemeClr>
          </a:solidFill>
          <a:latin typeface="+mn-lt"/>
          <a:ea typeface="+mn-ea"/>
          <a:cs typeface="+mn-cs"/>
        </a:defRPr>
      </a:lvl2pPr>
      <a:lvl3pPr marL="347663" indent="-171450" algn="l" defTabSz="914400" rtl="0" eaLnBrk="1" latinLnBrk="0" hangingPunct="1">
        <a:spcBef>
          <a:spcPts val="600"/>
        </a:spcBef>
        <a:buClr>
          <a:schemeClr val="tx1">
            <a:lumMod val="50000"/>
            <a:lumOff val="50000"/>
          </a:schemeClr>
        </a:buClr>
        <a:buFont typeface="Wingdings" pitchFamily="2" charset="2"/>
        <a:buChar char="§"/>
        <a:defRPr sz="1600" kern="1200">
          <a:solidFill>
            <a:schemeClr val="tx1">
              <a:lumMod val="50000"/>
              <a:lumOff val="50000"/>
            </a:schemeClr>
          </a:solidFill>
          <a:latin typeface="+mn-lt"/>
          <a:ea typeface="+mn-ea"/>
          <a:cs typeface="+mn-cs"/>
        </a:defRPr>
      </a:lvl3pPr>
      <a:lvl4pPr marL="511175" indent="-171450" algn="l" defTabSz="914400" rtl="0" eaLnBrk="1" latinLnBrk="0" hangingPunct="1">
        <a:spcBef>
          <a:spcPts val="600"/>
        </a:spcBef>
        <a:buClr>
          <a:schemeClr val="tx1">
            <a:lumMod val="50000"/>
            <a:lumOff val="50000"/>
          </a:schemeClr>
        </a:buClr>
        <a:buFont typeface="Arial" pitchFamily="34" charset="0"/>
        <a:buChar char="−"/>
        <a:defRPr sz="1600" kern="1200">
          <a:solidFill>
            <a:schemeClr val="tx1">
              <a:lumMod val="50000"/>
              <a:lumOff val="50000"/>
            </a:schemeClr>
          </a:solidFill>
          <a:latin typeface="+mn-lt"/>
          <a:ea typeface="+mn-ea"/>
          <a:cs typeface="+mn-cs"/>
        </a:defRPr>
      </a:lvl4pPr>
      <a:lvl5pPr marL="688975" indent="-168275" algn="l" defTabSz="914400" rtl="0" eaLnBrk="1" latinLnBrk="0" hangingPunct="1">
        <a:spcBef>
          <a:spcPts val="600"/>
        </a:spcBef>
        <a:buClr>
          <a:schemeClr val="tx1">
            <a:lumMod val="50000"/>
            <a:lumOff val="50000"/>
          </a:schemeClr>
        </a:buClr>
        <a:buFont typeface="Verdana" pitchFamily="34" charset="0"/>
        <a:buChar char="−"/>
        <a:defRPr sz="1400" kern="1200">
          <a:solidFill>
            <a:schemeClr val="tx1">
              <a:lumMod val="50000"/>
              <a:lumOff val="50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8"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113" name="Rectangle 17"/>
          <p:cNvSpPr>
            <a:spLocks noChangeArrowheads="1"/>
          </p:cNvSpPr>
          <p:nvPr/>
        </p:nvSpPr>
        <p:spPr bwMode="auto">
          <a:xfrm>
            <a:off x="365126" y="285752"/>
            <a:ext cx="8410575" cy="992981"/>
          </a:xfrm>
          <a:prstGeom prst="rect">
            <a:avLst/>
          </a:prstGeom>
          <a:noFill/>
          <a:ln w="9525">
            <a:noFill/>
            <a:miter lim="800000"/>
            <a:headEnd/>
            <a:tailEnd/>
          </a:ln>
          <a:effectLst/>
        </p:spPr>
        <p:txBody>
          <a:bodyPr lIns="82141" tIns="41072" rIns="82141" bIns="41072" anchor="ctr" anchorCtr="1"/>
          <a:lstStyle/>
          <a:p>
            <a:pPr defTabSz="914378">
              <a:lnSpc>
                <a:spcPct val="90000"/>
              </a:lnSpc>
              <a:spcBef>
                <a:spcPct val="0"/>
              </a:spcBef>
            </a:pPr>
            <a:endParaRPr lang="en-US" sz="2900" dirty="0">
              <a:solidFill>
                <a:prstClr val="white"/>
              </a:solidFill>
              <a:effectLst>
                <a:outerShdw blurRad="38100" dist="38100" dir="2700000" algn="tl">
                  <a:srgbClr val="000000"/>
                </a:outerShdw>
              </a:effectLst>
              <a:latin typeface="Verdana" panose="020B0604030504040204" pitchFamily="34" charset="0"/>
              <a:cs typeface="Verdana" panose="020B0604030504040204" pitchFamily="34" charset="0"/>
            </a:endParaRPr>
          </a:p>
        </p:txBody>
      </p:sp>
      <p:sp>
        <p:nvSpPr>
          <p:cNvPr id="4114" name="Rectangle 18"/>
          <p:cNvSpPr>
            <a:spLocks noChangeArrowheads="1"/>
          </p:cNvSpPr>
          <p:nvPr/>
        </p:nvSpPr>
        <p:spPr bwMode="auto">
          <a:xfrm>
            <a:off x="366714" y="1345409"/>
            <a:ext cx="8407400" cy="3126581"/>
          </a:xfrm>
          <a:prstGeom prst="rect">
            <a:avLst/>
          </a:prstGeom>
          <a:noFill/>
          <a:ln w="9525">
            <a:noFill/>
            <a:miter lim="800000"/>
            <a:headEnd/>
            <a:tailEnd/>
          </a:ln>
          <a:effectLst/>
        </p:spPr>
        <p:txBody>
          <a:bodyPr lIns="81574" tIns="40789" rIns="81574" bIns="40789" anchorCtr="1"/>
          <a:lstStyle/>
          <a:p>
            <a:pPr marL="201248" indent="-201248" defTabSz="914378">
              <a:buFont typeface="Wingdings" pitchFamily="2" charset="2"/>
              <a:buChar char=""/>
            </a:pPr>
            <a:endParaRPr lang="en-US" sz="2100" dirty="0">
              <a:solidFill>
                <a:prstClr val="white"/>
              </a:solidFill>
              <a:effectLst>
                <a:outerShdw blurRad="38100" dist="38100" dir="2700000" algn="tl">
                  <a:srgbClr val="000000"/>
                </a:outerShdw>
              </a:effectLst>
              <a:latin typeface="Verdana" panose="020B0604030504040204" pitchFamily="34" charset="0"/>
              <a:cs typeface="Verdana" panose="020B0604030504040204" pitchFamily="34" charset="0"/>
            </a:endParaRPr>
          </a:p>
        </p:txBody>
      </p:sp>
      <p:sp>
        <p:nvSpPr>
          <p:cNvPr id="4115" name="Rectangle 19"/>
          <p:cNvSpPr>
            <a:spLocks noGrp="1" noChangeArrowheads="1"/>
          </p:cNvSpPr>
          <p:nvPr>
            <p:ph type="title"/>
          </p:nvPr>
        </p:nvSpPr>
        <p:spPr bwMode="auto">
          <a:xfrm>
            <a:off x="457200" y="205979"/>
            <a:ext cx="8229600" cy="857250"/>
          </a:xfrm>
          <a:prstGeom prst="rect">
            <a:avLst/>
          </a:prstGeom>
          <a:noFill/>
          <a:ln w="9525">
            <a:noFill/>
            <a:miter lim="800000"/>
            <a:headEnd/>
            <a:tailEnd/>
          </a:ln>
          <a:effectLst/>
        </p:spPr>
        <p:txBody>
          <a:bodyPr vert="horz" wrap="square" lIns="81634" tIns="40818" rIns="81634" bIns="40818" numCol="1" anchor="ctr" anchorCtr="0" compatLnSpc="1">
            <a:prstTxWarp prst="textNoShape">
              <a:avLst/>
            </a:prstTxWarp>
          </a:bodyPr>
          <a:lstStyle/>
          <a:p>
            <a:pPr lvl="0"/>
            <a:r>
              <a:rPr lang="en-US" dirty="0" smtClean="0"/>
              <a:t>Click to edit Master title style</a:t>
            </a:r>
          </a:p>
        </p:txBody>
      </p:sp>
      <p:sp>
        <p:nvSpPr>
          <p:cNvPr id="4116" name="Rectangle 20"/>
          <p:cNvSpPr>
            <a:spLocks noGrp="1" noChangeArrowheads="1"/>
          </p:cNvSpPr>
          <p:nvPr>
            <p:ph type="body" idx="1"/>
          </p:nvPr>
        </p:nvSpPr>
        <p:spPr bwMode="auto">
          <a:xfrm>
            <a:off x="457200" y="1200152"/>
            <a:ext cx="8229600" cy="3394473"/>
          </a:xfrm>
          <a:prstGeom prst="rect">
            <a:avLst/>
          </a:prstGeom>
          <a:noFill/>
          <a:ln w="9525">
            <a:noFill/>
            <a:miter lim="800000"/>
            <a:headEnd/>
            <a:tailEnd/>
          </a:ln>
          <a:effectLst/>
        </p:spPr>
        <p:txBody>
          <a:bodyPr vert="horz" wrap="square" lIns="81634" tIns="40818" rIns="81634" bIns="40818" numCol="1" anchor="t" anchorCtr="1"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p:txBody>
      </p:sp>
      <p:pic>
        <p:nvPicPr>
          <p:cNvPr id="2" name="Picture 1" descr="intel_wht_rgb_3000.png"/>
          <p:cNvPicPr>
            <a:picLocks noChangeAspect="1"/>
          </p:cNvPicPr>
          <p:nvPr userDrawn="1"/>
        </p:nvPicPr>
        <p:blipFill>
          <a:blip r:embed="rId9" cstate="print">
            <a:extLst>
              <a:ext uri="{28A0092B-C50C-407E-A947-70E740481C1C}">
                <a14:useLocalDpi xmlns:a14="http://schemas.microsoft.com/office/drawing/2010/main"/>
              </a:ext>
            </a:extLst>
          </a:blip>
          <a:stretch>
            <a:fillRect/>
          </a:stretch>
        </p:blipFill>
        <p:spPr>
          <a:xfrm>
            <a:off x="8139331" y="4641542"/>
            <a:ext cx="550425" cy="362914"/>
          </a:xfrm>
          <a:prstGeom prst="rect">
            <a:avLst/>
          </a:prstGeom>
        </p:spPr>
      </p:pic>
      <p:sp>
        <p:nvSpPr>
          <p:cNvPr id="7" name="Slide Number Placeholder 5"/>
          <p:cNvSpPr>
            <a:spLocks noGrp="1"/>
          </p:cNvSpPr>
          <p:nvPr>
            <p:ph type="sldNum" sz="quarter" idx="4"/>
          </p:nvPr>
        </p:nvSpPr>
        <p:spPr>
          <a:xfrm>
            <a:off x="6872352" y="4842144"/>
            <a:ext cx="2133600" cy="273844"/>
          </a:xfrm>
          <a:prstGeom prst="rect">
            <a:avLst/>
          </a:prstGeom>
        </p:spPr>
        <p:txBody>
          <a:bodyPr vert="horz" lIns="0" tIns="0" rIns="0" bIns="0" rtlCol="0" anchor="ctr"/>
          <a:lstStyle>
            <a:lvl1pPr algn="r">
              <a:defRPr sz="800">
                <a:solidFill>
                  <a:srgbClr val="F2F2F2"/>
                </a:solidFill>
                <a:latin typeface="Intel Clear" panose="020B0604020203020204" pitchFamily="34" charset="0"/>
                <a:cs typeface="Intel Clear Light" panose="020B0404020203020204" pitchFamily="34" charset="0"/>
              </a:defRPr>
            </a:lvl1pPr>
          </a:lstStyle>
          <a:p>
            <a:pPr defTabSz="457189"/>
            <a:fld id="{EE2556C5-CE8C-6547-B838-EA80C61A4AF7}" type="slidenum">
              <a:rPr lang="en-US" smtClean="0"/>
              <a:pPr defTabSz="457189"/>
              <a:t>‹#›</a:t>
            </a:fld>
            <a:endParaRPr lang="en-US" dirty="0"/>
          </a:p>
        </p:txBody>
      </p:sp>
    </p:spTree>
    <p:extLst>
      <p:ext uri="{BB962C8B-B14F-4D97-AF65-F5344CB8AC3E}">
        <p14:creationId xmlns:p14="http://schemas.microsoft.com/office/powerpoint/2010/main" val="3069529411"/>
      </p:ext>
    </p:extLst>
  </p:cSld>
  <p:clrMap bg1="dk2" tx1="lt1" bg2="dk1" tx2="lt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hf hdr="0" ftr="0" dt="0"/>
  <p:txStyles>
    <p:titleStyle>
      <a:lvl1pPr algn="ctr" rtl="0" eaLnBrk="1" fontAlgn="base" hangingPunct="1">
        <a:lnSpc>
          <a:spcPct val="90000"/>
        </a:lnSpc>
        <a:spcBef>
          <a:spcPct val="0"/>
        </a:spcBef>
        <a:spcAft>
          <a:spcPct val="0"/>
        </a:spcAft>
        <a:defRPr sz="2800">
          <a:solidFill>
            <a:schemeClr val="tx1"/>
          </a:solidFill>
          <a:effectLst>
            <a:outerShdw blurRad="38100" dist="38100" dir="2700000" algn="tl">
              <a:srgbClr val="000000">
                <a:alpha val="43137"/>
              </a:srgbClr>
            </a:outerShdw>
          </a:effectLst>
          <a:latin typeface="Intel Clear"/>
          <a:ea typeface="+mj-ea"/>
          <a:cs typeface="Intel Clear"/>
        </a:defRPr>
      </a:lvl1pPr>
      <a:lvl2pPr algn="ctr" rtl="0" eaLnBrk="1" fontAlgn="base" hangingPunct="1">
        <a:lnSpc>
          <a:spcPct val="90000"/>
        </a:lnSpc>
        <a:spcBef>
          <a:spcPct val="0"/>
        </a:spcBef>
        <a:spcAft>
          <a:spcPct val="0"/>
        </a:spcAft>
        <a:defRPr sz="2900">
          <a:solidFill>
            <a:schemeClr val="tx1"/>
          </a:solidFill>
          <a:effectLst>
            <a:outerShdw blurRad="38100" dist="38100" dir="2700000" algn="tl">
              <a:srgbClr val="000000"/>
            </a:outerShdw>
          </a:effectLst>
          <a:latin typeface="Neo Sans Intel Medium" pitchFamily="34" charset="0"/>
          <a:cs typeface="Arial" charset="0"/>
        </a:defRPr>
      </a:lvl2pPr>
      <a:lvl3pPr algn="ctr" rtl="0" eaLnBrk="1" fontAlgn="base" hangingPunct="1">
        <a:lnSpc>
          <a:spcPct val="90000"/>
        </a:lnSpc>
        <a:spcBef>
          <a:spcPct val="0"/>
        </a:spcBef>
        <a:spcAft>
          <a:spcPct val="0"/>
        </a:spcAft>
        <a:defRPr sz="2900">
          <a:solidFill>
            <a:schemeClr val="tx1"/>
          </a:solidFill>
          <a:effectLst>
            <a:outerShdw blurRad="38100" dist="38100" dir="2700000" algn="tl">
              <a:srgbClr val="000000"/>
            </a:outerShdw>
          </a:effectLst>
          <a:latin typeface="Neo Sans Intel Medium" pitchFamily="34" charset="0"/>
          <a:cs typeface="Arial" charset="0"/>
        </a:defRPr>
      </a:lvl3pPr>
      <a:lvl4pPr algn="ctr" rtl="0" eaLnBrk="1" fontAlgn="base" hangingPunct="1">
        <a:lnSpc>
          <a:spcPct val="90000"/>
        </a:lnSpc>
        <a:spcBef>
          <a:spcPct val="0"/>
        </a:spcBef>
        <a:spcAft>
          <a:spcPct val="0"/>
        </a:spcAft>
        <a:defRPr sz="2900">
          <a:solidFill>
            <a:schemeClr val="tx1"/>
          </a:solidFill>
          <a:effectLst>
            <a:outerShdw blurRad="38100" dist="38100" dir="2700000" algn="tl">
              <a:srgbClr val="000000"/>
            </a:outerShdw>
          </a:effectLst>
          <a:latin typeface="Neo Sans Intel Medium" pitchFamily="34" charset="0"/>
          <a:cs typeface="Arial" charset="0"/>
        </a:defRPr>
      </a:lvl4pPr>
      <a:lvl5pPr algn="ctr" rtl="0" eaLnBrk="1" fontAlgn="base" hangingPunct="1">
        <a:lnSpc>
          <a:spcPct val="90000"/>
        </a:lnSpc>
        <a:spcBef>
          <a:spcPct val="0"/>
        </a:spcBef>
        <a:spcAft>
          <a:spcPct val="0"/>
        </a:spcAft>
        <a:defRPr sz="2900">
          <a:solidFill>
            <a:schemeClr val="tx1"/>
          </a:solidFill>
          <a:effectLst>
            <a:outerShdw blurRad="38100" dist="38100" dir="2700000" algn="tl">
              <a:srgbClr val="000000"/>
            </a:outerShdw>
          </a:effectLst>
          <a:latin typeface="Neo Sans Intel Medium" pitchFamily="34" charset="0"/>
          <a:cs typeface="Arial" charset="0"/>
        </a:defRPr>
      </a:lvl5pPr>
      <a:lvl6pPr marL="408163" algn="ctr" rtl="0" eaLnBrk="1" fontAlgn="base" hangingPunct="1">
        <a:lnSpc>
          <a:spcPct val="90000"/>
        </a:lnSpc>
        <a:spcBef>
          <a:spcPct val="0"/>
        </a:spcBef>
        <a:spcAft>
          <a:spcPct val="0"/>
        </a:spcAft>
        <a:defRPr sz="2900">
          <a:solidFill>
            <a:schemeClr val="tx1"/>
          </a:solidFill>
          <a:effectLst>
            <a:outerShdw blurRad="38100" dist="38100" dir="2700000" algn="tl">
              <a:srgbClr val="000000"/>
            </a:outerShdw>
          </a:effectLst>
          <a:latin typeface="Neo Sans Intel Medium" pitchFamily="34" charset="0"/>
          <a:cs typeface="Arial" charset="0"/>
        </a:defRPr>
      </a:lvl6pPr>
      <a:lvl7pPr marL="816326" algn="ctr" rtl="0" eaLnBrk="1" fontAlgn="base" hangingPunct="1">
        <a:lnSpc>
          <a:spcPct val="90000"/>
        </a:lnSpc>
        <a:spcBef>
          <a:spcPct val="0"/>
        </a:spcBef>
        <a:spcAft>
          <a:spcPct val="0"/>
        </a:spcAft>
        <a:defRPr sz="2900">
          <a:solidFill>
            <a:schemeClr val="tx1"/>
          </a:solidFill>
          <a:effectLst>
            <a:outerShdw blurRad="38100" dist="38100" dir="2700000" algn="tl">
              <a:srgbClr val="000000"/>
            </a:outerShdw>
          </a:effectLst>
          <a:latin typeface="Neo Sans Intel Medium" pitchFamily="34" charset="0"/>
          <a:cs typeface="Arial" charset="0"/>
        </a:defRPr>
      </a:lvl7pPr>
      <a:lvl8pPr marL="1224491" algn="ctr" rtl="0" eaLnBrk="1" fontAlgn="base" hangingPunct="1">
        <a:lnSpc>
          <a:spcPct val="90000"/>
        </a:lnSpc>
        <a:spcBef>
          <a:spcPct val="0"/>
        </a:spcBef>
        <a:spcAft>
          <a:spcPct val="0"/>
        </a:spcAft>
        <a:defRPr sz="2900">
          <a:solidFill>
            <a:schemeClr val="tx1"/>
          </a:solidFill>
          <a:effectLst>
            <a:outerShdw blurRad="38100" dist="38100" dir="2700000" algn="tl">
              <a:srgbClr val="000000"/>
            </a:outerShdw>
          </a:effectLst>
          <a:latin typeface="Neo Sans Intel Medium" pitchFamily="34" charset="0"/>
          <a:cs typeface="Arial" charset="0"/>
        </a:defRPr>
      </a:lvl8pPr>
      <a:lvl9pPr marL="1632653" algn="ctr" rtl="0" eaLnBrk="1" fontAlgn="base" hangingPunct="1">
        <a:lnSpc>
          <a:spcPct val="90000"/>
        </a:lnSpc>
        <a:spcBef>
          <a:spcPct val="0"/>
        </a:spcBef>
        <a:spcAft>
          <a:spcPct val="0"/>
        </a:spcAft>
        <a:defRPr sz="2900">
          <a:solidFill>
            <a:schemeClr val="tx1"/>
          </a:solidFill>
          <a:effectLst>
            <a:outerShdw blurRad="38100" dist="38100" dir="2700000" algn="tl">
              <a:srgbClr val="000000"/>
            </a:outerShdw>
          </a:effectLst>
          <a:latin typeface="Neo Sans Intel Medium" pitchFamily="34" charset="0"/>
          <a:cs typeface="Arial" charset="0"/>
        </a:defRPr>
      </a:lvl9pPr>
    </p:titleStyle>
    <p:bodyStyle>
      <a:lvl1pPr marL="201248" indent="-201248" algn="l" rtl="0" eaLnBrk="1" fontAlgn="base" hangingPunct="1">
        <a:lnSpc>
          <a:spcPct val="95000"/>
        </a:lnSpc>
        <a:spcBef>
          <a:spcPct val="30000"/>
        </a:spcBef>
        <a:spcAft>
          <a:spcPct val="0"/>
        </a:spcAft>
        <a:buClr>
          <a:schemeClr val="tx1"/>
        </a:buClr>
        <a:buFont typeface="Arial" pitchFamily="34" charset="0"/>
        <a:buChar char="•"/>
        <a:defRPr sz="2300">
          <a:solidFill>
            <a:schemeClr val="tx1"/>
          </a:solidFill>
          <a:effectLst>
            <a:outerShdw blurRad="38100" dist="38100" dir="2700000" algn="tl">
              <a:srgbClr val="000000">
                <a:alpha val="43137"/>
              </a:srgbClr>
            </a:outerShdw>
          </a:effectLst>
          <a:latin typeface="Intel Clear"/>
          <a:ea typeface="+mn-ea"/>
          <a:cs typeface="Intel Clear"/>
        </a:defRPr>
      </a:lvl1pPr>
      <a:lvl2pPr marL="508788" indent="-201248" algn="l" rtl="0" eaLnBrk="1" fontAlgn="base" hangingPunct="1">
        <a:lnSpc>
          <a:spcPct val="95000"/>
        </a:lnSpc>
        <a:spcBef>
          <a:spcPct val="30000"/>
        </a:spcBef>
        <a:spcAft>
          <a:spcPct val="0"/>
        </a:spcAft>
        <a:buClr>
          <a:schemeClr val="tx1"/>
        </a:buClr>
        <a:buChar char="–"/>
        <a:defRPr sz="1900">
          <a:solidFill>
            <a:schemeClr val="tx1"/>
          </a:solidFill>
          <a:effectLst>
            <a:outerShdw blurRad="38100" dist="38100" dir="2700000" algn="tl">
              <a:srgbClr val="000000">
                <a:alpha val="43137"/>
              </a:srgbClr>
            </a:outerShdw>
          </a:effectLst>
          <a:latin typeface="Intel Clear"/>
          <a:cs typeface="Intel Clear"/>
        </a:defRPr>
      </a:lvl2pPr>
      <a:lvl3pPr marL="816326" indent="-201248" algn="l" rtl="0" eaLnBrk="1" fontAlgn="base" hangingPunct="1">
        <a:lnSpc>
          <a:spcPct val="95000"/>
        </a:lnSpc>
        <a:spcBef>
          <a:spcPct val="30000"/>
        </a:spcBef>
        <a:spcAft>
          <a:spcPct val="0"/>
        </a:spcAft>
        <a:buClr>
          <a:schemeClr val="tx1"/>
        </a:buClr>
        <a:buChar char="–"/>
        <a:defRPr sz="1800">
          <a:solidFill>
            <a:schemeClr val="tx1"/>
          </a:solidFill>
          <a:effectLst>
            <a:outerShdw blurRad="38100" dist="38100" dir="2700000" algn="tl">
              <a:srgbClr val="000000">
                <a:alpha val="43137"/>
              </a:srgbClr>
            </a:outerShdw>
          </a:effectLst>
          <a:latin typeface="Intel Clear"/>
          <a:cs typeface="Intel Clear"/>
        </a:defRPr>
      </a:lvl3pPr>
      <a:lvl4pPr marL="1234412" indent="-214003" algn="l" rtl="0" eaLnBrk="1" fontAlgn="base" hangingPunct="1">
        <a:spcBef>
          <a:spcPct val="20000"/>
        </a:spcBef>
        <a:spcAft>
          <a:spcPct val="0"/>
        </a:spcAft>
        <a:buChar char="–"/>
        <a:defRPr sz="1800">
          <a:solidFill>
            <a:schemeClr val="tx1"/>
          </a:solidFill>
          <a:effectLst>
            <a:outerShdw blurRad="38100" dist="38100" dir="2700000" algn="tl">
              <a:srgbClr val="000000"/>
            </a:outerShdw>
          </a:effectLst>
          <a:latin typeface="Arial" charset="0"/>
          <a:cs typeface="+mn-cs"/>
        </a:defRPr>
      </a:lvl4pPr>
      <a:lvl5pPr marL="1541951" indent="-205500" algn="l" rtl="0" eaLnBrk="1" fontAlgn="base" hangingPunct="1">
        <a:spcBef>
          <a:spcPct val="20000"/>
        </a:spcBef>
        <a:spcAft>
          <a:spcPct val="0"/>
        </a:spcAft>
        <a:buChar char="•"/>
        <a:defRPr sz="1800">
          <a:solidFill>
            <a:schemeClr val="tx1"/>
          </a:solidFill>
          <a:effectLst>
            <a:outerShdw blurRad="38100" dist="38100" dir="2700000" algn="tl">
              <a:srgbClr val="000000"/>
            </a:outerShdw>
          </a:effectLst>
          <a:latin typeface="Arial" charset="0"/>
          <a:cs typeface="+mn-cs"/>
        </a:defRPr>
      </a:lvl5pPr>
      <a:lvl6pPr marL="1950114" indent="-205500" algn="l" rtl="0" eaLnBrk="1" fontAlgn="base" hangingPunct="1">
        <a:spcBef>
          <a:spcPct val="20000"/>
        </a:spcBef>
        <a:spcAft>
          <a:spcPct val="0"/>
        </a:spcAft>
        <a:buChar char="•"/>
        <a:defRPr sz="1800">
          <a:solidFill>
            <a:schemeClr val="tx1"/>
          </a:solidFill>
          <a:effectLst>
            <a:outerShdw blurRad="38100" dist="38100" dir="2700000" algn="tl">
              <a:srgbClr val="000000"/>
            </a:outerShdw>
          </a:effectLst>
          <a:latin typeface="Arial" charset="0"/>
          <a:cs typeface="+mn-cs"/>
        </a:defRPr>
      </a:lvl6pPr>
      <a:lvl7pPr marL="2358277" indent="-205500" algn="l" rtl="0" eaLnBrk="1" fontAlgn="base" hangingPunct="1">
        <a:spcBef>
          <a:spcPct val="20000"/>
        </a:spcBef>
        <a:spcAft>
          <a:spcPct val="0"/>
        </a:spcAft>
        <a:buChar char="•"/>
        <a:defRPr sz="1800">
          <a:solidFill>
            <a:schemeClr val="tx1"/>
          </a:solidFill>
          <a:effectLst>
            <a:outerShdw blurRad="38100" dist="38100" dir="2700000" algn="tl">
              <a:srgbClr val="000000"/>
            </a:outerShdw>
          </a:effectLst>
          <a:latin typeface="Arial" charset="0"/>
          <a:cs typeface="+mn-cs"/>
        </a:defRPr>
      </a:lvl7pPr>
      <a:lvl8pPr marL="2766440" indent="-205500" algn="l" rtl="0" eaLnBrk="1" fontAlgn="base" hangingPunct="1">
        <a:spcBef>
          <a:spcPct val="20000"/>
        </a:spcBef>
        <a:spcAft>
          <a:spcPct val="0"/>
        </a:spcAft>
        <a:buChar char="•"/>
        <a:defRPr sz="1800">
          <a:solidFill>
            <a:schemeClr val="tx1"/>
          </a:solidFill>
          <a:effectLst>
            <a:outerShdw blurRad="38100" dist="38100" dir="2700000" algn="tl">
              <a:srgbClr val="000000"/>
            </a:outerShdw>
          </a:effectLst>
          <a:latin typeface="Arial" charset="0"/>
          <a:cs typeface="+mn-cs"/>
        </a:defRPr>
      </a:lvl8pPr>
      <a:lvl9pPr marL="3174604" indent="-205500" algn="l" rtl="0" eaLnBrk="1" fontAlgn="base" hangingPunct="1">
        <a:spcBef>
          <a:spcPct val="20000"/>
        </a:spcBef>
        <a:spcAft>
          <a:spcPct val="0"/>
        </a:spcAft>
        <a:buChar char="•"/>
        <a:defRPr sz="1800">
          <a:solidFill>
            <a:schemeClr val="tx1"/>
          </a:solidFill>
          <a:effectLst>
            <a:outerShdw blurRad="38100" dist="38100" dir="2700000" algn="tl">
              <a:srgbClr val="000000"/>
            </a:outerShdw>
          </a:effectLst>
          <a:latin typeface="Arial" charset="0"/>
          <a:cs typeface="+mn-cs"/>
        </a:defRPr>
      </a:lvl9pPr>
    </p:bodyStyle>
    <p:otherStyle>
      <a:defPPr>
        <a:defRPr lang="en-US"/>
      </a:defPPr>
      <a:lvl1pPr marL="0" algn="l" defTabSz="816326" rtl="0" eaLnBrk="1" latinLnBrk="0" hangingPunct="1">
        <a:defRPr sz="1600" kern="1200">
          <a:solidFill>
            <a:schemeClr val="tx1"/>
          </a:solidFill>
          <a:latin typeface="+mn-lt"/>
          <a:ea typeface="+mn-ea"/>
          <a:cs typeface="+mn-cs"/>
        </a:defRPr>
      </a:lvl1pPr>
      <a:lvl2pPr marL="408163" algn="l" defTabSz="816326" rtl="0" eaLnBrk="1" latinLnBrk="0" hangingPunct="1">
        <a:defRPr sz="1600" kern="1200">
          <a:solidFill>
            <a:schemeClr val="tx1"/>
          </a:solidFill>
          <a:latin typeface="+mn-lt"/>
          <a:ea typeface="+mn-ea"/>
          <a:cs typeface="+mn-cs"/>
        </a:defRPr>
      </a:lvl2pPr>
      <a:lvl3pPr marL="816326" algn="l" defTabSz="816326" rtl="0" eaLnBrk="1" latinLnBrk="0" hangingPunct="1">
        <a:defRPr sz="1600" kern="1200">
          <a:solidFill>
            <a:schemeClr val="tx1"/>
          </a:solidFill>
          <a:latin typeface="+mn-lt"/>
          <a:ea typeface="+mn-ea"/>
          <a:cs typeface="+mn-cs"/>
        </a:defRPr>
      </a:lvl3pPr>
      <a:lvl4pPr marL="1224491" algn="l" defTabSz="816326" rtl="0" eaLnBrk="1" latinLnBrk="0" hangingPunct="1">
        <a:defRPr sz="1600" kern="1200">
          <a:solidFill>
            <a:schemeClr val="tx1"/>
          </a:solidFill>
          <a:latin typeface="+mn-lt"/>
          <a:ea typeface="+mn-ea"/>
          <a:cs typeface="+mn-cs"/>
        </a:defRPr>
      </a:lvl4pPr>
      <a:lvl5pPr marL="1632653" algn="l" defTabSz="816326" rtl="0" eaLnBrk="1" latinLnBrk="0" hangingPunct="1">
        <a:defRPr sz="1600" kern="1200">
          <a:solidFill>
            <a:schemeClr val="tx1"/>
          </a:solidFill>
          <a:latin typeface="+mn-lt"/>
          <a:ea typeface="+mn-ea"/>
          <a:cs typeface="+mn-cs"/>
        </a:defRPr>
      </a:lvl5pPr>
      <a:lvl6pPr marL="2040817" algn="l" defTabSz="816326" rtl="0" eaLnBrk="1" latinLnBrk="0" hangingPunct="1">
        <a:defRPr sz="1600" kern="1200">
          <a:solidFill>
            <a:schemeClr val="tx1"/>
          </a:solidFill>
          <a:latin typeface="+mn-lt"/>
          <a:ea typeface="+mn-ea"/>
          <a:cs typeface="+mn-cs"/>
        </a:defRPr>
      </a:lvl6pPr>
      <a:lvl7pPr marL="2448980" algn="l" defTabSz="816326" rtl="0" eaLnBrk="1" latinLnBrk="0" hangingPunct="1">
        <a:defRPr sz="1600" kern="1200">
          <a:solidFill>
            <a:schemeClr val="tx1"/>
          </a:solidFill>
          <a:latin typeface="+mn-lt"/>
          <a:ea typeface="+mn-ea"/>
          <a:cs typeface="+mn-cs"/>
        </a:defRPr>
      </a:lvl7pPr>
      <a:lvl8pPr marL="2857142" algn="l" defTabSz="816326" rtl="0" eaLnBrk="1" latinLnBrk="0" hangingPunct="1">
        <a:defRPr sz="1600" kern="1200">
          <a:solidFill>
            <a:schemeClr val="tx1"/>
          </a:solidFill>
          <a:latin typeface="+mn-lt"/>
          <a:ea typeface="+mn-ea"/>
          <a:cs typeface="+mn-cs"/>
        </a:defRPr>
      </a:lvl8pPr>
      <a:lvl9pPr marL="3265307" algn="l" defTabSz="816326" rtl="0" eaLnBrk="1" latinLnBrk="0" hangingPunct="1">
        <a:defRPr sz="1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47.png"/><Relationship Id="rId4" Type="http://schemas.openxmlformats.org/officeDocument/2006/relationships/image" Target="../media/image48.png"/><Relationship Id="rId5" Type="http://schemas.openxmlformats.org/officeDocument/2006/relationships/image" Target="../media/image49.png"/><Relationship Id="rId6" Type="http://schemas.openxmlformats.org/officeDocument/2006/relationships/image" Target="../media/image43.png"/><Relationship Id="rId1" Type="http://schemas.openxmlformats.org/officeDocument/2006/relationships/slideLayout" Target="../slideLayouts/slideLayout1.xml"/><Relationship Id="rId2" Type="http://schemas.openxmlformats.org/officeDocument/2006/relationships/image" Target="../media/image4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5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5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52.png"/></Relationships>
</file>

<file path=ppt/slides/_rels/slide14.xml.rels><?xml version="1.0" encoding="UTF-8" standalone="yes"?>
<Relationships xmlns="http://schemas.openxmlformats.org/package/2006/relationships"><Relationship Id="rId3" Type="http://schemas.microsoft.com/office/2007/relationships/hdphoto" Target="../media/hdphoto10.wdp"/><Relationship Id="rId4" Type="http://schemas.openxmlformats.org/officeDocument/2006/relationships/image" Target="../media/image54.jpeg"/><Relationship Id="rId1" Type="http://schemas.openxmlformats.org/officeDocument/2006/relationships/slideLayout" Target="../slideLayouts/slideLayout1.xml"/><Relationship Id="rId2" Type="http://schemas.openxmlformats.org/officeDocument/2006/relationships/image" Target="../media/image5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56.png"/><Relationship Id="rId3" Type="http://schemas.openxmlformats.org/officeDocument/2006/relationships/image" Target="../media/image5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5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9.png"/></Relationships>
</file>

<file path=ppt/slides/_rels/slide23.xml.rels><?xml version="1.0" encoding="UTF-8" standalone="yes"?>
<Relationships xmlns="http://schemas.openxmlformats.org/package/2006/relationships"><Relationship Id="rId3" Type="http://schemas.openxmlformats.org/officeDocument/2006/relationships/image" Target="../media/image60.png"/><Relationship Id="rId4" Type="http://schemas.openxmlformats.org/officeDocument/2006/relationships/image" Target="../media/image61.png"/><Relationship Id="rId1" Type="http://schemas.openxmlformats.org/officeDocument/2006/relationships/slideLayout" Target="../slideLayouts/slideLayout18.xml"/><Relationship Id="rId2" Type="http://schemas.openxmlformats.org/officeDocument/2006/relationships/notesSlide" Target="../notesSlides/notesSlide10.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6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1.xml"/><Relationship Id="rId3" Type="http://schemas.openxmlformats.org/officeDocument/2006/relationships/image" Target="../media/image6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64.png"/></Relationships>
</file>

<file path=ppt/slides/_rels/slide27.xml.rels><?xml version="1.0" encoding="UTF-8" standalone="yes"?>
<Relationships xmlns="http://schemas.openxmlformats.org/package/2006/relationships"><Relationship Id="rId3" Type="http://schemas.openxmlformats.org/officeDocument/2006/relationships/chart" Target="../charts/chart1.xml"/><Relationship Id="rId4" Type="http://schemas.openxmlformats.org/officeDocument/2006/relationships/hyperlink" Target="http://www.intel.com/performance" TargetMode="External"/><Relationship Id="rId1" Type="http://schemas.openxmlformats.org/officeDocument/2006/relationships/slideLayout" Target="../slideLayouts/slideLayout18.xml"/><Relationship Id="rId2" Type="http://schemas.openxmlformats.org/officeDocument/2006/relationships/notesSlide" Target="../notesSlides/notesSlide1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1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1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3" Type="http://schemas.openxmlformats.org/officeDocument/2006/relationships/image" Target="../media/image65.png"/><Relationship Id="rId4" Type="http://schemas.openxmlformats.org/officeDocument/2006/relationships/image" Target="../media/image66.png"/><Relationship Id="rId5" Type="http://schemas.openxmlformats.org/officeDocument/2006/relationships/image" Target="../media/image67.png"/><Relationship Id="rId6" Type="http://schemas.openxmlformats.org/officeDocument/2006/relationships/image" Target="../media/image68.jpeg"/><Relationship Id="rId7" Type="http://schemas.openxmlformats.org/officeDocument/2006/relationships/image" Target="../media/image69.png"/><Relationship Id="rId1" Type="http://schemas.openxmlformats.org/officeDocument/2006/relationships/slideLayout" Target="../slideLayouts/slideLayout1.xml"/><Relationship Id="rId2" Type="http://schemas.openxmlformats.org/officeDocument/2006/relationships/notesSlide" Target="../notesSlides/notesSlide1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image" Target="../media/image70.jpeg"/><Relationship Id="rId3" Type="http://schemas.openxmlformats.org/officeDocument/2006/relationships/image" Target="../media/image71.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image" Target="../media/image72.png"/></Relationships>
</file>

<file path=ppt/slides/_rels/slide33.xml.rels><?xml version="1.0" encoding="UTF-8" standalone="yes"?>
<Relationships xmlns="http://schemas.openxmlformats.org/package/2006/relationships"><Relationship Id="rId3" Type="http://schemas.openxmlformats.org/officeDocument/2006/relationships/image" Target="../media/image73.png"/><Relationship Id="rId4" Type="http://schemas.openxmlformats.org/officeDocument/2006/relationships/image" Target="../media/image74.png"/><Relationship Id="rId1" Type="http://schemas.openxmlformats.org/officeDocument/2006/relationships/slideLayout" Target="../slideLayouts/slideLayout36.xml"/><Relationship Id="rId2" Type="http://schemas.openxmlformats.org/officeDocument/2006/relationships/notesSlide" Target="../notesSlides/notesSlide16.xml"/></Relationships>
</file>

<file path=ppt/slides/_rels/slide34.xml.rels><?xml version="1.0" encoding="UTF-8" standalone="yes"?>
<Relationships xmlns="http://schemas.openxmlformats.org/package/2006/relationships"><Relationship Id="rId3" Type="http://schemas.openxmlformats.org/officeDocument/2006/relationships/chart" Target="../charts/chart2.xml"/><Relationship Id="rId4" Type="http://schemas.openxmlformats.org/officeDocument/2006/relationships/hyperlink" Target="http://www.intel.com/performance" TargetMode="External"/><Relationship Id="rId1" Type="http://schemas.openxmlformats.org/officeDocument/2006/relationships/slideLayout" Target="../slideLayouts/slideLayout18.xml"/><Relationship Id="rId2" Type="http://schemas.openxmlformats.org/officeDocument/2006/relationships/notesSlide" Target="../notesSlides/notesSlide17.xml"/></Relationships>
</file>

<file path=ppt/slides/_rels/slide35.xml.rels><?xml version="1.0" encoding="UTF-8" standalone="yes"?>
<Relationships xmlns="http://schemas.openxmlformats.org/package/2006/relationships"><Relationship Id="rId3" Type="http://schemas.openxmlformats.org/officeDocument/2006/relationships/chart" Target="../charts/chart3.xml"/><Relationship Id="rId4" Type="http://schemas.openxmlformats.org/officeDocument/2006/relationships/hyperlink" Target="http://www.ks.uiuc.edu/Research/namd/" TargetMode="External"/><Relationship Id="rId5" Type="http://schemas.openxmlformats.org/officeDocument/2006/relationships/hyperlink" Target="http://www.ks.uiuc.edu/Development/Download/download.cgi?PackageName=NAMD" TargetMode="External"/><Relationship Id="rId6" Type="http://schemas.openxmlformats.org/officeDocument/2006/relationships/hyperlink" Target="https://software.intel.com/en-us/articles/namd-for-intel-xeon-phi-coprocessor" TargetMode="External"/><Relationship Id="rId7" Type="http://schemas.openxmlformats.org/officeDocument/2006/relationships/hyperlink" Target="http://www.intel.com/performance" TargetMode="External"/><Relationship Id="rId8" Type="http://schemas.openxmlformats.org/officeDocument/2006/relationships/image" Target="../media/image75.png"/><Relationship Id="rId1" Type="http://schemas.openxmlformats.org/officeDocument/2006/relationships/slideLayout" Target="../slideLayouts/slideLayout19.xml"/><Relationship Id="rId2" Type="http://schemas.openxmlformats.org/officeDocument/2006/relationships/notesSlide" Target="../notesSlides/notesSlide18.xml"/></Relationships>
</file>

<file path=ppt/slides/_rels/slide36.xml.rels><?xml version="1.0" encoding="UTF-8" standalone="yes"?>
<Relationships xmlns="http://schemas.openxmlformats.org/package/2006/relationships"><Relationship Id="rId3" Type="http://schemas.openxmlformats.org/officeDocument/2006/relationships/hyperlink" Target="http://www.intel.com/performance" TargetMode="External"/><Relationship Id="rId4" Type="http://schemas.openxmlformats.org/officeDocument/2006/relationships/hyperlink" Target="http://www2.mmm.ucar.edu/wrf/users/wrfv3.6/updates-3.6.html" TargetMode="External"/><Relationship Id="rId5" Type="http://schemas.openxmlformats.org/officeDocument/2006/relationships/hyperlink" Target="http://www2.mmm.ucar.edu/wrf/users/download/get_sources.html%23V351" TargetMode="External"/><Relationship Id="rId6" Type="http://schemas.openxmlformats.org/officeDocument/2006/relationships/hyperlink" Target="https://software.intel.com/en-us/articles/wrf-conus25km-on-intel-xeon-phi-coprocessors-and-intel-xeon-processors-in-symmetric-mode" TargetMode="External"/><Relationship Id="rId7" Type="http://schemas.openxmlformats.org/officeDocument/2006/relationships/chart" Target="../charts/chart4.xml"/><Relationship Id="rId8" Type="http://schemas.openxmlformats.org/officeDocument/2006/relationships/image" Target="../media/image76.png"/><Relationship Id="rId1" Type="http://schemas.openxmlformats.org/officeDocument/2006/relationships/slideLayout" Target="../slideLayouts/slideLayout19.xml"/><Relationship Id="rId2" Type="http://schemas.openxmlformats.org/officeDocument/2006/relationships/notesSlide" Target="../notesSlides/notesSlide19.xml"/></Relationships>
</file>

<file path=ppt/slides/_rels/slide37.xml.rels><?xml version="1.0" encoding="UTF-8" standalone="yes"?>
<Relationships xmlns="http://schemas.openxmlformats.org/package/2006/relationships"><Relationship Id="rId3" Type="http://schemas.openxmlformats.org/officeDocument/2006/relationships/chart" Target="../charts/chart5.xml"/><Relationship Id="rId4" Type="http://schemas.openxmlformats.org/officeDocument/2006/relationships/hyperlink" Target="http://lammps.sandia.gov/" TargetMode="External"/><Relationship Id="rId5" Type="http://schemas.openxmlformats.org/officeDocument/2006/relationships/hyperlink" Target="https://software.intel.com/en-us/articles/lammps-for-intel-xeon-phi-coprocessor" TargetMode="External"/><Relationship Id="rId6" Type="http://schemas.openxmlformats.org/officeDocument/2006/relationships/hyperlink" Target="http://www.intel.com/performance" TargetMode="External"/><Relationship Id="rId7" Type="http://schemas.openxmlformats.org/officeDocument/2006/relationships/image" Target="../media/image75.png"/><Relationship Id="rId1" Type="http://schemas.openxmlformats.org/officeDocument/2006/relationships/slideLayout" Target="../slideLayouts/slideLayout19.xml"/><Relationship Id="rId2" Type="http://schemas.openxmlformats.org/officeDocument/2006/relationships/notesSlide" Target="../notesSlides/notesSlide20.xml"/></Relationships>
</file>

<file path=ppt/slides/_rels/slide38.xml.rels><?xml version="1.0" encoding="UTF-8" standalone="yes"?>
<Relationships xmlns="http://schemas.openxmlformats.org/package/2006/relationships"><Relationship Id="rId3" Type="http://schemas.openxmlformats.org/officeDocument/2006/relationships/chart" Target="../charts/chart6.xml"/><Relationship Id="rId4" Type="http://schemas.openxmlformats.org/officeDocument/2006/relationships/hyperlink" Target="http://www.intel.com/performance" TargetMode="External"/><Relationship Id="rId5" Type="http://schemas.openxmlformats.org/officeDocument/2006/relationships/image" Target="../media/image77.png"/><Relationship Id="rId6" Type="http://schemas.openxmlformats.org/officeDocument/2006/relationships/hyperlink" Target="http://www.ansys.com/" TargetMode="External"/><Relationship Id="rId7" Type="http://schemas.openxmlformats.org/officeDocument/2006/relationships/hyperlink" Target="https://software.intel.com/en-us/articles/accelerating-ansys-mechanical-structural-analysis-with-intel-xeon-phi-coprocessors" TargetMode="External"/><Relationship Id="rId8" Type="http://schemas.openxmlformats.org/officeDocument/2006/relationships/hyperlink" Target="http://www.ansys.com/Support/Platform+Support/Benchmarks+Overview/ANSYS+Mechanical+Benchmarks/Release+15.0+Test+Cases/Radial+Impeller+(V15ln-2)" TargetMode="External"/><Relationship Id="rId1" Type="http://schemas.openxmlformats.org/officeDocument/2006/relationships/slideLayout" Target="../slideLayouts/slideLayout19.xml"/><Relationship Id="rId2" Type="http://schemas.openxmlformats.org/officeDocument/2006/relationships/notesSlide" Target="../notesSlides/notesSlide2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4" Type="http://schemas.openxmlformats.org/officeDocument/2006/relationships/image" Target="../media/image12.png"/><Relationship Id="rId5" Type="http://schemas.openxmlformats.org/officeDocument/2006/relationships/hyperlink" Target="http://clusterbook.info" TargetMode="External"/><Relationship Id="rId6" Type="http://schemas.openxmlformats.org/officeDocument/2006/relationships/image" Target="../media/image13.png"/><Relationship Id="rId7" Type="http://schemas.openxmlformats.org/officeDocument/2006/relationships/oleObject" Target="../embeddings/oleObject1.bin"/><Relationship Id="rId8" Type="http://schemas.openxmlformats.org/officeDocument/2006/relationships/image" Target="../media/image11.emf"/><Relationship Id="rId1" Type="http://schemas.openxmlformats.org/officeDocument/2006/relationships/vmlDrawing" Target="../drawings/vmlDrawing1.vml"/><Relationship Id="rId2" Type="http://schemas.openxmlformats.org/officeDocument/2006/relationships/slideLayout" Target="../slideLayouts/slideLayout18.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hyperlink" Target="http://www.intel.com/omnipath" TargetMode="External"/></Relationships>
</file>

<file path=ppt/slides/_rels/slide41.xml.rels><?xml version="1.0" encoding="UTF-8" standalone="yes"?>
<Relationships xmlns="http://schemas.openxmlformats.org/package/2006/relationships"><Relationship Id="rId11" Type="http://schemas.openxmlformats.org/officeDocument/2006/relationships/image" Target="../media/image86.jpeg"/><Relationship Id="rId12" Type="http://schemas.openxmlformats.org/officeDocument/2006/relationships/image" Target="../media/image87.png"/><Relationship Id="rId13" Type="http://schemas.openxmlformats.org/officeDocument/2006/relationships/image" Target="../media/image88.png"/><Relationship Id="rId1" Type="http://schemas.openxmlformats.org/officeDocument/2006/relationships/slideLayout" Target="../slideLayouts/slideLayout18.xml"/><Relationship Id="rId2" Type="http://schemas.openxmlformats.org/officeDocument/2006/relationships/notesSlide" Target="../notesSlides/notesSlide24.xml"/><Relationship Id="rId3" Type="http://schemas.openxmlformats.org/officeDocument/2006/relationships/image" Target="../media/image78.png"/><Relationship Id="rId4" Type="http://schemas.openxmlformats.org/officeDocument/2006/relationships/image" Target="../media/image79.jpeg"/><Relationship Id="rId5" Type="http://schemas.openxmlformats.org/officeDocument/2006/relationships/image" Target="../media/image80.jpeg"/><Relationship Id="rId6" Type="http://schemas.openxmlformats.org/officeDocument/2006/relationships/image" Target="../media/image81.jpeg"/><Relationship Id="rId7" Type="http://schemas.openxmlformats.org/officeDocument/2006/relationships/image" Target="../media/image82.png"/><Relationship Id="rId8" Type="http://schemas.openxmlformats.org/officeDocument/2006/relationships/image" Target="../media/image83.png"/><Relationship Id="rId9" Type="http://schemas.openxmlformats.org/officeDocument/2006/relationships/image" Target="../media/image84.png"/><Relationship Id="rId10" Type="http://schemas.openxmlformats.org/officeDocument/2006/relationships/image" Target="../media/image85.emf"/></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5.xml"/><Relationship Id="rId3" Type="http://schemas.openxmlformats.org/officeDocument/2006/relationships/hyperlink" Target="http://www.mellanox.com/" TargetMode="Externa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2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27.xml"/><Relationship Id="rId3" Type="http://schemas.openxmlformats.org/officeDocument/2006/relationships/image" Target="../media/image89.png"/></Relationships>
</file>

<file path=ppt/slides/_rels/slide45.xml.rels><?xml version="1.0" encoding="UTF-8" standalone="yes"?>
<Relationships xmlns="http://schemas.openxmlformats.org/package/2006/relationships"><Relationship Id="rId3" Type="http://schemas.openxmlformats.org/officeDocument/2006/relationships/image" Target="../media/image90.png"/><Relationship Id="rId4" Type="http://schemas.openxmlformats.org/officeDocument/2006/relationships/image" Target="../media/image91.png"/><Relationship Id="rId5" Type="http://schemas.openxmlformats.org/officeDocument/2006/relationships/image" Target="../media/image92.png"/><Relationship Id="rId6" Type="http://schemas.microsoft.com/office/2007/relationships/hdphoto" Target="../media/hdphoto11.wdp"/><Relationship Id="rId7" Type="http://schemas.openxmlformats.org/officeDocument/2006/relationships/image" Target="../media/image93.png"/><Relationship Id="rId8" Type="http://schemas.microsoft.com/office/2007/relationships/hdphoto" Target="../media/hdphoto12.wdp"/><Relationship Id="rId1" Type="http://schemas.openxmlformats.org/officeDocument/2006/relationships/slideLayout" Target="../slideLayouts/slideLayout39.xml"/><Relationship Id="rId2" Type="http://schemas.openxmlformats.org/officeDocument/2006/relationships/notesSlide" Target="../notesSlides/notesSlide28.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94.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image" Target="../media/image95.gif"/></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image" Target="../media/image9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96.png"/><Relationship Id="rId4" Type="http://schemas.openxmlformats.org/officeDocument/2006/relationships/image" Target="../media/image97.png"/><Relationship Id="rId1" Type="http://schemas.openxmlformats.org/officeDocument/2006/relationships/slideLayout" Target="../slideLayouts/slideLayout3.xml"/><Relationship Id="rId2" Type="http://schemas.openxmlformats.org/officeDocument/2006/relationships/notesSlide" Target="../notesSlides/notesSlide32.xml"/></Relationships>
</file>

<file path=ppt/slides/_rels/slide51.xml.rels><?xml version="1.0" encoding="UTF-8" standalone="yes"?>
<Relationships xmlns="http://schemas.openxmlformats.org/package/2006/relationships"><Relationship Id="rId3" Type="http://schemas.openxmlformats.org/officeDocument/2006/relationships/image" Target="../media/image98.jpeg"/><Relationship Id="rId4" Type="http://schemas.openxmlformats.org/officeDocument/2006/relationships/image" Target="../media/image96.png"/><Relationship Id="rId1" Type="http://schemas.openxmlformats.org/officeDocument/2006/relationships/slideLayout" Target="../slideLayouts/slideLayout3.xml"/><Relationship Id="rId2" Type="http://schemas.openxmlformats.org/officeDocument/2006/relationships/notesSlide" Target="../notesSlides/notesSlide3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98.jpeg"/><Relationship Id="rId3" Type="http://schemas.openxmlformats.org/officeDocument/2006/relationships/image" Target="../media/image96.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4.xml"/><Relationship Id="rId3" Type="http://schemas.openxmlformats.org/officeDocument/2006/relationships/hyperlink" Target="http://www.intel.com/design/literature.htm" TargetMode="Externa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 Id="rId3" Type="http://schemas.openxmlformats.org/officeDocument/2006/relationships/image" Target="../media/image99.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100.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hyperlink" Target="http://www.intel.com/go/turbo" TargetMode="External"/></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4" Type="http://schemas.openxmlformats.org/officeDocument/2006/relationships/image" Target="../media/image15.png"/><Relationship Id="rId5" Type="http://schemas.openxmlformats.org/officeDocument/2006/relationships/image" Target="../media/image16.jpg"/><Relationship Id="rId6" Type="http://schemas.openxmlformats.org/officeDocument/2006/relationships/image" Target="../media/image17.jpeg"/><Relationship Id="rId1" Type="http://schemas.openxmlformats.org/officeDocument/2006/relationships/slideLayout" Target="../slideLayouts/slideLayout27.xml"/><Relationship Id="rId2" Type="http://schemas.openxmlformats.org/officeDocument/2006/relationships/image" Target="../media/image14.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hyperlink" Target="http://www.intel.com/go/turbo" TargetMode="Externa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2.xml.rels><?xml version="1.0" encoding="UTF-8" standalone="yes"?>
<Relationships xmlns="http://schemas.openxmlformats.org/package/2006/relationships"><Relationship Id="rId3" Type="http://schemas.openxmlformats.org/officeDocument/2006/relationships/hyperlink" Target="http://competition.intel.com/Default.aspx?tabid=2249&amp;DMXModule=6316&amp;EntryId=11630&amp;Command=Core_Download" TargetMode="External"/><Relationship Id="rId4" Type="http://schemas.openxmlformats.org/officeDocument/2006/relationships/hyperlink" Target="http://competition.intel.com/Default.aspx?tabid=2267&amp;DMXModule=6146&amp;EntryId=11377&amp;Command=Core_Download" TargetMode="External"/><Relationship Id="rId5" Type="http://schemas.openxmlformats.org/officeDocument/2006/relationships/hyperlink" Target="http://competition.intel.com/Default.aspx?tabid=2267&amp;DMXModule=6146&amp;EntryId=11378&amp;Command=Core_Download" TargetMode="External"/><Relationship Id="rId1" Type="http://schemas.openxmlformats.org/officeDocument/2006/relationships/slideLayout" Target="../slideLayouts/slideLayout9.xml"/><Relationship Id="rId2" Type="http://schemas.openxmlformats.org/officeDocument/2006/relationships/notesSlide" Target="../notesSlides/notesSlide36.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18.png"/></Relationships>
</file>

<file path=ppt/slides/_rels/slide8.xml.rels><?xml version="1.0" encoding="UTF-8" standalone="yes"?>
<Relationships xmlns="http://schemas.openxmlformats.org/package/2006/relationships"><Relationship Id="rId9" Type="http://schemas.openxmlformats.org/officeDocument/2006/relationships/image" Target="../media/image25.png"/><Relationship Id="rId20" Type="http://schemas.microsoft.com/office/2007/relationships/hdphoto" Target="../media/hdphoto6.wdp"/><Relationship Id="rId21" Type="http://schemas.openxmlformats.org/officeDocument/2006/relationships/image" Target="../media/image33.png"/><Relationship Id="rId22" Type="http://schemas.openxmlformats.org/officeDocument/2006/relationships/image" Target="../media/image34.png"/><Relationship Id="rId23" Type="http://schemas.openxmlformats.org/officeDocument/2006/relationships/image" Target="../media/image35.png"/><Relationship Id="rId24" Type="http://schemas.openxmlformats.org/officeDocument/2006/relationships/image" Target="../media/image36.png"/><Relationship Id="rId25" Type="http://schemas.openxmlformats.org/officeDocument/2006/relationships/image" Target="../media/image37.png"/><Relationship Id="rId26" Type="http://schemas.openxmlformats.org/officeDocument/2006/relationships/image" Target="../media/image38.png"/><Relationship Id="rId27" Type="http://schemas.microsoft.com/office/2007/relationships/hdphoto" Target="../media/hdphoto7.wdp"/><Relationship Id="rId28" Type="http://schemas.openxmlformats.org/officeDocument/2006/relationships/image" Target="../media/image39.png"/><Relationship Id="rId29" Type="http://schemas.microsoft.com/office/2007/relationships/hdphoto" Target="../media/hdphoto8.wdp"/><Relationship Id="rId30" Type="http://schemas.openxmlformats.org/officeDocument/2006/relationships/image" Target="../media/image40.png"/><Relationship Id="rId31" Type="http://schemas.openxmlformats.org/officeDocument/2006/relationships/image" Target="../media/image41.png"/><Relationship Id="rId32" Type="http://schemas.microsoft.com/office/2007/relationships/hdphoto" Target="../media/hdphoto9.wdp"/><Relationship Id="rId10" Type="http://schemas.openxmlformats.org/officeDocument/2006/relationships/image" Target="../media/image26.jpeg"/><Relationship Id="rId11" Type="http://schemas.openxmlformats.org/officeDocument/2006/relationships/image" Target="../media/image27.png"/><Relationship Id="rId12" Type="http://schemas.microsoft.com/office/2007/relationships/hdphoto" Target="../media/hdphoto3.wdp"/><Relationship Id="rId13" Type="http://schemas.openxmlformats.org/officeDocument/2006/relationships/image" Target="../media/image28.png"/><Relationship Id="rId14" Type="http://schemas.microsoft.com/office/2007/relationships/hdphoto" Target="../media/hdphoto4.wdp"/><Relationship Id="rId15" Type="http://schemas.openxmlformats.org/officeDocument/2006/relationships/image" Target="../media/image29.png"/><Relationship Id="rId16" Type="http://schemas.microsoft.com/office/2007/relationships/hdphoto" Target="../media/hdphoto5.wdp"/><Relationship Id="rId17" Type="http://schemas.openxmlformats.org/officeDocument/2006/relationships/image" Target="../media/image30.png"/><Relationship Id="rId18" Type="http://schemas.openxmlformats.org/officeDocument/2006/relationships/image" Target="../media/image31.png"/><Relationship Id="rId19" Type="http://schemas.openxmlformats.org/officeDocument/2006/relationships/image" Target="../media/image32.png"/><Relationship Id="rId1" Type="http://schemas.openxmlformats.org/officeDocument/2006/relationships/slideLayout" Target="../slideLayouts/slideLayout27.xml"/><Relationship Id="rId2" Type="http://schemas.openxmlformats.org/officeDocument/2006/relationships/image" Target="../media/image19.png"/><Relationship Id="rId3" Type="http://schemas.openxmlformats.org/officeDocument/2006/relationships/image" Target="../media/image20.png"/><Relationship Id="rId4" Type="http://schemas.openxmlformats.org/officeDocument/2006/relationships/image" Target="../media/image21.png"/><Relationship Id="rId5" Type="http://schemas.openxmlformats.org/officeDocument/2006/relationships/image" Target="../media/image22.png"/><Relationship Id="rId6" Type="http://schemas.openxmlformats.org/officeDocument/2006/relationships/image" Target="../media/image23.jpeg"/><Relationship Id="rId7" Type="http://schemas.openxmlformats.org/officeDocument/2006/relationships/image" Target="../media/image24.png"/><Relationship Id="rId8" Type="http://schemas.microsoft.com/office/2007/relationships/hdphoto" Target="../media/hdphoto2.wdp"/></Relationships>
</file>

<file path=ppt/slides/_rels/slide9.xml.rels><?xml version="1.0" encoding="UTF-8" standalone="yes"?>
<Relationships xmlns="http://schemas.openxmlformats.org/package/2006/relationships"><Relationship Id="rId3" Type="http://schemas.openxmlformats.org/officeDocument/2006/relationships/image" Target="../media/image42.png"/><Relationship Id="rId4" Type="http://schemas.openxmlformats.org/officeDocument/2006/relationships/image" Target="../media/image43.png"/><Relationship Id="rId5" Type="http://schemas.openxmlformats.org/officeDocument/2006/relationships/image" Target="../media/image44.png"/><Relationship Id="rId6" Type="http://schemas.openxmlformats.org/officeDocument/2006/relationships/image" Target="../media/image45.png"/><Relationship Id="rId1" Type="http://schemas.openxmlformats.org/officeDocument/2006/relationships/slideLayout" Target="../slideLayouts/slideLayout1.xml"/><Relationship Id="rId2" Type="http://schemas.openxmlformats.org/officeDocument/2006/relationships/notesSlide" Target="../notesSlides/notesSlide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300051" y="1295985"/>
            <a:ext cx="4090517" cy="3003874"/>
          </a:xfrm>
        </p:spPr>
        <p:txBody>
          <a:bodyPr/>
          <a:lstStyle/>
          <a:p>
            <a:r>
              <a:rPr lang="en-US" sz="2400" b="1" i="1" dirty="0">
                <a:latin typeface="+mn-lt"/>
              </a:rPr>
              <a:t>Intel processors and platforms roadmap for energy efficient </a:t>
            </a:r>
            <a:r>
              <a:rPr lang="en-US" sz="2400" b="1" i="1" dirty="0" smtClean="0">
                <a:latin typeface="+mn-lt"/>
              </a:rPr>
              <a:t>HPC solutions</a:t>
            </a:r>
            <a:r>
              <a:rPr lang="en-US" sz="1800" i="1" dirty="0" smtClean="0"/>
              <a:t/>
            </a:r>
            <a:br>
              <a:rPr lang="en-US" sz="1800" i="1" dirty="0" smtClean="0"/>
            </a:br>
            <a:r>
              <a:rPr lang="en-US" sz="1000" i="1" dirty="0"/>
              <a:t/>
            </a:r>
            <a:br>
              <a:rPr lang="en-US" sz="1000" i="1" dirty="0"/>
            </a:br>
            <a:r>
              <a:rPr lang="en-US" sz="2000" b="1" dirty="0">
                <a:latin typeface="Intel Clear"/>
                <a:cs typeface="Intel Clear"/>
              </a:rPr>
              <a:t>Andrey Semin</a:t>
            </a:r>
            <a:br>
              <a:rPr lang="en-US" sz="2000" b="1" dirty="0">
                <a:latin typeface="Intel Clear"/>
                <a:cs typeface="Intel Clear"/>
              </a:rPr>
            </a:br>
            <a:r>
              <a:rPr lang="en-US" sz="2000" dirty="0"/>
              <a:t>Principal </a:t>
            </a:r>
            <a:r>
              <a:rPr lang="en-US" sz="2000" dirty="0" smtClean="0"/>
              <a:t>Engineer</a:t>
            </a:r>
            <a:br>
              <a:rPr lang="en-US" sz="2000" dirty="0" smtClean="0"/>
            </a:br>
            <a:r>
              <a:rPr lang="en-US" sz="2000" dirty="0" smtClean="0"/>
              <a:t>HPC </a:t>
            </a:r>
            <a:r>
              <a:rPr lang="en-US" sz="2000" dirty="0"/>
              <a:t>Technology </a:t>
            </a:r>
            <a:r>
              <a:rPr lang="en-US" sz="2000" dirty="0" smtClean="0"/>
              <a:t>Manager, EMEA</a:t>
            </a:r>
            <a:br>
              <a:rPr lang="en-US" sz="2000" dirty="0" smtClean="0"/>
            </a:br>
            <a:r>
              <a:rPr lang="en-US" sz="700" dirty="0"/>
              <a:t/>
            </a:r>
            <a:br>
              <a:rPr lang="en-US" sz="700" dirty="0"/>
            </a:br>
            <a:r>
              <a:rPr lang="en-US" sz="1800" dirty="0" smtClean="0"/>
              <a:t>Moscow, 3</a:t>
            </a:r>
            <a:r>
              <a:rPr lang="en-US" sz="1800" baseline="30000" dirty="0" smtClean="0"/>
              <a:t>rd</a:t>
            </a:r>
            <a:r>
              <a:rPr lang="en-US" sz="1800" dirty="0" smtClean="0"/>
              <a:t> July 2015 </a:t>
            </a:r>
            <a:endParaRPr lang="en-US" sz="1800" i="1" dirty="0"/>
          </a:p>
        </p:txBody>
      </p:sp>
    </p:spTree>
    <p:extLst>
      <p:ext uri="{BB962C8B-B14F-4D97-AF65-F5344CB8AC3E}">
        <p14:creationId xmlns:p14="http://schemas.microsoft.com/office/powerpoint/2010/main" val="71687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18" descr="topwafe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973795" y="1042558"/>
            <a:ext cx="1769495" cy="800111"/>
          </a:xfrm>
          <a:prstGeom prst="rect">
            <a:avLst/>
          </a:prstGeom>
          <a:noFill/>
          <a:ln w="9525">
            <a:noFill/>
            <a:miter lim="800000"/>
            <a:headEnd/>
            <a:tailEnd/>
          </a:ln>
        </p:spPr>
      </p:pic>
      <p:pic>
        <p:nvPicPr>
          <p:cNvPr id="50" name="Picture 18" descr="topwafe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630547" y="1043215"/>
            <a:ext cx="1769495" cy="800111"/>
          </a:xfrm>
          <a:prstGeom prst="rect">
            <a:avLst/>
          </a:prstGeom>
          <a:noFill/>
          <a:ln w="9525">
            <a:noFill/>
            <a:miter lim="800000"/>
            <a:headEnd/>
            <a:tailEnd/>
          </a:ln>
        </p:spPr>
      </p:pic>
      <p:pic>
        <p:nvPicPr>
          <p:cNvPr id="51" name="Picture 18" descr="topwafe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281125" y="1043214"/>
            <a:ext cx="1769495" cy="800111"/>
          </a:xfrm>
          <a:prstGeom prst="rect">
            <a:avLst/>
          </a:prstGeom>
          <a:noFill/>
          <a:ln w="9525">
            <a:noFill/>
            <a:miter lim="800000"/>
            <a:headEnd/>
            <a:tailEnd/>
          </a:ln>
        </p:spPr>
      </p:pic>
      <p:pic>
        <p:nvPicPr>
          <p:cNvPr id="44" name="Picture 19" descr="bottomwafe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4823849" y="1888699"/>
            <a:ext cx="1748199" cy="864433"/>
          </a:xfrm>
          <a:prstGeom prst="rect">
            <a:avLst/>
          </a:prstGeom>
          <a:noFill/>
          <a:ln w="9525">
            <a:noFill/>
            <a:miter lim="800000"/>
            <a:headEnd/>
            <a:tailEnd/>
          </a:ln>
        </p:spPr>
      </p:pic>
      <p:pic>
        <p:nvPicPr>
          <p:cNvPr id="45" name="Picture 19" descr="bottomwafe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6471079" y="1893280"/>
            <a:ext cx="1748199" cy="864433"/>
          </a:xfrm>
          <a:prstGeom prst="rect">
            <a:avLst/>
          </a:prstGeom>
          <a:noFill/>
          <a:ln w="9525">
            <a:noFill/>
            <a:miter lim="800000"/>
            <a:headEnd/>
            <a:tailEnd/>
          </a:ln>
        </p:spPr>
      </p:pic>
      <p:pic>
        <p:nvPicPr>
          <p:cNvPr id="38" name="Picture 18" descr="topwafe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330302" y="1050832"/>
            <a:ext cx="1769495" cy="800111"/>
          </a:xfrm>
          <a:prstGeom prst="rect">
            <a:avLst/>
          </a:prstGeom>
          <a:noFill/>
          <a:ln w="9525">
            <a:noFill/>
            <a:miter lim="800000"/>
            <a:headEnd/>
            <a:tailEnd/>
          </a:ln>
        </p:spPr>
      </p:pic>
      <p:pic>
        <p:nvPicPr>
          <p:cNvPr id="39" name="Picture 19" descr="bottomwafe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3160266" y="1893279"/>
            <a:ext cx="1748199" cy="864433"/>
          </a:xfrm>
          <a:prstGeom prst="rect">
            <a:avLst/>
          </a:prstGeom>
          <a:noFill/>
          <a:ln w="9525">
            <a:noFill/>
            <a:miter lim="800000"/>
            <a:headEnd/>
            <a:tailEnd/>
          </a:ln>
        </p:spPr>
      </p:pic>
      <p:pic>
        <p:nvPicPr>
          <p:cNvPr id="47" name="Picture 46" descr="wafer.png"/>
          <p:cNvPicPr>
            <a:picLocks noChangeAspect="1"/>
          </p:cNvPicPr>
          <p:nvPr/>
        </p:nvPicPr>
        <p:blipFill>
          <a:blip r:embed="rId4" cstate="email">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rot="10800000">
            <a:off x="5586952" y="3393639"/>
            <a:ext cx="1768166" cy="788289"/>
          </a:xfrm>
          <a:prstGeom prst="rect">
            <a:avLst/>
          </a:prstGeom>
        </p:spPr>
      </p:pic>
      <p:pic>
        <p:nvPicPr>
          <p:cNvPr id="48" name="Picture 47" descr="wafer.png"/>
          <p:cNvPicPr>
            <a:picLocks noChangeAspect="1"/>
          </p:cNvPicPr>
          <p:nvPr/>
        </p:nvPicPr>
        <p:blipFill>
          <a:blip r:embed="rId4" cstate="email">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rot="10800000">
            <a:off x="7257291" y="3391323"/>
            <a:ext cx="1741259" cy="788289"/>
          </a:xfrm>
          <a:prstGeom prst="rect">
            <a:avLst/>
          </a:prstGeom>
        </p:spPr>
      </p:pic>
      <p:pic>
        <p:nvPicPr>
          <p:cNvPr id="46" name="Picture 45" descr="wafer.png"/>
          <p:cNvPicPr>
            <a:picLocks noChangeAspect="1"/>
          </p:cNvPicPr>
          <p:nvPr/>
        </p:nvPicPr>
        <p:blipFill>
          <a:blip r:embed="rId4" cstate="email">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rot="10800000">
            <a:off x="3187279" y="3386975"/>
            <a:ext cx="1694172" cy="788289"/>
          </a:xfrm>
          <a:prstGeom prst="rect">
            <a:avLst/>
          </a:prstGeom>
        </p:spPr>
      </p:pic>
      <p:sp>
        <p:nvSpPr>
          <p:cNvPr id="2" name="Title 1"/>
          <p:cNvSpPr>
            <a:spLocks noGrp="1"/>
          </p:cNvSpPr>
          <p:nvPr>
            <p:ph type="title"/>
          </p:nvPr>
        </p:nvSpPr>
        <p:spPr/>
        <p:txBody>
          <a:bodyPr/>
          <a:lstStyle/>
          <a:p>
            <a:r>
              <a:rPr lang="en-GB" sz="2800" dirty="0" smtClean="0"/>
              <a:t>IA Cores build on a Common Architecture</a:t>
            </a:r>
            <a:endParaRPr lang="en-US" sz="2800" dirty="0"/>
          </a:p>
        </p:txBody>
      </p:sp>
      <p:sp>
        <p:nvSpPr>
          <p:cNvPr id="14" name="TextBox 13"/>
          <p:cNvSpPr txBox="1"/>
          <p:nvPr/>
        </p:nvSpPr>
        <p:spPr>
          <a:xfrm>
            <a:off x="3581521" y="3523014"/>
            <a:ext cx="852707" cy="565134"/>
          </a:xfrm>
          <a:prstGeom prst="rect">
            <a:avLst/>
          </a:prstGeom>
          <a:noFill/>
        </p:spPr>
        <p:txBody>
          <a:bodyPr wrap="none" lIns="71988" tIns="35994" rIns="71988" bIns="35994" rtlCol="0">
            <a:spAutoFit/>
          </a:bodyPr>
          <a:lstStyle/>
          <a:p>
            <a:pPr algn="ctr"/>
            <a:r>
              <a:rPr lang="en-GB" sz="1600" dirty="0">
                <a:effectLst>
                  <a:outerShdw blurRad="38100" dist="38100" dir="2700000" algn="tl">
                    <a:srgbClr val="000000">
                      <a:alpha val="43137"/>
                    </a:srgbClr>
                  </a:outerShdw>
                </a:effectLst>
                <a:latin typeface="+mj-lt"/>
              </a:rPr>
              <a:t>Knights</a:t>
            </a:r>
          </a:p>
          <a:p>
            <a:pPr algn="ctr"/>
            <a:r>
              <a:rPr lang="en-GB" sz="1600" dirty="0">
                <a:effectLst>
                  <a:outerShdw blurRad="38100" dist="38100" dir="2700000" algn="tl">
                    <a:srgbClr val="000000">
                      <a:alpha val="43137"/>
                    </a:srgbClr>
                  </a:outerShdw>
                </a:effectLst>
                <a:latin typeface="+mj-lt"/>
              </a:rPr>
              <a:t>Ferry</a:t>
            </a:r>
          </a:p>
        </p:txBody>
      </p:sp>
      <p:sp>
        <p:nvSpPr>
          <p:cNvPr id="27" name="TextBox 26"/>
          <p:cNvSpPr txBox="1"/>
          <p:nvPr/>
        </p:nvSpPr>
        <p:spPr>
          <a:xfrm>
            <a:off x="5943601" y="3523014"/>
            <a:ext cx="1101805" cy="565134"/>
          </a:xfrm>
          <a:prstGeom prst="rect">
            <a:avLst/>
          </a:prstGeom>
          <a:noFill/>
        </p:spPr>
        <p:txBody>
          <a:bodyPr wrap="square" lIns="71988" tIns="35994" rIns="71988" bIns="35994" rtlCol="0">
            <a:spAutoFit/>
          </a:bodyPr>
          <a:lstStyle/>
          <a:p>
            <a:pPr algn="ctr"/>
            <a:r>
              <a:rPr lang="en-GB" sz="1600" dirty="0">
                <a:effectLst>
                  <a:outerShdw blurRad="38100" dist="38100" dir="2700000" algn="tl">
                    <a:srgbClr val="000000">
                      <a:alpha val="43137"/>
                    </a:srgbClr>
                  </a:outerShdw>
                </a:effectLst>
                <a:latin typeface="+mj-lt"/>
              </a:rPr>
              <a:t>Knights</a:t>
            </a:r>
          </a:p>
          <a:p>
            <a:pPr algn="ctr"/>
            <a:r>
              <a:rPr lang="en-GB" sz="1600" dirty="0">
                <a:effectLst>
                  <a:outerShdw blurRad="38100" dist="38100" dir="2700000" algn="tl">
                    <a:srgbClr val="000000">
                      <a:alpha val="43137"/>
                    </a:srgbClr>
                  </a:outerShdw>
                </a:effectLst>
                <a:latin typeface="+mj-lt"/>
              </a:rPr>
              <a:t>Corner</a:t>
            </a:r>
            <a:endParaRPr lang="en-US" sz="1600" dirty="0">
              <a:effectLst>
                <a:outerShdw blurRad="38100" dist="38100" dir="2700000" algn="tl">
                  <a:srgbClr val="000000">
                    <a:alpha val="43137"/>
                  </a:srgbClr>
                </a:outerShdw>
              </a:effectLst>
              <a:latin typeface="+mj-lt"/>
            </a:endParaRPr>
          </a:p>
        </p:txBody>
      </p:sp>
      <p:sp>
        <p:nvSpPr>
          <p:cNvPr id="28" name="TextBox 27"/>
          <p:cNvSpPr txBox="1"/>
          <p:nvPr/>
        </p:nvSpPr>
        <p:spPr>
          <a:xfrm>
            <a:off x="7746453" y="3523015"/>
            <a:ext cx="875349" cy="565134"/>
          </a:xfrm>
          <a:prstGeom prst="rect">
            <a:avLst/>
          </a:prstGeom>
          <a:noFill/>
        </p:spPr>
        <p:txBody>
          <a:bodyPr wrap="none" lIns="71988" tIns="35994" rIns="71988" bIns="35994" rtlCol="0">
            <a:spAutoFit/>
          </a:bodyPr>
          <a:lstStyle/>
          <a:p>
            <a:pPr algn="ctr"/>
            <a:r>
              <a:rPr lang="en-GB" sz="1600" dirty="0" smtClean="0">
                <a:effectLst>
                  <a:outerShdw blurRad="38100" dist="38100" dir="2700000" algn="tl">
                    <a:srgbClr val="000000">
                      <a:alpha val="43137"/>
                    </a:srgbClr>
                  </a:outerShdw>
                </a:effectLst>
                <a:latin typeface="+mj-lt"/>
              </a:rPr>
              <a:t>Knights</a:t>
            </a:r>
          </a:p>
          <a:p>
            <a:pPr algn="ctr"/>
            <a:r>
              <a:rPr lang="en-GB" sz="1600" dirty="0" smtClean="0">
                <a:effectLst>
                  <a:outerShdw blurRad="38100" dist="38100" dir="2700000" algn="tl">
                    <a:srgbClr val="000000">
                      <a:alpha val="43137"/>
                    </a:srgbClr>
                  </a:outerShdw>
                </a:effectLst>
                <a:latin typeface="+mj-lt"/>
              </a:rPr>
              <a:t>Landing</a:t>
            </a:r>
            <a:endParaRPr lang="en-US" sz="1600" dirty="0">
              <a:effectLst>
                <a:outerShdw blurRad="38100" dist="38100" dir="2700000" algn="tl">
                  <a:srgbClr val="000000">
                    <a:alpha val="43137"/>
                  </a:srgbClr>
                </a:outerShdw>
              </a:effectLst>
              <a:latin typeface="+mj-lt"/>
            </a:endParaRPr>
          </a:p>
        </p:txBody>
      </p:sp>
      <p:sp>
        <p:nvSpPr>
          <p:cNvPr id="29" name="TextBox 28"/>
          <p:cNvSpPr txBox="1"/>
          <p:nvPr/>
        </p:nvSpPr>
        <p:spPr>
          <a:xfrm>
            <a:off x="3529237" y="2000251"/>
            <a:ext cx="966019" cy="565134"/>
          </a:xfrm>
          <a:prstGeom prst="rect">
            <a:avLst/>
          </a:prstGeom>
          <a:noFill/>
        </p:spPr>
        <p:txBody>
          <a:bodyPr wrap="none" lIns="71988" tIns="35994" rIns="71988" bIns="35994" rtlCol="0">
            <a:spAutoFit/>
          </a:bodyPr>
          <a:lstStyle/>
          <a:p>
            <a:pPr algn="ctr"/>
            <a:r>
              <a:rPr lang="en-GB" sz="1600" dirty="0">
                <a:effectLst>
                  <a:outerShdw blurRad="38100" dist="38100" dir="2700000" algn="tl">
                    <a:srgbClr val="000000">
                      <a:alpha val="43137"/>
                    </a:srgbClr>
                  </a:outerShdw>
                </a:effectLst>
                <a:latin typeface="+mj-lt"/>
              </a:rPr>
              <a:t>Nehalem</a:t>
            </a:r>
          </a:p>
          <a:p>
            <a:pPr algn="ctr"/>
            <a:endParaRPr lang="en-US" sz="1600" dirty="0">
              <a:effectLst>
                <a:outerShdw blurRad="38100" dist="38100" dir="2700000" algn="tl">
                  <a:srgbClr val="000000">
                    <a:alpha val="43137"/>
                  </a:srgbClr>
                </a:outerShdw>
              </a:effectLst>
              <a:latin typeface="+mj-lt"/>
            </a:endParaRPr>
          </a:p>
        </p:txBody>
      </p:sp>
      <p:sp>
        <p:nvSpPr>
          <p:cNvPr id="30" name="TextBox 29"/>
          <p:cNvSpPr txBox="1"/>
          <p:nvPr/>
        </p:nvSpPr>
        <p:spPr>
          <a:xfrm>
            <a:off x="5030029" y="2000251"/>
            <a:ext cx="1368373" cy="565134"/>
          </a:xfrm>
          <a:prstGeom prst="rect">
            <a:avLst/>
          </a:prstGeom>
          <a:noFill/>
        </p:spPr>
        <p:txBody>
          <a:bodyPr wrap="none" lIns="71988" tIns="35994" rIns="71988" bIns="35994" rtlCol="0">
            <a:spAutoFit/>
          </a:bodyPr>
          <a:lstStyle/>
          <a:p>
            <a:pPr algn="ctr"/>
            <a:r>
              <a:rPr lang="en-GB" sz="1600" dirty="0">
                <a:effectLst>
                  <a:outerShdw blurRad="38100" dist="38100" dir="2700000" algn="tl">
                    <a:srgbClr val="000000">
                      <a:alpha val="43137"/>
                    </a:srgbClr>
                  </a:outerShdw>
                </a:effectLst>
                <a:latin typeface="+mj-lt"/>
              </a:rPr>
              <a:t>Sandy Bridge</a:t>
            </a:r>
          </a:p>
          <a:p>
            <a:pPr algn="ctr"/>
            <a:endParaRPr lang="en-US" sz="1600" dirty="0">
              <a:effectLst>
                <a:outerShdw blurRad="38100" dist="38100" dir="2700000" algn="tl">
                  <a:srgbClr val="000000">
                    <a:alpha val="43137"/>
                  </a:srgbClr>
                </a:outerShdw>
              </a:effectLst>
              <a:latin typeface="+mj-lt"/>
            </a:endParaRPr>
          </a:p>
        </p:txBody>
      </p:sp>
      <p:sp>
        <p:nvSpPr>
          <p:cNvPr id="31" name="TextBox 30"/>
          <p:cNvSpPr txBox="1"/>
          <p:nvPr/>
        </p:nvSpPr>
        <p:spPr>
          <a:xfrm>
            <a:off x="6939122" y="2000250"/>
            <a:ext cx="875850" cy="565134"/>
          </a:xfrm>
          <a:prstGeom prst="rect">
            <a:avLst/>
          </a:prstGeom>
          <a:noFill/>
        </p:spPr>
        <p:txBody>
          <a:bodyPr wrap="none" lIns="71988" tIns="35994" rIns="71988" bIns="35994" rtlCol="0">
            <a:spAutoFit/>
          </a:bodyPr>
          <a:lstStyle/>
          <a:p>
            <a:pPr algn="ctr"/>
            <a:r>
              <a:rPr lang="en-GB" sz="1600" dirty="0" err="1">
                <a:effectLst>
                  <a:outerShdw blurRad="38100" dist="38100" dir="2700000" algn="tl">
                    <a:srgbClr val="000000">
                      <a:alpha val="43137"/>
                    </a:srgbClr>
                  </a:outerShdw>
                </a:effectLst>
                <a:latin typeface="+mj-lt"/>
              </a:rPr>
              <a:t>Haswell</a:t>
            </a:r>
            <a:endParaRPr lang="en-GB" sz="1600" dirty="0">
              <a:effectLst>
                <a:outerShdw blurRad="38100" dist="38100" dir="2700000" algn="tl">
                  <a:srgbClr val="000000">
                    <a:alpha val="43137"/>
                  </a:srgbClr>
                </a:outerShdw>
              </a:effectLst>
              <a:latin typeface="+mj-lt"/>
            </a:endParaRPr>
          </a:p>
          <a:p>
            <a:pPr algn="ctr"/>
            <a:endParaRPr lang="en-US" sz="1600" dirty="0">
              <a:effectLst>
                <a:outerShdw blurRad="38100" dist="38100" dir="2700000" algn="tl">
                  <a:srgbClr val="000000">
                    <a:alpha val="43137"/>
                  </a:srgbClr>
                </a:outerShdw>
              </a:effectLst>
              <a:latin typeface="+mj-lt"/>
            </a:endParaRPr>
          </a:p>
        </p:txBody>
      </p:sp>
      <p:sp>
        <p:nvSpPr>
          <p:cNvPr id="32" name="TextBox 31"/>
          <p:cNvSpPr txBox="1"/>
          <p:nvPr/>
        </p:nvSpPr>
        <p:spPr>
          <a:xfrm>
            <a:off x="2939289" y="1429146"/>
            <a:ext cx="563716" cy="288135"/>
          </a:xfrm>
          <a:prstGeom prst="rect">
            <a:avLst/>
          </a:prstGeom>
          <a:noFill/>
        </p:spPr>
        <p:txBody>
          <a:bodyPr wrap="none" lIns="71988" tIns="35994" rIns="71988" bIns="35994" rtlCol="0">
            <a:spAutoFit/>
          </a:bodyPr>
          <a:lstStyle/>
          <a:p>
            <a:pPr algn="ctr"/>
            <a:r>
              <a:rPr lang="en-GB" b="0" dirty="0">
                <a:solidFill>
                  <a:srgbClr val="FFFFFF"/>
                </a:solidFill>
                <a:latin typeface="Impact" pitchFamily="34" charset="0"/>
              </a:rPr>
              <a:t>45nm</a:t>
            </a:r>
            <a:endParaRPr lang="en-US" b="0" dirty="0">
              <a:solidFill>
                <a:srgbClr val="FFFFFF"/>
              </a:solidFill>
              <a:latin typeface="Impact" pitchFamily="34" charset="0"/>
            </a:endParaRPr>
          </a:p>
        </p:txBody>
      </p:sp>
      <p:sp>
        <p:nvSpPr>
          <p:cNvPr id="33" name="TextBox 32"/>
          <p:cNvSpPr txBox="1"/>
          <p:nvPr/>
        </p:nvSpPr>
        <p:spPr>
          <a:xfrm>
            <a:off x="4633527" y="1429146"/>
            <a:ext cx="563014" cy="288135"/>
          </a:xfrm>
          <a:prstGeom prst="rect">
            <a:avLst/>
          </a:prstGeom>
          <a:noFill/>
        </p:spPr>
        <p:txBody>
          <a:bodyPr wrap="none" lIns="71988" tIns="35994" rIns="71988" bIns="35994" rtlCol="0">
            <a:spAutoFit/>
          </a:bodyPr>
          <a:lstStyle/>
          <a:p>
            <a:pPr algn="ctr"/>
            <a:r>
              <a:rPr lang="en-GB" b="0" dirty="0">
                <a:solidFill>
                  <a:srgbClr val="FFFFFF"/>
                </a:solidFill>
                <a:latin typeface="Impact" pitchFamily="34" charset="0"/>
              </a:rPr>
              <a:t>32nm</a:t>
            </a:r>
            <a:endParaRPr lang="en-US" b="0" dirty="0">
              <a:solidFill>
                <a:srgbClr val="FFFFFF"/>
              </a:solidFill>
              <a:latin typeface="Impact" pitchFamily="34" charset="0"/>
            </a:endParaRPr>
          </a:p>
        </p:txBody>
      </p:sp>
      <p:sp>
        <p:nvSpPr>
          <p:cNvPr id="34" name="TextBox 33"/>
          <p:cNvSpPr txBox="1"/>
          <p:nvPr/>
        </p:nvSpPr>
        <p:spPr>
          <a:xfrm>
            <a:off x="6137076" y="1429148"/>
            <a:ext cx="752416" cy="288135"/>
          </a:xfrm>
          <a:prstGeom prst="rect">
            <a:avLst/>
          </a:prstGeom>
          <a:noFill/>
        </p:spPr>
        <p:txBody>
          <a:bodyPr wrap="square" lIns="71988" tIns="35994" rIns="71988" bIns="35994" rtlCol="0">
            <a:spAutoFit/>
          </a:bodyPr>
          <a:lstStyle/>
          <a:p>
            <a:pPr algn="ctr"/>
            <a:r>
              <a:rPr lang="en-GB" b="0" dirty="0" smtClean="0">
                <a:solidFill>
                  <a:srgbClr val="FFFFFF"/>
                </a:solidFill>
                <a:latin typeface="Impact" pitchFamily="34" charset="0"/>
              </a:rPr>
              <a:t>22nm</a:t>
            </a:r>
            <a:endParaRPr lang="en-US" b="0" dirty="0">
              <a:solidFill>
                <a:srgbClr val="FFFFFF"/>
              </a:solidFill>
              <a:latin typeface="Impact" pitchFamily="34" charset="0"/>
            </a:endParaRPr>
          </a:p>
        </p:txBody>
      </p:sp>
      <p:sp>
        <p:nvSpPr>
          <p:cNvPr id="15" name="TextBox 14"/>
          <p:cNvSpPr txBox="1"/>
          <p:nvPr/>
        </p:nvSpPr>
        <p:spPr>
          <a:xfrm>
            <a:off x="194568" y="938012"/>
            <a:ext cx="1639932" cy="626689"/>
          </a:xfrm>
          <a:prstGeom prst="rect">
            <a:avLst/>
          </a:prstGeom>
          <a:noFill/>
        </p:spPr>
        <p:txBody>
          <a:bodyPr wrap="none" lIns="71988" tIns="35994" rIns="71988" bIns="35994" rtlCol="0">
            <a:spAutoFit/>
          </a:bodyPr>
          <a:lstStyle/>
          <a:p>
            <a:r>
              <a:rPr lang="en-GB" sz="1200" dirty="0">
                <a:latin typeface="+mj-lt"/>
              </a:rPr>
              <a:t>Scalable Performance</a:t>
            </a:r>
          </a:p>
          <a:p>
            <a:r>
              <a:rPr lang="en-GB" sz="1200" dirty="0">
                <a:latin typeface="+mj-lt"/>
              </a:rPr>
              <a:t>Energy Efficient</a:t>
            </a:r>
          </a:p>
          <a:p>
            <a:r>
              <a:rPr lang="en-GB" sz="1200" dirty="0">
                <a:latin typeface="+mj-lt"/>
              </a:rPr>
              <a:t>Microarchitecture</a:t>
            </a:r>
            <a:endParaRPr lang="en-US" sz="1200" dirty="0">
              <a:latin typeface="+mj-lt"/>
            </a:endParaRPr>
          </a:p>
        </p:txBody>
      </p:sp>
      <p:sp>
        <p:nvSpPr>
          <p:cNvPr id="36" name="TextBox 35"/>
          <p:cNvSpPr txBox="1"/>
          <p:nvPr/>
        </p:nvSpPr>
        <p:spPr>
          <a:xfrm>
            <a:off x="380144" y="3002227"/>
            <a:ext cx="1261072" cy="626689"/>
          </a:xfrm>
          <a:prstGeom prst="rect">
            <a:avLst/>
          </a:prstGeom>
          <a:noFill/>
        </p:spPr>
        <p:txBody>
          <a:bodyPr wrap="none" lIns="71988" tIns="35994" rIns="71988" bIns="35994" rtlCol="0">
            <a:spAutoFit/>
          </a:bodyPr>
          <a:lstStyle/>
          <a:p>
            <a:r>
              <a:rPr lang="en-GB" sz="1200" dirty="0">
                <a:latin typeface="+mj-lt"/>
              </a:rPr>
              <a:t>Highly Parallel</a:t>
            </a:r>
          </a:p>
          <a:p>
            <a:r>
              <a:rPr lang="en-GB" sz="1200" dirty="0">
                <a:latin typeface="+mj-lt"/>
              </a:rPr>
              <a:t>Energy Efficient</a:t>
            </a:r>
          </a:p>
          <a:p>
            <a:r>
              <a:rPr lang="en-GB" sz="1200" dirty="0">
                <a:latin typeface="+mj-lt"/>
              </a:rPr>
              <a:t>Architecture</a:t>
            </a:r>
            <a:endParaRPr lang="en-US" sz="1200" dirty="0">
              <a:latin typeface="+mj-lt"/>
            </a:endParaRPr>
          </a:p>
        </p:txBody>
      </p:sp>
      <p:sp>
        <p:nvSpPr>
          <p:cNvPr id="40" name="TextBox 39"/>
          <p:cNvSpPr txBox="1"/>
          <p:nvPr/>
        </p:nvSpPr>
        <p:spPr>
          <a:xfrm>
            <a:off x="7894475" y="1429149"/>
            <a:ext cx="535751" cy="288135"/>
          </a:xfrm>
          <a:prstGeom prst="rect">
            <a:avLst/>
          </a:prstGeom>
          <a:noFill/>
        </p:spPr>
        <p:txBody>
          <a:bodyPr wrap="none" lIns="71988" tIns="35994" rIns="71988" bIns="35994" rtlCol="0">
            <a:spAutoFit/>
          </a:bodyPr>
          <a:lstStyle/>
          <a:p>
            <a:pPr algn="ctr"/>
            <a:r>
              <a:rPr lang="en-GB" b="0" dirty="0" smtClean="0">
                <a:solidFill>
                  <a:srgbClr val="FFFFFF"/>
                </a:solidFill>
                <a:latin typeface="Impact" pitchFamily="34" charset="0"/>
              </a:rPr>
              <a:t>14nm</a:t>
            </a:r>
            <a:endParaRPr lang="en-US" b="0" dirty="0">
              <a:solidFill>
                <a:srgbClr val="FFFFFF"/>
              </a:solidFill>
              <a:latin typeface="Impact" pitchFamily="34" charset="0"/>
            </a:endParaRPr>
          </a:p>
        </p:txBody>
      </p:sp>
      <p:cxnSp>
        <p:nvCxnSpPr>
          <p:cNvPr id="26" name="Straight Connector 25"/>
          <p:cNvCxnSpPr/>
          <p:nvPr/>
        </p:nvCxnSpPr>
        <p:spPr bwMode="auto">
          <a:xfrm>
            <a:off x="2288497" y="1859530"/>
            <a:ext cx="6719996" cy="9285"/>
          </a:xfrm>
          <a:prstGeom prst="line">
            <a:avLst/>
          </a:prstGeom>
          <a:solidFill>
            <a:schemeClr val="accent1"/>
          </a:solidFill>
          <a:ln w="76200" cap="flat" cmpd="sng" algn="ctr">
            <a:solidFill>
              <a:schemeClr val="tx1">
                <a:lumMod val="85000"/>
              </a:schemeClr>
            </a:solidFill>
            <a:prstDash val="solid"/>
            <a:round/>
            <a:headEnd type="none" w="med" len="med"/>
            <a:tailEnd type="triangle" w="med" len="med"/>
          </a:ln>
          <a:effectLst/>
        </p:spPr>
      </p:cxnSp>
      <p:cxnSp>
        <p:nvCxnSpPr>
          <p:cNvPr id="52" name="Straight Connector 51"/>
          <p:cNvCxnSpPr/>
          <p:nvPr/>
        </p:nvCxnSpPr>
        <p:spPr bwMode="auto">
          <a:xfrm>
            <a:off x="2288497" y="3388304"/>
            <a:ext cx="6719996" cy="9285"/>
          </a:xfrm>
          <a:prstGeom prst="line">
            <a:avLst/>
          </a:prstGeom>
          <a:solidFill>
            <a:schemeClr val="accent1"/>
          </a:solidFill>
          <a:ln w="76200" cap="flat" cmpd="sng" algn="ctr">
            <a:solidFill>
              <a:schemeClr val="tx1">
                <a:lumMod val="85000"/>
              </a:schemeClr>
            </a:solidFill>
            <a:prstDash val="solid"/>
            <a:round/>
            <a:headEnd type="none" w="med" len="med"/>
            <a:tailEnd type="triangle" w="med" len="med"/>
          </a:ln>
          <a:effectLst/>
        </p:spPr>
      </p:cxnSp>
      <p:sp>
        <p:nvSpPr>
          <p:cNvPr id="35" name="Text Box 48"/>
          <p:cNvSpPr txBox="1">
            <a:spLocks noChangeArrowheads="1"/>
          </p:cNvSpPr>
          <p:nvPr/>
        </p:nvSpPr>
        <p:spPr bwMode="auto">
          <a:xfrm>
            <a:off x="846746" y="4629150"/>
            <a:ext cx="7992454" cy="246213"/>
          </a:xfrm>
          <a:prstGeom prst="rect">
            <a:avLst/>
          </a:prstGeom>
          <a:noFill/>
          <a:ln w="9525">
            <a:noFill/>
            <a:miter lim="800000"/>
            <a:headEnd/>
            <a:tailEnd/>
          </a:ln>
        </p:spPr>
        <p:txBody>
          <a:bodyPr wrap="square" lIns="91430" tIns="45716" rIns="91430" bIns="45716">
            <a:spAutoFit/>
          </a:bodyPr>
          <a:lstStyle/>
          <a:p>
            <a:pPr eaLnBrk="1" hangingPunct="1">
              <a:lnSpc>
                <a:spcPct val="100000"/>
              </a:lnSpc>
            </a:pPr>
            <a:r>
              <a:rPr lang="en-US" sz="1000" b="0" dirty="0">
                <a:solidFill>
                  <a:srgbClr val="FFFFFF"/>
                </a:solidFill>
                <a:latin typeface="+mn-lt"/>
                <a:ea typeface="MS PGothic" pitchFamily="34" charset="-128"/>
              </a:rPr>
              <a:t>All dates, product descriptions, availability, and plans are forecasts and subject to change without notice.</a:t>
            </a:r>
          </a:p>
        </p:txBody>
      </p:sp>
      <p:pic>
        <p:nvPicPr>
          <p:cNvPr id="41" name="Picture 40" descr="C:\Users\rschiewe\AppData\Local\Temp\wzbda2\ppt png\xeon_Phi_h_rgb_3000.pn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811438" y="3721807"/>
            <a:ext cx="803276" cy="931500"/>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2"/>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40485" y="1634890"/>
            <a:ext cx="764217" cy="930046"/>
          </a:xfrm>
          <a:prstGeom prst="rect">
            <a:avLst/>
          </a:prstGeom>
        </p:spPr>
      </p:pic>
      <p:sp>
        <p:nvSpPr>
          <p:cNvPr id="37" name="Slide Number Placeholder 3"/>
          <p:cNvSpPr>
            <a:spLocks noGrp="1"/>
          </p:cNvSpPr>
          <p:nvPr>
            <p:ph type="sldNum" sz="quarter" idx="4"/>
          </p:nvPr>
        </p:nvSpPr>
        <p:spPr>
          <a:xfrm>
            <a:off x="6917531" y="4830854"/>
            <a:ext cx="2057400" cy="273844"/>
          </a:xfrm>
        </p:spPr>
        <p:txBody>
          <a:bodyPr/>
          <a:lstStyle/>
          <a:p>
            <a:fld id="{B41F42F8-25E4-4D1B-BD30-C90591184289}" type="slidenum">
              <a:rPr lang="en-US" smtClean="0"/>
              <a:t>10</a:t>
            </a:fld>
            <a:endParaRPr lang="en-US" dirty="0"/>
          </a:p>
        </p:txBody>
      </p:sp>
    </p:spTree>
    <p:extLst>
      <p:ext uri="{BB962C8B-B14F-4D97-AF65-F5344CB8AC3E}">
        <p14:creationId xmlns:p14="http://schemas.microsoft.com/office/powerpoint/2010/main" val="2978036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Trends: Cores and Threads per Chip</a:t>
            </a:r>
            <a:endParaRPr lang="en-US" dirty="0"/>
          </a:p>
        </p:txBody>
      </p:sp>
      <p:sp>
        <p:nvSpPr>
          <p:cNvPr id="4" name="Slide Number Placeholder 3"/>
          <p:cNvSpPr>
            <a:spLocks noGrp="1"/>
          </p:cNvSpPr>
          <p:nvPr>
            <p:ph type="sldNum" sz="quarter" idx="4"/>
          </p:nvPr>
        </p:nvSpPr>
        <p:spPr>
          <a:xfrm>
            <a:off x="6917531" y="4830854"/>
            <a:ext cx="2057400" cy="273844"/>
          </a:xfrm>
        </p:spPr>
        <p:txBody>
          <a:bodyPr/>
          <a:lstStyle/>
          <a:p>
            <a:fld id="{B41F42F8-25E4-4D1B-BD30-C90591184289}" type="slidenum">
              <a:rPr lang="en-US" smtClean="0"/>
              <a:t>11</a:t>
            </a:fld>
            <a:endParaRPr lang="en-US" dirty="0"/>
          </a:p>
        </p:txBody>
      </p:sp>
      <p:pic>
        <p:nvPicPr>
          <p:cNvPr id="5" name="Picture 4"/>
          <p:cNvPicPr>
            <a:picLocks noChangeAspect="1"/>
          </p:cNvPicPr>
          <p:nvPr/>
        </p:nvPicPr>
        <p:blipFill>
          <a:blip r:embed="rId3"/>
          <a:stretch>
            <a:fillRect/>
          </a:stretch>
        </p:blipFill>
        <p:spPr>
          <a:xfrm>
            <a:off x="469881" y="1155032"/>
            <a:ext cx="8045469" cy="3066545"/>
          </a:xfrm>
          <a:prstGeom prst="rect">
            <a:avLst/>
          </a:prstGeom>
        </p:spPr>
      </p:pic>
      <p:sp>
        <p:nvSpPr>
          <p:cNvPr id="6" name="TextBox 5"/>
          <p:cNvSpPr txBox="1"/>
          <p:nvPr/>
        </p:nvSpPr>
        <p:spPr>
          <a:xfrm>
            <a:off x="0" y="4562951"/>
            <a:ext cx="1195280" cy="161583"/>
          </a:xfrm>
          <a:prstGeom prst="rect">
            <a:avLst/>
          </a:prstGeom>
          <a:noFill/>
        </p:spPr>
        <p:txBody>
          <a:bodyPr wrap="none" lIns="68580" tIns="34290" rIns="68580" bIns="34290" rtlCol="0">
            <a:spAutoFit/>
          </a:bodyPr>
          <a:lstStyle/>
          <a:p>
            <a:pPr defTabSz="914355"/>
            <a:r>
              <a:rPr lang="en-US" sz="600" i="1" dirty="0">
                <a:solidFill>
                  <a:srgbClr val="002060"/>
                </a:solidFill>
                <a:latin typeface="Intel Clear" panose="020B0604020203020204" pitchFamily="34" charset="0"/>
              </a:rPr>
              <a:t>Source: SICS Multicore Day’ 14</a:t>
            </a:r>
            <a:endParaRPr lang="en-US" sz="600" i="1" dirty="0">
              <a:solidFill>
                <a:prstClr val="white"/>
              </a:solidFill>
              <a:latin typeface="Intel Clear" panose="020B0604020203020204" pitchFamily="34" charset="0"/>
            </a:endParaRPr>
          </a:p>
        </p:txBody>
      </p:sp>
    </p:spTree>
    <p:extLst>
      <p:ext uri="{BB962C8B-B14F-4D97-AF65-F5344CB8AC3E}">
        <p14:creationId xmlns:p14="http://schemas.microsoft.com/office/powerpoint/2010/main" val="1113555665"/>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a:xfrm>
            <a:off x="6917531" y="4830854"/>
            <a:ext cx="2057400" cy="273844"/>
          </a:xfrm>
        </p:spPr>
        <p:txBody>
          <a:bodyPr/>
          <a:lstStyle/>
          <a:p>
            <a:fld id="{B41F42F8-25E4-4D1B-BD30-C90591184289}" type="slidenum">
              <a:rPr lang="en-US" smtClean="0"/>
              <a:t>12</a:t>
            </a:fld>
            <a:endParaRPr lang="en-US"/>
          </a:p>
        </p:txBody>
      </p:sp>
      <p:pic>
        <p:nvPicPr>
          <p:cNvPr id="5" name="Picture 4"/>
          <p:cNvPicPr>
            <a:picLocks noChangeAspect="1"/>
          </p:cNvPicPr>
          <p:nvPr/>
        </p:nvPicPr>
        <p:blipFill>
          <a:blip r:embed="rId3"/>
          <a:stretch>
            <a:fillRect/>
          </a:stretch>
        </p:blipFill>
        <p:spPr>
          <a:xfrm>
            <a:off x="249425" y="281669"/>
            <a:ext cx="8668521" cy="4237263"/>
          </a:xfrm>
          <a:prstGeom prst="rect">
            <a:avLst/>
          </a:prstGeom>
        </p:spPr>
      </p:pic>
      <p:sp>
        <p:nvSpPr>
          <p:cNvPr id="6" name="TextBox 5"/>
          <p:cNvSpPr txBox="1"/>
          <p:nvPr/>
        </p:nvSpPr>
        <p:spPr>
          <a:xfrm>
            <a:off x="110218" y="4594101"/>
            <a:ext cx="1195280" cy="161583"/>
          </a:xfrm>
          <a:prstGeom prst="rect">
            <a:avLst/>
          </a:prstGeom>
          <a:noFill/>
        </p:spPr>
        <p:txBody>
          <a:bodyPr wrap="none" lIns="68580" tIns="34290" rIns="68580" bIns="34290" rtlCol="0">
            <a:spAutoFit/>
          </a:bodyPr>
          <a:lstStyle/>
          <a:p>
            <a:pPr defTabSz="914355"/>
            <a:r>
              <a:rPr lang="en-US" sz="600" i="1" dirty="0">
                <a:solidFill>
                  <a:srgbClr val="002060"/>
                </a:solidFill>
                <a:latin typeface="Intel Clear" panose="020B0604020203020204" pitchFamily="34" charset="0"/>
              </a:rPr>
              <a:t>Source: SICS Multicore Day’ 14</a:t>
            </a:r>
            <a:endParaRPr lang="en-US" sz="600" i="1" dirty="0">
              <a:solidFill>
                <a:prstClr val="white"/>
              </a:solidFill>
              <a:latin typeface="Intel Clear" panose="020B0604020203020204" pitchFamily="34" charset="0"/>
            </a:endParaRPr>
          </a:p>
        </p:txBody>
      </p:sp>
    </p:spTree>
    <p:extLst>
      <p:ext uri="{BB962C8B-B14F-4D97-AF65-F5344CB8AC3E}">
        <p14:creationId xmlns:p14="http://schemas.microsoft.com/office/powerpoint/2010/main" val="982256372"/>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a:xfrm>
            <a:off x="6917531" y="4830854"/>
            <a:ext cx="2057400" cy="273844"/>
          </a:xfrm>
        </p:spPr>
        <p:txBody>
          <a:bodyPr/>
          <a:lstStyle/>
          <a:p>
            <a:fld id="{B41F42F8-25E4-4D1B-BD30-C90591184289}" type="slidenum">
              <a:rPr lang="en-US" smtClean="0"/>
              <a:t>13</a:t>
            </a:fld>
            <a:endParaRPr lang="en-US"/>
          </a:p>
        </p:txBody>
      </p:sp>
      <p:pic>
        <p:nvPicPr>
          <p:cNvPr id="5" name="Picture 4"/>
          <p:cNvPicPr>
            <a:picLocks noChangeAspect="1"/>
          </p:cNvPicPr>
          <p:nvPr/>
        </p:nvPicPr>
        <p:blipFill>
          <a:blip r:embed="rId3"/>
          <a:stretch>
            <a:fillRect/>
          </a:stretch>
        </p:blipFill>
        <p:spPr>
          <a:xfrm>
            <a:off x="497285" y="493296"/>
            <a:ext cx="8213579" cy="3932404"/>
          </a:xfrm>
          <a:prstGeom prst="rect">
            <a:avLst/>
          </a:prstGeom>
        </p:spPr>
      </p:pic>
      <p:sp>
        <p:nvSpPr>
          <p:cNvPr id="6" name="TextBox 5"/>
          <p:cNvSpPr txBox="1"/>
          <p:nvPr/>
        </p:nvSpPr>
        <p:spPr>
          <a:xfrm>
            <a:off x="0" y="4613338"/>
            <a:ext cx="1195280" cy="161583"/>
          </a:xfrm>
          <a:prstGeom prst="rect">
            <a:avLst/>
          </a:prstGeom>
          <a:noFill/>
        </p:spPr>
        <p:txBody>
          <a:bodyPr wrap="none" lIns="68580" tIns="34290" rIns="68580" bIns="34290" rtlCol="0">
            <a:spAutoFit/>
          </a:bodyPr>
          <a:lstStyle/>
          <a:p>
            <a:pPr defTabSz="914355"/>
            <a:r>
              <a:rPr lang="en-US" sz="600" i="1" dirty="0">
                <a:solidFill>
                  <a:srgbClr val="002060"/>
                </a:solidFill>
                <a:latin typeface="Intel Clear" panose="020B0604020203020204" pitchFamily="34" charset="0"/>
              </a:rPr>
              <a:t>Source: SICS Multicore Day’ 14</a:t>
            </a:r>
            <a:endParaRPr lang="en-US" sz="600" i="1" dirty="0">
              <a:solidFill>
                <a:prstClr val="white"/>
              </a:solidFill>
              <a:latin typeface="Intel Clear" panose="020B0604020203020204" pitchFamily="34" charset="0"/>
            </a:endParaRPr>
          </a:p>
        </p:txBody>
      </p:sp>
    </p:spTree>
    <p:extLst>
      <p:ext uri="{BB962C8B-B14F-4D97-AF65-F5344CB8AC3E}">
        <p14:creationId xmlns:p14="http://schemas.microsoft.com/office/powerpoint/2010/main" val="1722538893"/>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1272" y="1"/>
            <a:ext cx="8410774" cy="801189"/>
          </a:xfrm>
        </p:spPr>
        <p:txBody>
          <a:bodyPr/>
          <a:lstStyle/>
          <a:p>
            <a:r>
              <a:rPr lang="de-DE" kern="1200" dirty="0">
                <a:ea typeface="+mn-ea"/>
                <a:cs typeface="Arial" charset="0"/>
              </a:rPr>
              <a:t>„Big Core“ – „Small Core“</a:t>
            </a:r>
            <a:endParaRPr lang="en-US" kern="1200" dirty="0">
              <a:ea typeface="+mn-ea"/>
              <a:cs typeface="Arial" charset="0"/>
            </a:endParaRPr>
          </a:p>
        </p:txBody>
      </p:sp>
      <p:grpSp>
        <p:nvGrpSpPr>
          <p:cNvPr id="27" name="Group 26"/>
          <p:cNvGrpSpPr/>
          <p:nvPr/>
        </p:nvGrpSpPr>
        <p:grpSpPr>
          <a:xfrm>
            <a:off x="1613685" y="966623"/>
            <a:ext cx="1138579" cy="1167333"/>
            <a:chOff x="2125471" y="1233123"/>
            <a:chExt cx="1672271" cy="1714503"/>
          </a:xfrm>
          <a:solidFill>
            <a:schemeClr val="accent1"/>
          </a:solidFill>
        </p:grpSpPr>
        <p:sp>
          <p:nvSpPr>
            <p:cNvPr id="23" name="Rectangle 22"/>
            <p:cNvSpPr/>
            <p:nvPr/>
          </p:nvSpPr>
          <p:spPr bwMode="auto">
            <a:xfrm>
              <a:off x="2126226" y="1233123"/>
              <a:ext cx="830148" cy="847999"/>
            </a:xfrm>
            <a:prstGeom prst="rect">
              <a:avLst/>
            </a:prstGeom>
            <a:grpFill/>
            <a:ln>
              <a:solidFill>
                <a:schemeClr val="bg2"/>
              </a:solidFill>
              <a:headEnd type="none" w="med" len="med"/>
              <a:tailEnd type="none" w="med" len="med"/>
            </a:ln>
          </p:spPr>
          <p:style>
            <a:lnRef idx="0">
              <a:schemeClr val="accent3"/>
            </a:lnRef>
            <a:fillRef idx="3">
              <a:schemeClr val="accent3"/>
            </a:fillRef>
            <a:effectRef idx="3">
              <a:schemeClr val="accent3"/>
            </a:effectRef>
            <a:fontRef idx="minor">
              <a:schemeClr val="lt1"/>
            </a:fontRef>
          </p:style>
          <p:txBody>
            <a:bodyPr vert="horz" wrap="square" lIns="91440" tIns="45720" rIns="91440" bIns="45720" numCol="1" rtlCol="0" anchor="t" anchorCtr="0" compatLnSpc="1">
              <a:prstTxWarp prst="textNoShape">
                <a:avLst/>
              </a:prstTxWarp>
            </a:bodyPr>
            <a:lstStyle/>
            <a:p>
              <a:pPr algn="ctr" defTabSz="1306481" fontAlgn="base">
                <a:spcBef>
                  <a:spcPct val="0"/>
                </a:spcBef>
                <a:spcAft>
                  <a:spcPct val="0"/>
                </a:spcAft>
              </a:pPr>
              <a:endParaRPr lang="en-US" sz="2100" b="1">
                <a:solidFill>
                  <a:schemeClr val="tx1"/>
                </a:solidFill>
                <a:latin typeface="Segoe UI" pitchFamily="34" charset="0"/>
              </a:endParaRPr>
            </a:p>
          </p:txBody>
        </p:sp>
        <p:sp>
          <p:nvSpPr>
            <p:cNvPr id="24" name="Rectangle 23"/>
            <p:cNvSpPr/>
            <p:nvPr/>
          </p:nvSpPr>
          <p:spPr bwMode="auto">
            <a:xfrm>
              <a:off x="2967594" y="1233123"/>
              <a:ext cx="830148" cy="847999"/>
            </a:xfrm>
            <a:prstGeom prst="rect">
              <a:avLst/>
            </a:prstGeom>
            <a:grpFill/>
            <a:ln>
              <a:solidFill>
                <a:schemeClr val="bg2"/>
              </a:solidFill>
              <a:headEnd type="none" w="med" len="med"/>
              <a:tailEnd type="none" w="med" len="med"/>
            </a:ln>
          </p:spPr>
          <p:style>
            <a:lnRef idx="0">
              <a:schemeClr val="accent3"/>
            </a:lnRef>
            <a:fillRef idx="3">
              <a:schemeClr val="accent3"/>
            </a:fillRef>
            <a:effectRef idx="3">
              <a:schemeClr val="accent3"/>
            </a:effectRef>
            <a:fontRef idx="minor">
              <a:schemeClr val="lt1"/>
            </a:fontRef>
          </p:style>
          <p:txBody>
            <a:bodyPr vert="horz" wrap="square" lIns="91440" tIns="45720" rIns="91440" bIns="45720" numCol="1" rtlCol="0" anchor="t" anchorCtr="0" compatLnSpc="1">
              <a:prstTxWarp prst="textNoShape">
                <a:avLst/>
              </a:prstTxWarp>
            </a:bodyPr>
            <a:lstStyle/>
            <a:p>
              <a:pPr algn="ctr" defTabSz="1306481" fontAlgn="base">
                <a:spcBef>
                  <a:spcPct val="0"/>
                </a:spcBef>
                <a:spcAft>
                  <a:spcPct val="0"/>
                </a:spcAft>
              </a:pPr>
              <a:endParaRPr lang="en-US" sz="2100" b="1">
                <a:solidFill>
                  <a:schemeClr val="tx1"/>
                </a:solidFill>
                <a:latin typeface="Segoe UI" pitchFamily="34" charset="0"/>
              </a:endParaRPr>
            </a:p>
          </p:txBody>
        </p:sp>
        <p:sp>
          <p:nvSpPr>
            <p:cNvPr id="25" name="Rectangle 24"/>
            <p:cNvSpPr/>
            <p:nvPr/>
          </p:nvSpPr>
          <p:spPr bwMode="auto">
            <a:xfrm>
              <a:off x="2125471" y="2099627"/>
              <a:ext cx="830148" cy="847999"/>
            </a:xfrm>
            <a:prstGeom prst="rect">
              <a:avLst/>
            </a:prstGeom>
            <a:grpFill/>
            <a:ln>
              <a:solidFill>
                <a:schemeClr val="bg2"/>
              </a:solidFill>
              <a:headEnd type="none" w="med" len="med"/>
              <a:tailEnd type="none" w="med" len="med"/>
            </a:ln>
          </p:spPr>
          <p:style>
            <a:lnRef idx="0">
              <a:schemeClr val="accent3"/>
            </a:lnRef>
            <a:fillRef idx="3">
              <a:schemeClr val="accent3"/>
            </a:fillRef>
            <a:effectRef idx="3">
              <a:schemeClr val="accent3"/>
            </a:effectRef>
            <a:fontRef idx="minor">
              <a:schemeClr val="lt1"/>
            </a:fontRef>
          </p:style>
          <p:txBody>
            <a:bodyPr vert="horz" wrap="square" lIns="91440" tIns="45720" rIns="91440" bIns="45720" numCol="1" rtlCol="0" anchor="t" anchorCtr="0" compatLnSpc="1">
              <a:prstTxWarp prst="textNoShape">
                <a:avLst/>
              </a:prstTxWarp>
            </a:bodyPr>
            <a:lstStyle/>
            <a:p>
              <a:pPr algn="ctr" defTabSz="1306481" fontAlgn="base">
                <a:spcBef>
                  <a:spcPct val="0"/>
                </a:spcBef>
                <a:spcAft>
                  <a:spcPct val="0"/>
                </a:spcAft>
              </a:pPr>
              <a:endParaRPr lang="en-US" sz="2100" b="1">
                <a:solidFill>
                  <a:schemeClr val="tx1"/>
                </a:solidFill>
                <a:latin typeface="Segoe UI" pitchFamily="34" charset="0"/>
              </a:endParaRPr>
            </a:p>
          </p:txBody>
        </p:sp>
        <p:sp>
          <p:nvSpPr>
            <p:cNvPr id="26" name="Rectangle 25"/>
            <p:cNvSpPr/>
            <p:nvPr/>
          </p:nvSpPr>
          <p:spPr bwMode="auto">
            <a:xfrm>
              <a:off x="2967594" y="2099626"/>
              <a:ext cx="830148" cy="847999"/>
            </a:xfrm>
            <a:prstGeom prst="rect">
              <a:avLst/>
            </a:prstGeom>
            <a:grpFill/>
            <a:ln>
              <a:solidFill>
                <a:schemeClr val="bg2"/>
              </a:solidFill>
              <a:headEnd type="none" w="med" len="med"/>
              <a:tailEnd type="none" w="med" len="med"/>
            </a:ln>
          </p:spPr>
          <p:style>
            <a:lnRef idx="0">
              <a:schemeClr val="accent3"/>
            </a:lnRef>
            <a:fillRef idx="3">
              <a:schemeClr val="accent3"/>
            </a:fillRef>
            <a:effectRef idx="3">
              <a:schemeClr val="accent3"/>
            </a:effectRef>
            <a:fontRef idx="minor">
              <a:schemeClr val="lt1"/>
            </a:fontRef>
          </p:style>
          <p:txBody>
            <a:bodyPr vert="horz" wrap="square" lIns="91440" tIns="45720" rIns="91440" bIns="45720" numCol="1" rtlCol="0" anchor="t" anchorCtr="0" compatLnSpc="1">
              <a:prstTxWarp prst="textNoShape">
                <a:avLst/>
              </a:prstTxWarp>
            </a:bodyPr>
            <a:lstStyle/>
            <a:p>
              <a:pPr algn="ctr" defTabSz="1306481" fontAlgn="base">
                <a:spcBef>
                  <a:spcPct val="0"/>
                </a:spcBef>
                <a:spcAft>
                  <a:spcPct val="0"/>
                </a:spcAft>
              </a:pPr>
              <a:endParaRPr lang="en-US" sz="2100" b="1">
                <a:solidFill>
                  <a:schemeClr val="tx1"/>
                </a:solidFill>
                <a:latin typeface="Segoe UI" pitchFamily="34" charset="0"/>
              </a:endParaRPr>
            </a:p>
          </p:txBody>
        </p:sp>
      </p:grpSp>
      <p:grpSp>
        <p:nvGrpSpPr>
          <p:cNvPr id="79" name="Group 78"/>
          <p:cNvGrpSpPr/>
          <p:nvPr/>
        </p:nvGrpSpPr>
        <p:grpSpPr>
          <a:xfrm>
            <a:off x="6038820" y="973681"/>
            <a:ext cx="1145174" cy="1154144"/>
            <a:chOff x="4570513" y="1255562"/>
            <a:chExt cx="1685432" cy="1698634"/>
          </a:xfrm>
          <a:solidFill>
            <a:schemeClr val="accent3"/>
          </a:solidFill>
        </p:grpSpPr>
        <p:grpSp>
          <p:nvGrpSpPr>
            <p:cNvPr id="22" name="Group 21"/>
            <p:cNvGrpSpPr/>
            <p:nvPr/>
          </p:nvGrpSpPr>
          <p:grpSpPr>
            <a:xfrm>
              <a:off x="4570513" y="1255562"/>
              <a:ext cx="844064" cy="844064"/>
              <a:chOff x="1178167" y="1233123"/>
              <a:chExt cx="844064" cy="844064"/>
            </a:xfrm>
            <a:grpFill/>
          </p:grpSpPr>
          <p:sp>
            <p:nvSpPr>
              <p:cNvPr id="5" name="Rectangle 4"/>
              <p:cNvSpPr/>
              <p:nvPr/>
            </p:nvSpPr>
            <p:spPr bwMode="auto">
              <a:xfrm>
                <a:off x="1600199" y="1233123"/>
                <a:ext cx="211016" cy="211016"/>
              </a:xfrm>
              <a:prstGeom prst="rect">
                <a:avLst/>
              </a:prstGeom>
              <a:grpFill/>
              <a:ln>
                <a:solidFill>
                  <a:schemeClr val="bg2"/>
                </a:solidFill>
                <a:headEnd type="none" w="med" len="med"/>
                <a:tailEnd type="none" w="med" len="med"/>
              </a:ln>
            </p:spPr>
            <p:style>
              <a:lnRef idx="0">
                <a:schemeClr val="accent3"/>
              </a:lnRef>
              <a:fillRef idx="1003">
                <a:schemeClr val="lt2"/>
              </a:fillRef>
              <a:effectRef idx="3">
                <a:schemeClr val="accent3"/>
              </a:effectRef>
              <a:fontRef idx="minor">
                <a:schemeClr val="lt1"/>
              </a:fontRef>
            </p:style>
            <p:txBody>
              <a:bodyPr vert="horz" wrap="square" lIns="91440" tIns="45720" rIns="91440" bIns="45720" numCol="1" rtlCol="0" anchor="t" anchorCtr="0" compatLnSpc="1">
                <a:prstTxWarp prst="textNoShape">
                  <a:avLst/>
                </a:prstTxWarp>
              </a:bodyPr>
              <a:lstStyle/>
              <a:p>
                <a:pPr algn="ctr" defTabSz="1306481" fontAlgn="base">
                  <a:spcBef>
                    <a:spcPct val="0"/>
                  </a:spcBef>
                  <a:spcAft>
                    <a:spcPct val="0"/>
                  </a:spcAft>
                </a:pPr>
                <a:endParaRPr lang="en-US" sz="2100" b="1">
                  <a:solidFill>
                    <a:schemeClr val="tx1"/>
                  </a:solidFill>
                  <a:latin typeface="Segoe UI" pitchFamily="34" charset="0"/>
                </a:endParaRPr>
              </a:p>
            </p:txBody>
          </p:sp>
          <p:sp>
            <p:nvSpPr>
              <p:cNvPr id="6" name="Rectangle 5"/>
              <p:cNvSpPr/>
              <p:nvPr/>
            </p:nvSpPr>
            <p:spPr bwMode="auto">
              <a:xfrm>
                <a:off x="1811215" y="1233123"/>
                <a:ext cx="211016" cy="211016"/>
              </a:xfrm>
              <a:prstGeom prst="rect">
                <a:avLst/>
              </a:prstGeom>
              <a:grpFill/>
              <a:ln>
                <a:solidFill>
                  <a:schemeClr val="bg2"/>
                </a:solidFill>
                <a:headEnd type="none" w="med" len="med"/>
                <a:tailEnd type="none" w="med" len="med"/>
              </a:ln>
            </p:spPr>
            <p:style>
              <a:lnRef idx="0">
                <a:schemeClr val="accent3"/>
              </a:lnRef>
              <a:fillRef idx="1003">
                <a:schemeClr val="lt2"/>
              </a:fillRef>
              <a:effectRef idx="3">
                <a:schemeClr val="accent3"/>
              </a:effectRef>
              <a:fontRef idx="minor">
                <a:schemeClr val="lt1"/>
              </a:fontRef>
            </p:style>
            <p:txBody>
              <a:bodyPr vert="horz" wrap="square" lIns="91440" tIns="45720" rIns="91440" bIns="45720" numCol="1" rtlCol="0" anchor="t" anchorCtr="0" compatLnSpc="1">
                <a:prstTxWarp prst="textNoShape">
                  <a:avLst/>
                </a:prstTxWarp>
              </a:bodyPr>
              <a:lstStyle/>
              <a:p>
                <a:pPr algn="ctr" defTabSz="1306481" fontAlgn="base">
                  <a:spcBef>
                    <a:spcPct val="0"/>
                  </a:spcBef>
                  <a:spcAft>
                    <a:spcPct val="0"/>
                  </a:spcAft>
                </a:pPr>
                <a:endParaRPr lang="en-US" sz="2100" b="1">
                  <a:solidFill>
                    <a:schemeClr val="tx1"/>
                  </a:solidFill>
                  <a:latin typeface="Segoe UI" pitchFamily="34" charset="0"/>
                </a:endParaRPr>
              </a:p>
            </p:txBody>
          </p:sp>
          <p:sp>
            <p:nvSpPr>
              <p:cNvPr id="8" name="Rectangle 7"/>
              <p:cNvSpPr/>
              <p:nvPr/>
            </p:nvSpPr>
            <p:spPr bwMode="auto">
              <a:xfrm>
                <a:off x="1178167" y="1233123"/>
                <a:ext cx="211016" cy="211016"/>
              </a:xfrm>
              <a:prstGeom prst="rect">
                <a:avLst/>
              </a:prstGeom>
              <a:grpFill/>
              <a:ln>
                <a:solidFill>
                  <a:schemeClr val="bg2"/>
                </a:solidFill>
                <a:headEnd type="none" w="med" len="med"/>
                <a:tailEnd type="none" w="med" len="med"/>
              </a:ln>
            </p:spPr>
            <p:style>
              <a:lnRef idx="0">
                <a:schemeClr val="accent3"/>
              </a:lnRef>
              <a:fillRef idx="1003">
                <a:schemeClr val="lt2"/>
              </a:fillRef>
              <a:effectRef idx="3">
                <a:schemeClr val="accent3"/>
              </a:effectRef>
              <a:fontRef idx="minor">
                <a:schemeClr val="lt1"/>
              </a:fontRef>
            </p:style>
            <p:txBody>
              <a:bodyPr vert="horz" wrap="square" lIns="91440" tIns="45720" rIns="91440" bIns="45720" numCol="1" rtlCol="0" anchor="t" anchorCtr="0" compatLnSpc="1">
                <a:prstTxWarp prst="textNoShape">
                  <a:avLst/>
                </a:prstTxWarp>
              </a:bodyPr>
              <a:lstStyle/>
              <a:p>
                <a:pPr algn="ctr" defTabSz="1306481" fontAlgn="base">
                  <a:spcBef>
                    <a:spcPct val="0"/>
                  </a:spcBef>
                  <a:spcAft>
                    <a:spcPct val="0"/>
                  </a:spcAft>
                </a:pPr>
                <a:endParaRPr lang="en-US" sz="2100" b="1">
                  <a:solidFill>
                    <a:schemeClr val="tx1"/>
                  </a:solidFill>
                  <a:latin typeface="Segoe UI" pitchFamily="34" charset="0"/>
                </a:endParaRPr>
              </a:p>
            </p:txBody>
          </p:sp>
          <p:sp>
            <p:nvSpPr>
              <p:cNvPr id="9" name="Rectangle 8"/>
              <p:cNvSpPr/>
              <p:nvPr/>
            </p:nvSpPr>
            <p:spPr bwMode="auto">
              <a:xfrm>
                <a:off x="1389183" y="1233123"/>
                <a:ext cx="211016" cy="211016"/>
              </a:xfrm>
              <a:prstGeom prst="rect">
                <a:avLst/>
              </a:prstGeom>
              <a:grpFill/>
              <a:ln>
                <a:solidFill>
                  <a:schemeClr val="bg2"/>
                </a:solidFill>
                <a:headEnd type="none" w="med" len="med"/>
                <a:tailEnd type="none" w="med" len="med"/>
              </a:ln>
            </p:spPr>
            <p:style>
              <a:lnRef idx="0">
                <a:schemeClr val="accent3"/>
              </a:lnRef>
              <a:fillRef idx="1003">
                <a:schemeClr val="lt2"/>
              </a:fillRef>
              <a:effectRef idx="3">
                <a:schemeClr val="accent3"/>
              </a:effectRef>
              <a:fontRef idx="minor">
                <a:schemeClr val="lt1"/>
              </a:fontRef>
            </p:style>
            <p:txBody>
              <a:bodyPr vert="horz" wrap="square" lIns="91440" tIns="45720" rIns="91440" bIns="45720" numCol="1" rtlCol="0" anchor="t" anchorCtr="0" compatLnSpc="1">
                <a:prstTxWarp prst="textNoShape">
                  <a:avLst/>
                </a:prstTxWarp>
              </a:bodyPr>
              <a:lstStyle/>
              <a:p>
                <a:pPr algn="ctr" defTabSz="1306481" fontAlgn="base">
                  <a:spcBef>
                    <a:spcPct val="0"/>
                  </a:spcBef>
                  <a:spcAft>
                    <a:spcPct val="0"/>
                  </a:spcAft>
                </a:pPr>
                <a:endParaRPr lang="en-US" sz="2100" b="1">
                  <a:solidFill>
                    <a:schemeClr val="tx1"/>
                  </a:solidFill>
                  <a:latin typeface="Segoe UI" pitchFamily="34" charset="0"/>
                </a:endParaRPr>
              </a:p>
            </p:txBody>
          </p:sp>
          <p:sp>
            <p:nvSpPr>
              <p:cNvPr id="10" name="Rectangle 9"/>
              <p:cNvSpPr/>
              <p:nvPr/>
            </p:nvSpPr>
            <p:spPr bwMode="auto">
              <a:xfrm>
                <a:off x="1600199" y="1444139"/>
                <a:ext cx="211016" cy="211016"/>
              </a:xfrm>
              <a:prstGeom prst="rect">
                <a:avLst/>
              </a:prstGeom>
              <a:grpFill/>
              <a:ln>
                <a:solidFill>
                  <a:schemeClr val="bg2"/>
                </a:solidFill>
                <a:headEnd type="none" w="med" len="med"/>
                <a:tailEnd type="none" w="med" len="med"/>
              </a:ln>
            </p:spPr>
            <p:style>
              <a:lnRef idx="0">
                <a:schemeClr val="accent3"/>
              </a:lnRef>
              <a:fillRef idx="1003">
                <a:schemeClr val="lt2"/>
              </a:fillRef>
              <a:effectRef idx="3">
                <a:schemeClr val="accent3"/>
              </a:effectRef>
              <a:fontRef idx="minor">
                <a:schemeClr val="lt1"/>
              </a:fontRef>
            </p:style>
            <p:txBody>
              <a:bodyPr vert="horz" wrap="square" lIns="91440" tIns="45720" rIns="91440" bIns="45720" numCol="1" rtlCol="0" anchor="t" anchorCtr="0" compatLnSpc="1">
                <a:prstTxWarp prst="textNoShape">
                  <a:avLst/>
                </a:prstTxWarp>
              </a:bodyPr>
              <a:lstStyle/>
              <a:p>
                <a:pPr algn="ctr" defTabSz="1306481" fontAlgn="base">
                  <a:spcBef>
                    <a:spcPct val="0"/>
                  </a:spcBef>
                  <a:spcAft>
                    <a:spcPct val="0"/>
                  </a:spcAft>
                </a:pPr>
                <a:endParaRPr lang="en-US" sz="2100" b="1">
                  <a:solidFill>
                    <a:schemeClr val="tx1"/>
                  </a:solidFill>
                  <a:latin typeface="Segoe UI" pitchFamily="34" charset="0"/>
                </a:endParaRPr>
              </a:p>
            </p:txBody>
          </p:sp>
          <p:sp>
            <p:nvSpPr>
              <p:cNvPr id="11" name="Rectangle 10"/>
              <p:cNvSpPr/>
              <p:nvPr/>
            </p:nvSpPr>
            <p:spPr bwMode="auto">
              <a:xfrm>
                <a:off x="1811215" y="1444139"/>
                <a:ext cx="211016" cy="211016"/>
              </a:xfrm>
              <a:prstGeom prst="rect">
                <a:avLst/>
              </a:prstGeom>
              <a:grpFill/>
              <a:ln>
                <a:solidFill>
                  <a:schemeClr val="bg2"/>
                </a:solidFill>
                <a:headEnd type="none" w="med" len="med"/>
                <a:tailEnd type="none" w="med" len="med"/>
              </a:ln>
            </p:spPr>
            <p:style>
              <a:lnRef idx="0">
                <a:schemeClr val="accent3"/>
              </a:lnRef>
              <a:fillRef idx="1003">
                <a:schemeClr val="lt2"/>
              </a:fillRef>
              <a:effectRef idx="3">
                <a:schemeClr val="accent3"/>
              </a:effectRef>
              <a:fontRef idx="minor">
                <a:schemeClr val="lt1"/>
              </a:fontRef>
            </p:style>
            <p:txBody>
              <a:bodyPr vert="horz" wrap="square" lIns="91440" tIns="45720" rIns="91440" bIns="45720" numCol="1" rtlCol="0" anchor="t" anchorCtr="0" compatLnSpc="1">
                <a:prstTxWarp prst="textNoShape">
                  <a:avLst/>
                </a:prstTxWarp>
              </a:bodyPr>
              <a:lstStyle/>
              <a:p>
                <a:pPr algn="ctr" defTabSz="1306481" fontAlgn="base">
                  <a:spcBef>
                    <a:spcPct val="0"/>
                  </a:spcBef>
                  <a:spcAft>
                    <a:spcPct val="0"/>
                  </a:spcAft>
                </a:pPr>
                <a:endParaRPr lang="en-US" sz="2100" b="1">
                  <a:solidFill>
                    <a:schemeClr val="tx1"/>
                  </a:solidFill>
                  <a:latin typeface="Segoe UI" pitchFamily="34" charset="0"/>
                </a:endParaRPr>
              </a:p>
            </p:txBody>
          </p:sp>
          <p:sp>
            <p:nvSpPr>
              <p:cNvPr id="12" name="Rectangle 11"/>
              <p:cNvSpPr/>
              <p:nvPr/>
            </p:nvSpPr>
            <p:spPr bwMode="auto">
              <a:xfrm>
                <a:off x="1178167" y="1444139"/>
                <a:ext cx="211016" cy="211016"/>
              </a:xfrm>
              <a:prstGeom prst="rect">
                <a:avLst/>
              </a:prstGeom>
              <a:grpFill/>
              <a:ln>
                <a:solidFill>
                  <a:schemeClr val="bg2"/>
                </a:solidFill>
                <a:headEnd type="none" w="med" len="med"/>
                <a:tailEnd type="none" w="med" len="med"/>
              </a:ln>
            </p:spPr>
            <p:style>
              <a:lnRef idx="0">
                <a:schemeClr val="accent3"/>
              </a:lnRef>
              <a:fillRef idx="1003">
                <a:schemeClr val="lt2"/>
              </a:fillRef>
              <a:effectRef idx="3">
                <a:schemeClr val="accent3"/>
              </a:effectRef>
              <a:fontRef idx="minor">
                <a:schemeClr val="lt1"/>
              </a:fontRef>
            </p:style>
            <p:txBody>
              <a:bodyPr vert="horz" wrap="square" lIns="91440" tIns="45720" rIns="91440" bIns="45720" numCol="1" rtlCol="0" anchor="t" anchorCtr="0" compatLnSpc="1">
                <a:prstTxWarp prst="textNoShape">
                  <a:avLst/>
                </a:prstTxWarp>
              </a:bodyPr>
              <a:lstStyle/>
              <a:p>
                <a:pPr algn="ctr" defTabSz="1306481" fontAlgn="base">
                  <a:spcBef>
                    <a:spcPct val="0"/>
                  </a:spcBef>
                  <a:spcAft>
                    <a:spcPct val="0"/>
                  </a:spcAft>
                </a:pPr>
                <a:endParaRPr lang="en-US" sz="2100" b="1">
                  <a:solidFill>
                    <a:schemeClr val="tx1"/>
                  </a:solidFill>
                  <a:latin typeface="Segoe UI" pitchFamily="34" charset="0"/>
                </a:endParaRPr>
              </a:p>
            </p:txBody>
          </p:sp>
          <p:sp>
            <p:nvSpPr>
              <p:cNvPr id="13" name="Rectangle 12"/>
              <p:cNvSpPr/>
              <p:nvPr/>
            </p:nvSpPr>
            <p:spPr bwMode="auto">
              <a:xfrm>
                <a:off x="1389183" y="1444139"/>
                <a:ext cx="211016" cy="211016"/>
              </a:xfrm>
              <a:prstGeom prst="rect">
                <a:avLst/>
              </a:prstGeom>
              <a:grpFill/>
              <a:ln>
                <a:solidFill>
                  <a:schemeClr val="bg2"/>
                </a:solidFill>
                <a:headEnd type="none" w="med" len="med"/>
                <a:tailEnd type="none" w="med" len="med"/>
              </a:ln>
            </p:spPr>
            <p:style>
              <a:lnRef idx="0">
                <a:schemeClr val="accent3"/>
              </a:lnRef>
              <a:fillRef idx="1003">
                <a:schemeClr val="lt2"/>
              </a:fillRef>
              <a:effectRef idx="3">
                <a:schemeClr val="accent3"/>
              </a:effectRef>
              <a:fontRef idx="minor">
                <a:schemeClr val="lt1"/>
              </a:fontRef>
            </p:style>
            <p:txBody>
              <a:bodyPr vert="horz" wrap="square" lIns="91440" tIns="45720" rIns="91440" bIns="45720" numCol="1" rtlCol="0" anchor="t" anchorCtr="0" compatLnSpc="1">
                <a:prstTxWarp prst="textNoShape">
                  <a:avLst/>
                </a:prstTxWarp>
              </a:bodyPr>
              <a:lstStyle/>
              <a:p>
                <a:pPr algn="ctr" defTabSz="1306481" fontAlgn="base">
                  <a:spcBef>
                    <a:spcPct val="0"/>
                  </a:spcBef>
                  <a:spcAft>
                    <a:spcPct val="0"/>
                  </a:spcAft>
                </a:pPr>
                <a:endParaRPr lang="en-US" sz="2100" b="1">
                  <a:solidFill>
                    <a:schemeClr val="tx1"/>
                  </a:solidFill>
                  <a:latin typeface="Segoe UI" pitchFamily="34" charset="0"/>
                </a:endParaRPr>
              </a:p>
            </p:txBody>
          </p:sp>
          <p:sp>
            <p:nvSpPr>
              <p:cNvPr id="14" name="Rectangle 13"/>
              <p:cNvSpPr/>
              <p:nvPr/>
            </p:nvSpPr>
            <p:spPr bwMode="auto">
              <a:xfrm>
                <a:off x="1600199" y="1655155"/>
                <a:ext cx="211016" cy="211016"/>
              </a:xfrm>
              <a:prstGeom prst="rect">
                <a:avLst/>
              </a:prstGeom>
              <a:grpFill/>
              <a:ln>
                <a:solidFill>
                  <a:schemeClr val="bg2"/>
                </a:solidFill>
                <a:headEnd type="none" w="med" len="med"/>
                <a:tailEnd type="none" w="med" len="med"/>
              </a:ln>
            </p:spPr>
            <p:style>
              <a:lnRef idx="0">
                <a:schemeClr val="accent3"/>
              </a:lnRef>
              <a:fillRef idx="1003">
                <a:schemeClr val="lt2"/>
              </a:fillRef>
              <a:effectRef idx="3">
                <a:schemeClr val="accent3"/>
              </a:effectRef>
              <a:fontRef idx="minor">
                <a:schemeClr val="lt1"/>
              </a:fontRef>
            </p:style>
            <p:txBody>
              <a:bodyPr vert="horz" wrap="square" lIns="91440" tIns="45720" rIns="91440" bIns="45720" numCol="1" rtlCol="0" anchor="t" anchorCtr="0" compatLnSpc="1">
                <a:prstTxWarp prst="textNoShape">
                  <a:avLst/>
                </a:prstTxWarp>
              </a:bodyPr>
              <a:lstStyle/>
              <a:p>
                <a:pPr algn="ctr" defTabSz="1306481" fontAlgn="base">
                  <a:spcBef>
                    <a:spcPct val="0"/>
                  </a:spcBef>
                  <a:spcAft>
                    <a:spcPct val="0"/>
                  </a:spcAft>
                </a:pPr>
                <a:endParaRPr lang="en-US" sz="2100" b="1">
                  <a:solidFill>
                    <a:schemeClr val="tx1"/>
                  </a:solidFill>
                  <a:latin typeface="Segoe UI" pitchFamily="34" charset="0"/>
                </a:endParaRPr>
              </a:p>
            </p:txBody>
          </p:sp>
          <p:sp>
            <p:nvSpPr>
              <p:cNvPr id="15" name="Rectangle 14"/>
              <p:cNvSpPr/>
              <p:nvPr/>
            </p:nvSpPr>
            <p:spPr bwMode="auto">
              <a:xfrm>
                <a:off x="1811215" y="1655155"/>
                <a:ext cx="211016" cy="211016"/>
              </a:xfrm>
              <a:prstGeom prst="rect">
                <a:avLst/>
              </a:prstGeom>
              <a:grpFill/>
              <a:ln>
                <a:solidFill>
                  <a:schemeClr val="bg2"/>
                </a:solidFill>
                <a:headEnd type="none" w="med" len="med"/>
                <a:tailEnd type="none" w="med" len="med"/>
              </a:ln>
            </p:spPr>
            <p:style>
              <a:lnRef idx="0">
                <a:schemeClr val="accent3"/>
              </a:lnRef>
              <a:fillRef idx="1003">
                <a:schemeClr val="lt2"/>
              </a:fillRef>
              <a:effectRef idx="3">
                <a:schemeClr val="accent3"/>
              </a:effectRef>
              <a:fontRef idx="minor">
                <a:schemeClr val="lt1"/>
              </a:fontRef>
            </p:style>
            <p:txBody>
              <a:bodyPr vert="horz" wrap="square" lIns="91440" tIns="45720" rIns="91440" bIns="45720" numCol="1" rtlCol="0" anchor="t" anchorCtr="0" compatLnSpc="1">
                <a:prstTxWarp prst="textNoShape">
                  <a:avLst/>
                </a:prstTxWarp>
              </a:bodyPr>
              <a:lstStyle/>
              <a:p>
                <a:pPr algn="ctr" defTabSz="1306481" fontAlgn="base">
                  <a:spcBef>
                    <a:spcPct val="0"/>
                  </a:spcBef>
                  <a:spcAft>
                    <a:spcPct val="0"/>
                  </a:spcAft>
                </a:pPr>
                <a:endParaRPr lang="en-US" sz="2100" b="1">
                  <a:solidFill>
                    <a:schemeClr val="tx1"/>
                  </a:solidFill>
                  <a:latin typeface="Segoe UI" pitchFamily="34" charset="0"/>
                </a:endParaRPr>
              </a:p>
            </p:txBody>
          </p:sp>
          <p:sp>
            <p:nvSpPr>
              <p:cNvPr id="16" name="Rectangle 15"/>
              <p:cNvSpPr/>
              <p:nvPr/>
            </p:nvSpPr>
            <p:spPr bwMode="auto">
              <a:xfrm>
                <a:off x="1178167" y="1655155"/>
                <a:ext cx="211016" cy="211016"/>
              </a:xfrm>
              <a:prstGeom prst="rect">
                <a:avLst/>
              </a:prstGeom>
              <a:grpFill/>
              <a:ln>
                <a:solidFill>
                  <a:schemeClr val="bg2"/>
                </a:solidFill>
                <a:headEnd type="none" w="med" len="med"/>
                <a:tailEnd type="none" w="med" len="med"/>
              </a:ln>
            </p:spPr>
            <p:style>
              <a:lnRef idx="0">
                <a:schemeClr val="accent3"/>
              </a:lnRef>
              <a:fillRef idx="1003">
                <a:schemeClr val="lt2"/>
              </a:fillRef>
              <a:effectRef idx="3">
                <a:schemeClr val="accent3"/>
              </a:effectRef>
              <a:fontRef idx="minor">
                <a:schemeClr val="lt1"/>
              </a:fontRef>
            </p:style>
            <p:txBody>
              <a:bodyPr vert="horz" wrap="square" lIns="91440" tIns="45720" rIns="91440" bIns="45720" numCol="1" rtlCol="0" anchor="t" anchorCtr="0" compatLnSpc="1">
                <a:prstTxWarp prst="textNoShape">
                  <a:avLst/>
                </a:prstTxWarp>
              </a:bodyPr>
              <a:lstStyle/>
              <a:p>
                <a:pPr algn="ctr" defTabSz="1306481" fontAlgn="base">
                  <a:spcBef>
                    <a:spcPct val="0"/>
                  </a:spcBef>
                  <a:spcAft>
                    <a:spcPct val="0"/>
                  </a:spcAft>
                </a:pPr>
                <a:endParaRPr lang="en-US" sz="2100" b="1">
                  <a:solidFill>
                    <a:schemeClr val="tx1"/>
                  </a:solidFill>
                  <a:latin typeface="Segoe UI" pitchFamily="34" charset="0"/>
                </a:endParaRPr>
              </a:p>
            </p:txBody>
          </p:sp>
          <p:sp>
            <p:nvSpPr>
              <p:cNvPr id="17" name="Rectangle 16"/>
              <p:cNvSpPr/>
              <p:nvPr/>
            </p:nvSpPr>
            <p:spPr bwMode="auto">
              <a:xfrm>
                <a:off x="1389183" y="1655155"/>
                <a:ext cx="211016" cy="211016"/>
              </a:xfrm>
              <a:prstGeom prst="rect">
                <a:avLst/>
              </a:prstGeom>
              <a:grpFill/>
              <a:ln>
                <a:solidFill>
                  <a:schemeClr val="bg2"/>
                </a:solidFill>
                <a:headEnd type="none" w="med" len="med"/>
                <a:tailEnd type="none" w="med" len="med"/>
              </a:ln>
            </p:spPr>
            <p:style>
              <a:lnRef idx="0">
                <a:schemeClr val="accent3"/>
              </a:lnRef>
              <a:fillRef idx="1003">
                <a:schemeClr val="lt2"/>
              </a:fillRef>
              <a:effectRef idx="3">
                <a:schemeClr val="accent3"/>
              </a:effectRef>
              <a:fontRef idx="minor">
                <a:schemeClr val="lt1"/>
              </a:fontRef>
            </p:style>
            <p:txBody>
              <a:bodyPr vert="horz" wrap="square" lIns="91440" tIns="45720" rIns="91440" bIns="45720" numCol="1" rtlCol="0" anchor="t" anchorCtr="0" compatLnSpc="1">
                <a:prstTxWarp prst="textNoShape">
                  <a:avLst/>
                </a:prstTxWarp>
              </a:bodyPr>
              <a:lstStyle/>
              <a:p>
                <a:pPr algn="ctr" defTabSz="1306481" fontAlgn="base">
                  <a:spcBef>
                    <a:spcPct val="0"/>
                  </a:spcBef>
                  <a:spcAft>
                    <a:spcPct val="0"/>
                  </a:spcAft>
                </a:pPr>
                <a:endParaRPr lang="en-US" sz="2100" b="1">
                  <a:solidFill>
                    <a:schemeClr val="tx1"/>
                  </a:solidFill>
                  <a:latin typeface="Segoe UI" pitchFamily="34" charset="0"/>
                </a:endParaRPr>
              </a:p>
            </p:txBody>
          </p:sp>
          <p:sp>
            <p:nvSpPr>
              <p:cNvPr id="18" name="Rectangle 17"/>
              <p:cNvSpPr/>
              <p:nvPr/>
            </p:nvSpPr>
            <p:spPr bwMode="auto">
              <a:xfrm>
                <a:off x="1600199" y="1866171"/>
                <a:ext cx="211016" cy="211016"/>
              </a:xfrm>
              <a:prstGeom prst="rect">
                <a:avLst/>
              </a:prstGeom>
              <a:grpFill/>
              <a:ln>
                <a:solidFill>
                  <a:schemeClr val="bg2"/>
                </a:solidFill>
                <a:headEnd type="none" w="med" len="med"/>
                <a:tailEnd type="none" w="med" len="med"/>
              </a:ln>
            </p:spPr>
            <p:style>
              <a:lnRef idx="0">
                <a:schemeClr val="accent3"/>
              </a:lnRef>
              <a:fillRef idx="1003">
                <a:schemeClr val="lt2"/>
              </a:fillRef>
              <a:effectRef idx="3">
                <a:schemeClr val="accent3"/>
              </a:effectRef>
              <a:fontRef idx="minor">
                <a:schemeClr val="lt1"/>
              </a:fontRef>
            </p:style>
            <p:txBody>
              <a:bodyPr vert="horz" wrap="square" lIns="91440" tIns="45720" rIns="91440" bIns="45720" numCol="1" rtlCol="0" anchor="t" anchorCtr="0" compatLnSpc="1">
                <a:prstTxWarp prst="textNoShape">
                  <a:avLst/>
                </a:prstTxWarp>
              </a:bodyPr>
              <a:lstStyle/>
              <a:p>
                <a:pPr algn="ctr" defTabSz="1306481" fontAlgn="base">
                  <a:spcBef>
                    <a:spcPct val="0"/>
                  </a:spcBef>
                  <a:spcAft>
                    <a:spcPct val="0"/>
                  </a:spcAft>
                </a:pPr>
                <a:endParaRPr lang="en-US" sz="2100" b="1">
                  <a:solidFill>
                    <a:schemeClr val="tx1"/>
                  </a:solidFill>
                  <a:latin typeface="Segoe UI" pitchFamily="34" charset="0"/>
                </a:endParaRPr>
              </a:p>
            </p:txBody>
          </p:sp>
          <p:sp>
            <p:nvSpPr>
              <p:cNvPr id="19" name="Rectangle 18"/>
              <p:cNvSpPr/>
              <p:nvPr/>
            </p:nvSpPr>
            <p:spPr bwMode="auto">
              <a:xfrm>
                <a:off x="1811215" y="1866171"/>
                <a:ext cx="211016" cy="211016"/>
              </a:xfrm>
              <a:prstGeom prst="rect">
                <a:avLst/>
              </a:prstGeom>
              <a:grpFill/>
              <a:ln>
                <a:solidFill>
                  <a:schemeClr val="bg2"/>
                </a:solidFill>
                <a:headEnd type="none" w="med" len="med"/>
                <a:tailEnd type="none" w="med" len="med"/>
              </a:ln>
            </p:spPr>
            <p:style>
              <a:lnRef idx="0">
                <a:schemeClr val="accent3"/>
              </a:lnRef>
              <a:fillRef idx="1003">
                <a:schemeClr val="lt2"/>
              </a:fillRef>
              <a:effectRef idx="3">
                <a:schemeClr val="accent3"/>
              </a:effectRef>
              <a:fontRef idx="minor">
                <a:schemeClr val="lt1"/>
              </a:fontRef>
            </p:style>
            <p:txBody>
              <a:bodyPr vert="horz" wrap="square" lIns="91440" tIns="45720" rIns="91440" bIns="45720" numCol="1" rtlCol="0" anchor="t" anchorCtr="0" compatLnSpc="1">
                <a:prstTxWarp prst="textNoShape">
                  <a:avLst/>
                </a:prstTxWarp>
              </a:bodyPr>
              <a:lstStyle/>
              <a:p>
                <a:pPr algn="ctr" defTabSz="1306481" fontAlgn="base">
                  <a:spcBef>
                    <a:spcPct val="0"/>
                  </a:spcBef>
                  <a:spcAft>
                    <a:spcPct val="0"/>
                  </a:spcAft>
                </a:pPr>
                <a:endParaRPr lang="en-US" sz="2100" b="1">
                  <a:solidFill>
                    <a:schemeClr val="tx1"/>
                  </a:solidFill>
                  <a:latin typeface="Segoe UI" pitchFamily="34" charset="0"/>
                </a:endParaRPr>
              </a:p>
            </p:txBody>
          </p:sp>
          <p:sp>
            <p:nvSpPr>
              <p:cNvPr id="20" name="Rectangle 19"/>
              <p:cNvSpPr/>
              <p:nvPr/>
            </p:nvSpPr>
            <p:spPr bwMode="auto">
              <a:xfrm>
                <a:off x="1178167" y="1866171"/>
                <a:ext cx="211016" cy="211016"/>
              </a:xfrm>
              <a:prstGeom prst="rect">
                <a:avLst/>
              </a:prstGeom>
              <a:grpFill/>
              <a:ln>
                <a:solidFill>
                  <a:schemeClr val="bg2"/>
                </a:solidFill>
                <a:headEnd type="none" w="med" len="med"/>
                <a:tailEnd type="none" w="med" len="med"/>
              </a:ln>
            </p:spPr>
            <p:style>
              <a:lnRef idx="0">
                <a:schemeClr val="accent3"/>
              </a:lnRef>
              <a:fillRef idx="1003">
                <a:schemeClr val="lt2"/>
              </a:fillRef>
              <a:effectRef idx="3">
                <a:schemeClr val="accent3"/>
              </a:effectRef>
              <a:fontRef idx="minor">
                <a:schemeClr val="lt1"/>
              </a:fontRef>
            </p:style>
            <p:txBody>
              <a:bodyPr vert="horz" wrap="square" lIns="91440" tIns="45720" rIns="91440" bIns="45720" numCol="1" rtlCol="0" anchor="t" anchorCtr="0" compatLnSpc="1">
                <a:prstTxWarp prst="textNoShape">
                  <a:avLst/>
                </a:prstTxWarp>
              </a:bodyPr>
              <a:lstStyle/>
              <a:p>
                <a:pPr algn="ctr" defTabSz="1306481" fontAlgn="base">
                  <a:spcBef>
                    <a:spcPct val="0"/>
                  </a:spcBef>
                  <a:spcAft>
                    <a:spcPct val="0"/>
                  </a:spcAft>
                </a:pPr>
                <a:endParaRPr lang="en-US" sz="2100" b="1">
                  <a:solidFill>
                    <a:schemeClr val="tx1"/>
                  </a:solidFill>
                  <a:latin typeface="Segoe UI" pitchFamily="34" charset="0"/>
                </a:endParaRPr>
              </a:p>
            </p:txBody>
          </p:sp>
          <p:sp>
            <p:nvSpPr>
              <p:cNvPr id="21" name="Rectangle 20"/>
              <p:cNvSpPr/>
              <p:nvPr/>
            </p:nvSpPr>
            <p:spPr bwMode="auto">
              <a:xfrm>
                <a:off x="1389183" y="1866171"/>
                <a:ext cx="211016" cy="211016"/>
              </a:xfrm>
              <a:prstGeom prst="rect">
                <a:avLst/>
              </a:prstGeom>
              <a:grpFill/>
              <a:ln>
                <a:solidFill>
                  <a:schemeClr val="bg2"/>
                </a:solidFill>
                <a:headEnd type="none" w="med" len="med"/>
                <a:tailEnd type="none" w="med" len="med"/>
              </a:ln>
            </p:spPr>
            <p:style>
              <a:lnRef idx="0">
                <a:schemeClr val="accent3"/>
              </a:lnRef>
              <a:fillRef idx="1003">
                <a:schemeClr val="lt2"/>
              </a:fillRef>
              <a:effectRef idx="3">
                <a:schemeClr val="accent3"/>
              </a:effectRef>
              <a:fontRef idx="minor">
                <a:schemeClr val="lt1"/>
              </a:fontRef>
            </p:style>
            <p:txBody>
              <a:bodyPr vert="horz" wrap="square" lIns="91440" tIns="45720" rIns="91440" bIns="45720" numCol="1" rtlCol="0" anchor="t" anchorCtr="0" compatLnSpc="1">
                <a:prstTxWarp prst="textNoShape">
                  <a:avLst/>
                </a:prstTxWarp>
              </a:bodyPr>
              <a:lstStyle/>
              <a:p>
                <a:pPr algn="ctr" defTabSz="1306481" fontAlgn="base">
                  <a:spcBef>
                    <a:spcPct val="0"/>
                  </a:spcBef>
                  <a:spcAft>
                    <a:spcPct val="0"/>
                  </a:spcAft>
                </a:pPr>
                <a:endParaRPr lang="en-US" sz="2100" b="1">
                  <a:solidFill>
                    <a:schemeClr val="tx1"/>
                  </a:solidFill>
                  <a:latin typeface="Segoe UI" pitchFamily="34" charset="0"/>
                </a:endParaRPr>
              </a:p>
            </p:txBody>
          </p:sp>
        </p:grpSp>
        <p:grpSp>
          <p:nvGrpSpPr>
            <p:cNvPr id="28" name="Group 27"/>
            <p:cNvGrpSpPr/>
            <p:nvPr/>
          </p:nvGrpSpPr>
          <p:grpSpPr>
            <a:xfrm>
              <a:off x="5411881" y="1255562"/>
              <a:ext cx="844064" cy="844064"/>
              <a:chOff x="1178167" y="1233123"/>
              <a:chExt cx="844064" cy="844064"/>
            </a:xfrm>
            <a:grpFill/>
          </p:grpSpPr>
          <p:sp>
            <p:nvSpPr>
              <p:cNvPr id="29" name="Rectangle 28"/>
              <p:cNvSpPr/>
              <p:nvPr/>
            </p:nvSpPr>
            <p:spPr bwMode="auto">
              <a:xfrm>
                <a:off x="1600199" y="1233123"/>
                <a:ext cx="211016" cy="211016"/>
              </a:xfrm>
              <a:prstGeom prst="rect">
                <a:avLst/>
              </a:prstGeom>
              <a:grpFill/>
              <a:ln>
                <a:solidFill>
                  <a:schemeClr val="bg2"/>
                </a:solidFill>
                <a:headEnd type="none" w="med" len="med"/>
                <a:tailEnd type="none" w="med" len="med"/>
              </a:ln>
            </p:spPr>
            <p:style>
              <a:lnRef idx="0">
                <a:schemeClr val="accent3"/>
              </a:lnRef>
              <a:fillRef idx="1003">
                <a:schemeClr val="lt2"/>
              </a:fillRef>
              <a:effectRef idx="3">
                <a:schemeClr val="accent3"/>
              </a:effectRef>
              <a:fontRef idx="minor">
                <a:schemeClr val="lt1"/>
              </a:fontRef>
            </p:style>
            <p:txBody>
              <a:bodyPr vert="horz" wrap="square" lIns="91440" tIns="45720" rIns="91440" bIns="45720" numCol="1" rtlCol="0" anchor="t" anchorCtr="0" compatLnSpc="1">
                <a:prstTxWarp prst="textNoShape">
                  <a:avLst/>
                </a:prstTxWarp>
              </a:bodyPr>
              <a:lstStyle/>
              <a:p>
                <a:pPr algn="ctr" defTabSz="1306481" fontAlgn="base">
                  <a:spcBef>
                    <a:spcPct val="0"/>
                  </a:spcBef>
                  <a:spcAft>
                    <a:spcPct val="0"/>
                  </a:spcAft>
                </a:pPr>
                <a:endParaRPr lang="en-US" sz="2100" b="1">
                  <a:solidFill>
                    <a:schemeClr val="tx1"/>
                  </a:solidFill>
                  <a:latin typeface="Segoe UI" pitchFamily="34" charset="0"/>
                </a:endParaRPr>
              </a:p>
            </p:txBody>
          </p:sp>
          <p:sp>
            <p:nvSpPr>
              <p:cNvPr id="30" name="Rectangle 29"/>
              <p:cNvSpPr/>
              <p:nvPr/>
            </p:nvSpPr>
            <p:spPr bwMode="auto">
              <a:xfrm>
                <a:off x="1811215" y="1233123"/>
                <a:ext cx="211016" cy="211016"/>
              </a:xfrm>
              <a:prstGeom prst="rect">
                <a:avLst/>
              </a:prstGeom>
              <a:grpFill/>
              <a:ln>
                <a:solidFill>
                  <a:schemeClr val="bg2"/>
                </a:solidFill>
                <a:headEnd type="none" w="med" len="med"/>
                <a:tailEnd type="none" w="med" len="med"/>
              </a:ln>
            </p:spPr>
            <p:style>
              <a:lnRef idx="0">
                <a:schemeClr val="accent3"/>
              </a:lnRef>
              <a:fillRef idx="1003">
                <a:schemeClr val="lt2"/>
              </a:fillRef>
              <a:effectRef idx="3">
                <a:schemeClr val="accent3"/>
              </a:effectRef>
              <a:fontRef idx="minor">
                <a:schemeClr val="lt1"/>
              </a:fontRef>
            </p:style>
            <p:txBody>
              <a:bodyPr vert="horz" wrap="square" lIns="91440" tIns="45720" rIns="91440" bIns="45720" numCol="1" rtlCol="0" anchor="t" anchorCtr="0" compatLnSpc="1">
                <a:prstTxWarp prst="textNoShape">
                  <a:avLst/>
                </a:prstTxWarp>
              </a:bodyPr>
              <a:lstStyle/>
              <a:p>
                <a:pPr algn="ctr" defTabSz="1306481" fontAlgn="base">
                  <a:spcBef>
                    <a:spcPct val="0"/>
                  </a:spcBef>
                  <a:spcAft>
                    <a:spcPct val="0"/>
                  </a:spcAft>
                </a:pPr>
                <a:endParaRPr lang="en-US" sz="2100" b="1">
                  <a:solidFill>
                    <a:schemeClr val="tx1"/>
                  </a:solidFill>
                  <a:latin typeface="Segoe UI" pitchFamily="34" charset="0"/>
                </a:endParaRPr>
              </a:p>
            </p:txBody>
          </p:sp>
          <p:sp>
            <p:nvSpPr>
              <p:cNvPr id="31" name="Rectangle 30"/>
              <p:cNvSpPr/>
              <p:nvPr/>
            </p:nvSpPr>
            <p:spPr bwMode="auto">
              <a:xfrm>
                <a:off x="1178167" y="1233123"/>
                <a:ext cx="211016" cy="211016"/>
              </a:xfrm>
              <a:prstGeom prst="rect">
                <a:avLst/>
              </a:prstGeom>
              <a:grpFill/>
              <a:ln>
                <a:solidFill>
                  <a:schemeClr val="bg2"/>
                </a:solidFill>
                <a:headEnd type="none" w="med" len="med"/>
                <a:tailEnd type="none" w="med" len="med"/>
              </a:ln>
            </p:spPr>
            <p:style>
              <a:lnRef idx="0">
                <a:schemeClr val="accent3"/>
              </a:lnRef>
              <a:fillRef idx="1003">
                <a:schemeClr val="lt2"/>
              </a:fillRef>
              <a:effectRef idx="3">
                <a:schemeClr val="accent3"/>
              </a:effectRef>
              <a:fontRef idx="minor">
                <a:schemeClr val="lt1"/>
              </a:fontRef>
            </p:style>
            <p:txBody>
              <a:bodyPr vert="horz" wrap="square" lIns="91440" tIns="45720" rIns="91440" bIns="45720" numCol="1" rtlCol="0" anchor="t" anchorCtr="0" compatLnSpc="1">
                <a:prstTxWarp prst="textNoShape">
                  <a:avLst/>
                </a:prstTxWarp>
              </a:bodyPr>
              <a:lstStyle/>
              <a:p>
                <a:pPr algn="ctr" defTabSz="1306481" fontAlgn="base">
                  <a:spcBef>
                    <a:spcPct val="0"/>
                  </a:spcBef>
                  <a:spcAft>
                    <a:spcPct val="0"/>
                  </a:spcAft>
                </a:pPr>
                <a:endParaRPr lang="en-US" sz="2100" b="1">
                  <a:solidFill>
                    <a:schemeClr val="tx1"/>
                  </a:solidFill>
                  <a:latin typeface="Segoe UI" pitchFamily="34" charset="0"/>
                </a:endParaRPr>
              </a:p>
            </p:txBody>
          </p:sp>
          <p:sp>
            <p:nvSpPr>
              <p:cNvPr id="32" name="Rectangle 31"/>
              <p:cNvSpPr/>
              <p:nvPr/>
            </p:nvSpPr>
            <p:spPr bwMode="auto">
              <a:xfrm>
                <a:off x="1389183" y="1233123"/>
                <a:ext cx="211016" cy="211016"/>
              </a:xfrm>
              <a:prstGeom prst="rect">
                <a:avLst/>
              </a:prstGeom>
              <a:grpFill/>
              <a:ln>
                <a:solidFill>
                  <a:schemeClr val="bg2"/>
                </a:solidFill>
                <a:headEnd type="none" w="med" len="med"/>
                <a:tailEnd type="none" w="med" len="med"/>
              </a:ln>
            </p:spPr>
            <p:style>
              <a:lnRef idx="0">
                <a:schemeClr val="accent3"/>
              </a:lnRef>
              <a:fillRef idx="1003">
                <a:schemeClr val="lt2"/>
              </a:fillRef>
              <a:effectRef idx="3">
                <a:schemeClr val="accent3"/>
              </a:effectRef>
              <a:fontRef idx="minor">
                <a:schemeClr val="lt1"/>
              </a:fontRef>
            </p:style>
            <p:txBody>
              <a:bodyPr vert="horz" wrap="square" lIns="91440" tIns="45720" rIns="91440" bIns="45720" numCol="1" rtlCol="0" anchor="t" anchorCtr="0" compatLnSpc="1">
                <a:prstTxWarp prst="textNoShape">
                  <a:avLst/>
                </a:prstTxWarp>
              </a:bodyPr>
              <a:lstStyle/>
              <a:p>
                <a:pPr algn="ctr" defTabSz="1306481" fontAlgn="base">
                  <a:spcBef>
                    <a:spcPct val="0"/>
                  </a:spcBef>
                  <a:spcAft>
                    <a:spcPct val="0"/>
                  </a:spcAft>
                </a:pPr>
                <a:endParaRPr lang="en-US" sz="2100" b="1">
                  <a:solidFill>
                    <a:schemeClr val="tx1"/>
                  </a:solidFill>
                  <a:latin typeface="Segoe UI" pitchFamily="34" charset="0"/>
                </a:endParaRPr>
              </a:p>
            </p:txBody>
          </p:sp>
          <p:sp>
            <p:nvSpPr>
              <p:cNvPr id="33" name="Rectangle 32"/>
              <p:cNvSpPr/>
              <p:nvPr/>
            </p:nvSpPr>
            <p:spPr bwMode="auto">
              <a:xfrm>
                <a:off x="1600199" y="1444139"/>
                <a:ext cx="211016" cy="211016"/>
              </a:xfrm>
              <a:prstGeom prst="rect">
                <a:avLst/>
              </a:prstGeom>
              <a:grpFill/>
              <a:ln>
                <a:solidFill>
                  <a:schemeClr val="bg2"/>
                </a:solidFill>
                <a:headEnd type="none" w="med" len="med"/>
                <a:tailEnd type="none" w="med" len="med"/>
              </a:ln>
            </p:spPr>
            <p:style>
              <a:lnRef idx="0">
                <a:schemeClr val="accent3"/>
              </a:lnRef>
              <a:fillRef idx="1003">
                <a:schemeClr val="lt2"/>
              </a:fillRef>
              <a:effectRef idx="3">
                <a:schemeClr val="accent3"/>
              </a:effectRef>
              <a:fontRef idx="minor">
                <a:schemeClr val="lt1"/>
              </a:fontRef>
            </p:style>
            <p:txBody>
              <a:bodyPr vert="horz" wrap="square" lIns="91440" tIns="45720" rIns="91440" bIns="45720" numCol="1" rtlCol="0" anchor="t" anchorCtr="0" compatLnSpc="1">
                <a:prstTxWarp prst="textNoShape">
                  <a:avLst/>
                </a:prstTxWarp>
              </a:bodyPr>
              <a:lstStyle/>
              <a:p>
                <a:pPr algn="ctr" defTabSz="1306481" fontAlgn="base">
                  <a:spcBef>
                    <a:spcPct val="0"/>
                  </a:spcBef>
                  <a:spcAft>
                    <a:spcPct val="0"/>
                  </a:spcAft>
                </a:pPr>
                <a:endParaRPr lang="en-US" sz="2100" b="1">
                  <a:solidFill>
                    <a:schemeClr val="tx1"/>
                  </a:solidFill>
                  <a:latin typeface="Segoe UI" pitchFamily="34" charset="0"/>
                </a:endParaRPr>
              </a:p>
            </p:txBody>
          </p:sp>
          <p:sp>
            <p:nvSpPr>
              <p:cNvPr id="34" name="Rectangle 33"/>
              <p:cNvSpPr/>
              <p:nvPr/>
            </p:nvSpPr>
            <p:spPr bwMode="auto">
              <a:xfrm>
                <a:off x="1811215" y="1444139"/>
                <a:ext cx="211016" cy="211016"/>
              </a:xfrm>
              <a:prstGeom prst="rect">
                <a:avLst/>
              </a:prstGeom>
              <a:grpFill/>
              <a:ln>
                <a:solidFill>
                  <a:schemeClr val="bg2"/>
                </a:solidFill>
                <a:headEnd type="none" w="med" len="med"/>
                <a:tailEnd type="none" w="med" len="med"/>
              </a:ln>
            </p:spPr>
            <p:style>
              <a:lnRef idx="0">
                <a:schemeClr val="accent3"/>
              </a:lnRef>
              <a:fillRef idx="1003">
                <a:schemeClr val="lt2"/>
              </a:fillRef>
              <a:effectRef idx="3">
                <a:schemeClr val="accent3"/>
              </a:effectRef>
              <a:fontRef idx="minor">
                <a:schemeClr val="lt1"/>
              </a:fontRef>
            </p:style>
            <p:txBody>
              <a:bodyPr vert="horz" wrap="square" lIns="91440" tIns="45720" rIns="91440" bIns="45720" numCol="1" rtlCol="0" anchor="t" anchorCtr="0" compatLnSpc="1">
                <a:prstTxWarp prst="textNoShape">
                  <a:avLst/>
                </a:prstTxWarp>
              </a:bodyPr>
              <a:lstStyle/>
              <a:p>
                <a:pPr algn="ctr" defTabSz="1306481" fontAlgn="base">
                  <a:spcBef>
                    <a:spcPct val="0"/>
                  </a:spcBef>
                  <a:spcAft>
                    <a:spcPct val="0"/>
                  </a:spcAft>
                </a:pPr>
                <a:endParaRPr lang="en-US" sz="2100" b="1">
                  <a:solidFill>
                    <a:schemeClr val="tx1"/>
                  </a:solidFill>
                  <a:latin typeface="Segoe UI" pitchFamily="34" charset="0"/>
                </a:endParaRPr>
              </a:p>
            </p:txBody>
          </p:sp>
          <p:sp>
            <p:nvSpPr>
              <p:cNvPr id="35" name="Rectangle 34"/>
              <p:cNvSpPr/>
              <p:nvPr/>
            </p:nvSpPr>
            <p:spPr bwMode="auto">
              <a:xfrm>
                <a:off x="1178167" y="1444139"/>
                <a:ext cx="211016" cy="211016"/>
              </a:xfrm>
              <a:prstGeom prst="rect">
                <a:avLst/>
              </a:prstGeom>
              <a:grpFill/>
              <a:ln>
                <a:solidFill>
                  <a:schemeClr val="bg2"/>
                </a:solidFill>
                <a:headEnd type="none" w="med" len="med"/>
                <a:tailEnd type="none" w="med" len="med"/>
              </a:ln>
            </p:spPr>
            <p:style>
              <a:lnRef idx="0">
                <a:schemeClr val="accent3"/>
              </a:lnRef>
              <a:fillRef idx="1003">
                <a:schemeClr val="lt2"/>
              </a:fillRef>
              <a:effectRef idx="3">
                <a:schemeClr val="accent3"/>
              </a:effectRef>
              <a:fontRef idx="minor">
                <a:schemeClr val="lt1"/>
              </a:fontRef>
            </p:style>
            <p:txBody>
              <a:bodyPr vert="horz" wrap="square" lIns="91440" tIns="45720" rIns="91440" bIns="45720" numCol="1" rtlCol="0" anchor="t" anchorCtr="0" compatLnSpc="1">
                <a:prstTxWarp prst="textNoShape">
                  <a:avLst/>
                </a:prstTxWarp>
              </a:bodyPr>
              <a:lstStyle/>
              <a:p>
                <a:pPr algn="ctr" defTabSz="1306481" fontAlgn="base">
                  <a:spcBef>
                    <a:spcPct val="0"/>
                  </a:spcBef>
                  <a:spcAft>
                    <a:spcPct val="0"/>
                  </a:spcAft>
                </a:pPr>
                <a:endParaRPr lang="en-US" sz="2100" b="1">
                  <a:solidFill>
                    <a:schemeClr val="tx1"/>
                  </a:solidFill>
                  <a:latin typeface="Segoe UI" pitchFamily="34" charset="0"/>
                </a:endParaRPr>
              </a:p>
            </p:txBody>
          </p:sp>
          <p:sp>
            <p:nvSpPr>
              <p:cNvPr id="36" name="Rectangle 35"/>
              <p:cNvSpPr/>
              <p:nvPr/>
            </p:nvSpPr>
            <p:spPr bwMode="auto">
              <a:xfrm>
                <a:off x="1389183" y="1444139"/>
                <a:ext cx="211016" cy="211016"/>
              </a:xfrm>
              <a:prstGeom prst="rect">
                <a:avLst/>
              </a:prstGeom>
              <a:grpFill/>
              <a:ln>
                <a:solidFill>
                  <a:schemeClr val="bg2"/>
                </a:solidFill>
                <a:headEnd type="none" w="med" len="med"/>
                <a:tailEnd type="none" w="med" len="med"/>
              </a:ln>
            </p:spPr>
            <p:style>
              <a:lnRef idx="0">
                <a:schemeClr val="accent3"/>
              </a:lnRef>
              <a:fillRef idx="1003">
                <a:schemeClr val="lt2"/>
              </a:fillRef>
              <a:effectRef idx="3">
                <a:schemeClr val="accent3"/>
              </a:effectRef>
              <a:fontRef idx="minor">
                <a:schemeClr val="lt1"/>
              </a:fontRef>
            </p:style>
            <p:txBody>
              <a:bodyPr vert="horz" wrap="square" lIns="91440" tIns="45720" rIns="91440" bIns="45720" numCol="1" rtlCol="0" anchor="t" anchorCtr="0" compatLnSpc="1">
                <a:prstTxWarp prst="textNoShape">
                  <a:avLst/>
                </a:prstTxWarp>
              </a:bodyPr>
              <a:lstStyle/>
              <a:p>
                <a:pPr algn="ctr" defTabSz="1306481" fontAlgn="base">
                  <a:spcBef>
                    <a:spcPct val="0"/>
                  </a:spcBef>
                  <a:spcAft>
                    <a:spcPct val="0"/>
                  </a:spcAft>
                </a:pPr>
                <a:endParaRPr lang="en-US" sz="2100" b="1">
                  <a:solidFill>
                    <a:schemeClr val="tx1"/>
                  </a:solidFill>
                  <a:latin typeface="Segoe UI" pitchFamily="34" charset="0"/>
                </a:endParaRPr>
              </a:p>
            </p:txBody>
          </p:sp>
          <p:sp>
            <p:nvSpPr>
              <p:cNvPr id="37" name="Rectangle 36"/>
              <p:cNvSpPr/>
              <p:nvPr/>
            </p:nvSpPr>
            <p:spPr bwMode="auto">
              <a:xfrm>
                <a:off x="1600199" y="1655155"/>
                <a:ext cx="211016" cy="211016"/>
              </a:xfrm>
              <a:prstGeom prst="rect">
                <a:avLst/>
              </a:prstGeom>
              <a:grpFill/>
              <a:ln>
                <a:solidFill>
                  <a:schemeClr val="bg2"/>
                </a:solidFill>
                <a:headEnd type="none" w="med" len="med"/>
                <a:tailEnd type="none" w="med" len="med"/>
              </a:ln>
            </p:spPr>
            <p:style>
              <a:lnRef idx="0">
                <a:schemeClr val="accent3"/>
              </a:lnRef>
              <a:fillRef idx="1003">
                <a:schemeClr val="lt2"/>
              </a:fillRef>
              <a:effectRef idx="3">
                <a:schemeClr val="accent3"/>
              </a:effectRef>
              <a:fontRef idx="minor">
                <a:schemeClr val="lt1"/>
              </a:fontRef>
            </p:style>
            <p:txBody>
              <a:bodyPr vert="horz" wrap="square" lIns="91440" tIns="45720" rIns="91440" bIns="45720" numCol="1" rtlCol="0" anchor="t" anchorCtr="0" compatLnSpc="1">
                <a:prstTxWarp prst="textNoShape">
                  <a:avLst/>
                </a:prstTxWarp>
              </a:bodyPr>
              <a:lstStyle/>
              <a:p>
                <a:pPr algn="ctr" defTabSz="1306481" fontAlgn="base">
                  <a:spcBef>
                    <a:spcPct val="0"/>
                  </a:spcBef>
                  <a:spcAft>
                    <a:spcPct val="0"/>
                  </a:spcAft>
                </a:pPr>
                <a:endParaRPr lang="en-US" sz="2100" b="1">
                  <a:solidFill>
                    <a:schemeClr val="tx1"/>
                  </a:solidFill>
                  <a:latin typeface="Segoe UI" pitchFamily="34" charset="0"/>
                </a:endParaRPr>
              </a:p>
            </p:txBody>
          </p:sp>
          <p:sp>
            <p:nvSpPr>
              <p:cNvPr id="38" name="Rectangle 37"/>
              <p:cNvSpPr/>
              <p:nvPr/>
            </p:nvSpPr>
            <p:spPr bwMode="auto">
              <a:xfrm>
                <a:off x="1811215" y="1655155"/>
                <a:ext cx="211016" cy="211016"/>
              </a:xfrm>
              <a:prstGeom prst="rect">
                <a:avLst/>
              </a:prstGeom>
              <a:grpFill/>
              <a:ln>
                <a:solidFill>
                  <a:schemeClr val="bg2"/>
                </a:solidFill>
                <a:headEnd type="none" w="med" len="med"/>
                <a:tailEnd type="none" w="med" len="med"/>
              </a:ln>
            </p:spPr>
            <p:style>
              <a:lnRef idx="0">
                <a:schemeClr val="accent3"/>
              </a:lnRef>
              <a:fillRef idx="1003">
                <a:schemeClr val="lt2"/>
              </a:fillRef>
              <a:effectRef idx="3">
                <a:schemeClr val="accent3"/>
              </a:effectRef>
              <a:fontRef idx="minor">
                <a:schemeClr val="lt1"/>
              </a:fontRef>
            </p:style>
            <p:txBody>
              <a:bodyPr vert="horz" wrap="square" lIns="91440" tIns="45720" rIns="91440" bIns="45720" numCol="1" rtlCol="0" anchor="t" anchorCtr="0" compatLnSpc="1">
                <a:prstTxWarp prst="textNoShape">
                  <a:avLst/>
                </a:prstTxWarp>
              </a:bodyPr>
              <a:lstStyle/>
              <a:p>
                <a:pPr algn="ctr" defTabSz="1306481" fontAlgn="base">
                  <a:spcBef>
                    <a:spcPct val="0"/>
                  </a:spcBef>
                  <a:spcAft>
                    <a:spcPct val="0"/>
                  </a:spcAft>
                </a:pPr>
                <a:endParaRPr lang="en-US" sz="2100" b="1">
                  <a:solidFill>
                    <a:schemeClr val="tx1"/>
                  </a:solidFill>
                  <a:latin typeface="Segoe UI" pitchFamily="34" charset="0"/>
                </a:endParaRPr>
              </a:p>
            </p:txBody>
          </p:sp>
          <p:sp>
            <p:nvSpPr>
              <p:cNvPr id="39" name="Rectangle 38"/>
              <p:cNvSpPr/>
              <p:nvPr/>
            </p:nvSpPr>
            <p:spPr bwMode="auto">
              <a:xfrm>
                <a:off x="1178167" y="1655155"/>
                <a:ext cx="211016" cy="211016"/>
              </a:xfrm>
              <a:prstGeom prst="rect">
                <a:avLst/>
              </a:prstGeom>
              <a:grpFill/>
              <a:ln>
                <a:solidFill>
                  <a:schemeClr val="bg2"/>
                </a:solidFill>
                <a:headEnd type="none" w="med" len="med"/>
                <a:tailEnd type="none" w="med" len="med"/>
              </a:ln>
            </p:spPr>
            <p:style>
              <a:lnRef idx="0">
                <a:schemeClr val="accent3"/>
              </a:lnRef>
              <a:fillRef idx="1003">
                <a:schemeClr val="lt2"/>
              </a:fillRef>
              <a:effectRef idx="3">
                <a:schemeClr val="accent3"/>
              </a:effectRef>
              <a:fontRef idx="minor">
                <a:schemeClr val="lt1"/>
              </a:fontRef>
            </p:style>
            <p:txBody>
              <a:bodyPr vert="horz" wrap="square" lIns="91440" tIns="45720" rIns="91440" bIns="45720" numCol="1" rtlCol="0" anchor="t" anchorCtr="0" compatLnSpc="1">
                <a:prstTxWarp prst="textNoShape">
                  <a:avLst/>
                </a:prstTxWarp>
              </a:bodyPr>
              <a:lstStyle/>
              <a:p>
                <a:pPr algn="ctr" defTabSz="1306481" fontAlgn="base">
                  <a:spcBef>
                    <a:spcPct val="0"/>
                  </a:spcBef>
                  <a:spcAft>
                    <a:spcPct val="0"/>
                  </a:spcAft>
                </a:pPr>
                <a:endParaRPr lang="en-US" sz="2100" b="1">
                  <a:solidFill>
                    <a:schemeClr val="tx1"/>
                  </a:solidFill>
                  <a:latin typeface="Segoe UI" pitchFamily="34" charset="0"/>
                </a:endParaRPr>
              </a:p>
            </p:txBody>
          </p:sp>
          <p:sp>
            <p:nvSpPr>
              <p:cNvPr id="40" name="Rectangle 39"/>
              <p:cNvSpPr/>
              <p:nvPr/>
            </p:nvSpPr>
            <p:spPr bwMode="auto">
              <a:xfrm>
                <a:off x="1389183" y="1655155"/>
                <a:ext cx="211016" cy="211016"/>
              </a:xfrm>
              <a:prstGeom prst="rect">
                <a:avLst/>
              </a:prstGeom>
              <a:grpFill/>
              <a:ln>
                <a:solidFill>
                  <a:schemeClr val="bg2"/>
                </a:solidFill>
                <a:headEnd type="none" w="med" len="med"/>
                <a:tailEnd type="none" w="med" len="med"/>
              </a:ln>
            </p:spPr>
            <p:style>
              <a:lnRef idx="0">
                <a:schemeClr val="accent3"/>
              </a:lnRef>
              <a:fillRef idx="1003">
                <a:schemeClr val="lt2"/>
              </a:fillRef>
              <a:effectRef idx="3">
                <a:schemeClr val="accent3"/>
              </a:effectRef>
              <a:fontRef idx="minor">
                <a:schemeClr val="lt1"/>
              </a:fontRef>
            </p:style>
            <p:txBody>
              <a:bodyPr vert="horz" wrap="square" lIns="91440" tIns="45720" rIns="91440" bIns="45720" numCol="1" rtlCol="0" anchor="t" anchorCtr="0" compatLnSpc="1">
                <a:prstTxWarp prst="textNoShape">
                  <a:avLst/>
                </a:prstTxWarp>
              </a:bodyPr>
              <a:lstStyle/>
              <a:p>
                <a:pPr algn="ctr" defTabSz="1306481" fontAlgn="base">
                  <a:spcBef>
                    <a:spcPct val="0"/>
                  </a:spcBef>
                  <a:spcAft>
                    <a:spcPct val="0"/>
                  </a:spcAft>
                </a:pPr>
                <a:endParaRPr lang="en-US" sz="2100" b="1">
                  <a:solidFill>
                    <a:schemeClr val="tx1"/>
                  </a:solidFill>
                  <a:latin typeface="Segoe UI" pitchFamily="34" charset="0"/>
                </a:endParaRPr>
              </a:p>
            </p:txBody>
          </p:sp>
          <p:sp>
            <p:nvSpPr>
              <p:cNvPr id="41" name="Rectangle 40"/>
              <p:cNvSpPr/>
              <p:nvPr/>
            </p:nvSpPr>
            <p:spPr bwMode="auto">
              <a:xfrm>
                <a:off x="1600199" y="1866171"/>
                <a:ext cx="211016" cy="211016"/>
              </a:xfrm>
              <a:prstGeom prst="rect">
                <a:avLst/>
              </a:prstGeom>
              <a:grpFill/>
              <a:ln>
                <a:solidFill>
                  <a:schemeClr val="bg2"/>
                </a:solidFill>
                <a:headEnd type="none" w="med" len="med"/>
                <a:tailEnd type="none" w="med" len="med"/>
              </a:ln>
            </p:spPr>
            <p:style>
              <a:lnRef idx="0">
                <a:schemeClr val="accent3"/>
              </a:lnRef>
              <a:fillRef idx="1003">
                <a:schemeClr val="lt2"/>
              </a:fillRef>
              <a:effectRef idx="3">
                <a:schemeClr val="accent3"/>
              </a:effectRef>
              <a:fontRef idx="minor">
                <a:schemeClr val="lt1"/>
              </a:fontRef>
            </p:style>
            <p:txBody>
              <a:bodyPr vert="horz" wrap="square" lIns="91440" tIns="45720" rIns="91440" bIns="45720" numCol="1" rtlCol="0" anchor="t" anchorCtr="0" compatLnSpc="1">
                <a:prstTxWarp prst="textNoShape">
                  <a:avLst/>
                </a:prstTxWarp>
              </a:bodyPr>
              <a:lstStyle/>
              <a:p>
                <a:pPr algn="ctr" defTabSz="1306481" fontAlgn="base">
                  <a:spcBef>
                    <a:spcPct val="0"/>
                  </a:spcBef>
                  <a:spcAft>
                    <a:spcPct val="0"/>
                  </a:spcAft>
                </a:pPr>
                <a:endParaRPr lang="en-US" sz="2100" b="1">
                  <a:solidFill>
                    <a:schemeClr val="tx1"/>
                  </a:solidFill>
                  <a:latin typeface="Segoe UI" pitchFamily="34" charset="0"/>
                </a:endParaRPr>
              </a:p>
            </p:txBody>
          </p:sp>
          <p:sp>
            <p:nvSpPr>
              <p:cNvPr id="42" name="Rectangle 41"/>
              <p:cNvSpPr/>
              <p:nvPr/>
            </p:nvSpPr>
            <p:spPr bwMode="auto">
              <a:xfrm>
                <a:off x="1811215" y="1866171"/>
                <a:ext cx="211016" cy="211016"/>
              </a:xfrm>
              <a:prstGeom prst="rect">
                <a:avLst/>
              </a:prstGeom>
              <a:grpFill/>
              <a:ln>
                <a:solidFill>
                  <a:schemeClr val="bg2"/>
                </a:solidFill>
                <a:headEnd type="none" w="med" len="med"/>
                <a:tailEnd type="none" w="med" len="med"/>
              </a:ln>
            </p:spPr>
            <p:style>
              <a:lnRef idx="0">
                <a:schemeClr val="accent3"/>
              </a:lnRef>
              <a:fillRef idx="1003">
                <a:schemeClr val="lt2"/>
              </a:fillRef>
              <a:effectRef idx="3">
                <a:schemeClr val="accent3"/>
              </a:effectRef>
              <a:fontRef idx="minor">
                <a:schemeClr val="lt1"/>
              </a:fontRef>
            </p:style>
            <p:txBody>
              <a:bodyPr vert="horz" wrap="square" lIns="91440" tIns="45720" rIns="91440" bIns="45720" numCol="1" rtlCol="0" anchor="t" anchorCtr="0" compatLnSpc="1">
                <a:prstTxWarp prst="textNoShape">
                  <a:avLst/>
                </a:prstTxWarp>
              </a:bodyPr>
              <a:lstStyle/>
              <a:p>
                <a:pPr algn="ctr" defTabSz="1306481" fontAlgn="base">
                  <a:spcBef>
                    <a:spcPct val="0"/>
                  </a:spcBef>
                  <a:spcAft>
                    <a:spcPct val="0"/>
                  </a:spcAft>
                </a:pPr>
                <a:endParaRPr lang="en-US" sz="2100" b="1">
                  <a:solidFill>
                    <a:schemeClr val="tx1"/>
                  </a:solidFill>
                  <a:latin typeface="Segoe UI" pitchFamily="34" charset="0"/>
                </a:endParaRPr>
              </a:p>
            </p:txBody>
          </p:sp>
          <p:sp>
            <p:nvSpPr>
              <p:cNvPr id="43" name="Rectangle 42"/>
              <p:cNvSpPr/>
              <p:nvPr/>
            </p:nvSpPr>
            <p:spPr bwMode="auto">
              <a:xfrm>
                <a:off x="1178167" y="1866171"/>
                <a:ext cx="211016" cy="211016"/>
              </a:xfrm>
              <a:prstGeom prst="rect">
                <a:avLst/>
              </a:prstGeom>
              <a:grpFill/>
              <a:ln>
                <a:solidFill>
                  <a:schemeClr val="bg2"/>
                </a:solidFill>
                <a:headEnd type="none" w="med" len="med"/>
                <a:tailEnd type="none" w="med" len="med"/>
              </a:ln>
            </p:spPr>
            <p:style>
              <a:lnRef idx="0">
                <a:schemeClr val="accent3"/>
              </a:lnRef>
              <a:fillRef idx="1003">
                <a:schemeClr val="lt2"/>
              </a:fillRef>
              <a:effectRef idx="3">
                <a:schemeClr val="accent3"/>
              </a:effectRef>
              <a:fontRef idx="minor">
                <a:schemeClr val="lt1"/>
              </a:fontRef>
            </p:style>
            <p:txBody>
              <a:bodyPr vert="horz" wrap="square" lIns="91440" tIns="45720" rIns="91440" bIns="45720" numCol="1" rtlCol="0" anchor="t" anchorCtr="0" compatLnSpc="1">
                <a:prstTxWarp prst="textNoShape">
                  <a:avLst/>
                </a:prstTxWarp>
              </a:bodyPr>
              <a:lstStyle/>
              <a:p>
                <a:pPr algn="ctr" defTabSz="1306481" fontAlgn="base">
                  <a:spcBef>
                    <a:spcPct val="0"/>
                  </a:spcBef>
                  <a:spcAft>
                    <a:spcPct val="0"/>
                  </a:spcAft>
                </a:pPr>
                <a:endParaRPr lang="en-US" sz="2100" b="1">
                  <a:solidFill>
                    <a:schemeClr val="tx1"/>
                  </a:solidFill>
                  <a:latin typeface="Segoe UI" pitchFamily="34" charset="0"/>
                </a:endParaRPr>
              </a:p>
            </p:txBody>
          </p:sp>
          <p:sp>
            <p:nvSpPr>
              <p:cNvPr id="44" name="Rectangle 43"/>
              <p:cNvSpPr/>
              <p:nvPr/>
            </p:nvSpPr>
            <p:spPr bwMode="auto">
              <a:xfrm>
                <a:off x="1389183" y="1866171"/>
                <a:ext cx="211016" cy="211016"/>
              </a:xfrm>
              <a:prstGeom prst="rect">
                <a:avLst/>
              </a:prstGeom>
              <a:grpFill/>
              <a:ln>
                <a:solidFill>
                  <a:schemeClr val="bg2"/>
                </a:solidFill>
                <a:headEnd type="none" w="med" len="med"/>
                <a:tailEnd type="none" w="med" len="med"/>
              </a:ln>
            </p:spPr>
            <p:style>
              <a:lnRef idx="0">
                <a:schemeClr val="accent3"/>
              </a:lnRef>
              <a:fillRef idx="1003">
                <a:schemeClr val="lt2"/>
              </a:fillRef>
              <a:effectRef idx="3">
                <a:schemeClr val="accent3"/>
              </a:effectRef>
              <a:fontRef idx="minor">
                <a:schemeClr val="lt1"/>
              </a:fontRef>
            </p:style>
            <p:txBody>
              <a:bodyPr vert="horz" wrap="square" lIns="91440" tIns="45720" rIns="91440" bIns="45720" numCol="1" rtlCol="0" anchor="t" anchorCtr="0" compatLnSpc="1">
                <a:prstTxWarp prst="textNoShape">
                  <a:avLst/>
                </a:prstTxWarp>
              </a:bodyPr>
              <a:lstStyle/>
              <a:p>
                <a:pPr algn="ctr" defTabSz="1306481" fontAlgn="base">
                  <a:spcBef>
                    <a:spcPct val="0"/>
                  </a:spcBef>
                  <a:spcAft>
                    <a:spcPct val="0"/>
                  </a:spcAft>
                </a:pPr>
                <a:endParaRPr lang="en-US" sz="2100" b="1">
                  <a:solidFill>
                    <a:schemeClr val="tx1"/>
                  </a:solidFill>
                  <a:latin typeface="Segoe UI" pitchFamily="34" charset="0"/>
                </a:endParaRPr>
              </a:p>
            </p:txBody>
          </p:sp>
        </p:grpSp>
        <p:grpSp>
          <p:nvGrpSpPr>
            <p:cNvPr id="45" name="Group 44"/>
            <p:cNvGrpSpPr/>
            <p:nvPr/>
          </p:nvGrpSpPr>
          <p:grpSpPr>
            <a:xfrm>
              <a:off x="4570513" y="2105720"/>
              <a:ext cx="844064" cy="844064"/>
              <a:chOff x="1178167" y="1233123"/>
              <a:chExt cx="844064" cy="844064"/>
            </a:xfrm>
            <a:grpFill/>
          </p:grpSpPr>
          <p:sp>
            <p:nvSpPr>
              <p:cNvPr id="46" name="Rectangle 45"/>
              <p:cNvSpPr/>
              <p:nvPr/>
            </p:nvSpPr>
            <p:spPr bwMode="auto">
              <a:xfrm>
                <a:off x="1600199" y="1233123"/>
                <a:ext cx="211016" cy="211016"/>
              </a:xfrm>
              <a:prstGeom prst="rect">
                <a:avLst/>
              </a:prstGeom>
              <a:grpFill/>
              <a:ln>
                <a:solidFill>
                  <a:schemeClr val="bg2"/>
                </a:solidFill>
                <a:headEnd type="none" w="med" len="med"/>
                <a:tailEnd type="none" w="med" len="med"/>
              </a:ln>
            </p:spPr>
            <p:style>
              <a:lnRef idx="0">
                <a:schemeClr val="accent3"/>
              </a:lnRef>
              <a:fillRef idx="1003">
                <a:schemeClr val="lt2"/>
              </a:fillRef>
              <a:effectRef idx="3">
                <a:schemeClr val="accent3"/>
              </a:effectRef>
              <a:fontRef idx="minor">
                <a:schemeClr val="lt1"/>
              </a:fontRef>
            </p:style>
            <p:txBody>
              <a:bodyPr vert="horz" wrap="square" lIns="91440" tIns="45720" rIns="91440" bIns="45720" numCol="1" rtlCol="0" anchor="t" anchorCtr="0" compatLnSpc="1">
                <a:prstTxWarp prst="textNoShape">
                  <a:avLst/>
                </a:prstTxWarp>
              </a:bodyPr>
              <a:lstStyle/>
              <a:p>
                <a:pPr algn="ctr" defTabSz="1306481" fontAlgn="base">
                  <a:spcBef>
                    <a:spcPct val="0"/>
                  </a:spcBef>
                  <a:spcAft>
                    <a:spcPct val="0"/>
                  </a:spcAft>
                </a:pPr>
                <a:endParaRPr lang="en-US" sz="2100" b="1">
                  <a:solidFill>
                    <a:schemeClr val="tx1"/>
                  </a:solidFill>
                  <a:latin typeface="Segoe UI" pitchFamily="34" charset="0"/>
                </a:endParaRPr>
              </a:p>
            </p:txBody>
          </p:sp>
          <p:sp>
            <p:nvSpPr>
              <p:cNvPr id="47" name="Rectangle 46"/>
              <p:cNvSpPr/>
              <p:nvPr/>
            </p:nvSpPr>
            <p:spPr bwMode="auto">
              <a:xfrm>
                <a:off x="1811215" y="1233123"/>
                <a:ext cx="211016" cy="211016"/>
              </a:xfrm>
              <a:prstGeom prst="rect">
                <a:avLst/>
              </a:prstGeom>
              <a:grpFill/>
              <a:ln>
                <a:solidFill>
                  <a:schemeClr val="bg2"/>
                </a:solidFill>
                <a:headEnd type="none" w="med" len="med"/>
                <a:tailEnd type="none" w="med" len="med"/>
              </a:ln>
            </p:spPr>
            <p:style>
              <a:lnRef idx="0">
                <a:schemeClr val="accent3"/>
              </a:lnRef>
              <a:fillRef idx="1003">
                <a:schemeClr val="lt2"/>
              </a:fillRef>
              <a:effectRef idx="3">
                <a:schemeClr val="accent3"/>
              </a:effectRef>
              <a:fontRef idx="minor">
                <a:schemeClr val="lt1"/>
              </a:fontRef>
            </p:style>
            <p:txBody>
              <a:bodyPr vert="horz" wrap="square" lIns="91440" tIns="45720" rIns="91440" bIns="45720" numCol="1" rtlCol="0" anchor="t" anchorCtr="0" compatLnSpc="1">
                <a:prstTxWarp prst="textNoShape">
                  <a:avLst/>
                </a:prstTxWarp>
              </a:bodyPr>
              <a:lstStyle/>
              <a:p>
                <a:pPr algn="ctr" defTabSz="1306481" fontAlgn="base">
                  <a:spcBef>
                    <a:spcPct val="0"/>
                  </a:spcBef>
                  <a:spcAft>
                    <a:spcPct val="0"/>
                  </a:spcAft>
                </a:pPr>
                <a:endParaRPr lang="en-US" sz="2100" b="1">
                  <a:solidFill>
                    <a:schemeClr val="tx1"/>
                  </a:solidFill>
                  <a:latin typeface="Segoe UI" pitchFamily="34" charset="0"/>
                </a:endParaRPr>
              </a:p>
            </p:txBody>
          </p:sp>
          <p:sp>
            <p:nvSpPr>
              <p:cNvPr id="48" name="Rectangle 47"/>
              <p:cNvSpPr/>
              <p:nvPr/>
            </p:nvSpPr>
            <p:spPr bwMode="auto">
              <a:xfrm>
                <a:off x="1178167" y="1233123"/>
                <a:ext cx="211016" cy="211016"/>
              </a:xfrm>
              <a:prstGeom prst="rect">
                <a:avLst/>
              </a:prstGeom>
              <a:grpFill/>
              <a:ln>
                <a:solidFill>
                  <a:schemeClr val="bg2"/>
                </a:solidFill>
                <a:headEnd type="none" w="med" len="med"/>
                <a:tailEnd type="none" w="med" len="med"/>
              </a:ln>
            </p:spPr>
            <p:style>
              <a:lnRef idx="0">
                <a:schemeClr val="accent3"/>
              </a:lnRef>
              <a:fillRef idx="1003">
                <a:schemeClr val="lt2"/>
              </a:fillRef>
              <a:effectRef idx="3">
                <a:schemeClr val="accent3"/>
              </a:effectRef>
              <a:fontRef idx="minor">
                <a:schemeClr val="lt1"/>
              </a:fontRef>
            </p:style>
            <p:txBody>
              <a:bodyPr vert="horz" wrap="square" lIns="91440" tIns="45720" rIns="91440" bIns="45720" numCol="1" rtlCol="0" anchor="t" anchorCtr="0" compatLnSpc="1">
                <a:prstTxWarp prst="textNoShape">
                  <a:avLst/>
                </a:prstTxWarp>
              </a:bodyPr>
              <a:lstStyle/>
              <a:p>
                <a:pPr algn="ctr" defTabSz="1306481" fontAlgn="base">
                  <a:spcBef>
                    <a:spcPct val="0"/>
                  </a:spcBef>
                  <a:spcAft>
                    <a:spcPct val="0"/>
                  </a:spcAft>
                </a:pPr>
                <a:endParaRPr lang="en-US" sz="2100" b="1">
                  <a:solidFill>
                    <a:schemeClr val="tx1"/>
                  </a:solidFill>
                  <a:latin typeface="Segoe UI" pitchFamily="34" charset="0"/>
                </a:endParaRPr>
              </a:p>
            </p:txBody>
          </p:sp>
          <p:sp>
            <p:nvSpPr>
              <p:cNvPr id="49" name="Rectangle 48"/>
              <p:cNvSpPr/>
              <p:nvPr/>
            </p:nvSpPr>
            <p:spPr bwMode="auto">
              <a:xfrm>
                <a:off x="1389183" y="1233123"/>
                <a:ext cx="211016" cy="211016"/>
              </a:xfrm>
              <a:prstGeom prst="rect">
                <a:avLst/>
              </a:prstGeom>
              <a:grpFill/>
              <a:ln>
                <a:solidFill>
                  <a:schemeClr val="bg2"/>
                </a:solidFill>
                <a:headEnd type="none" w="med" len="med"/>
                <a:tailEnd type="none" w="med" len="med"/>
              </a:ln>
            </p:spPr>
            <p:style>
              <a:lnRef idx="0">
                <a:schemeClr val="accent3"/>
              </a:lnRef>
              <a:fillRef idx="1003">
                <a:schemeClr val="lt2"/>
              </a:fillRef>
              <a:effectRef idx="3">
                <a:schemeClr val="accent3"/>
              </a:effectRef>
              <a:fontRef idx="minor">
                <a:schemeClr val="lt1"/>
              </a:fontRef>
            </p:style>
            <p:txBody>
              <a:bodyPr vert="horz" wrap="square" lIns="91440" tIns="45720" rIns="91440" bIns="45720" numCol="1" rtlCol="0" anchor="t" anchorCtr="0" compatLnSpc="1">
                <a:prstTxWarp prst="textNoShape">
                  <a:avLst/>
                </a:prstTxWarp>
              </a:bodyPr>
              <a:lstStyle/>
              <a:p>
                <a:pPr algn="ctr" defTabSz="1306481" fontAlgn="base">
                  <a:spcBef>
                    <a:spcPct val="0"/>
                  </a:spcBef>
                  <a:spcAft>
                    <a:spcPct val="0"/>
                  </a:spcAft>
                </a:pPr>
                <a:endParaRPr lang="en-US" sz="2100" b="1">
                  <a:solidFill>
                    <a:schemeClr val="tx1"/>
                  </a:solidFill>
                  <a:latin typeface="Segoe UI" pitchFamily="34" charset="0"/>
                </a:endParaRPr>
              </a:p>
            </p:txBody>
          </p:sp>
          <p:sp>
            <p:nvSpPr>
              <p:cNvPr id="50" name="Rectangle 49"/>
              <p:cNvSpPr/>
              <p:nvPr/>
            </p:nvSpPr>
            <p:spPr bwMode="auto">
              <a:xfrm>
                <a:off x="1600199" y="1444139"/>
                <a:ext cx="211016" cy="211016"/>
              </a:xfrm>
              <a:prstGeom prst="rect">
                <a:avLst/>
              </a:prstGeom>
              <a:grpFill/>
              <a:ln>
                <a:solidFill>
                  <a:schemeClr val="bg2"/>
                </a:solidFill>
                <a:headEnd type="none" w="med" len="med"/>
                <a:tailEnd type="none" w="med" len="med"/>
              </a:ln>
            </p:spPr>
            <p:style>
              <a:lnRef idx="0">
                <a:schemeClr val="accent3"/>
              </a:lnRef>
              <a:fillRef idx="1003">
                <a:schemeClr val="lt2"/>
              </a:fillRef>
              <a:effectRef idx="3">
                <a:schemeClr val="accent3"/>
              </a:effectRef>
              <a:fontRef idx="minor">
                <a:schemeClr val="lt1"/>
              </a:fontRef>
            </p:style>
            <p:txBody>
              <a:bodyPr vert="horz" wrap="square" lIns="91440" tIns="45720" rIns="91440" bIns="45720" numCol="1" rtlCol="0" anchor="t" anchorCtr="0" compatLnSpc="1">
                <a:prstTxWarp prst="textNoShape">
                  <a:avLst/>
                </a:prstTxWarp>
              </a:bodyPr>
              <a:lstStyle/>
              <a:p>
                <a:pPr algn="ctr" defTabSz="1306481" fontAlgn="base">
                  <a:spcBef>
                    <a:spcPct val="0"/>
                  </a:spcBef>
                  <a:spcAft>
                    <a:spcPct val="0"/>
                  </a:spcAft>
                </a:pPr>
                <a:endParaRPr lang="en-US" sz="2100" b="1">
                  <a:solidFill>
                    <a:schemeClr val="tx1"/>
                  </a:solidFill>
                  <a:latin typeface="Segoe UI" pitchFamily="34" charset="0"/>
                </a:endParaRPr>
              </a:p>
            </p:txBody>
          </p:sp>
          <p:sp>
            <p:nvSpPr>
              <p:cNvPr id="51" name="Rectangle 50"/>
              <p:cNvSpPr/>
              <p:nvPr/>
            </p:nvSpPr>
            <p:spPr bwMode="auto">
              <a:xfrm>
                <a:off x="1811215" y="1444139"/>
                <a:ext cx="211016" cy="211016"/>
              </a:xfrm>
              <a:prstGeom prst="rect">
                <a:avLst/>
              </a:prstGeom>
              <a:grpFill/>
              <a:ln>
                <a:solidFill>
                  <a:schemeClr val="bg2"/>
                </a:solidFill>
                <a:headEnd type="none" w="med" len="med"/>
                <a:tailEnd type="none" w="med" len="med"/>
              </a:ln>
            </p:spPr>
            <p:style>
              <a:lnRef idx="0">
                <a:schemeClr val="accent3"/>
              </a:lnRef>
              <a:fillRef idx="1003">
                <a:schemeClr val="lt2"/>
              </a:fillRef>
              <a:effectRef idx="3">
                <a:schemeClr val="accent3"/>
              </a:effectRef>
              <a:fontRef idx="minor">
                <a:schemeClr val="lt1"/>
              </a:fontRef>
            </p:style>
            <p:txBody>
              <a:bodyPr vert="horz" wrap="square" lIns="91440" tIns="45720" rIns="91440" bIns="45720" numCol="1" rtlCol="0" anchor="t" anchorCtr="0" compatLnSpc="1">
                <a:prstTxWarp prst="textNoShape">
                  <a:avLst/>
                </a:prstTxWarp>
              </a:bodyPr>
              <a:lstStyle/>
              <a:p>
                <a:pPr algn="ctr" defTabSz="1306481" fontAlgn="base">
                  <a:spcBef>
                    <a:spcPct val="0"/>
                  </a:spcBef>
                  <a:spcAft>
                    <a:spcPct val="0"/>
                  </a:spcAft>
                </a:pPr>
                <a:endParaRPr lang="en-US" sz="2100" b="1">
                  <a:solidFill>
                    <a:schemeClr val="tx1"/>
                  </a:solidFill>
                  <a:latin typeface="Segoe UI" pitchFamily="34" charset="0"/>
                </a:endParaRPr>
              </a:p>
            </p:txBody>
          </p:sp>
          <p:sp>
            <p:nvSpPr>
              <p:cNvPr id="52" name="Rectangle 51"/>
              <p:cNvSpPr/>
              <p:nvPr/>
            </p:nvSpPr>
            <p:spPr bwMode="auto">
              <a:xfrm>
                <a:off x="1178167" y="1444139"/>
                <a:ext cx="211016" cy="211016"/>
              </a:xfrm>
              <a:prstGeom prst="rect">
                <a:avLst/>
              </a:prstGeom>
              <a:grpFill/>
              <a:ln>
                <a:solidFill>
                  <a:schemeClr val="bg2"/>
                </a:solidFill>
                <a:headEnd type="none" w="med" len="med"/>
                <a:tailEnd type="none" w="med" len="med"/>
              </a:ln>
            </p:spPr>
            <p:style>
              <a:lnRef idx="0">
                <a:schemeClr val="accent3"/>
              </a:lnRef>
              <a:fillRef idx="1003">
                <a:schemeClr val="lt2"/>
              </a:fillRef>
              <a:effectRef idx="3">
                <a:schemeClr val="accent3"/>
              </a:effectRef>
              <a:fontRef idx="minor">
                <a:schemeClr val="lt1"/>
              </a:fontRef>
            </p:style>
            <p:txBody>
              <a:bodyPr vert="horz" wrap="square" lIns="91440" tIns="45720" rIns="91440" bIns="45720" numCol="1" rtlCol="0" anchor="t" anchorCtr="0" compatLnSpc="1">
                <a:prstTxWarp prst="textNoShape">
                  <a:avLst/>
                </a:prstTxWarp>
              </a:bodyPr>
              <a:lstStyle/>
              <a:p>
                <a:pPr algn="ctr" defTabSz="1306481" fontAlgn="base">
                  <a:spcBef>
                    <a:spcPct val="0"/>
                  </a:spcBef>
                  <a:spcAft>
                    <a:spcPct val="0"/>
                  </a:spcAft>
                </a:pPr>
                <a:endParaRPr lang="en-US" sz="2100" b="1">
                  <a:solidFill>
                    <a:schemeClr val="tx1"/>
                  </a:solidFill>
                  <a:latin typeface="Segoe UI" pitchFamily="34" charset="0"/>
                </a:endParaRPr>
              </a:p>
            </p:txBody>
          </p:sp>
          <p:sp>
            <p:nvSpPr>
              <p:cNvPr id="53" name="Rectangle 52"/>
              <p:cNvSpPr/>
              <p:nvPr/>
            </p:nvSpPr>
            <p:spPr bwMode="auto">
              <a:xfrm>
                <a:off x="1389183" y="1444139"/>
                <a:ext cx="211016" cy="211016"/>
              </a:xfrm>
              <a:prstGeom prst="rect">
                <a:avLst/>
              </a:prstGeom>
              <a:grpFill/>
              <a:ln>
                <a:solidFill>
                  <a:schemeClr val="bg2"/>
                </a:solidFill>
                <a:headEnd type="none" w="med" len="med"/>
                <a:tailEnd type="none" w="med" len="med"/>
              </a:ln>
            </p:spPr>
            <p:style>
              <a:lnRef idx="0">
                <a:schemeClr val="accent3"/>
              </a:lnRef>
              <a:fillRef idx="1003">
                <a:schemeClr val="lt2"/>
              </a:fillRef>
              <a:effectRef idx="3">
                <a:schemeClr val="accent3"/>
              </a:effectRef>
              <a:fontRef idx="minor">
                <a:schemeClr val="lt1"/>
              </a:fontRef>
            </p:style>
            <p:txBody>
              <a:bodyPr vert="horz" wrap="square" lIns="91440" tIns="45720" rIns="91440" bIns="45720" numCol="1" rtlCol="0" anchor="t" anchorCtr="0" compatLnSpc="1">
                <a:prstTxWarp prst="textNoShape">
                  <a:avLst/>
                </a:prstTxWarp>
              </a:bodyPr>
              <a:lstStyle/>
              <a:p>
                <a:pPr algn="ctr" defTabSz="1306481" fontAlgn="base">
                  <a:spcBef>
                    <a:spcPct val="0"/>
                  </a:spcBef>
                  <a:spcAft>
                    <a:spcPct val="0"/>
                  </a:spcAft>
                </a:pPr>
                <a:endParaRPr lang="en-US" sz="2100" b="1">
                  <a:solidFill>
                    <a:schemeClr val="tx1"/>
                  </a:solidFill>
                  <a:latin typeface="Segoe UI" pitchFamily="34" charset="0"/>
                </a:endParaRPr>
              </a:p>
            </p:txBody>
          </p:sp>
          <p:sp>
            <p:nvSpPr>
              <p:cNvPr id="54" name="Rectangle 53"/>
              <p:cNvSpPr/>
              <p:nvPr/>
            </p:nvSpPr>
            <p:spPr bwMode="auto">
              <a:xfrm>
                <a:off x="1600199" y="1655155"/>
                <a:ext cx="211016" cy="211016"/>
              </a:xfrm>
              <a:prstGeom prst="rect">
                <a:avLst/>
              </a:prstGeom>
              <a:grpFill/>
              <a:ln>
                <a:solidFill>
                  <a:schemeClr val="bg2"/>
                </a:solidFill>
                <a:headEnd type="none" w="med" len="med"/>
                <a:tailEnd type="none" w="med" len="med"/>
              </a:ln>
            </p:spPr>
            <p:style>
              <a:lnRef idx="0">
                <a:schemeClr val="accent3"/>
              </a:lnRef>
              <a:fillRef idx="1003">
                <a:schemeClr val="lt2"/>
              </a:fillRef>
              <a:effectRef idx="3">
                <a:schemeClr val="accent3"/>
              </a:effectRef>
              <a:fontRef idx="minor">
                <a:schemeClr val="lt1"/>
              </a:fontRef>
            </p:style>
            <p:txBody>
              <a:bodyPr vert="horz" wrap="square" lIns="91440" tIns="45720" rIns="91440" bIns="45720" numCol="1" rtlCol="0" anchor="t" anchorCtr="0" compatLnSpc="1">
                <a:prstTxWarp prst="textNoShape">
                  <a:avLst/>
                </a:prstTxWarp>
              </a:bodyPr>
              <a:lstStyle/>
              <a:p>
                <a:pPr algn="ctr" defTabSz="1306481" fontAlgn="base">
                  <a:spcBef>
                    <a:spcPct val="0"/>
                  </a:spcBef>
                  <a:spcAft>
                    <a:spcPct val="0"/>
                  </a:spcAft>
                </a:pPr>
                <a:endParaRPr lang="en-US" sz="2100" b="1">
                  <a:solidFill>
                    <a:schemeClr val="tx1"/>
                  </a:solidFill>
                  <a:latin typeface="Segoe UI" pitchFamily="34" charset="0"/>
                </a:endParaRPr>
              </a:p>
            </p:txBody>
          </p:sp>
          <p:sp>
            <p:nvSpPr>
              <p:cNvPr id="55" name="Rectangle 54"/>
              <p:cNvSpPr/>
              <p:nvPr/>
            </p:nvSpPr>
            <p:spPr bwMode="auto">
              <a:xfrm>
                <a:off x="1811215" y="1655155"/>
                <a:ext cx="211016" cy="211016"/>
              </a:xfrm>
              <a:prstGeom prst="rect">
                <a:avLst/>
              </a:prstGeom>
              <a:grpFill/>
              <a:ln>
                <a:solidFill>
                  <a:schemeClr val="bg2"/>
                </a:solidFill>
                <a:headEnd type="none" w="med" len="med"/>
                <a:tailEnd type="none" w="med" len="med"/>
              </a:ln>
            </p:spPr>
            <p:style>
              <a:lnRef idx="0">
                <a:schemeClr val="accent3"/>
              </a:lnRef>
              <a:fillRef idx="1003">
                <a:schemeClr val="lt2"/>
              </a:fillRef>
              <a:effectRef idx="3">
                <a:schemeClr val="accent3"/>
              </a:effectRef>
              <a:fontRef idx="minor">
                <a:schemeClr val="lt1"/>
              </a:fontRef>
            </p:style>
            <p:txBody>
              <a:bodyPr vert="horz" wrap="square" lIns="91440" tIns="45720" rIns="91440" bIns="45720" numCol="1" rtlCol="0" anchor="t" anchorCtr="0" compatLnSpc="1">
                <a:prstTxWarp prst="textNoShape">
                  <a:avLst/>
                </a:prstTxWarp>
              </a:bodyPr>
              <a:lstStyle/>
              <a:p>
                <a:pPr algn="ctr" defTabSz="1306481" fontAlgn="base">
                  <a:spcBef>
                    <a:spcPct val="0"/>
                  </a:spcBef>
                  <a:spcAft>
                    <a:spcPct val="0"/>
                  </a:spcAft>
                </a:pPr>
                <a:endParaRPr lang="en-US" sz="2100" b="1">
                  <a:solidFill>
                    <a:schemeClr val="tx1"/>
                  </a:solidFill>
                  <a:latin typeface="Segoe UI" pitchFamily="34" charset="0"/>
                </a:endParaRPr>
              </a:p>
            </p:txBody>
          </p:sp>
          <p:sp>
            <p:nvSpPr>
              <p:cNvPr id="56" name="Rectangle 55"/>
              <p:cNvSpPr/>
              <p:nvPr/>
            </p:nvSpPr>
            <p:spPr bwMode="auto">
              <a:xfrm>
                <a:off x="1178167" y="1655155"/>
                <a:ext cx="211016" cy="211016"/>
              </a:xfrm>
              <a:prstGeom prst="rect">
                <a:avLst/>
              </a:prstGeom>
              <a:grpFill/>
              <a:ln>
                <a:solidFill>
                  <a:schemeClr val="bg2"/>
                </a:solidFill>
                <a:headEnd type="none" w="med" len="med"/>
                <a:tailEnd type="none" w="med" len="med"/>
              </a:ln>
            </p:spPr>
            <p:style>
              <a:lnRef idx="0">
                <a:schemeClr val="accent3"/>
              </a:lnRef>
              <a:fillRef idx="1003">
                <a:schemeClr val="lt2"/>
              </a:fillRef>
              <a:effectRef idx="3">
                <a:schemeClr val="accent3"/>
              </a:effectRef>
              <a:fontRef idx="minor">
                <a:schemeClr val="lt1"/>
              </a:fontRef>
            </p:style>
            <p:txBody>
              <a:bodyPr vert="horz" wrap="square" lIns="91440" tIns="45720" rIns="91440" bIns="45720" numCol="1" rtlCol="0" anchor="t" anchorCtr="0" compatLnSpc="1">
                <a:prstTxWarp prst="textNoShape">
                  <a:avLst/>
                </a:prstTxWarp>
              </a:bodyPr>
              <a:lstStyle/>
              <a:p>
                <a:pPr algn="ctr" defTabSz="1306481" fontAlgn="base">
                  <a:spcBef>
                    <a:spcPct val="0"/>
                  </a:spcBef>
                  <a:spcAft>
                    <a:spcPct val="0"/>
                  </a:spcAft>
                </a:pPr>
                <a:endParaRPr lang="en-US" sz="2100" b="1">
                  <a:solidFill>
                    <a:schemeClr val="tx1"/>
                  </a:solidFill>
                  <a:latin typeface="Segoe UI" pitchFamily="34" charset="0"/>
                </a:endParaRPr>
              </a:p>
            </p:txBody>
          </p:sp>
          <p:sp>
            <p:nvSpPr>
              <p:cNvPr id="57" name="Rectangle 56"/>
              <p:cNvSpPr/>
              <p:nvPr/>
            </p:nvSpPr>
            <p:spPr bwMode="auto">
              <a:xfrm>
                <a:off x="1389183" y="1655155"/>
                <a:ext cx="211016" cy="211016"/>
              </a:xfrm>
              <a:prstGeom prst="rect">
                <a:avLst/>
              </a:prstGeom>
              <a:grpFill/>
              <a:ln>
                <a:solidFill>
                  <a:schemeClr val="bg2"/>
                </a:solidFill>
                <a:headEnd type="none" w="med" len="med"/>
                <a:tailEnd type="none" w="med" len="med"/>
              </a:ln>
            </p:spPr>
            <p:style>
              <a:lnRef idx="0">
                <a:schemeClr val="accent3"/>
              </a:lnRef>
              <a:fillRef idx="1003">
                <a:schemeClr val="lt2"/>
              </a:fillRef>
              <a:effectRef idx="3">
                <a:schemeClr val="accent3"/>
              </a:effectRef>
              <a:fontRef idx="minor">
                <a:schemeClr val="lt1"/>
              </a:fontRef>
            </p:style>
            <p:txBody>
              <a:bodyPr vert="horz" wrap="square" lIns="91440" tIns="45720" rIns="91440" bIns="45720" numCol="1" rtlCol="0" anchor="t" anchorCtr="0" compatLnSpc="1">
                <a:prstTxWarp prst="textNoShape">
                  <a:avLst/>
                </a:prstTxWarp>
              </a:bodyPr>
              <a:lstStyle/>
              <a:p>
                <a:pPr algn="ctr" defTabSz="1306481" fontAlgn="base">
                  <a:spcBef>
                    <a:spcPct val="0"/>
                  </a:spcBef>
                  <a:spcAft>
                    <a:spcPct val="0"/>
                  </a:spcAft>
                </a:pPr>
                <a:endParaRPr lang="en-US" sz="2100" b="1">
                  <a:solidFill>
                    <a:schemeClr val="tx1"/>
                  </a:solidFill>
                  <a:latin typeface="Segoe UI" pitchFamily="34" charset="0"/>
                </a:endParaRPr>
              </a:p>
            </p:txBody>
          </p:sp>
          <p:sp>
            <p:nvSpPr>
              <p:cNvPr id="58" name="Rectangle 57"/>
              <p:cNvSpPr/>
              <p:nvPr/>
            </p:nvSpPr>
            <p:spPr bwMode="auto">
              <a:xfrm>
                <a:off x="1600199" y="1866171"/>
                <a:ext cx="211016" cy="211016"/>
              </a:xfrm>
              <a:prstGeom prst="rect">
                <a:avLst/>
              </a:prstGeom>
              <a:grpFill/>
              <a:ln>
                <a:solidFill>
                  <a:schemeClr val="bg2"/>
                </a:solidFill>
                <a:headEnd type="none" w="med" len="med"/>
                <a:tailEnd type="none" w="med" len="med"/>
              </a:ln>
            </p:spPr>
            <p:style>
              <a:lnRef idx="0">
                <a:schemeClr val="accent3"/>
              </a:lnRef>
              <a:fillRef idx="1003">
                <a:schemeClr val="lt2"/>
              </a:fillRef>
              <a:effectRef idx="3">
                <a:schemeClr val="accent3"/>
              </a:effectRef>
              <a:fontRef idx="minor">
                <a:schemeClr val="lt1"/>
              </a:fontRef>
            </p:style>
            <p:txBody>
              <a:bodyPr vert="horz" wrap="square" lIns="91440" tIns="45720" rIns="91440" bIns="45720" numCol="1" rtlCol="0" anchor="t" anchorCtr="0" compatLnSpc="1">
                <a:prstTxWarp prst="textNoShape">
                  <a:avLst/>
                </a:prstTxWarp>
              </a:bodyPr>
              <a:lstStyle/>
              <a:p>
                <a:pPr algn="ctr" defTabSz="1306481" fontAlgn="base">
                  <a:spcBef>
                    <a:spcPct val="0"/>
                  </a:spcBef>
                  <a:spcAft>
                    <a:spcPct val="0"/>
                  </a:spcAft>
                </a:pPr>
                <a:endParaRPr lang="en-US" sz="2100" b="1">
                  <a:solidFill>
                    <a:schemeClr val="tx1"/>
                  </a:solidFill>
                  <a:latin typeface="Segoe UI" pitchFamily="34" charset="0"/>
                </a:endParaRPr>
              </a:p>
            </p:txBody>
          </p:sp>
          <p:sp>
            <p:nvSpPr>
              <p:cNvPr id="59" name="Rectangle 58"/>
              <p:cNvSpPr/>
              <p:nvPr/>
            </p:nvSpPr>
            <p:spPr bwMode="auto">
              <a:xfrm>
                <a:off x="1811215" y="1866171"/>
                <a:ext cx="211016" cy="211016"/>
              </a:xfrm>
              <a:prstGeom prst="rect">
                <a:avLst/>
              </a:prstGeom>
              <a:grpFill/>
              <a:ln>
                <a:solidFill>
                  <a:schemeClr val="bg2"/>
                </a:solidFill>
                <a:headEnd type="none" w="med" len="med"/>
                <a:tailEnd type="none" w="med" len="med"/>
              </a:ln>
            </p:spPr>
            <p:style>
              <a:lnRef idx="0">
                <a:schemeClr val="accent3"/>
              </a:lnRef>
              <a:fillRef idx="1003">
                <a:schemeClr val="lt2"/>
              </a:fillRef>
              <a:effectRef idx="3">
                <a:schemeClr val="accent3"/>
              </a:effectRef>
              <a:fontRef idx="minor">
                <a:schemeClr val="lt1"/>
              </a:fontRef>
            </p:style>
            <p:txBody>
              <a:bodyPr vert="horz" wrap="square" lIns="91440" tIns="45720" rIns="91440" bIns="45720" numCol="1" rtlCol="0" anchor="t" anchorCtr="0" compatLnSpc="1">
                <a:prstTxWarp prst="textNoShape">
                  <a:avLst/>
                </a:prstTxWarp>
              </a:bodyPr>
              <a:lstStyle/>
              <a:p>
                <a:pPr algn="ctr" defTabSz="1306481" fontAlgn="base">
                  <a:spcBef>
                    <a:spcPct val="0"/>
                  </a:spcBef>
                  <a:spcAft>
                    <a:spcPct val="0"/>
                  </a:spcAft>
                </a:pPr>
                <a:endParaRPr lang="en-US" sz="2100" b="1">
                  <a:solidFill>
                    <a:schemeClr val="tx1"/>
                  </a:solidFill>
                  <a:latin typeface="Segoe UI" pitchFamily="34" charset="0"/>
                </a:endParaRPr>
              </a:p>
            </p:txBody>
          </p:sp>
          <p:sp>
            <p:nvSpPr>
              <p:cNvPr id="60" name="Rectangle 59"/>
              <p:cNvSpPr/>
              <p:nvPr/>
            </p:nvSpPr>
            <p:spPr bwMode="auto">
              <a:xfrm>
                <a:off x="1178167" y="1866171"/>
                <a:ext cx="211016" cy="211016"/>
              </a:xfrm>
              <a:prstGeom prst="rect">
                <a:avLst/>
              </a:prstGeom>
              <a:grpFill/>
              <a:ln>
                <a:solidFill>
                  <a:schemeClr val="bg2"/>
                </a:solidFill>
                <a:headEnd type="none" w="med" len="med"/>
                <a:tailEnd type="none" w="med" len="med"/>
              </a:ln>
            </p:spPr>
            <p:style>
              <a:lnRef idx="0">
                <a:schemeClr val="accent3"/>
              </a:lnRef>
              <a:fillRef idx="1003">
                <a:schemeClr val="lt2"/>
              </a:fillRef>
              <a:effectRef idx="3">
                <a:schemeClr val="accent3"/>
              </a:effectRef>
              <a:fontRef idx="minor">
                <a:schemeClr val="lt1"/>
              </a:fontRef>
            </p:style>
            <p:txBody>
              <a:bodyPr vert="horz" wrap="square" lIns="91440" tIns="45720" rIns="91440" bIns="45720" numCol="1" rtlCol="0" anchor="t" anchorCtr="0" compatLnSpc="1">
                <a:prstTxWarp prst="textNoShape">
                  <a:avLst/>
                </a:prstTxWarp>
              </a:bodyPr>
              <a:lstStyle/>
              <a:p>
                <a:pPr algn="ctr" defTabSz="1306481" fontAlgn="base">
                  <a:spcBef>
                    <a:spcPct val="0"/>
                  </a:spcBef>
                  <a:spcAft>
                    <a:spcPct val="0"/>
                  </a:spcAft>
                </a:pPr>
                <a:endParaRPr lang="en-US" sz="2100" b="1">
                  <a:solidFill>
                    <a:schemeClr val="tx1"/>
                  </a:solidFill>
                  <a:latin typeface="Segoe UI" pitchFamily="34" charset="0"/>
                </a:endParaRPr>
              </a:p>
            </p:txBody>
          </p:sp>
          <p:sp>
            <p:nvSpPr>
              <p:cNvPr id="61" name="Rectangle 60"/>
              <p:cNvSpPr/>
              <p:nvPr/>
            </p:nvSpPr>
            <p:spPr bwMode="auto">
              <a:xfrm>
                <a:off x="1389183" y="1866171"/>
                <a:ext cx="211016" cy="211016"/>
              </a:xfrm>
              <a:prstGeom prst="rect">
                <a:avLst/>
              </a:prstGeom>
              <a:grpFill/>
              <a:ln>
                <a:solidFill>
                  <a:schemeClr val="bg2"/>
                </a:solidFill>
                <a:headEnd type="none" w="med" len="med"/>
                <a:tailEnd type="none" w="med" len="med"/>
              </a:ln>
            </p:spPr>
            <p:style>
              <a:lnRef idx="0">
                <a:schemeClr val="accent3"/>
              </a:lnRef>
              <a:fillRef idx="1003">
                <a:schemeClr val="lt2"/>
              </a:fillRef>
              <a:effectRef idx="3">
                <a:schemeClr val="accent3"/>
              </a:effectRef>
              <a:fontRef idx="minor">
                <a:schemeClr val="lt1"/>
              </a:fontRef>
            </p:style>
            <p:txBody>
              <a:bodyPr vert="horz" wrap="square" lIns="91440" tIns="45720" rIns="91440" bIns="45720" numCol="1" rtlCol="0" anchor="t" anchorCtr="0" compatLnSpc="1">
                <a:prstTxWarp prst="textNoShape">
                  <a:avLst/>
                </a:prstTxWarp>
              </a:bodyPr>
              <a:lstStyle/>
              <a:p>
                <a:pPr algn="ctr" defTabSz="1306481" fontAlgn="base">
                  <a:spcBef>
                    <a:spcPct val="0"/>
                  </a:spcBef>
                  <a:spcAft>
                    <a:spcPct val="0"/>
                  </a:spcAft>
                </a:pPr>
                <a:endParaRPr lang="en-US" sz="2100" b="1">
                  <a:solidFill>
                    <a:schemeClr val="tx1"/>
                  </a:solidFill>
                  <a:latin typeface="Segoe UI" pitchFamily="34" charset="0"/>
                </a:endParaRPr>
              </a:p>
            </p:txBody>
          </p:sp>
        </p:grpSp>
        <p:grpSp>
          <p:nvGrpSpPr>
            <p:cNvPr id="62" name="Group 61"/>
            <p:cNvGrpSpPr/>
            <p:nvPr/>
          </p:nvGrpSpPr>
          <p:grpSpPr>
            <a:xfrm>
              <a:off x="5411881" y="2110132"/>
              <a:ext cx="844064" cy="844064"/>
              <a:chOff x="1178167" y="1233123"/>
              <a:chExt cx="844064" cy="844064"/>
            </a:xfrm>
            <a:grpFill/>
          </p:grpSpPr>
          <p:sp>
            <p:nvSpPr>
              <p:cNvPr id="63" name="Rectangle 62"/>
              <p:cNvSpPr/>
              <p:nvPr/>
            </p:nvSpPr>
            <p:spPr bwMode="auto">
              <a:xfrm>
                <a:off x="1600199" y="1233123"/>
                <a:ext cx="211016" cy="211016"/>
              </a:xfrm>
              <a:prstGeom prst="rect">
                <a:avLst/>
              </a:prstGeom>
              <a:grpFill/>
              <a:ln>
                <a:solidFill>
                  <a:schemeClr val="bg2"/>
                </a:solidFill>
                <a:headEnd type="none" w="med" len="med"/>
                <a:tailEnd type="none" w="med" len="med"/>
              </a:ln>
            </p:spPr>
            <p:style>
              <a:lnRef idx="0">
                <a:schemeClr val="accent3"/>
              </a:lnRef>
              <a:fillRef idx="1003">
                <a:schemeClr val="lt2"/>
              </a:fillRef>
              <a:effectRef idx="3">
                <a:schemeClr val="accent3"/>
              </a:effectRef>
              <a:fontRef idx="minor">
                <a:schemeClr val="lt1"/>
              </a:fontRef>
            </p:style>
            <p:txBody>
              <a:bodyPr vert="horz" wrap="square" lIns="91440" tIns="45720" rIns="91440" bIns="45720" numCol="1" rtlCol="0" anchor="t" anchorCtr="0" compatLnSpc="1">
                <a:prstTxWarp prst="textNoShape">
                  <a:avLst/>
                </a:prstTxWarp>
              </a:bodyPr>
              <a:lstStyle/>
              <a:p>
                <a:pPr algn="ctr" defTabSz="1306481" fontAlgn="base">
                  <a:spcBef>
                    <a:spcPct val="0"/>
                  </a:spcBef>
                  <a:spcAft>
                    <a:spcPct val="0"/>
                  </a:spcAft>
                </a:pPr>
                <a:endParaRPr lang="en-US" sz="2100" b="1">
                  <a:solidFill>
                    <a:schemeClr val="tx1"/>
                  </a:solidFill>
                  <a:latin typeface="Segoe UI" pitchFamily="34" charset="0"/>
                </a:endParaRPr>
              </a:p>
            </p:txBody>
          </p:sp>
          <p:sp>
            <p:nvSpPr>
              <p:cNvPr id="64" name="Rectangle 63"/>
              <p:cNvSpPr/>
              <p:nvPr/>
            </p:nvSpPr>
            <p:spPr bwMode="auto">
              <a:xfrm>
                <a:off x="1811215" y="1233123"/>
                <a:ext cx="211016" cy="211016"/>
              </a:xfrm>
              <a:prstGeom prst="rect">
                <a:avLst/>
              </a:prstGeom>
              <a:grpFill/>
              <a:ln>
                <a:solidFill>
                  <a:schemeClr val="bg2"/>
                </a:solidFill>
                <a:headEnd type="none" w="med" len="med"/>
                <a:tailEnd type="none" w="med" len="med"/>
              </a:ln>
            </p:spPr>
            <p:style>
              <a:lnRef idx="0">
                <a:schemeClr val="accent3"/>
              </a:lnRef>
              <a:fillRef idx="1003">
                <a:schemeClr val="lt2"/>
              </a:fillRef>
              <a:effectRef idx="3">
                <a:schemeClr val="accent3"/>
              </a:effectRef>
              <a:fontRef idx="minor">
                <a:schemeClr val="lt1"/>
              </a:fontRef>
            </p:style>
            <p:txBody>
              <a:bodyPr vert="horz" wrap="square" lIns="91440" tIns="45720" rIns="91440" bIns="45720" numCol="1" rtlCol="0" anchor="t" anchorCtr="0" compatLnSpc="1">
                <a:prstTxWarp prst="textNoShape">
                  <a:avLst/>
                </a:prstTxWarp>
              </a:bodyPr>
              <a:lstStyle/>
              <a:p>
                <a:pPr algn="ctr" defTabSz="1306481" fontAlgn="base">
                  <a:spcBef>
                    <a:spcPct val="0"/>
                  </a:spcBef>
                  <a:spcAft>
                    <a:spcPct val="0"/>
                  </a:spcAft>
                </a:pPr>
                <a:endParaRPr lang="en-US" sz="2100" b="1">
                  <a:solidFill>
                    <a:schemeClr val="tx1"/>
                  </a:solidFill>
                  <a:latin typeface="Segoe UI" pitchFamily="34" charset="0"/>
                </a:endParaRPr>
              </a:p>
            </p:txBody>
          </p:sp>
          <p:sp>
            <p:nvSpPr>
              <p:cNvPr id="65" name="Rectangle 64"/>
              <p:cNvSpPr/>
              <p:nvPr/>
            </p:nvSpPr>
            <p:spPr bwMode="auto">
              <a:xfrm>
                <a:off x="1178167" y="1233123"/>
                <a:ext cx="211016" cy="211016"/>
              </a:xfrm>
              <a:prstGeom prst="rect">
                <a:avLst/>
              </a:prstGeom>
              <a:grpFill/>
              <a:ln>
                <a:solidFill>
                  <a:schemeClr val="bg2"/>
                </a:solidFill>
                <a:headEnd type="none" w="med" len="med"/>
                <a:tailEnd type="none" w="med" len="med"/>
              </a:ln>
            </p:spPr>
            <p:style>
              <a:lnRef idx="0">
                <a:schemeClr val="accent3"/>
              </a:lnRef>
              <a:fillRef idx="1003">
                <a:schemeClr val="lt2"/>
              </a:fillRef>
              <a:effectRef idx="3">
                <a:schemeClr val="accent3"/>
              </a:effectRef>
              <a:fontRef idx="minor">
                <a:schemeClr val="lt1"/>
              </a:fontRef>
            </p:style>
            <p:txBody>
              <a:bodyPr vert="horz" wrap="square" lIns="91440" tIns="45720" rIns="91440" bIns="45720" numCol="1" rtlCol="0" anchor="t" anchorCtr="0" compatLnSpc="1">
                <a:prstTxWarp prst="textNoShape">
                  <a:avLst/>
                </a:prstTxWarp>
              </a:bodyPr>
              <a:lstStyle/>
              <a:p>
                <a:pPr algn="ctr" defTabSz="1306481" fontAlgn="base">
                  <a:spcBef>
                    <a:spcPct val="0"/>
                  </a:spcBef>
                  <a:spcAft>
                    <a:spcPct val="0"/>
                  </a:spcAft>
                </a:pPr>
                <a:endParaRPr lang="en-US" sz="2100" b="1">
                  <a:solidFill>
                    <a:schemeClr val="tx1"/>
                  </a:solidFill>
                  <a:latin typeface="Segoe UI" pitchFamily="34" charset="0"/>
                </a:endParaRPr>
              </a:p>
            </p:txBody>
          </p:sp>
          <p:sp>
            <p:nvSpPr>
              <p:cNvPr id="66" name="Rectangle 65"/>
              <p:cNvSpPr/>
              <p:nvPr/>
            </p:nvSpPr>
            <p:spPr bwMode="auto">
              <a:xfrm>
                <a:off x="1389183" y="1233123"/>
                <a:ext cx="211016" cy="211016"/>
              </a:xfrm>
              <a:prstGeom prst="rect">
                <a:avLst/>
              </a:prstGeom>
              <a:grpFill/>
              <a:ln>
                <a:solidFill>
                  <a:schemeClr val="bg2"/>
                </a:solidFill>
                <a:headEnd type="none" w="med" len="med"/>
                <a:tailEnd type="none" w="med" len="med"/>
              </a:ln>
            </p:spPr>
            <p:style>
              <a:lnRef idx="0">
                <a:schemeClr val="accent3"/>
              </a:lnRef>
              <a:fillRef idx="1003">
                <a:schemeClr val="lt2"/>
              </a:fillRef>
              <a:effectRef idx="3">
                <a:schemeClr val="accent3"/>
              </a:effectRef>
              <a:fontRef idx="minor">
                <a:schemeClr val="lt1"/>
              </a:fontRef>
            </p:style>
            <p:txBody>
              <a:bodyPr vert="horz" wrap="square" lIns="91440" tIns="45720" rIns="91440" bIns="45720" numCol="1" rtlCol="0" anchor="t" anchorCtr="0" compatLnSpc="1">
                <a:prstTxWarp prst="textNoShape">
                  <a:avLst/>
                </a:prstTxWarp>
              </a:bodyPr>
              <a:lstStyle/>
              <a:p>
                <a:pPr algn="ctr" defTabSz="1306481" fontAlgn="base">
                  <a:spcBef>
                    <a:spcPct val="0"/>
                  </a:spcBef>
                  <a:spcAft>
                    <a:spcPct val="0"/>
                  </a:spcAft>
                </a:pPr>
                <a:endParaRPr lang="en-US" sz="2100" b="1">
                  <a:solidFill>
                    <a:schemeClr val="tx1"/>
                  </a:solidFill>
                  <a:latin typeface="Segoe UI" pitchFamily="34" charset="0"/>
                </a:endParaRPr>
              </a:p>
            </p:txBody>
          </p:sp>
          <p:sp>
            <p:nvSpPr>
              <p:cNvPr id="67" name="Rectangle 66"/>
              <p:cNvSpPr/>
              <p:nvPr/>
            </p:nvSpPr>
            <p:spPr bwMode="auto">
              <a:xfrm>
                <a:off x="1600199" y="1444139"/>
                <a:ext cx="211016" cy="211016"/>
              </a:xfrm>
              <a:prstGeom prst="rect">
                <a:avLst/>
              </a:prstGeom>
              <a:grpFill/>
              <a:ln>
                <a:solidFill>
                  <a:schemeClr val="bg2"/>
                </a:solidFill>
                <a:headEnd type="none" w="med" len="med"/>
                <a:tailEnd type="none" w="med" len="med"/>
              </a:ln>
            </p:spPr>
            <p:style>
              <a:lnRef idx="0">
                <a:schemeClr val="accent3"/>
              </a:lnRef>
              <a:fillRef idx="1003">
                <a:schemeClr val="lt2"/>
              </a:fillRef>
              <a:effectRef idx="3">
                <a:schemeClr val="accent3"/>
              </a:effectRef>
              <a:fontRef idx="minor">
                <a:schemeClr val="lt1"/>
              </a:fontRef>
            </p:style>
            <p:txBody>
              <a:bodyPr vert="horz" wrap="square" lIns="91440" tIns="45720" rIns="91440" bIns="45720" numCol="1" rtlCol="0" anchor="t" anchorCtr="0" compatLnSpc="1">
                <a:prstTxWarp prst="textNoShape">
                  <a:avLst/>
                </a:prstTxWarp>
              </a:bodyPr>
              <a:lstStyle/>
              <a:p>
                <a:pPr algn="ctr" defTabSz="1306481" fontAlgn="base">
                  <a:spcBef>
                    <a:spcPct val="0"/>
                  </a:spcBef>
                  <a:spcAft>
                    <a:spcPct val="0"/>
                  </a:spcAft>
                </a:pPr>
                <a:endParaRPr lang="en-US" sz="2100" b="1">
                  <a:solidFill>
                    <a:schemeClr val="tx1"/>
                  </a:solidFill>
                  <a:latin typeface="Segoe UI" pitchFamily="34" charset="0"/>
                </a:endParaRPr>
              </a:p>
            </p:txBody>
          </p:sp>
          <p:sp>
            <p:nvSpPr>
              <p:cNvPr id="68" name="Rectangle 67"/>
              <p:cNvSpPr/>
              <p:nvPr/>
            </p:nvSpPr>
            <p:spPr bwMode="auto">
              <a:xfrm>
                <a:off x="1811215" y="1444139"/>
                <a:ext cx="211016" cy="211016"/>
              </a:xfrm>
              <a:prstGeom prst="rect">
                <a:avLst/>
              </a:prstGeom>
              <a:grpFill/>
              <a:ln>
                <a:solidFill>
                  <a:schemeClr val="bg2"/>
                </a:solidFill>
                <a:headEnd type="none" w="med" len="med"/>
                <a:tailEnd type="none" w="med" len="med"/>
              </a:ln>
            </p:spPr>
            <p:style>
              <a:lnRef idx="0">
                <a:schemeClr val="accent3"/>
              </a:lnRef>
              <a:fillRef idx="1003">
                <a:schemeClr val="lt2"/>
              </a:fillRef>
              <a:effectRef idx="3">
                <a:schemeClr val="accent3"/>
              </a:effectRef>
              <a:fontRef idx="minor">
                <a:schemeClr val="lt1"/>
              </a:fontRef>
            </p:style>
            <p:txBody>
              <a:bodyPr vert="horz" wrap="square" lIns="91440" tIns="45720" rIns="91440" bIns="45720" numCol="1" rtlCol="0" anchor="t" anchorCtr="0" compatLnSpc="1">
                <a:prstTxWarp prst="textNoShape">
                  <a:avLst/>
                </a:prstTxWarp>
              </a:bodyPr>
              <a:lstStyle/>
              <a:p>
                <a:pPr algn="ctr" defTabSz="1306481" fontAlgn="base">
                  <a:spcBef>
                    <a:spcPct val="0"/>
                  </a:spcBef>
                  <a:spcAft>
                    <a:spcPct val="0"/>
                  </a:spcAft>
                </a:pPr>
                <a:endParaRPr lang="en-US" sz="2100" b="1">
                  <a:solidFill>
                    <a:schemeClr val="tx1"/>
                  </a:solidFill>
                  <a:latin typeface="Segoe UI" pitchFamily="34" charset="0"/>
                </a:endParaRPr>
              </a:p>
            </p:txBody>
          </p:sp>
          <p:sp>
            <p:nvSpPr>
              <p:cNvPr id="69" name="Rectangle 68"/>
              <p:cNvSpPr/>
              <p:nvPr/>
            </p:nvSpPr>
            <p:spPr bwMode="auto">
              <a:xfrm>
                <a:off x="1178167" y="1444139"/>
                <a:ext cx="211016" cy="211016"/>
              </a:xfrm>
              <a:prstGeom prst="rect">
                <a:avLst/>
              </a:prstGeom>
              <a:grpFill/>
              <a:ln>
                <a:solidFill>
                  <a:schemeClr val="bg2"/>
                </a:solidFill>
                <a:headEnd type="none" w="med" len="med"/>
                <a:tailEnd type="none" w="med" len="med"/>
              </a:ln>
            </p:spPr>
            <p:style>
              <a:lnRef idx="0">
                <a:schemeClr val="accent3"/>
              </a:lnRef>
              <a:fillRef idx="1003">
                <a:schemeClr val="lt2"/>
              </a:fillRef>
              <a:effectRef idx="3">
                <a:schemeClr val="accent3"/>
              </a:effectRef>
              <a:fontRef idx="minor">
                <a:schemeClr val="lt1"/>
              </a:fontRef>
            </p:style>
            <p:txBody>
              <a:bodyPr vert="horz" wrap="square" lIns="91440" tIns="45720" rIns="91440" bIns="45720" numCol="1" rtlCol="0" anchor="t" anchorCtr="0" compatLnSpc="1">
                <a:prstTxWarp prst="textNoShape">
                  <a:avLst/>
                </a:prstTxWarp>
              </a:bodyPr>
              <a:lstStyle/>
              <a:p>
                <a:pPr algn="ctr" defTabSz="1306481" fontAlgn="base">
                  <a:spcBef>
                    <a:spcPct val="0"/>
                  </a:spcBef>
                  <a:spcAft>
                    <a:spcPct val="0"/>
                  </a:spcAft>
                </a:pPr>
                <a:endParaRPr lang="en-US" sz="2100" b="1">
                  <a:solidFill>
                    <a:schemeClr val="tx1"/>
                  </a:solidFill>
                  <a:latin typeface="Segoe UI" pitchFamily="34" charset="0"/>
                </a:endParaRPr>
              </a:p>
            </p:txBody>
          </p:sp>
          <p:sp>
            <p:nvSpPr>
              <p:cNvPr id="70" name="Rectangle 69"/>
              <p:cNvSpPr/>
              <p:nvPr/>
            </p:nvSpPr>
            <p:spPr bwMode="auto">
              <a:xfrm>
                <a:off x="1389183" y="1444139"/>
                <a:ext cx="211016" cy="211016"/>
              </a:xfrm>
              <a:prstGeom prst="rect">
                <a:avLst/>
              </a:prstGeom>
              <a:grpFill/>
              <a:ln>
                <a:solidFill>
                  <a:schemeClr val="bg2"/>
                </a:solidFill>
                <a:headEnd type="none" w="med" len="med"/>
                <a:tailEnd type="none" w="med" len="med"/>
              </a:ln>
            </p:spPr>
            <p:style>
              <a:lnRef idx="0">
                <a:schemeClr val="accent3"/>
              </a:lnRef>
              <a:fillRef idx="1003">
                <a:schemeClr val="lt2"/>
              </a:fillRef>
              <a:effectRef idx="3">
                <a:schemeClr val="accent3"/>
              </a:effectRef>
              <a:fontRef idx="minor">
                <a:schemeClr val="lt1"/>
              </a:fontRef>
            </p:style>
            <p:txBody>
              <a:bodyPr vert="horz" wrap="square" lIns="91440" tIns="45720" rIns="91440" bIns="45720" numCol="1" rtlCol="0" anchor="t" anchorCtr="0" compatLnSpc="1">
                <a:prstTxWarp prst="textNoShape">
                  <a:avLst/>
                </a:prstTxWarp>
              </a:bodyPr>
              <a:lstStyle/>
              <a:p>
                <a:pPr algn="ctr" defTabSz="1306481" fontAlgn="base">
                  <a:spcBef>
                    <a:spcPct val="0"/>
                  </a:spcBef>
                  <a:spcAft>
                    <a:spcPct val="0"/>
                  </a:spcAft>
                </a:pPr>
                <a:endParaRPr lang="en-US" sz="2100" b="1">
                  <a:solidFill>
                    <a:schemeClr val="tx1"/>
                  </a:solidFill>
                  <a:latin typeface="Segoe UI" pitchFamily="34" charset="0"/>
                </a:endParaRPr>
              </a:p>
            </p:txBody>
          </p:sp>
          <p:sp>
            <p:nvSpPr>
              <p:cNvPr id="71" name="Rectangle 70"/>
              <p:cNvSpPr/>
              <p:nvPr/>
            </p:nvSpPr>
            <p:spPr bwMode="auto">
              <a:xfrm>
                <a:off x="1600199" y="1655155"/>
                <a:ext cx="211016" cy="211016"/>
              </a:xfrm>
              <a:prstGeom prst="rect">
                <a:avLst/>
              </a:prstGeom>
              <a:grpFill/>
              <a:ln>
                <a:solidFill>
                  <a:schemeClr val="bg2"/>
                </a:solidFill>
                <a:headEnd type="none" w="med" len="med"/>
                <a:tailEnd type="none" w="med" len="med"/>
              </a:ln>
            </p:spPr>
            <p:style>
              <a:lnRef idx="0">
                <a:schemeClr val="accent3"/>
              </a:lnRef>
              <a:fillRef idx="1003">
                <a:schemeClr val="lt2"/>
              </a:fillRef>
              <a:effectRef idx="3">
                <a:schemeClr val="accent3"/>
              </a:effectRef>
              <a:fontRef idx="minor">
                <a:schemeClr val="lt1"/>
              </a:fontRef>
            </p:style>
            <p:txBody>
              <a:bodyPr vert="horz" wrap="square" lIns="91440" tIns="45720" rIns="91440" bIns="45720" numCol="1" rtlCol="0" anchor="t" anchorCtr="0" compatLnSpc="1">
                <a:prstTxWarp prst="textNoShape">
                  <a:avLst/>
                </a:prstTxWarp>
              </a:bodyPr>
              <a:lstStyle/>
              <a:p>
                <a:pPr algn="ctr" defTabSz="1306481" fontAlgn="base">
                  <a:spcBef>
                    <a:spcPct val="0"/>
                  </a:spcBef>
                  <a:spcAft>
                    <a:spcPct val="0"/>
                  </a:spcAft>
                </a:pPr>
                <a:endParaRPr lang="en-US" sz="2100" b="1">
                  <a:solidFill>
                    <a:schemeClr val="tx1"/>
                  </a:solidFill>
                  <a:latin typeface="Segoe UI" pitchFamily="34" charset="0"/>
                </a:endParaRPr>
              </a:p>
            </p:txBody>
          </p:sp>
          <p:sp>
            <p:nvSpPr>
              <p:cNvPr id="72" name="Rectangle 71"/>
              <p:cNvSpPr/>
              <p:nvPr/>
            </p:nvSpPr>
            <p:spPr bwMode="auto">
              <a:xfrm>
                <a:off x="1811215" y="1655155"/>
                <a:ext cx="211016" cy="211016"/>
              </a:xfrm>
              <a:prstGeom prst="rect">
                <a:avLst/>
              </a:prstGeom>
              <a:grpFill/>
              <a:ln>
                <a:solidFill>
                  <a:schemeClr val="bg2"/>
                </a:solidFill>
                <a:headEnd type="none" w="med" len="med"/>
                <a:tailEnd type="none" w="med" len="med"/>
              </a:ln>
            </p:spPr>
            <p:style>
              <a:lnRef idx="0">
                <a:schemeClr val="accent3"/>
              </a:lnRef>
              <a:fillRef idx="1003">
                <a:schemeClr val="lt2"/>
              </a:fillRef>
              <a:effectRef idx="3">
                <a:schemeClr val="accent3"/>
              </a:effectRef>
              <a:fontRef idx="minor">
                <a:schemeClr val="lt1"/>
              </a:fontRef>
            </p:style>
            <p:txBody>
              <a:bodyPr vert="horz" wrap="square" lIns="91440" tIns="45720" rIns="91440" bIns="45720" numCol="1" rtlCol="0" anchor="t" anchorCtr="0" compatLnSpc="1">
                <a:prstTxWarp prst="textNoShape">
                  <a:avLst/>
                </a:prstTxWarp>
              </a:bodyPr>
              <a:lstStyle/>
              <a:p>
                <a:pPr algn="ctr" defTabSz="1306481" fontAlgn="base">
                  <a:spcBef>
                    <a:spcPct val="0"/>
                  </a:spcBef>
                  <a:spcAft>
                    <a:spcPct val="0"/>
                  </a:spcAft>
                </a:pPr>
                <a:endParaRPr lang="en-US" sz="2100" b="1">
                  <a:solidFill>
                    <a:schemeClr val="tx1"/>
                  </a:solidFill>
                  <a:latin typeface="Segoe UI" pitchFamily="34" charset="0"/>
                </a:endParaRPr>
              </a:p>
            </p:txBody>
          </p:sp>
          <p:sp>
            <p:nvSpPr>
              <p:cNvPr id="73" name="Rectangle 72"/>
              <p:cNvSpPr/>
              <p:nvPr/>
            </p:nvSpPr>
            <p:spPr bwMode="auto">
              <a:xfrm>
                <a:off x="1178167" y="1655155"/>
                <a:ext cx="211016" cy="211016"/>
              </a:xfrm>
              <a:prstGeom prst="rect">
                <a:avLst/>
              </a:prstGeom>
              <a:grpFill/>
              <a:ln>
                <a:solidFill>
                  <a:schemeClr val="bg2"/>
                </a:solidFill>
                <a:headEnd type="none" w="med" len="med"/>
                <a:tailEnd type="none" w="med" len="med"/>
              </a:ln>
            </p:spPr>
            <p:style>
              <a:lnRef idx="0">
                <a:schemeClr val="accent3"/>
              </a:lnRef>
              <a:fillRef idx="1003">
                <a:schemeClr val="lt2"/>
              </a:fillRef>
              <a:effectRef idx="3">
                <a:schemeClr val="accent3"/>
              </a:effectRef>
              <a:fontRef idx="minor">
                <a:schemeClr val="lt1"/>
              </a:fontRef>
            </p:style>
            <p:txBody>
              <a:bodyPr vert="horz" wrap="square" lIns="91440" tIns="45720" rIns="91440" bIns="45720" numCol="1" rtlCol="0" anchor="t" anchorCtr="0" compatLnSpc="1">
                <a:prstTxWarp prst="textNoShape">
                  <a:avLst/>
                </a:prstTxWarp>
              </a:bodyPr>
              <a:lstStyle/>
              <a:p>
                <a:pPr algn="ctr" defTabSz="1306481" fontAlgn="base">
                  <a:spcBef>
                    <a:spcPct val="0"/>
                  </a:spcBef>
                  <a:spcAft>
                    <a:spcPct val="0"/>
                  </a:spcAft>
                </a:pPr>
                <a:endParaRPr lang="en-US" sz="2100" b="1">
                  <a:solidFill>
                    <a:schemeClr val="tx1"/>
                  </a:solidFill>
                  <a:latin typeface="Segoe UI" pitchFamily="34" charset="0"/>
                </a:endParaRPr>
              </a:p>
            </p:txBody>
          </p:sp>
          <p:sp>
            <p:nvSpPr>
              <p:cNvPr id="74" name="Rectangle 73"/>
              <p:cNvSpPr/>
              <p:nvPr/>
            </p:nvSpPr>
            <p:spPr bwMode="auto">
              <a:xfrm>
                <a:off x="1389183" y="1655155"/>
                <a:ext cx="211016" cy="211016"/>
              </a:xfrm>
              <a:prstGeom prst="rect">
                <a:avLst/>
              </a:prstGeom>
              <a:grpFill/>
              <a:ln>
                <a:solidFill>
                  <a:schemeClr val="bg2"/>
                </a:solidFill>
                <a:headEnd type="none" w="med" len="med"/>
                <a:tailEnd type="none" w="med" len="med"/>
              </a:ln>
            </p:spPr>
            <p:style>
              <a:lnRef idx="0">
                <a:schemeClr val="accent3"/>
              </a:lnRef>
              <a:fillRef idx="1003">
                <a:schemeClr val="lt2"/>
              </a:fillRef>
              <a:effectRef idx="3">
                <a:schemeClr val="accent3"/>
              </a:effectRef>
              <a:fontRef idx="minor">
                <a:schemeClr val="lt1"/>
              </a:fontRef>
            </p:style>
            <p:txBody>
              <a:bodyPr vert="horz" wrap="square" lIns="91440" tIns="45720" rIns="91440" bIns="45720" numCol="1" rtlCol="0" anchor="t" anchorCtr="0" compatLnSpc="1">
                <a:prstTxWarp prst="textNoShape">
                  <a:avLst/>
                </a:prstTxWarp>
              </a:bodyPr>
              <a:lstStyle/>
              <a:p>
                <a:pPr algn="ctr" defTabSz="1306481" fontAlgn="base">
                  <a:spcBef>
                    <a:spcPct val="0"/>
                  </a:spcBef>
                  <a:spcAft>
                    <a:spcPct val="0"/>
                  </a:spcAft>
                </a:pPr>
                <a:endParaRPr lang="en-US" sz="2100" b="1">
                  <a:solidFill>
                    <a:schemeClr val="tx1"/>
                  </a:solidFill>
                  <a:latin typeface="Segoe UI" pitchFamily="34" charset="0"/>
                </a:endParaRPr>
              </a:p>
            </p:txBody>
          </p:sp>
          <p:sp>
            <p:nvSpPr>
              <p:cNvPr id="75" name="Rectangle 74"/>
              <p:cNvSpPr/>
              <p:nvPr/>
            </p:nvSpPr>
            <p:spPr bwMode="auto">
              <a:xfrm>
                <a:off x="1600199" y="1866171"/>
                <a:ext cx="211016" cy="211016"/>
              </a:xfrm>
              <a:prstGeom prst="rect">
                <a:avLst/>
              </a:prstGeom>
              <a:grpFill/>
              <a:ln>
                <a:solidFill>
                  <a:schemeClr val="bg2"/>
                </a:solidFill>
                <a:headEnd type="none" w="med" len="med"/>
                <a:tailEnd type="none" w="med" len="med"/>
              </a:ln>
            </p:spPr>
            <p:style>
              <a:lnRef idx="0">
                <a:schemeClr val="accent3"/>
              </a:lnRef>
              <a:fillRef idx="1003">
                <a:schemeClr val="lt2"/>
              </a:fillRef>
              <a:effectRef idx="3">
                <a:schemeClr val="accent3"/>
              </a:effectRef>
              <a:fontRef idx="minor">
                <a:schemeClr val="lt1"/>
              </a:fontRef>
            </p:style>
            <p:txBody>
              <a:bodyPr vert="horz" wrap="square" lIns="91440" tIns="45720" rIns="91440" bIns="45720" numCol="1" rtlCol="0" anchor="t" anchorCtr="0" compatLnSpc="1">
                <a:prstTxWarp prst="textNoShape">
                  <a:avLst/>
                </a:prstTxWarp>
              </a:bodyPr>
              <a:lstStyle/>
              <a:p>
                <a:pPr algn="ctr" defTabSz="1306481" fontAlgn="base">
                  <a:spcBef>
                    <a:spcPct val="0"/>
                  </a:spcBef>
                  <a:spcAft>
                    <a:spcPct val="0"/>
                  </a:spcAft>
                </a:pPr>
                <a:endParaRPr lang="en-US" sz="2100" b="1">
                  <a:solidFill>
                    <a:schemeClr val="tx1"/>
                  </a:solidFill>
                  <a:latin typeface="Segoe UI" pitchFamily="34" charset="0"/>
                </a:endParaRPr>
              </a:p>
            </p:txBody>
          </p:sp>
          <p:sp>
            <p:nvSpPr>
              <p:cNvPr id="76" name="Rectangle 75"/>
              <p:cNvSpPr/>
              <p:nvPr/>
            </p:nvSpPr>
            <p:spPr bwMode="auto">
              <a:xfrm>
                <a:off x="1811215" y="1866171"/>
                <a:ext cx="211016" cy="211016"/>
              </a:xfrm>
              <a:prstGeom prst="rect">
                <a:avLst/>
              </a:prstGeom>
              <a:grpFill/>
              <a:ln>
                <a:solidFill>
                  <a:schemeClr val="bg2"/>
                </a:solidFill>
                <a:headEnd type="none" w="med" len="med"/>
                <a:tailEnd type="none" w="med" len="med"/>
              </a:ln>
            </p:spPr>
            <p:style>
              <a:lnRef idx="0">
                <a:schemeClr val="accent3"/>
              </a:lnRef>
              <a:fillRef idx="1003">
                <a:schemeClr val="lt2"/>
              </a:fillRef>
              <a:effectRef idx="3">
                <a:schemeClr val="accent3"/>
              </a:effectRef>
              <a:fontRef idx="minor">
                <a:schemeClr val="lt1"/>
              </a:fontRef>
            </p:style>
            <p:txBody>
              <a:bodyPr vert="horz" wrap="square" lIns="91440" tIns="45720" rIns="91440" bIns="45720" numCol="1" rtlCol="0" anchor="t" anchorCtr="0" compatLnSpc="1">
                <a:prstTxWarp prst="textNoShape">
                  <a:avLst/>
                </a:prstTxWarp>
              </a:bodyPr>
              <a:lstStyle/>
              <a:p>
                <a:pPr algn="ctr" defTabSz="1306481" fontAlgn="base">
                  <a:spcBef>
                    <a:spcPct val="0"/>
                  </a:spcBef>
                  <a:spcAft>
                    <a:spcPct val="0"/>
                  </a:spcAft>
                </a:pPr>
                <a:endParaRPr lang="en-US" sz="2100" b="1">
                  <a:solidFill>
                    <a:schemeClr val="tx1"/>
                  </a:solidFill>
                  <a:latin typeface="Segoe UI" pitchFamily="34" charset="0"/>
                </a:endParaRPr>
              </a:p>
            </p:txBody>
          </p:sp>
          <p:sp>
            <p:nvSpPr>
              <p:cNvPr id="77" name="Rectangle 76"/>
              <p:cNvSpPr/>
              <p:nvPr/>
            </p:nvSpPr>
            <p:spPr bwMode="auto">
              <a:xfrm>
                <a:off x="1178167" y="1866171"/>
                <a:ext cx="211016" cy="211016"/>
              </a:xfrm>
              <a:prstGeom prst="rect">
                <a:avLst/>
              </a:prstGeom>
              <a:grpFill/>
              <a:ln>
                <a:solidFill>
                  <a:schemeClr val="bg2"/>
                </a:solidFill>
                <a:headEnd type="none" w="med" len="med"/>
                <a:tailEnd type="none" w="med" len="med"/>
              </a:ln>
            </p:spPr>
            <p:style>
              <a:lnRef idx="0">
                <a:schemeClr val="accent3"/>
              </a:lnRef>
              <a:fillRef idx="1003">
                <a:schemeClr val="lt2"/>
              </a:fillRef>
              <a:effectRef idx="3">
                <a:schemeClr val="accent3"/>
              </a:effectRef>
              <a:fontRef idx="minor">
                <a:schemeClr val="lt1"/>
              </a:fontRef>
            </p:style>
            <p:txBody>
              <a:bodyPr vert="horz" wrap="square" lIns="91440" tIns="45720" rIns="91440" bIns="45720" numCol="1" rtlCol="0" anchor="t" anchorCtr="0" compatLnSpc="1">
                <a:prstTxWarp prst="textNoShape">
                  <a:avLst/>
                </a:prstTxWarp>
              </a:bodyPr>
              <a:lstStyle/>
              <a:p>
                <a:pPr algn="ctr" defTabSz="1306481" fontAlgn="base">
                  <a:spcBef>
                    <a:spcPct val="0"/>
                  </a:spcBef>
                  <a:spcAft>
                    <a:spcPct val="0"/>
                  </a:spcAft>
                </a:pPr>
                <a:endParaRPr lang="en-US" sz="2100" b="1">
                  <a:solidFill>
                    <a:schemeClr val="tx1"/>
                  </a:solidFill>
                  <a:latin typeface="Segoe UI" pitchFamily="34" charset="0"/>
                </a:endParaRPr>
              </a:p>
            </p:txBody>
          </p:sp>
          <p:sp>
            <p:nvSpPr>
              <p:cNvPr id="78" name="Rectangle 77"/>
              <p:cNvSpPr/>
              <p:nvPr/>
            </p:nvSpPr>
            <p:spPr bwMode="auto">
              <a:xfrm>
                <a:off x="1389183" y="1866171"/>
                <a:ext cx="211016" cy="211016"/>
              </a:xfrm>
              <a:prstGeom prst="rect">
                <a:avLst/>
              </a:prstGeom>
              <a:grpFill/>
              <a:ln>
                <a:solidFill>
                  <a:schemeClr val="bg2"/>
                </a:solidFill>
                <a:headEnd type="none" w="med" len="med"/>
                <a:tailEnd type="none" w="med" len="med"/>
              </a:ln>
            </p:spPr>
            <p:style>
              <a:lnRef idx="0">
                <a:schemeClr val="accent3"/>
              </a:lnRef>
              <a:fillRef idx="1003">
                <a:schemeClr val="lt2"/>
              </a:fillRef>
              <a:effectRef idx="3">
                <a:schemeClr val="accent3"/>
              </a:effectRef>
              <a:fontRef idx="minor">
                <a:schemeClr val="lt1"/>
              </a:fontRef>
            </p:style>
            <p:txBody>
              <a:bodyPr vert="horz" wrap="square" lIns="91440" tIns="45720" rIns="91440" bIns="45720" numCol="1" rtlCol="0" anchor="t" anchorCtr="0" compatLnSpc="1">
                <a:prstTxWarp prst="textNoShape">
                  <a:avLst/>
                </a:prstTxWarp>
              </a:bodyPr>
              <a:lstStyle/>
              <a:p>
                <a:pPr algn="ctr" defTabSz="1306481" fontAlgn="base">
                  <a:spcBef>
                    <a:spcPct val="0"/>
                  </a:spcBef>
                  <a:spcAft>
                    <a:spcPct val="0"/>
                  </a:spcAft>
                </a:pPr>
                <a:endParaRPr lang="en-US" sz="2100" b="1">
                  <a:solidFill>
                    <a:schemeClr val="tx1"/>
                  </a:solidFill>
                  <a:latin typeface="Segoe UI" pitchFamily="34" charset="0"/>
                </a:endParaRPr>
              </a:p>
            </p:txBody>
          </p:sp>
        </p:grpSp>
      </p:grpSp>
      <p:graphicFrame>
        <p:nvGraphicFramePr>
          <p:cNvPr id="80" name="Table 79"/>
          <p:cNvGraphicFramePr>
            <a:graphicFrameLocks noGrp="1"/>
          </p:cNvGraphicFramePr>
          <p:nvPr>
            <p:extLst>
              <p:ext uri="{D42A27DB-BD31-4B8C-83A1-F6EECF244321}">
                <p14:modId xmlns:p14="http://schemas.microsoft.com/office/powerpoint/2010/main" val="189267371"/>
              </p:ext>
            </p:extLst>
          </p:nvPr>
        </p:nvGraphicFramePr>
        <p:xfrm>
          <a:off x="505694" y="2399045"/>
          <a:ext cx="7786252" cy="2240280"/>
        </p:xfrm>
        <a:graphic>
          <a:graphicData uri="http://schemas.openxmlformats.org/drawingml/2006/table">
            <a:tbl>
              <a:tblPr firstRow="1" bandRow="1">
                <a:tableStyleId>{2D5ABB26-0587-4C30-8999-92F81FD0307C}</a:tableStyleId>
              </a:tblPr>
              <a:tblGrid>
                <a:gridCol w="3352513"/>
                <a:gridCol w="1104233"/>
                <a:gridCol w="3329506"/>
              </a:tblGrid>
              <a:tr h="365760">
                <a:tc>
                  <a:txBody>
                    <a:bodyPr/>
                    <a:lstStyle>
                      <a:lvl1pPr marL="0" algn="l" defTabSz="570203" rtl="0" eaLnBrk="1" latinLnBrk="0" hangingPunct="1">
                        <a:defRPr sz="1100" b="1" kern="1200">
                          <a:solidFill>
                            <a:schemeClr val="lt1"/>
                          </a:solidFill>
                          <a:latin typeface="Neo Sans Intel"/>
                          <a:cs typeface="Arial"/>
                        </a:defRPr>
                      </a:lvl1pPr>
                      <a:lvl2pPr marL="285102" algn="l" defTabSz="570203" rtl="0" eaLnBrk="1" latinLnBrk="0" hangingPunct="1">
                        <a:defRPr sz="1100" b="1" kern="1200">
                          <a:solidFill>
                            <a:schemeClr val="lt1"/>
                          </a:solidFill>
                          <a:latin typeface="Neo Sans Intel"/>
                          <a:cs typeface="Arial"/>
                        </a:defRPr>
                      </a:lvl2pPr>
                      <a:lvl3pPr marL="570203" algn="l" defTabSz="570203" rtl="0" eaLnBrk="1" latinLnBrk="0" hangingPunct="1">
                        <a:defRPr sz="1100" b="1" kern="1200">
                          <a:solidFill>
                            <a:schemeClr val="lt1"/>
                          </a:solidFill>
                          <a:latin typeface="Neo Sans Intel"/>
                          <a:cs typeface="Arial"/>
                        </a:defRPr>
                      </a:lvl3pPr>
                      <a:lvl4pPr marL="855311" algn="l" defTabSz="570203" rtl="0" eaLnBrk="1" latinLnBrk="0" hangingPunct="1">
                        <a:defRPr sz="1100" b="1" kern="1200">
                          <a:solidFill>
                            <a:schemeClr val="lt1"/>
                          </a:solidFill>
                          <a:latin typeface="Neo Sans Intel"/>
                          <a:cs typeface="Arial"/>
                        </a:defRPr>
                      </a:lvl4pPr>
                      <a:lvl5pPr marL="1140409" algn="l" defTabSz="570203" rtl="0" eaLnBrk="1" latinLnBrk="0" hangingPunct="1">
                        <a:defRPr sz="1100" b="1" kern="1200">
                          <a:solidFill>
                            <a:schemeClr val="lt1"/>
                          </a:solidFill>
                          <a:latin typeface="Neo Sans Intel"/>
                          <a:cs typeface="Arial"/>
                        </a:defRPr>
                      </a:lvl5pPr>
                      <a:lvl6pPr marL="1425505" algn="l" defTabSz="570203" rtl="0" eaLnBrk="1" latinLnBrk="0" hangingPunct="1">
                        <a:defRPr sz="1100" b="1" kern="1200">
                          <a:solidFill>
                            <a:schemeClr val="lt1"/>
                          </a:solidFill>
                          <a:latin typeface="Neo Sans Intel"/>
                          <a:cs typeface="Arial"/>
                        </a:defRPr>
                      </a:lvl6pPr>
                      <a:lvl7pPr marL="1710611" algn="l" defTabSz="570203" rtl="0" eaLnBrk="1" latinLnBrk="0" hangingPunct="1">
                        <a:defRPr sz="1100" b="1" kern="1200">
                          <a:solidFill>
                            <a:schemeClr val="lt1"/>
                          </a:solidFill>
                          <a:latin typeface="Neo Sans Intel"/>
                          <a:cs typeface="Arial"/>
                        </a:defRPr>
                      </a:lvl7pPr>
                      <a:lvl8pPr marL="1995710" algn="l" defTabSz="570203" rtl="0" eaLnBrk="1" latinLnBrk="0" hangingPunct="1">
                        <a:defRPr sz="1100" b="1" kern="1200">
                          <a:solidFill>
                            <a:schemeClr val="lt1"/>
                          </a:solidFill>
                          <a:latin typeface="Neo Sans Intel"/>
                          <a:cs typeface="Arial"/>
                        </a:defRPr>
                      </a:lvl8pPr>
                      <a:lvl9pPr marL="2280815" algn="l" defTabSz="570203" rtl="0" eaLnBrk="1" latinLnBrk="0" hangingPunct="1">
                        <a:defRPr sz="1100" b="1" kern="1200">
                          <a:solidFill>
                            <a:schemeClr val="lt1"/>
                          </a:solidFill>
                          <a:latin typeface="Neo Sans Intel"/>
                          <a:cs typeface="Arial"/>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1" dirty="0" smtClean="0">
                          <a:solidFill>
                            <a:schemeClr val="bg1">
                              <a:lumMod val="20000"/>
                              <a:lumOff val="80000"/>
                            </a:schemeClr>
                          </a:solidFill>
                          <a:effectLst>
                            <a:outerShdw blurRad="50800" dist="38100" dir="2700000" algn="tl" rotWithShape="0">
                              <a:prstClr val="black">
                                <a:alpha val="40000"/>
                              </a:prstClr>
                            </a:outerShdw>
                          </a:effectLst>
                          <a:latin typeface="Intel Clear" panose="020B0604020203020204" pitchFamily="34" charset="0"/>
                        </a:rPr>
                        <a:t>Intel® Xeon® Processor</a:t>
                      </a:r>
                    </a:p>
                  </a:txBody>
                  <a:tcPr anchor="c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200" b="0" dirty="0" smtClean="0">
                        <a:solidFill>
                          <a:schemeClr val="tx1"/>
                        </a:solidFill>
                        <a:latin typeface="+mj-lt"/>
                      </a:endParaRPr>
                    </a:p>
                  </a:txBody>
                  <a:tcPr anchor="ctr"/>
                </a:tc>
                <a:tc>
                  <a:txBody>
                    <a:bodyPr/>
                    <a:lstStyle>
                      <a:lvl1pPr marL="0" algn="l" defTabSz="570203" rtl="0" eaLnBrk="1" latinLnBrk="0" hangingPunct="1">
                        <a:defRPr sz="1100" b="1" kern="1200">
                          <a:solidFill>
                            <a:schemeClr val="lt1"/>
                          </a:solidFill>
                          <a:latin typeface="Neo Sans Intel"/>
                          <a:cs typeface="Arial"/>
                        </a:defRPr>
                      </a:lvl1pPr>
                      <a:lvl2pPr marL="285102" algn="l" defTabSz="570203" rtl="0" eaLnBrk="1" latinLnBrk="0" hangingPunct="1">
                        <a:defRPr sz="1100" b="1" kern="1200">
                          <a:solidFill>
                            <a:schemeClr val="lt1"/>
                          </a:solidFill>
                          <a:latin typeface="Neo Sans Intel"/>
                          <a:cs typeface="Arial"/>
                        </a:defRPr>
                      </a:lvl2pPr>
                      <a:lvl3pPr marL="570203" algn="l" defTabSz="570203" rtl="0" eaLnBrk="1" latinLnBrk="0" hangingPunct="1">
                        <a:defRPr sz="1100" b="1" kern="1200">
                          <a:solidFill>
                            <a:schemeClr val="lt1"/>
                          </a:solidFill>
                          <a:latin typeface="Neo Sans Intel"/>
                          <a:cs typeface="Arial"/>
                        </a:defRPr>
                      </a:lvl3pPr>
                      <a:lvl4pPr marL="855311" algn="l" defTabSz="570203" rtl="0" eaLnBrk="1" latinLnBrk="0" hangingPunct="1">
                        <a:defRPr sz="1100" b="1" kern="1200">
                          <a:solidFill>
                            <a:schemeClr val="lt1"/>
                          </a:solidFill>
                          <a:latin typeface="Neo Sans Intel"/>
                          <a:cs typeface="Arial"/>
                        </a:defRPr>
                      </a:lvl4pPr>
                      <a:lvl5pPr marL="1140409" algn="l" defTabSz="570203" rtl="0" eaLnBrk="1" latinLnBrk="0" hangingPunct="1">
                        <a:defRPr sz="1100" b="1" kern="1200">
                          <a:solidFill>
                            <a:schemeClr val="lt1"/>
                          </a:solidFill>
                          <a:latin typeface="Neo Sans Intel"/>
                          <a:cs typeface="Arial"/>
                        </a:defRPr>
                      </a:lvl5pPr>
                      <a:lvl6pPr marL="1425505" algn="l" defTabSz="570203" rtl="0" eaLnBrk="1" latinLnBrk="0" hangingPunct="1">
                        <a:defRPr sz="1100" b="1" kern="1200">
                          <a:solidFill>
                            <a:schemeClr val="lt1"/>
                          </a:solidFill>
                          <a:latin typeface="Neo Sans Intel"/>
                          <a:cs typeface="Arial"/>
                        </a:defRPr>
                      </a:lvl6pPr>
                      <a:lvl7pPr marL="1710611" algn="l" defTabSz="570203" rtl="0" eaLnBrk="1" latinLnBrk="0" hangingPunct="1">
                        <a:defRPr sz="1100" b="1" kern="1200">
                          <a:solidFill>
                            <a:schemeClr val="lt1"/>
                          </a:solidFill>
                          <a:latin typeface="Neo Sans Intel"/>
                          <a:cs typeface="Arial"/>
                        </a:defRPr>
                      </a:lvl7pPr>
                      <a:lvl8pPr marL="1995710" algn="l" defTabSz="570203" rtl="0" eaLnBrk="1" latinLnBrk="0" hangingPunct="1">
                        <a:defRPr sz="1100" b="1" kern="1200">
                          <a:solidFill>
                            <a:schemeClr val="lt1"/>
                          </a:solidFill>
                          <a:latin typeface="Neo Sans Intel"/>
                          <a:cs typeface="Arial"/>
                        </a:defRPr>
                      </a:lvl8pPr>
                      <a:lvl9pPr marL="2280815" algn="l" defTabSz="570203" rtl="0" eaLnBrk="1" latinLnBrk="0" hangingPunct="1">
                        <a:defRPr sz="1100" b="1" kern="1200">
                          <a:solidFill>
                            <a:schemeClr val="lt1"/>
                          </a:solidFill>
                          <a:latin typeface="Neo Sans Intel"/>
                          <a:cs typeface="Arial"/>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1" dirty="0" smtClean="0">
                          <a:solidFill>
                            <a:srgbClr val="FFFF00"/>
                          </a:solidFill>
                          <a:effectLst>
                            <a:outerShdw blurRad="50800" dist="38100" dir="2700000" algn="tl" rotWithShape="0">
                              <a:prstClr val="black">
                                <a:alpha val="40000"/>
                              </a:prstClr>
                            </a:outerShdw>
                          </a:effectLst>
                          <a:latin typeface="Intel Clear" panose="020B0604020203020204" pitchFamily="34" charset="0"/>
                        </a:rPr>
                        <a:t>Intel® Xeon Phi™ Coprocessor</a:t>
                      </a:r>
                    </a:p>
                  </a:txBody>
                  <a:tcPr anchor="ctr">
                    <a:noFill/>
                  </a:tcPr>
                </a:tc>
              </a:tr>
              <a:tr h="434340">
                <a:tc>
                  <a:txBody>
                    <a:bodyPr/>
                    <a:lstStyle>
                      <a:lvl1pPr marL="0" algn="l" defTabSz="570203" rtl="0" eaLnBrk="1" latinLnBrk="0" hangingPunct="1">
                        <a:defRPr sz="1100" kern="1200">
                          <a:solidFill>
                            <a:schemeClr val="dk1"/>
                          </a:solidFill>
                          <a:latin typeface="Neo Sans Intel"/>
                          <a:cs typeface="Arial"/>
                        </a:defRPr>
                      </a:lvl1pPr>
                      <a:lvl2pPr marL="285102" algn="l" defTabSz="570203" rtl="0" eaLnBrk="1" latinLnBrk="0" hangingPunct="1">
                        <a:defRPr sz="1100" kern="1200">
                          <a:solidFill>
                            <a:schemeClr val="dk1"/>
                          </a:solidFill>
                          <a:latin typeface="Neo Sans Intel"/>
                          <a:cs typeface="Arial"/>
                        </a:defRPr>
                      </a:lvl2pPr>
                      <a:lvl3pPr marL="570203" algn="l" defTabSz="570203" rtl="0" eaLnBrk="1" latinLnBrk="0" hangingPunct="1">
                        <a:defRPr sz="1100" kern="1200">
                          <a:solidFill>
                            <a:schemeClr val="dk1"/>
                          </a:solidFill>
                          <a:latin typeface="Neo Sans Intel"/>
                          <a:cs typeface="Arial"/>
                        </a:defRPr>
                      </a:lvl3pPr>
                      <a:lvl4pPr marL="855311" algn="l" defTabSz="570203" rtl="0" eaLnBrk="1" latinLnBrk="0" hangingPunct="1">
                        <a:defRPr sz="1100" kern="1200">
                          <a:solidFill>
                            <a:schemeClr val="dk1"/>
                          </a:solidFill>
                          <a:latin typeface="Neo Sans Intel"/>
                          <a:cs typeface="Arial"/>
                        </a:defRPr>
                      </a:lvl4pPr>
                      <a:lvl5pPr marL="1140409" algn="l" defTabSz="570203" rtl="0" eaLnBrk="1" latinLnBrk="0" hangingPunct="1">
                        <a:defRPr sz="1100" kern="1200">
                          <a:solidFill>
                            <a:schemeClr val="dk1"/>
                          </a:solidFill>
                          <a:latin typeface="Neo Sans Intel"/>
                          <a:cs typeface="Arial"/>
                        </a:defRPr>
                      </a:lvl5pPr>
                      <a:lvl6pPr marL="1425505" algn="l" defTabSz="570203" rtl="0" eaLnBrk="1" latinLnBrk="0" hangingPunct="1">
                        <a:defRPr sz="1100" kern="1200">
                          <a:solidFill>
                            <a:schemeClr val="dk1"/>
                          </a:solidFill>
                          <a:latin typeface="Neo Sans Intel"/>
                          <a:cs typeface="Arial"/>
                        </a:defRPr>
                      </a:lvl6pPr>
                      <a:lvl7pPr marL="1710611" algn="l" defTabSz="570203" rtl="0" eaLnBrk="1" latinLnBrk="0" hangingPunct="1">
                        <a:defRPr sz="1100" kern="1200">
                          <a:solidFill>
                            <a:schemeClr val="dk1"/>
                          </a:solidFill>
                          <a:latin typeface="Neo Sans Intel"/>
                          <a:cs typeface="Arial"/>
                        </a:defRPr>
                      </a:lvl7pPr>
                      <a:lvl8pPr marL="1995710" algn="l" defTabSz="570203" rtl="0" eaLnBrk="1" latinLnBrk="0" hangingPunct="1">
                        <a:defRPr sz="1100" kern="1200">
                          <a:solidFill>
                            <a:schemeClr val="dk1"/>
                          </a:solidFill>
                          <a:latin typeface="Neo Sans Intel"/>
                          <a:cs typeface="Arial"/>
                        </a:defRPr>
                      </a:lvl8pPr>
                      <a:lvl9pPr marL="2280815" algn="l" defTabSz="570203" rtl="0" eaLnBrk="1" latinLnBrk="0" hangingPunct="1">
                        <a:defRPr sz="1100" kern="1200">
                          <a:solidFill>
                            <a:schemeClr val="dk1"/>
                          </a:solidFill>
                          <a:latin typeface="Neo Sans Intel"/>
                          <a:cs typeface="Arial"/>
                        </a:defRPr>
                      </a:lvl9pPr>
                    </a:lstStyle>
                    <a:p>
                      <a:pPr marL="0" marR="0" indent="0" algn="ctr" defTabSz="570203" rtl="0" eaLnBrk="1" fontAlgn="auto" latinLnBrk="0" hangingPunct="1">
                        <a:lnSpc>
                          <a:spcPct val="100000"/>
                        </a:lnSpc>
                        <a:spcBef>
                          <a:spcPts val="0"/>
                        </a:spcBef>
                        <a:spcAft>
                          <a:spcPts val="0"/>
                        </a:spcAft>
                        <a:buClrTx/>
                        <a:buSzTx/>
                        <a:buFontTx/>
                        <a:buNone/>
                        <a:tabLst/>
                        <a:defRPr/>
                      </a:pPr>
                      <a:r>
                        <a:rPr lang="en-US" sz="1100" dirty="0" smtClean="0">
                          <a:solidFill>
                            <a:schemeClr val="tx1"/>
                          </a:solidFill>
                          <a:latin typeface="+mj-lt"/>
                        </a:rPr>
                        <a:t>Simply aggregating more cores generation after generation is not sufficient</a:t>
                      </a:r>
                      <a:endParaRPr lang="en-US" sz="1100" b="0" dirty="0" smtClean="0">
                        <a:solidFill>
                          <a:schemeClr val="tx1"/>
                        </a:solidFill>
                        <a:latin typeface="+mj-lt"/>
                      </a:endParaRPr>
                    </a:p>
                  </a:txBody>
                  <a:tcPr anchor="ctr" anchorCtr="1"/>
                </a:tc>
                <a:tc>
                  <a:txBody>
                    <a:bodyPr/>
                    <a:lstStyle/>
                    <a:p>
                      <a:pPr marL="0" marR="0" indent="0" algn="ctr" defTabSz="570203" rtl="0" eaLnBrk="1" fontAlgn="auto" latinLnBrk="0" hangingPunct="1">
                        <a:lnSpc>
                          <a:spcPct val="100000"/>
                        </a:lnSpc>
                        <a:spcBef>
                          <a:spcPts val="0"/>
                        </a:spcBef>
                        <a:spcAft>
                          <a:spcPts val="0"/>
                        </a:spcAft>
                        <a:buClrTx/>
                        <a:buSzTx/>
                        <a:buFontTx/>
                        <a:buNone/>
                        <a:tabLst/>
                        <a:defRPr/>
                      </a:pPr>
                      <a:endParaRPr lang="en-US" sz="1000" b="0" dirty="0" smtClean="0">
                        <a:solidFill>
                          <a:schemeClr val="bg2"/>
                        </a:solidFill>
                        <a:latin typeface="+mj-lt"/>
                      </a:endParaRPr>
                    </a:p>
                  </a:txBody>
                  <a:tcPr anchor="ctr" anchorCtr="1"/>
                </a:tc>
                <a:tc>
                  <a:txBody>
                    <a:bodyPr/>
                    <a:lstStyle>
                      <a:lvl1pPr marL="0" algn="l" defTabSz="570203" rtl="0" eaLnBrk="1" latinLnBrk="0" hangingPunct="1">
                        <a:defRPr sz="1100" kern="1200">
                          <a:solidFill>
                            <a:schemeClr val="dk1"/>
                          </a:solidFill>
                          <a:latin typeface="Neo Sans Intel"/>
                          <a:cs typeface="Arial"/>
                        </a:defRPr>
                      </a:lvl1pPr>
                      <a:lvl2pPr marL="285102" algn="l" defTabSz="570203" rtl="0" eaLnBrk="1" latinLnBrk="0" hangingPunct="1">
                        <a:defRPr sz="1100" kern="1200">
                          <a:solidFill>
                            <a:schemeClr val="dk1"/>
                          </a:solidFill>
                          <a:latin typeface="Neo Sans Intel"/>
                          <a:cs typeface="Arial"/>
                        </a:defRPr>
                      </a:lvl2pPr>
                      <a:lvl3pPr marL="570203" algn="l" defTabSz="570203" rtl="0" eaLnBrk="1" latinLnBrk="0" hangingPunct="1">
                        <a:defRPr sz="1100" kern="1200">
                          <a:solidFill>
                            <a:schemeClr val="dk1"/>
                          </a:solidFill>
                          <a:latin typeface="Neo Sans Intel"/>
                          <a:cs typeface="Arial"/>
                        </a:defRPr>
                      </a:lvl3pPr>
                      <a:lvl4pPr marL="855311" algn="l" defTabSz="570203" rtl="0" eaLnBrk="1" latinLnBrk="0" hangingPunct="1">
                        <a:defRPr sz="1100" kern="1200">
                          <a:solidFill>
                            <a:schemeClr val="dk1"/>
                          </a:solidFill>
                          <a:latin typeface="Neo Sans Intel"/>
                          <a:cs typeface="Arial"/>
                        </a:defRPr>
                      </a:lvl4pPr>
                      <a:lvl5pPr marL="1140409" algn="l" defTabSz="570203" rtl="0" eaLnBrk="1" latinLnBrk="0" hangingPunct="1">
                        <a:defRPr sz="1100" kern="1200">
                          <a:solidFill>
                            <a:schemeClr val="dk1"/>
                          </a:solidFill>
                          <a:latin typeface="Neo Sans Intel"/>
                          <a:cs typeface="Arial"/>
                        </a:defRPr>
                      </a:lvl5pPr>
                      <a:lvl6pPr marL="1425505" algn="l" defTabSz="570203" rtl="0" eaLnBrk="1" latinLnBrk="0" hangingPunct="1">
                        <a:defRPr sz="1100" kern="1200">
                          <a:solidFill>
                            <a:schemeClr val="dk1"/>
                          </a:solidFill>
                          <a:latin typeface="Neo Sans Intel"/>
                          <a:cs typeface="Arial"/>
                        </a:defRPr>
                      </a:lvl6pPr>
                      <a:lvl7pPr marL="1710611" algn="l" defTabSz="570203" rtl="0" eaLnBrk="1" latinLnBrk="0" hangingPunct="1">
                        <a:defRPr sz="1100" kern="1200">
                          <a:solidFill>
                            <a:schemeClr val="dk1"/>
                          </a:solidFill>
                          <a:latin typeface="Neo Sans Intel"/>
                          <a:cs typeface="Arial"/>
                        </a:defRPr>
                      </a:lvl7pPr>
                      <a:lvl8pPr marL="1995710" algn="l" defTabSz="570203" rtl="0" eaLnBrk="1" latinLnBrk="0" hangingPunct="1">
                        <a:defRPr sz="1100" kern="1200">
                          <a:solidFill>
                            <a:schemeClr val="dk1"/>
                          </a:solidFill>
                          <a:latin typeface="Neo Sans Intel"/>
                          <a:cs typeface="Arial"/>
                        </a:defRPr>
                      </a:lvl8pPr>
                      <a:lvl9pPr marL="2280815" algn="l" defTabSz="570203" rtl="0" eaLnBrk="1" latinLnBrk="0" hangingPunct="1">
                        <a:defRPr sz="1100" kern="1200">
                          <a:solidFill>
                            <a:schemeClr val="dk1"/>
                          </a:solidFill>
                          <a:latin typeface="Neo Sans Intel"/>
                          <a:cs typeface="Arial"/>
                        </a:defRPr>
                      </a:lvl9pPr>
                    </a:lstStyle>
                    <a:p>
                      <a:pPr marL="0" marR="0" indent="0" algn="ctr" defTabSz="570203" rtl="0" eaLnBrk="1" fontAlgn="auto" latinLnBrk="0" hangingPunct="1">
                        <a:lnSpc>
                          <a:spcPct val="100000"/>
                        </a:lnSpc>
                        <a:spcBef>
                          <a:spcPts val="0"/>
                        </a:spcBef>
                        <a:spcAft>
                          <a:spcPts val="0"/>
                        </a:spcAft>
                        <a:buClrTx/>
                        <a:buSzTx/>
                        <a:buFontTx/>
                        <a:buNone/>
                        <a:tabLst/>
                        <a:defRPr/>
                      </a:pPr>
                      <a:r>
                        <a:rPr lang="en-US" sz="1100" dirty="0" smtClean="0">
                          <a:solidFill>
                            <a:schemeClr val="tx1"/>
                          </a:solidFill>
                          <a:latin typeface="+mj-lt"/>
                        </a:rPr>
                        <a:t>Optimized for highest compute per watt</a:t>
                      </a:r>
                      <a:endParaRPr lang="en-US" sz="1100" b="0" dirty="0" smtClean="0">
                        <a:solidFill>
                          <a:schemeClr val="tx1"/>
                        </a:solidFill>
                        <a:latin typeface="+mj-lt"/>
                      </a:endParaRPr>
                    </a:p>
                  </a:txBody>
                  <a:tcPr anchor="ctr" anchorCtr="1"/>
                </a:tc>
              </a:tr>
              <a:tr h="434340">
                <a:tc>
                  <a:txBody>
                    <a:bodyPr/>
                    <a:lstStyle>
                      <a:lvl1pPr marL="0" algn="l" defTabSz="570203" rtl="0" eaLnBrk="1" latinLnBrk="0" hangingPunct="1">
                        <a:defRPr sz="1100" kern="1200">
                          <a:solidFill>
                            <a:schemeClr val="dk1"/>
                          </a:solidFill>
                          <a:latin typeface="Neo Sans Intel"/>
                          <a:cs typeface="Arial"/>
                        </a:defRPr>
                      </a:lvl1pPr>
                      <a:lvl2pPr marL="285102" algn="l" defTabSz="570203" rtl="0" eaLnBrk="1" latinLnBrk="0" hangingPunct="1">
                        <a:defRPr sz="1100" kern="1200">
                          <a:solidFill>
                            <a:schemeClr val="dk1"/>
                          </a:solidFill>
                          <a:latin typeface="Neo Sans Intel"/>
                          <a:cs typeface="Arial"/>
                        </a:defRPr>
                      </a:lvl2pPr>
                      <a:lvl3pPr marL="570203" algn="l" defTabSz="570203" rtl="0" eaLnBrk="1" latinLnBrk="0" hangingPunct="1">
                        <a:defRPr sz="1100" kern="1200">
                          <a:solidFill>
                            <a:schemeClr val="dk1"/>
                          </a:solidFill>
                          <a:latin typeface="Neo Sans Intel"/>
                          <a:cs typeface="Arial"/>
                        </a:defRPr>
                      </a:lvl3pPr>
                      <a:lvl4pPr marL="855311" algn="l" defTabSz="570203" rtl="0" eaLnBrk="1" latinLnBrk="0" hangingPunct="1">
                        <a:defRPr sz="1100" kern="1200">
                          <a:solidFill>
                            <a:schemeClr val="dk1"/>
                          </a:solidFill>
                          <a:latin typeface="Neo Sans Intel"/>
                          <a:cs typeface="Arial"/>
                        </a:defRPr>
                      </a:lvl4pPr>
                      <a:lvl5pPr marL="1140409" algn="l" defTabSz="570203" rtl="0" eaLnBrk="1" latinLnBrk="0" hangingPunct="1">
                        <a:defRPr sz="1100" kern="1200">
                          <a:solidFill>
                            <a:schemeClr val="dk1"/>
                          </a:solidFill>
                          <a:latin typeface="Neo Sans Intel"/>
                          <a:cs typeface="Arial"/>
                        </a:defRPr>
                      </a:lvl5pPr>
                      <a:lvl6pPr marL="1425505" algn="l" defTabSz="570203" rtl="0" eaLnBrk="1" latinLnBrk="0" hangingPunct="1">
                        <a:defRPr sz="1100" kern="1200">
                          <a:solidFill>
                            <a:schemeClr val="dk1"/>
                          </a:solidFill>
                          <a:latin typeface="Neo Sans Intel"/>
                          <a:cs typeface="Arial"/>
                        </a:defRPr>
                      </a:lvl6pPr>
                      <a:lvl7pPr marL="1710611" algn="l" defTabSz="570203" rtl="0" eaLnBrk="1" latinLnBrk="0" hangingPunct="1">
                        <a:defRPr sz="1100" kern="1200">
                          <a:solidFill>
                            <a:schemeClr val="dk1"/>
                          </a:solidFill>
                          <a:latin typeface="Neo Sans Intel"/>
                          <a:cs typeface="Arial"/>
                        </a:defRPr>
                      </a:lvl7pPr>
                      <a:lvl8pPr marL="1995710" algn="l" defTabSz="570203" rtl="0" eaLnBrk="1" latinLnBrk="0" hangingPunct="1">
                        <a:defRPr sz="1100" kern="1200">
                          <a:solidFill>
                            <a:schemeClr val="dk1"/>
                          </a:solidFill>
                          <a:latin typeface="Neo Sans Intel"/>
                          <a:cs typeface="Arial"/>
                        </a:defRPr>
                      </a:lvl8pPr>
                      <a:lvl9pPr marL="2280815" algn="l" defTabSz="570203" rtl="0" eaLnBrk="1" latinLnBrk="0" hangingPunct="1">
                        <a:defRPr sz="1100" kern="1200">
                          <a:solidFill>
                            <a:schemeClr val="dk1"/>
                          </a:solidFill>
                          <a:latin typeface="Neo Sans Intel"/>
                          <a:cs typeface="Arial"/>
                        </a:defRPr>
                      </a:lvl9pPr>
                    </a:lstStyle>
                    <a:p>
                      <a:pPr marL="0" marR="0" indent="0" algn="ctr" defTabSz="570203" rtl="0" eaLnBrk="1" fontAlgn="auto" latinLnBrk="0" hangingPunct="1">
                        <a:lnSpc>
                          <a:spcPct val="100000"/>
                        </a:lnSpc>
                        <a:spcBef>
                          <a:spcPts val="0"/>
                        </a:spcBef>
                        <a:spcAft>
                          <a:spcPts val="0"/>
                        </a:spcAft>
                        <a:buClrTx/>
                        <a:buSzTx/>
                        <a:buFontTx/>
                        <a:buNone/>
                        <a:tabLst/>
                        <a:defRPr/>
                      </a:pPr>
                      <a:r>
                        <a:rPr lang="en-US" sz="1100" dirty="0" smtClean="0">
                          <a:solidFill>
                            <a:schemeClr val="tx1"/>
                          </a:solidFill>
                          <a:latin typeface="+mj-lt"/>
                        </a:rPr>
                        <a:t>Performance per core/thread must increase each generation, </a:t>
                      </a:r>
                      <a:r>
                        <a:rPr lang="en-US" sz="1100" baseline="0" dirty="0" smtClean="0">
                          <a:solidFill>
                            <a:schemeClr val="tx1"/>
                          </a:solidFill>
                          <a:latin typeface="+mj-lt"/>
                        </a:rPr>
                        <a:t>be as fast as possible</a:t>
                      </a:r>
                      <a:endParaRPr lang="en-US" sz="1100" b="0" dirty="0" smtClean="0">
                        <a:solidFill>
                          <a:schemeClr val="tx1"/>
                        </a:solidFill>
                        <a:latin typeface="+mj-lt"/>
                      </a:endParaRPr>
                    </a:p>
                  </a:txBody>
                  <a:tcPr anchor="ctr" anchorCtr="1"/>
                </a:tc>
                <a:tc>
                  <a:txBody>
                    <a:bodyPr/>
                    <a:lstStyle/>
                    <a:p>
                      <a:pPr marL="0" marR="0" indent="0" algn="ctr" defTabSz="570203" rtl="0" eaLnBrk="1" fontAlgn="auto" latinLnBrk="0" hangingPunct="1">
                        <a:lnSpc>
                          <a:spcPct val="100000"/>
                        </a:lnSpc>
                        <a:spcBef>
                          <a:spcPts val="0"/>
                        </a:spcBef>
                        <a:spcAft>
                          <a:spcPts val="0"/>
                        </a:spcAft>
                        <a:buClrTx/>
                        <a:buSzTx/>
                        <a:buFontTx/>
                        <a:buNone/>
                        <a:tabLst/>
                        <a:defRPr/>
                      </a:pPr>
                      <a:endParaRPr lang="en-US" sz="1000" b="0" dirty="0" smtClean="0">
                        <a:solidFill>
                          <a:schemeClr val="bg2"/>
                        </a:solidFill>
                        <a:latin typeface="+mj-lt"/>
                      </a:endParaRPr>
                    </a:p>
                  </a:txBody>
                  <a:tcPr anchor="ctr" anchorCtr="1"/>
                </a:tc>
                <a:tc>
                  <a:txBody>
                    <a:bodyPr/>
                    <a:lstStyle>
                      <a:lvl1pPr marL="0" algn="l" defTabSz="570203" rtl="0" eaLnBrk="1" latinLnBrk="0" hangingPunct="1">
                        <a:defRPr sz="1100" kern="1200">
                          <a:solidFill>
                            <a:schemeClr val="dk1"/>
                          </a:solidFill>
                          <a:latin typeface="Neo Sans Intel"/>
                          <a:cs typeface="Arial"/>
                        </a:defRPr>
                      </a:lvl1pPr>
                      <a:lvl2pPr marL="285102" algn="l" defTabSz="570203" rtl="0" eaLnBrk="1" latinLnBrk="0" hangingPunct="1">
                        <a:defRPr sz="1100" kern="1200">
                          <a:solidFill>
                            <a:schemeClr val="dk1"/>
                          </a:solidFill>
                          <a:latin typeface="Neo Sans Intel"/>
                          <a:cs typeface="Arial"/>
                        </a:defRPr>
                      </a:lvl2pPr>
                      <a:lvl3pPr marL="570203" algn="l" defTabSz="570203" rtl="0" eaLnBrk="1" latinLnBrk="0" hangingPunct="1">
                        <a:defRPr sz="1100" kern="1200">
                          <a:solidFill>
                            <a:schemeClr val="dk1"/>
                          </a:solidFill>
                          <a:latin typeface="Neo Sans Intel"/>
                          <a:cs typeface="Arial"/>
                        </a:defRPr>
                      </a:lvl3pPr>
                      <a:lvl4pPr marL="855311" algn="l" defTabSz="570203" rtl="0" eaLnBrk="1" latinLnBrk="0" hangingPunct="1">
                        <a:defRPr sz="1100" kern="1200">
                          <a:solidFill>
                            <a:schemeClr val="dk1"/>
                          </a:solidFill>
                          <a:latin typeface="Neo Sans Intel"/>
                          <a:cs typeface="Arial"/>
                        </a:defRPr>
                      </a:lvl4pPr>
                      <a:lvl5pPr marL="1140409" algn="l" defTabSz="570203" rtl="0" eaLnBrk="1" latinLnBrk="0" hangingPunct="1">
                        <a:defRPr sz="1100" kern="1200">
                          <a:solidFill>
                            <a:schemeClr val="dk1"/>
                          </a:solidFill>
                          <a:latin typeface="Neo Sans Intel"/>
                          <a:cs typeface="Arial"/>
                        </a:defRPr>
                      </a:lvl5pPr>
                      <a:lvl6pPr marL="1425505" algn="l" defTabSz="570203" rtl="0" eaLnBrk="1" latinLnBrk="0" hangingPunct="1">
                        <a:defRPr sz="1100" kern="1200">
                          <a:solidFill>
                            <a:schemeClr val="dk1"/>
                          </a:solidFill>
                          <a:latin typeface="Neo Sans Intel"/>
                          <a:cs typeface="Arial"/>
                        </a:defRPr>
                      </a:lvl6pPr>
                      <a:lvl7pPr marL="1710611" algn="l" defTabSz="570203" rtl="0" eaLnBrk="1" latinLnBrk="0" hangingPunct="1">
                        <a:defRPr sz="1100" kern="1200">
                          <a:solidFill>
                            <a:schemeClr val="dk1"/>
                          </a:solidFill>
                          <a:latin typeface="Neo Sans Intel"/>
                          <a:cs typeface="Arial"/>
                        </a:defRPr>
                      </a:lvl7pPr>
                      <a:lvl8pPr marL="1995710" algn="l" defTabSz="570203" rtl="0" eaLnBrk="1" latinLnBrk="0" hangingPunct="1">
                        <a:defRPr sz="1100" kern="1200">
                          <a:solidFill>
                            <a:schemeClr val="dk1"/>
                          </a:solidFill>
                          <a:latin typeface="Neo Sans Intel"/>
                          <a:cs typeface="Arial"/>
                        </a:defRPr>
                      </a:lvl8pPr>
                      <a:lvl9pPr marL="2280815" algn="l" defTabSz="570203" rtl="0" eaLnBrk="1" latinLnBrk="0" hangingPunct="1">
                        <a:defRPr sz="1100" kern="1200">
                          <a:solidFill>
                            <a:schemeClr val="dk1"/>
                          </a:solidFill>
                          <a:latin typeface="Neo Sans Intel"/>
                          <a:cs typeface="Arial"/>
                        </a:defRPr>
                      </a:lvl9pPr>
                    </a:lstStyle>
                    <a:p>
                      <a:pPr marL="0" marR="0" indent="0" algn="ctr" defTabSz="570203" rtl="0" eaLnBrk="1" fontAlgn="auto" latinLnBrk="0" hangingPunct="1">
                        <a:lnSpc>
                          <a:spcPct val="100000"/>
                        </a:lnSpc>
                        <a:spcBef>
                          <a:spcPts val="0"/>
                        </a:spcBef>
                        <a:spcAft>
                          <a:spcPts val="0"/>
                        </a:spcAft>
                        <a:buClrTx/>
                        <a:buSzTx/>
                        <a:buFontTx/>
                        <a:buNone/>
                        <a:tabLst/>
                        <a:defRPr/>
                      </a:pPr>
                      <a:r>
                        <a:rPr lang="en-US" sz="1100" dirty="0" smtClean="0">
                          <a:solidFill>
                            <a:schemeClr val="tx1"/>
                          </a:solidFill>
                          <a:latin typeface="+mj-lt"/>
                        </a:rPr>
                        <a:t>Willing to trade performance per core/thread for aggregate performance</a:t>
                      </a:r>
                      <a:endParaRPr lang="en-US" sz="1100" b="0" dirty="0" smtClean="0">
                        <a:solidFill>
                          <a:schemeClr val="tx1"/>
                        </a:solidFill>
                        <a:latin typeface="+mj-lt"/>
                      </a:endParaRPr>
                    </a:p>
                  </a:txBody>
                  <a:tcPr anchor="ctr" anchorCtr="1"/>
                </a:tc>
              </a:tr>
              <a:tr h="434340">
                <a:tc>
                  <a:txBody>
                    <a:bodyPr/>
                    <a:lstStyle>
                      <a:lvl1pPr marL="0" algn="l" defTabSz="570203" rtl="0" eaLnBrk="1" latinLnBrk="0" hangingPunct="1">
                        <a:defRPr sz="1100" kern="1200">
                          <a:solidFill>
                            <a:schemeClr val="dk1"/>
                          </a:solidFill>
                          <a:latin typeface="Neo Sans Intel"/>
                          <a:cs typeface="Arial"/>
                        </a:defRPr>
                      </a:lvl1pPr>
                      <a:lvl2pPr marL="285102" algn="l" defTabSz="570203" rtl="0" eaLnBrk="1" latinLnBrk="0" hangingPunct="1">
                        <a:defRPr sz="1100" kern="1200">
                          <a:solidFill>
                            <a:schemeClr val="dk1"/>
                          </a:solidFill>
                          <a:latin typeface="Neo Sans Intel"/>
                          <a:cs typeface="Arial"/>
                        </a:defRPr>
                      </a:lvl2pPr>
                      <a:lvl3pPr marL="570203" algn="l" defTabSz="570203" rtl="0" eaLnBrk="1" latinLnBrk="0" hangingPunct="1">
                        <a:defRPr sz="1100" kern="1200">
                          <a:solidFill>
                            <a:schemeClr val="dk1"/>
                          </a:solidFill>
                          <a:latin typeface="Neo Sans Intel"/>
                          <a:cs typeface="Arial"/>
                        </a:defRPr>
                      </a:lvl3pPr>
                      <a:lvl4pPr marL="855311" algn="l" defTabSz="570203" rtl="0" eaLnBrk="1" latinLnBrk="0" hangingPunct="1">
                        <a:defRPr sz="1100" kern="1200">
                          <a:solidFill>
                            <a:schemeClr val="dk1"/>
                          </a:solidFill>
                          <a:latin typeface="Neo Sans Intel"/>
                          <a:cs typeface="Arial"/>
                        </a:defRPr>
                      </a:lvl4pPr>
                      <a:lvl5pPr marL="1140409" algn="l" defTabSz="570203" rtl="0" eaLnBrk="1" latinLnBrk="0" hangingPunct="1">
                        <a:defRPr sz="1100" kern="1200">
                          <a:solidFill>
                            <a:schemeClr val="dk1"/>
                          </a:solidFill>
                          <a:latin typeface="Neo Sans Intel"/>
                          <a:cs typeface="Arial"/>
                        </a:defRPr>
                      </a:lvl5pPr>
                      <a:lvl6pPr marL="1425505" algn="l" defTabSz="570203" rtl="0" eaLnBrk="1" latinLnBrk="0" hangingPunct="1">
                        <a:defRPr sz="1100" kern="1200">
                          <a:solidFill>
                            <a:schemeClr val="dk1"/>
                          </a:solidFill>
                          <a:latin typeface="Neo Sans Intel"/>
                          <a:cs typeface="Arial"/>
                        </a:defRPr>
                      </a:lvl6pPr>
                      <a:lvl7pPr marL="1710611" algn="l" defTabSz="570203" rtl="0" eaLnBrk="1" latinLnBrk="0" hangingPunct="1">
                        <a:defRPr sz="1100" kern="1200">
                          <a:solidFill>
                            <a:schemeClr val="dk1"/>
                          </a:solidFill>
                          <a:latin typeface="Neo Sans Intel"/>
                          <a:cs typeface="Arial"/>
                        </a:defRPr>
                      </a:lvl7pPr>
                      <a:lvl8pPr marL="1995710" algn="l" defTabSz="570203" rtl="0" eaLnBrk="1" latinLnBrk="0" hangingPunct="1">
                        <a:defRPr sz="1100" kern="1200">
                          <a:solidFill>
                            <a:schemeClr val="dk1"/>
                          </a:solidFill>
                          <a:latin typeface="Neo Sans Intel"/>
                          <a:cs typeface="Arial"/>
                        </a:defRPr>
                      </a:lvl8pPr>
                      <a:lvl9pPr marL="2280815" algn="l" defTabSz="570203" rtl="0" eaLnBrk="1" latinLnBrk="0" hangingPunct="1">
                        <a:defRPr sz="1100" kern="1200">
                          <a:solidFill>
                            <a:schemeClr val="dk1"/>
                          </a:solidFill>
                          <a:latin typeface="Neo Sans Intel"/>
                          <a:cs typeface="Arial"/>
                        </a:defRPr>
                      </a:lvl9pPr>
                    </a:lstStyle>
                    <a:p>
                      <a:pPr marL="0" marR="0" indent="0" algn="ctr" defTabSz="570203" rtl="0" eaLnBrk="1" fontAlgn="auto" latinLnBrk="0" hangingPunct="1">
                        <a:lnSpc>
                          <a:spcPct val="100000"/>
                        </a:lnSpc>
                        <a:spcBef>
                          <a:spcPts val="0"/>
                        </a:spcBef>
                        <a:spcAft>
                          <a:spcPts val="0"/>
                        </a:spcAft>
                        <a:buClrTx/>
                        <a:buSzTx/>
                        <a:buFontTx/>
                        <a:buNone/>
                        <a:tabLst/>
                        <a:defRPr/>
                      </a:pPr>
                      <a:r>
                        <a:rPr lang="en-US" sz="1100" dirty="0" smtClean="0">
                          <a:solidFill>
                            <a:schemeClr val="tx1"/>
                          </a:solidFill>
                          <a:latin typeface="+mj-lt"/>
                        </a:rPr>
                        <a:t>Power envelopes should stay flat or go down each generation</a:t>
                      </a:r>
                      <a:endParaRPr lang="en-US" sz="1100" b="0" dirty="0" smtClean="0">
                        <a:solidFill>
                          <a:schemeClr val="tx1"/>
                        </a:solidFill>
                        <a:latin typeface="+mj-lt"/>
                      </a:endParaRPr>
                    </a:p>
                  </a:txBody>
                  <a:tcPr anchor="ctr" anchorCtr="1"/>
                </a:tc>
                <a:tc>
                  <a:txBody>
                    <a:bodyPr/>
                    <a:lstStyle/>
                    <a:p>
                      <a:pPr marL="0" marR="0" indent="0" algn="ctr" defTabSz="570203" rtl="0" eaLnBrk="1" fontAlgn="auto" latinLnBrk="0" hangingPunct="1">
                        <a:lnSpc>
                          <a:spcPct val="100000"/>
                        </a:lnSpc>
                        <a:spcBef>
                          <a:spcPts val="0"/>
                        </a:spcBef>
                        <a:spcAft>
                          <a:spcPts val="0"/>
                        </a:spcAft>
                        <a:buClrTx/>
                        <a:buSzTx/>
                        <a:buFontTx/>
                        <a:buNone/>
                        <a:tabLst/>
                        <a:defRPr/>
                      </a:pPr>
                      <a:endParaRPr lang="en-US" sz="1000" b="0" dirty="0" smtClean="0">
                        <a:solidFill>
                          <a:schemeClr val="bg2"/>
                        </a:solidFill>
                        <a:latin typeface="+mj-lt"/>
                      </a:endParaRPr>
                    </a:p>
                  </a:txBody>
                  <a:tcPr anchor="ctr" anchorCtr="1"/>
                </a:tc>
                <a:tc>
                  <a:txBody>
                    <a:bodyPr/>
                    <a:lstStyle>
                      <a:lvl1pPr marL="0" algn="l" defTabSz="570203" rtl="0" eaLnBrk="1" latinLnBrk="0" hangingPunct="1">
                        <a:defRPr sz="1100" kern="1200">
                          <a:solidFill>
                            <a:schemeClr val="dk1"/>
                          </a:solidFill>
                          <a:latin typeface="Neo Sans Intel"/>
                          <a:cs typeface="Arial"/>
                        </a:defRPr>
                      </a:lvl1pPr>
                      <a:lvl2pPr marL="285102" algn="l" defTabSz="570203" rtl="0" eaLnBrk="1" latinLnBrk="0" hangingPunct="1">
                        <a:defRPr sz="1100" kern="1200">
                          <a:solidFill>
                            <a:schemeClr val="dk1"/>
                          </a:solidFill>
                          <a:latin typeface="Neo Sans Intel"/>
                          <a:cs typeface="Arial"/>
                        </a:defRPr>
                      </a:lvl2pPr>
                      <a:lvl3pPr marL="570203" algn="l" defTabSz="570203" rtl="0" eaLnBrk="1" latinLnBrk="0" hangingPunct="1">
                        <a:defRPr sz="1100" kern="1200">
                          <a:solidFill>
                            <a:schemeClr val="dk1"/>
                          </a:solidFill>
                          <a:latin typeface="Neo Sans Intel"/>
                          <a:cs typeface="Arial"/>
                        </a:defRPr>
                      </a:lvl3pPr>
                      <a:lvl4pPr marL="855311" algn="l" defTabSz="570203" rtl="0" eaLnBrk="1" latinLnBrk="0" hangingPunct="1">
                        <a:defRPr sz="1100" kern="1200">
                          <a:solidFill>
                            <a:schemeClr val="dk1"/>
                          </a:solidFill>
                          <a:latin typeface="Neo Sans Intel"/>
                          <a:cs typeface="Arial"/>
                        </a:defRPr>
                      </a:lvl4pPr>
                      <a:lvl5pPr marL="1140409" algn="l" defTabSz="570203" rtl="0" eaLnBrk="1" latinLnBrk="0" hangingPunct="1">
                        <a:defRPr sz="1100" kern="1200">
                          <a:solidFill>
                            <a:schemeClr val="dk1"/>
                          </a:solidFill>
                          <a:latin typeface="Neo Sans Intel"/>
                          <a:cs typeface="Arial"/>
                        </a:defRPr>
                      </a:lvl5pPr>
                      <a:lvl6pPr marL="1425505" algn="l" defTabSz="570203" rtl="0" eaLnBrk="1" latinLnBrk="0" hangingPunct="1">
                        <a:defRPr sz="1100" kern="1200">
                          <a:solidFill>
                            <a:schemeClr val="dk1"/>
                          </a:solidFill>
                          <a:latin typeface="Neo Sans Intel"/>
                          <a:cs typeface="Arial"/>
                        </a:defRPr>
                      </a:lvl6pPr>
                      <a:lvl7pPr marL="1710611" algn="l" defTabSz="570203" rtl="0" eaLnBrk="1" latinLnBrk="0" hangingPunct="1">
                        <a:defRPr sz="1100" kern="1200">
                          <a:solidFill>
                            <a:schemeClr val="dk1"/>
                          </a:solidFill>
                          <a:latin typeface="Neo Sans Intel"/>
                          <a:cs typeface="Arial"/>
                        </a:defRPr>
                      </a:lvl7pPr>
                      <a:lvl8pPr marL="1995710" algn="l" defTabSz="570203" rtl="0" eaLnBrk="1" latinLnBrk="0" hangingPunct="1">
                        <a:defRPr sz="1100" kern="1200">
                          <a:solidFill>
                            <a:schemeClr val="dk1"/>
                          </a:solidFill>
                          <a:latin typeface="Neo Sans Intel"/>
                          <a:cs typeface="Arial"/>
                        </a:defRPr>
                      </a:lvl8pPr>
                      <a:lvl9pPr marL="2280815" algn="l" defTabSz="570203" rtl="0" eaLnBrk="1" latinLnBrk="0" hangingPunct="1">
                        <a:defRPr sz="1100" kern="1200">
                          <a:solidFill>
                            <a:schemeClr val="dk1"/>
                          </a:solidFill>
                          <a:latin typeface="Neo Sans Intel"/>
                          <a:cs typeface="Arial"/>
                        </a:defRPr>
                      </a:lvl9pPr>
                    </a:lstStyle>
                    <a:p>
                      <a:pPr marL="0" marR="0" indent="0" algn="ctr" defTabSz="570203" rtl="0" eaLnBrk="1" fontAlgn="auto" latinLnBrk="0" hangingPunct="1">
                        <a:lnSpc>
                          <a:spcPct val="100000"/>
                        </a:lnSpc>
                        <a:spcBef>
                          <a:spcPts val="0"/>
                        </a:spcBef>
                        <a:spcAft>
                          <a:spcPts val="0"/>
                        </a:spcAft>
                        <a:buClrTx/>
                        <a:buSzTx/>
                        <a:buFontTx/>
                        <a:buNone/>
                        <a:tabLst/>
                        <a:defRPr/>
                      </a:pPr>
                      <a:r>
                        <a:rPr lang="en-US" sz="1100" dirty="0" smtClean="0">
                          <a:solidFill>
                            <a:schemeClr val="tx1"/>
                          </a:solidFill>
                          <a:latin typeface="+mj-lt"/>
                        </a:rPr>
                        <a:t>Power envelopes should also stay flat or go down every generation</a:t>
                      </a:r>
                      <a:endParaRPr lang="en-US" sz="1100" b="0" dirty="0" smtClean="0">
                        <a:solidFill>
                          <a:schemeClr val="tx1"/>
                        </a:solidFill>
                        <a:latin typeface="+mj-lt"/>
                      </a:endParaRPr>
                    </a:p>
                  </a:txBody>
                  <a:tcPr anchor="ctr" anchorCtr="1"/>
                </a:tc>
              </a:tr>
              <a:tr h="262890">
                <a:tc>
                  <a:txBody>
                    <a:bodyPr/>
                    <a:lstStyle/>
                    <a:p>
                      <a:pPr marL="0" marR="0" indent="0" algn="ctr" defTabSz="570203" rtl="0" eaLnBrk="1" fontAlgn="auto" latinLnBrk="0" hangingPunct="1">
                        <a:lnSpc>
                          <a:spcPct val="100000"/>
                        </a:lnSpc>
                        <a:spcBef>
                          <a:spcPts val="0"/>
                        </a:spcBef>
                        <a:spcAft>
                          <a:spcPts val="0"/>
                        </a:spcAft>
                        <a:buClrTx/>
                        <a:buSzTx/>
                        <a:buFontTx/>
                        <a:buNone/>
                        <a:tabLst/>
                        <a:defRPr/>
                      </a:pPr>
                      <a:r>
                        <a:rPr lang="en-US" sz="1100" dirty="0" smtClean="0">
                          <a:solidFill>
                            <a:schemeClr val="tx1"/>
                          </a:solidFill>
                          <a:latin typeface="+mj-lt"/>
                        </a:rPr>
                        <a:t>Balanced platform (Memory, I/O, Compute)</a:t>
                      </a:r>
                      <a:endParaRPr lang="en-US" sz="1100" b="0" dirty="0" smtClean="0">
                        <a:solidFill>
                          <a:schemeClr val="tx1"/>
                        </a:solidFill>
                        <a:latin typeface="+mj-lt"/>
                      </a:endParaRPr>
                    </a:p>
                  </a:txBody>
                  <a:tcPr anchor="ctr" anchorCtr="1"/>
                </a:tc>
                <a:tc>
                  <a:txBody>
                    <a:bodyPr/>
                    <a:lstStyle/>
                    <a:p>
                      <a:pPr marL="0" marR="0" indent="0" algn="ctr" defTabSz="570203" rtl="0" eaLnBrk="1" fontAlgn="auto" latinLnBrk="0" hangingPunct="1">
                        <a:lnSpc>
                          <a:spcPct val="100000"/>
                        </a:lnSpc>
                        <a:spcBef>
                          <a:spcPts val="0"/>
                        </a:spcBef>
                        <a:spcAft>
                          <a:spcPts val="0"/>
                        </a:spcAft>
                        <a:buClrTx/>
                        <a:buSzTx/>
                        <a:buFontTx/>
                        <a:buNone/>
                        <a:tabLst/>
                        <a:defRPr/>
                      </a:pPr>
                      <a:endParaRPr lang="en-US" sz="1000" b="0" dirty="0" smtClean="0">
                        <a:solidFill>
                          <a:schemeClr val="bg2"/>
                        </a:solidFill>
                        <a:latin typeface="+mj-lt"/>
                      </a:endParaRPr>
                    </a:p>
                  </a:txBody>
                  <a:tcPr anchor="ctr" anchorCtr="1"/>
                </a:tc>
                <a:tc>
                  <a:txBody>
                    <a:bodyPr/>
                    <a:lstStyle/>
                    <a:p>
                      <a:pPr marL="0" marR="0" indent="0" algn="ctr" defTabSz="570203" rtl="0" eaLnBrk="1" fontAlgn="auto" latinLnBrk="0" hangingPunct="1">
                        <a:lnSpc>
                          <a:spcPct val="100000"/>
                        </a:lnSpc>
                        <a:spcBef>
                          <a:spcPts val="0"/>
                        </a:spcBef>
                        <a:spcAft>
                          <a:spcPts val="0"/>
                        </a:spcAft>
                        <a:buClrTx/>
                        <a:buSzTx/>
                        <a:buFontTx/>
                        <a:buNone/>
                        <a:tabLst/>
                        <a:defRPr/>
                      </a:pPr>
                      <a:r>
                        <a:rPr lang="en-US" sz="1100" dirty="0" smtClean="0">
                          <a:solidFill>
                            <a:schemeClr val="tx1"/>
                          </a:solidFill>
                          <a:latin typeface="+mj-lt"/>
                        </a:rPr>
                        <a:t>Optimized for highly parallel workloads</a:t>
                      </a:r>
                      <a:endParaRPr lang="en-US" sz="1100" b="0" dirty="0" smtClean="0">
                        <a:solidFill>
                          <a:schemeClr val="tx1"/>
                        </a:solidFill>
                        <a:latin typeface="+mj-lt"/>
                      </a:endParaRPr>
                    </a:p>
                  </a:txBody>
                  <a:tcPr anchor="ctr" anchorCtr="1"/>
                </a:tc>
              </a:tr>
              <a:tr h="308610">
                <a:tc>
                  <a:txBody>
                    <a:bodyPr/>
                    <a:lstStyle/>
                    <a:p>
                      <a:pPr marL="0" marR="0" indent="0" algn="ctr" defTabSz="570203" rtl="0" eaLnBrk="1" fontAlgn="auto" latinLnBrk="0" hangingPunct="1">
                        <a:lnSpc>
                          <a:spcPct val="100000"/>
                        </a:lnSpc>
                        <a:spcBef>
                          <a:spcPts val="0"/>
                        </a:spcBef>
                        <a:spcAft>
                          <a:spcPts val="0"/>
                        </a:spcAft>
                        <a:buClrTx/>
                        <a:buSzTx/>
                        <a:buFontTx/>
                        <a:buNone/>
                        <a:tabLst/>
                        <a:defRPr/>
                      </a:pPr>
                      <a:r>
                        <a:rPr lang="en-US" sz="1400" b="1" dirty="0" smtClean="0">
                          <a:solidFill>
                            <a:schemeClr val="tx1"/>
                          </a:solidFill>
                          <a:latin typeface="+mj-lt"/>
                        </a:rPr>
                        <a:t>Cores, Threads, Caches, SIMD</a:t>
                      </a:r>
                    </a:p>
                  </a:txBody>
                  <a:tcPr anchor="ctr" anchorCtr="1"/>
                </a:tc>
                <a:tc>
                  <a:txBody>
                    <a:bodyPr/>
                    <a:lstStyle/>
                    <a:p>
                      <a:pPr marL="0" marR="0" indent="0" algn="ctr" defTabSz="570203" rtl="0" eaLnBrk="1" fontAlgn="auto" latinLnBrk="0" hangingPunct="1">
                        <a:lnSpc>
                          <a:spcPct val="100000"/>
                        </a:lnSpc>
                        <a:spcBef>
                          <a:spcPts val="0"/>
                        </a:spcBef>
                        <a:spcAft>
                          <a:spcPts val="0"/>
                        </a:spcAft>
                        <a:buClrTx/>
                        <a:buSzTx/>
                        <a:buFontTx/>
                        <a:buNone/>
                        <a:tabLst/>
                        <a:defRPr/>
                      </a:pPr>
                      <a:endParaRPr lang="en-US" sz="1000" b="0" dirty="0" smtClean="0">
                        <a:solidFill>
                          <a:schemeClr val="bg2"/>
                        </a:solidFill>
                        <a:latin typeface="+mj-lt"/>
                      </a:endParaRPr>
                    </a:p>
                  </a:txBody>
                  <a:tcPr anchor="ctr" anchorCtr="1"/>
                </a:tc>
                <a:tc>
                  <a:txBody>
                    <a:bodyPr/>
                    <a:lstStyle/>
                    <a:p>
                      <a:pPr marL="0" marR="0" indent="0" algn="ctr" defTabSz="570203" rtl="0" eaLnBrk="1" fontAlgn="auto" latinLnBrk="0" hangingPunct="1">
                        <a:lnSpc>
                          <a:spcPct val="100000"/>
                        </a:lnSpc>
                        <a:spcBef>
                          <a:spcPts val="0"/>
                        </a:spcBef>
                        <a:spcAft>
                          <a:spcPts val="0"/>
                        </a:spcAft>
                        <a:buClrTx/>
                        <a:buSzTx/>
                        <a:buFontTx/>
                        <a:buNone/>
                        <a:tabLst/>
                        <a:defRPr/>
                      </a:pPr>
                      <a:r>
                        <a:rPr lang="en-US" sz="1400" b="1" dirty="0" smtClean="0">
                          <a:solidFill>
                            <a:schemeClr val="tx1"/>
                          </a:solidFill>
                          <a:latin typeface="+mj-lt"/>
                        </a:rPr>
                        <a:t>Cores, Threads, Caches, SIMD</a:t>
                      </a:r>
                    </a:p>
                  </a:txBody>
                  <a:tcPr anchor="ctr" anchorCtr="1"/>
                </a:tc>
              </a:tr>
            </a:tbl>
          </a:graphicData>
        </a:graphic>
      </p:graphicFrame>
      <p:sp>
        <p:nvSpPr>
          <p:cNvPr id="81" name="TextBox 80"/>
          <p:cNvSpPr txBox="1"/>
          <p:nvPr/>
        </p:nvSpPr>
        <p:spPr>
          <a:xfrm>
            <a:off x="2759903" y="1176233"/>
            <a:ext cx="3277223" cy="830997"/>
          </a:xfrm>
          <a:prstGeom prst="rect">
            <a:avLst/>
          </a:prstGeom>
          <a:noFill/>
        </p:spPr>
        <p:txBody>
          <a:bodyPr wrap="square" lIns="91438" tIns="45719" rIns="91438" bIns="45719" rtlCol="0">
            <a:spAutoFit/>
          </a:bodyPr>
          <a:lstStyle/>
          <a:p>
            <a:pPr algn="ctr"/>
            <a:r>
              <a:rPr lang="en-US" sz="1600" i="1" dirty="0">
                <a:effectLst>
                  <a:outerShdw blurRad="38100" dist="38100" dir="2700000" algn="tl">
                    <a:srgbClr val="000000">
                      <a:alpha val="43137"/>
                    </a:srgbClr>
                  </a:outerShdw>
                </a:effectLst>
                <a:latin typeface="Intel Clear" panose="020B0604020203020204" pitchFamily="34" charset="0"/>
                <a:cs typeface="Calibri" pitchFamily="34" charset="0"/>
              </a:rPr>
              <a:t>Different Optimization Points</a:t>
            </a:r>
          </a:p>
          <a:p>
            <a:pPr algn="ctr"/>
            <a:r>
              <a:rPr lang="en-US" sz="1600" i="1" dirty="0">
                <a:effectLst>
                  <a:outerShdw blurRad="38100" dist="38100" dir="2700000" algn="tl">
                    <a:srgbClr val="000000">
                      <a:alpha val="43137"/>
                    </a:srgbClr>
                  </a:outerShdw>
                </a:effectLst>
                <a:latin typeface="Intel Clear" panose="020B0604020203020204" pitchFamily="34" charset="0"/>
                <a:cs typeface="Calibri" pitchFamily="34" charset="0"/>
              </a:rPr>
              <a:t>Common Programming Models</a:t>
            </a:r>
          </a:p>
          <a:p>
            <a:pPr algn="ctr"/>
            <a:r>
              <a:rPr lang="en-US" sz="1600" i="1" dirty="0">
                <a:effectLst>
                  <a:outerShdw blurRad="38100" dist="38100" dir="2700000" algn="tl">
                    <a:srgbClr val="000000">
                      <a:alpha val="43137"/>
                    </a:srgbClr>
                  </a:outerShdw>
                </a:effectLst>
                <a:latin typeface="Intel Clear" panose="020B0604020203020204" pitchFamily="34" charset="0"/>
                <a:cs typeface="Calibri" pitchFamily="34" charset="0"/>
              </a:rPr>
              <a:t>and Architectural Elements</a:t>
            </a:r>
          </a:p>
        </p:txBody>
      </p:sp>
      <p:sp>
        <p:nvSpPr>
          <p:cNvPr id="4" name="Rectangle 3"/>
          <p:cNvSpPr/>
          <p:nvPr/>
        </p:nvSpPr>
        <p:spPr>
          <a:xfrm>
            <a:off x="4017889" y="4768144"/>
            <a:ext cx="1050283" cy="219288"/>
          </a:xfrm>
          <a:prstGeom prst="rect">
            <a:avLst/>
          </a:prstGeom>
        </p:spPr>
        <p:txBody>
          <a:bodyPr wrap="none" lIns="91438" tIns="45719" rIns="91438" bIns="45719">
            <a:spAutoFit/>
          </a:bodyPr>
          <a:lstStyle/>
          <a:p>
            <a:pPr lvl="0"/>
            <a:r>
              <a:rPr lang="en-US" sz="800" dirty="0">
                <a:solidFill>
                  <a:srgbClr val="FFFFFF"/>
                </a:solidFill>
              </a:rPr>
              <a:t>For illustration only</a:t>
            </a:r>
            <a:endParaRPr lang="en-GB" sz="800" dirty="0">
              <a:solidFill>
                <a:srgbClr val="FFFFFF"/>
              </a:solidFill>
            </a:endParaRPr>
          </a:p>
        </p:txBody>
      </p:sp>
      <p:pic>
        <p:nvPicPr>
          <p:cNvPr id="3" name="Picture 2"/>
          <p:cNvPicPr>
            <a:picLocks noChangeAspect="1"/>
          </p:cNvPicPr>
          <p:nvPr/>
        </p:nvPicPr>
        <p:blipFill>
          <a:blip r:embed="rId2" cstate="screen">
            <a:extLst>
              <a:ext uri="{BEBA8EAE-BF5A-486C-A8C5-ECC9F3942E4B}">
                <a14:imgProps xmlns:a14="http://schemas.microsoft.com/office/drawing/2010/main">
                  <a14:imgLayer r:embed="rId3">
                    <a14:imgEffect>
                      <a14:backgroundRemoval t="0" b="100000" l="9924" r="89968"/>
                    </a14:imgEffect>
                  </a14:imgLayer>
                </a14:imgProps>
              </a:ext>
              <a:ext uri="{28A0092B-C50C-407E-A947-70E740481C1C}">
                <a14:useLocalDpi xmlns:a14="http://schemas.microsoft.com/office/drawing/2010/main"/>
              </a:ext>
            </a:extLst>
          </a:blip>
          <a:stretch>
            <a:fillRect/>
          </a:stretch>
        </p:blipFill>
        <p:spPr>
          <a:xfrm>
            <a:off x="7112307" y="1083077"/>
            <a:ext cx="1382738" cy="921825"/>
          </a:xfrm>
          <a:prstGeom prst="rect">
            <a:avLst/>
          </a:prstGeom>
        </p:spPr>
      </p:pic>
      <p:pic>
        <p:nvPicPr>
          <p:cNvPr id="7" name="Picture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26363" y="1198266"/>
            <a:ext cx="822489" cy="691446"/>
          </a:xfrm>
          <a:prstGeom prst="rect">
            <a:avLst/>
          </a:prstGeom>
        </p:spPr>
      </p:pic>
      <p:sp>
        <p:nvSpPr>
          <p:cNvPr id="82" name="Slide Number Placeholder 3"/>
          <p:cNvSpPr>
            <a:spLocks noGrp="1"/>
          </p:cNvSpPr>
          <p:nvPr>
            <p:ph type="sldNum" sz="quarter" idx="4"/>
          </p:nvPr>
        </p:nvSpPr>
        <p:spPr>
          <a:xfrm>
            <a:off x="6917531" y="4830854"/>
            <a:ext cx="2057400" cy="273844"/>
          </a:xfrm>
        </p:spPr>
        <p:txBody>
          <a:bodyPr/>
          <a:lstStyle/>
          <a:p>
            <a:fld id="{B41F42F8-25E4-4D1B-BD30-C90591184289}" type="slidenum">
              <a:rPr lang="en-US" smtClean="0"/>
              <a:t>14</a:t>
            </a:fld>
            <a:endParaRPr lang="en-US" dirty="0"/>
          </a:p>
        </p:txBody>
      </p:sp>
    </p:spTree>
    <p:extLst>
      <p:ext uri="{BB962C8B-B14F-4D97-AF65-F5344CB8AC3E}">
        <p14:creationId xmlns:p14="http://schemas.microsoft.com/office/powerpoint/2010/main" val="4501131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 Single Corner Rectangle 10"/>
          <p:cNvSpPr/>
          <p:nvPr/>
        </p:nvSpPr>
        <p:spPr bwMode="auto">
          <a:xfrm>
            <a:off x="595875" y="3914344"/>
            <a:ext cx="515368" cy="138136"/>
          </a:xfrm>
          <a:prstGeom prst="round1Rect">
            <a:avLst/>
          </a:prstGeom>
          <a:ln w="9525"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style>
          <a:lnRef idx="0">
            <a:scrgbClr r="0" g="0" b="0"/>
          </a:lnRef>
          <a:fillRef idx="1003">
            <a:schemeClr val="lt1"/>
          </a:fillRef>
          <a:effectRef idx="0">
            <a:scrgbClr r="0" g="0" b="0"/>
          </a:effectRef>
          <a:fontRef idx="major"/>
        </p:style>
        <p:txBody>
          <a:bodyPr vert="horz" wrap="square" lIns="91440" tIns="45720" rIns="91440" bIns="45720" numCol="1" rtlCol="0" anchor="ctr" anchorCtr="0" compatLnSpc="1">
            <a:prstTxWarp prst="textNoShape">
              <a:avLst/>
            </a:prstTxWarp>
          </a:bodyPr>
          <a:lstStyle/>
          <a:p>
            <a:pPr algn="ctr" defTabSz="1306513"/>
            <a:r>
              <a:rPr lang="en-GB" sz="1000" dirty="0">
                <a:solidFill>
                  <a:schemeClr val="bg2"/>
                </a:solidFill>
                <a:latin typeface="+mn-lt"/>
              </a:rPr>
              <a:t>128b</a:t>
            </a:r>
          </a:p>
        </p:txBody>
      </p:sp>
      <p:sp>
        <p:nvSpPr>
          <p:cNvPr id="12" name="Round Single Corner Rectangle 11"/>
          <p:cNvSpPr/>
          <p:nvPr/>
        </p:nvSpPr>
        <p:spPr bwMode="auto">
          <a:xfrm>
            <a:off x="595875" y="4327682"/>
            <a:ext cx="2095500" cy="138023"/>
          </a:xfrm>
          <a:prstGeom prst="round1Rect">
            <a:avLst/>
          </a:prstGeom>
          <a:ln w="9525"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style>
          <a:lnRef idx="0">
            <a:scrgbClr r="0" g="0" b="0"/>
          </a:lnRef>
          <a:fillRef idx="1003">
            <a:schemeClr val="lt1"/>
          </a:fillRef>
          <a:effectRef idx="0">
            <a:scrgbClr r="0" g="0" b="0"/>
          </a:effectRef>
          <a:fontRef idx="major"/>
        </p:style>
        <p:txBody>
          <a:bodyPr vert="horz" wrap="square" lIns="91440" tIns="45720" rIns="91440" bIns="45720" numCol="1" rtlCol="0" anchor="ctr" anchorCtr="0" compatLnSpc="1">
            <a:prstTxWarp prst="textNoShape">
              <a:avLst/>
            </a:prstTxWarp>
          </a:bodyPr>
          <a:lstStyle/>
          <a:p>
            <a:pPr algn="ctr" defTabSz="1306513"/>
            <a:r>
              <a:rPr lang="en-GB" sz="1000" dirty="0">
                <a:solidFill>
                  <a:schemeClr val="bg2"/>
                </a:solidFill>
                <a:latin typeface="+mn-lt"/>
              </a:rPr>
              <a:t>512b</a:t>
            </a:r>
          </a:p>
        </p:txBody>
      </p:sp>
      <p:sp>
        <p:nvSpPr>
          <p:cNvPr id="13" name="Round Single Corner Rectangle 12"/>
          <p:cNvSpPr/>
          <p:nvPr/>
        </p:nvSpPr>
        <p:spPr bwMode="auto">
          <a:xfrm>
            <a:off x="595875" y="4118409"/>
            <a:ext cx="1047750" cy="145282"/>
          </a:xfrm>
          <a:prstGeom prst="round1Rect">
            <a:avLst/>
          </a:prstGeom>
          <a:ln w="9525"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style>
          <a:lnRef idx="0">
            <a:scrgbClr r="0" g="0" b="0"/>
          </a:lnRef>
          <a:fillRef idx="1003">
            <a:schemeClr val="lt1"/>
          </a:fillRef>
          <a:effectRef idx="0">
            <a:scrgbClr r="0" g="0" b="0"/>
          </a:effectRef>
          <a:fontRef idx="major"/>
        </p:style>
        <p:txBody>
          <a:bodyPr vert="horz" wrap="square" lIns="91440" tIns="45720" rIns="91440" bIns="45720" numCol="1" rtlCol="0" anchor="ctr" anchorCtr="0" compatLnSpc="1">
            <a:prstTxWarp prst="textNoShape">
              <a:avLst/>
            </a:prstTxWarp>
          </a:bodyPr>
          <a:lstStyle/>
          <a:p>
            <a:pPr algn="ctr" defTabSz="1306513"/>
            <a:r>
              <a:rPr lang="en-GB" sz="1000" dirty="0">
                <a:solidFill>
                  <a:schemeClr val="bg2"/>
                </a:solidFill>
                <a:latin typeface="+mn-lt"/>
              </a:rPr>
              <a:t>256b</a:t>
            </a:r>
          </a:p>
        </p:txBody>
      </p:sp>
      <p:sp>
        <p:nvSpPr>
          <p:cNvPr id="2" name="Title 1"/>
          <p:cNvSpPr>
            <a:spLocks noGrp="1"/>
          </p:cNvSpPr>
          <p:nvPr>
            <p:ph type="title"/>
          </p:nvPr>
        </p:nvSpPr>
        <p:spPr>
          <a:xfrm>
            <a:off x="365126" y="176886"/>
            <a:ext cx="8410774" cy="828670"/>
          </a:xfrm>
        </p:spPr>
        <p:txBody>
          <a:bodyPr/>
          <a:lstStyle/>
          <a:p>
            <a:r>
              <a:rPr lang="en-US" dirty="0" smtClean="0">
                <a:effectLst>
                  <a:outerShdw blurRad="38100" dist="38100" dir="2700000" algn="tl">
                    <a:srgbClr val="000000">
                      <a:alpha val="43137"/>
                    </a:srgbClr>
                  </a:outerShdw>
                </a:effectLst>
              </a:rPr>
              <a:t>Portable &amp; Scalable Parallel Programming</a:t>
            </a:r>
            <a:br>
              <a:rPr lang="en-US" dirty="0" smtClean="0">
                <a:effectLst>
                  <a:outerShdw blurRad="38100" dist="38100" dir="2700000" algn="tl">
                    <a:srgbClr val="000000">
                      <a:alpha val="43137"/>
                    </a:srgbClr>
                  </a:outerShdw>
                </a:effectLst>
              </a:rPr>
            </a:br>
            <a:endParaRPr lang="en-GB" sz="2000" b="0" dirty="0">
              <a:latin typeface="Intel Clear Light" panose="020B0404020203020204" pitchFamily="34" charset="0"/>
            </a:endParaRPr>
          </a:p>
        </p:txBody>
      </p:sp>
      <p:sp>
        <p:nvSpPr>
          <p:cNvPr id="7" name="TextBox 6"/>
          <p:cNvSpPr txBox="1"/>
          <p:nvPr/>
        </p:nvSpPr>
        <p:spPr>
          <a:xfrm>
            <a:off x="3527080" y="4416866"/>
            <a:ext cx="652743" cy="230832"/>
          </a:xfrm>
          <a:prstGeom prst="rect">
            <a:avLst/>
          </a:prstGeom>
          <a:noFill/>
        </p:spPr>
        <p:txBody>
          <a:bodyPr wrap="none" lIns="91440" tIns="45720" rIns="91440" bIns="45720" rtlCol="0">
            <a:spAutoFit/>
          </a:bodyPr>
          <a:lstStyle/>
          <a:p>
            <a:r>
              <a:rPr lang="en-GB" sz="900" b="0" dirty="0" smtClean="0">
                <a:latin typeface="+mn-lt"/>
              </a:rPr>
              <a:t>Multicore</a:t>
            </a:r>
            <a:endParaRPr lang="en-GB" sz="900" b="0" dirty="0">
              <a:latin typeface="+mn-lt"/>
            </a:endParaRPr>
          </a:p>
        </p:txBody>
      </p:sp>
      <p:sp>
        <p:nvSpPr>
          <p:cNvPr id="8" name="TextBox 7"/>
          <p:cNvSpPr txBox="1"/>
          <p:nvPr/>
        </p:nvSpPr>
        <p:spPr>
          <a:xfrm>
            <a:off x="4557366" y="4398579"/>
            <a:ext cx="755335" cy="230832"/>
          </a:xfrm>
          <a:prstGeom prst="rect">
            <a:avLst/>
          </a:prstGeom>
          <a:noFill/>
        </p:spPr>
        <p:txBody>
          <a:bodyPr wrap="none" lIns="91440" tIns="45720" rIns="91440" bIns="45720" rtlCol="0">
            <a:spAutoFit/>
          </a:bodyPr>
          <a:lstStyle/>
          <a:p>
            <a:r>
              <a:rPr lang="en-GB" sz="900" b="0" dirty="0" smtClean="0">
                <a:latin typeface="+mn-lt"/>
              </a:rPr>
              <a:t>Many-Core</a:t>
            </a:r>
            <a:endParaRPr lang="en-GB" sz="900" b="0" dirty="0">
              <a:latin typeface="+mn-lt"/>
            </a:endParaRPr>
          </a:p>
        </p:txBody>
      </p:sp>
      <p:sp>
        <p:nvSpPr>
          <p:cNvPr id="19" name="Right Arrow 18"/>
          <p:cNvSpPr/>
          <p:nvPr/>
        </p:nvSpPr>
        <p:spPr bwMode="auto">
          <a:xfrm rot="5400000">
            <a:off x="947661" y="2717987"/>
            <a:ext cx="1111098" cy="463174"/>
          </a:xfrm>
          <a:prstGeom prst="rightArrow">
            <a:avLst>
              <a:gd name="adj1" fmla="val 50000"/>
              <a:gd name="adj2" fmla="val 34168"/>
            </a:avLst>
          </a:prstGeom>
          <a:gradFill flip="none" rotWithShape="1">
            <a:gsLst>
              <a:gs pos="50000">
                <a:srgbClr val="ED4400"/>
              </a:gs>
              <a:gs pos="0">
                <a:schemeClr val="accent2">
                  <a:shade val="51000"/>
                  <a:satMod val="130000"/>
                  <a:alpha val="0"/>
                </a:schemeClr>
              </a:gs>
              <a:gs pos="100000">
                <a:schemeClr val="accent2">
                  <a:shade val="94000"/>
                  <a:satMod val="135000"/>
                </a:schemeClr>
              </a:gs>
            </a:gsLst>
            <a:lin ang="0" scaled="1"/>
            <a:tileRect/>
          </a:gradFill>
          <a:ln>
            <a:noFill/>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defTabSz="1306513"/>
            <a:endParaRPr lang="en-GB" sz="2100">
              <a:solidFill>
                <a:schemeClr val="tx1"/>
              </a:solidFill>
              <a:latin typeface="Segoe UI" pitchFamily="34" charset="0"/>
            </a:endParaRPr>
          </a:p>
        </p:txBody>
      </p:sp>
      <p:grpSp>
        <p:nvGrpSpPr>
          <p:cNvPr id="21" name="Group 20"/>
          <p:cNvGrpSpPr/>
          <p:nvPr/>
        </p:nvGrpSpPr>
        <p:grpSpPr>
          <a:xfrm>
            <a:off x="3489350" y="3883883"/>
            <a:ext cx="818447" cy="429798"/>
            <a:chOff x="229684" y="650047"/>
            <a:chExt cx="714832" cy="355360"/>
          </a:xfrm>
          <a:solidFill>
            <a:schemeClr val="accent1"/>
          </a:solidFill>
        </p:grpSpPr>
        <p:sp>
          <p:nvSpPr>
            <p:cNvPr id="15" name="Rectangle 14"/>
            <p:cNvSpPr/>
            <p:nvPr/>
          </p:nvSpPr>
          <p:spPr bwMode="auto">
            <a:xfrm>
              <a:off x="229684" y="650047"/>
              <a:ext cx="177680" cy="177680"/>
            </a:xfrm>
            <a:prstGeom prst="rect">
              <a:avLst/>
            </a:prstGeom>
            <a:grpFill/>
            <a:ln>
              <a:headEnd type="none" w="med" len="med"/>
              <a:tailEnd type="none" w="med" len="med"/>
            </a:ln>
          </p:spPr>
          <p:style>
            <a:lnRef idx="0">
              <a:schemeClr val="accent3"/>
            </a:lnRef>
            <a:fillRef idx="1003">
              <a:schemeClr val="dk2"/>
            </a:fillRef>
            <a:effectRef idx="3">
              <a:schemeClr val="accent3"/>
            </a:effectRef>
            <a:fontRef idx="minor">
              <a:schemeClr val="lt1"/>
            </a:fontRef>
          </p:style>
          <p:txBody>
            <a:bodyPr vert="horz" wrap="square" lIns="91440" tIns="45720" rIns="91440" bIns="45720" numCol="1" rtlCol="0" anchor="t" anchorCtr="0" compatLnSpc="1">
              <a:prstTxWarp prst="textNoShape">
                <a:avLst/>
              </a:prstTxWarp>
            </a:bodyPr>
            <a:lstStyle/>
            <a:p>
              <a:pPr defTabSz="1306513"/>
              <a:endParaRPr lang="en-US" sz="2100">
                <a:solidFill>
                  <a:schemeClr val="tx1"/>
                </a:solidFill>
                <a:latin typeface="Segoe UI" pitchFamily="34" charset="0"/>
              </a:endParaRPr>
            </a:p>
          </p:txBody>
        </p:sp>
        <p:sp>
          <p:nvSpPr>
            <p:cNvPr id="31" name="Rectangle 30"/>
            <p:cNvSpPr/>
            <p:nvPr/>
          </p:nvSpPr>
          <p:spPr bwMode="auto">
            <a:xfrm>
              <a:off x="410503" y="650047"/>
              <a:ext cx="177680" cy="177680"/>
            </a:xfrm>
            <a:prstGeom prst="rect">
              <a:avLst/>
            </a:prstGeom>
            <a:grpFill/>
            <a:ln>
              <a:headEnd type="none" w="med" len="med"/>
              <a:tailEnd type="none" w="med" len="med"/>
            </a:ln>
          </p:spPr>
          <p:style>
            <a:lnRef idx="0">
              <a:schemeClr val="accent3"/>
            </a:lnRef>
            <a:fillRef idx="1003">
              <a:schemeClr val="dk2"/>
            </a:fillRef>
            <a:effectRef idx="3">
              <a:schemeClr val="accent3"/>
            </a:effectRef>
            <a:fontRef idx="minor">
              <a:schemeClr val="lt1"/>
            </a:fontRef>
          </p:style>
          <p:txBody>
            <a:bodyPr vert="horz" wrap="square" lIns="91440" tIns="45720" rIns="91440" bIns="45720" numCol="1" rtlCol="0" anchor="t" anchorCtr="0" compatLnSpc="1">
              <a:prstTxWarp prst="textNoShape">
                <a:avLst/>
              </a:prstTxWarp>
            </a:bodyPr>
            <a:lstStyle/>
            <a:p>
              <a:pPr defTabSz="1306513"/>
              <a:endParaRPr lang="en-US" sz="2100">
                <a:solidFill>
                  <a:schemeClr val="tx1"/>
                </a:solidFill>
                <a:latin typeface="Segoe UI" pitchFamily="34" charset="0"/>
              </a:endParaRPr>
            </a:p>
          </p:txBody>
        </p:sp>
        <p:sp>
          <p:nvSpPr>
            <p:cNvPr id="33" name="Rectangle 32"/>
            <p:cNvSpPr/>
            <p:nvPr/>
          </p:nvSpPr>
          <p:spPr bwMode="auto">
            <a:xfrm>
              <a:off x="589156" y="650047"/>
              <a:ext cx="177680" cy="177680"/>
            </a:xfrm>
            <a:prstGeom prst="rect">
              <a:avLst/>
            </a:prstGeom>
            <a:grpFill/>
            <a:ln>
              <a:headEnd type="none" w="med" len="med"/>
              <a:tailEnd type="none" w="med" len="med"/>
            </a:ln>
          </p:spPr>
          <p:style>
            <a:lnRef idx="0">
              <a:schemeClr val="accent3"/>
            </a:lnRef>
            <a:fillRef idx="1003">
              <a:schemeClr val="dk2"/>
            </a:fillRef>
            <a:effectRef idx="3">
              <a:schemeClr val="accent3"/>
            </a:effectRef>
            <a:fontRef idx="minor">
              <a:schemeClr val="lt1"/>
            </a:fontRef>
          </p:style>
          <p:txBody>
            <a:bodyPr vert="horz" wrap="square" lIns="91440" tIns="45720" rIns="91440" bIns="45720" numCol="1" rtlCol="0" anchor="t" anchorCtr="0" compatLnSpc="1">
              <a:prstTxWarp prst="textNoShape">
                <a:avLst/>
              </a:prstTxWarp>
            </a:bodyPr>
            <a:lstStyle/>
            <a:p>
              <a:pPr defTabSz="1306513"/>
              <a:endParaRPr lang="en-US" sz="2100">
                <a:solidFill>
                  <a:schemeClr val="tx1"/>
                </a:solidFill>
                <a:latin typeface="Segoe UI" pitchFamily="34" charset="0"/>
              </a:endParaRPr>
            </a:p>
          </p:txBody>
        </p:sp>
        <p:sp>
          <p:nvSpPr>
            <p:cNvPr id="34" name="Rectangle 33"/>
            <p:cNvSpPr/>
            <p:nvPr/>
          </p:nvSpPr>
          <p:spPr bwMode="auto">
            <a:xfrm>
              <a:off x="766836" y="650047"/>
              <a:ext cx="177680" cy="177680"/>
            </a:xfrm>
            <a:prstGeom prst="rect">
              <a:avLst/>
            </a:prstGeom>
            <a:grpFill/>
            <a:ln>
              <a:headEnd type="none" w="med" len="med"/>
              <a:tailEnd type="none" w="med" len="med"/>
            </a:ln>
          </p:spPr>
          <p:style>
            <a:lnRef idx="0">
              <a:schemeClr val="accent3"/>
            </a:lnRef>
            <a:fillRef idx="1003">
              <a:schemeClr val="dk2"/>
            </a:fillRef>
            <a:effectRef idx="3">
              <a:schemeClr val="accent3"/>
            </a:effectRef>
            <a:fontRef idx="minor">
              <a:schemeClr val="lt1"/>
            </a:fontRef>
          </p:style>
          <p:txBody>
            <a:bodyPr vert="horz" wrap="square" lIns="91440" tIns="45720" rIns="91440" bIns="45720" numCol="1" rtlCol="0" anchor="t" anchorCtr="0" compatLnSpc="1">
              <a:prstTxWarp prst="textNoShape">
                <a:avLst/>
              </a:prstTxWarp>
            </a:bodyPr>
            <a:lstStyle/>
            <a:p>
              <a:pPr defTabSz="1306513"/>
              <a:endParaRPr lang="en-US" sz="2100">
                <a:solidFill>
                  <a:schemeClr val="tx1"/>
                </a:solidFill>
                <a:latin typeface="Segoe UI" pitchFamily="34" charset="0"/>
              </a:endParaRPr>
            </a:p>
          </p:txBody>
        </p:sp>
        <p:sp>
          <p:nvSpPr>
            <p:cNvPr id="35" name="Rectangle 34"/>
            <p:cNvSpPr/>
            <p:nvPr/>
          </p:nvSpPr>
          <p:spPr bwMode="auto">
            <a:xfrm>
              <a:off x="229684" y="827727"/>
              <a:ext cx="177680" cy="177680"/>
            </a:xfrm>
            <a:prstGeom prst="rect">
              <a:avLst/>
            </a:prstGeom>
            <a:grpFill/>
            <a:ln>
              <a:headEnd type="none" w="med" len="med"/>
              <a:tailEnd type="none" w="med" len="med"/>
            </a:ln>
          </p:spPr>
          <p:style>
            <a:lnRef idx="0">
              <a:schemeClr val="accent3"/>
            </a:lnRef>
            <a:fillRef idx="1003">
              <a:schemeClr val="dk2"/>
            </a:fillRef>
            <a:effectRef idx="3">
              <a:schemeClr val="accent3"/>
            </a:effectRef>
            <a:fontRef idx="minor">
              <a:schemeClr val="lt1"/>
            </a:fontRef>
          </p:style>
          <p:txBody>
            <a:bodyPr vert="horz" wrap="square" lIns="91440" tIns="45720" rIns="91440" bIns="45720" numCol="1" rtlCol="0" anchor="t" anchorCtr="0" compatLnSpc="1">
              <a:prstTxWarp prst="textNoShape">
                <a:avLst/>
              </a:prstTxWarp>
            </a:bodyPr>
            <a:lstStyle/>
            <a:p>
              <a:pPr defTabSz="1306513"/>
              <a:endParaRPr lang="en-US" sz="2100">
                <a:solidFill>
                  <a:schemeClr val="tx1"/>
                </a:solidFill>
                <a:latin typeface="Segoe UI" pitchFamily="34" charset="0"/>
              </a:endParaRPr>
            </a:p>
          </p:txBody>
        </p:sp>
        <p:sp>
          <p:nvSpPr>
            <p:cNvPr id="36" name="Rectangle 35"/>
            <p:cNvSpPr/>
            <p:nvPr/>
          </p:nvSpPr>
          <p:spPr bwMode="auto">
            <a:xfrm>
              <a:off x="410503" y="827727"/>
              <a:ext cx="177680" cy="177680"/>
            </a:xfrm>
            <a:prstGeom prst="rect">
              <a:avLst/>
            </a:prstGeom>
            <a:grpFill/>
            <a:ln>
              <a:headEnd type="none" w="med" len="med"/>
              <a:tailEnd type="none" w="med" len="med"/>
            </a:ln>
          </p:spPr>
          <p:style>
            <a:lnRef idx="0">
              <a:schemeClr val="accent3"/>
            </a:lnRef>
            <a:fillRef idx="1003">
              <a:schemeClr val="dk2"/>
            </a:fillRef>
            <a:effectRef idx="3">
              <a:schemeClr val="accent3"/>
            </a:effectRef>
            <a:fontRef idx="minor">
              <a:schemeClr val="lt1"/>
            </a:fontRef>
          </p:style>
          <p:txBody>
            <a:bodyPr vert="horz" wrap="square" lIns="91440" tIns="45720" rIns="91440" bIns="45720" numCol="1" rtlCol="0" anchor="t" anchorCtr="0" compatLnSpc="1">
              <a:prstTxWarp prst="textNoShape">
                <a:avLst/>
              </a:prstTxWarp>
            </a:bodyPr>
            <a:lstStyle/>
            <a:p>
              <a:pPr defTabSz="1306513"/>
              <a:endParaRPr lang="en-US" sz="2100">
                <a:solidFill>
                  <a:schemeClr val="tx1"/>
                </a:solidFill>
                <a:latin typeface="Segoe UI" pitchFamily="34" charset="0"/>
              </a:endParaRPr>
            </a:p>
          </p:txBody>
        </p:sp>
        <p:sp>
          <p:nvSpPr>
            <p:cNvPr id="37" name="Rectangle 36"/>
            <p:cNvSpPr/>
            <p:nvPr/>
          </p:nvSpPr>
          <p:spPr bwMode="auto">
            <a:xfrm>
              <a:off x="589156" y="827727"/>
              <a:ext cx="177680" cy="177680"/>
            </a:xfrm>
            <a:prstGeom prst="rect">
              <a:avLst/>
            </a:prstGeom>
            <a:grpFill/>
            <a:ln>
              <a:headEnd type="none" w="med" len="med"/>
              <a:tailEnd type="none" w="med" len="med"/>
            </a:ln>
          </p:spPr>
          <p:style>
            <a:lnRef idx="0">
              <a:schemeClr val="accent3"/>
            </a:lnRef>
            <a:fillRef idx="1003">
              <a:schemeClr val="dk2"/>
            </a:fillRef>
            <a:effectRef idx="3">
              <a:schemeClr val="accent3"/>
            </a:effectRef>
            <a:fontRef idx="minor">
              <a:schemeClr val="lt1"/>
            </a:fontRef>
          </p:style>
          <p:txBody>
            <a:bodyPr vert="horz" wrap="square" lIns="91440" tIns="45720" rIns="91440" bIns="45720" numCol="1" rtlCol="0" anchor="t" anchorCtr="0" compatLnSpc="1">
              <a:prstTxWarp prst="textNoShape">
                <a:avLst/>
              </a:prstTxWarp>
            </a:bodyPr>
            <a:lstStyle/>
            <a:p>
              <a:pPr defTabSz="1306513"/>
              <a:endParaRPr lang="en-US" sz="2100">
                <a:solidFill>
                  <a:schemeClr val="tx1"/>
                </a:solidFill>
                <a:latin typeface="Segoe UI" pitchFamily="34" charset="0"/>
              </a:endParaRPr>
            </a:p>
          </p:txBody>
        </p:sp>
        <p:sp>
          <p:nvSpPr>
            <p:cNvPr id="38" name="Rectangle 37"/>
            <p:cNvSpPr/>
            <p:nvPr/>
          </p:nvSpPr>
          <p:spPr bwMode="auto">
            <a:xfrm>
              <a:off x="766836" y="827727"/>
              <a:ext cx="177680" cy="177680"/>
            </a:xfrm>
            <a:prstGeom prst="rect">
              <a:avLst/>
            </a:prstGeom>
            <a:grpFill/>
            <a:ln>
              <a:headEnd type="none" w="med" len="med"/>
              <a:tailEnd type="none" w="med" len="med"/>
            </a:ln>
          </p:spPr>
          <p:style>
            <a:lnRef idx="0">
              <a:schemeClr val="accent3"/>
            </a:lnRef>
            <a:fillRef idx="1003">
              <a:schemeClr val="dk2"/>
            </a:fillRef>
            <a:effectRef idx="3">
              <a:schemeClr val="accent3"/>
            </a:effectRef>
            <a:fontRef idx="minor">
              <a:schemeClr val="lt1"/>
            </a:fontRef>
          </p:style>
          <p:txBody>
            <a:bodyPr vert="horz" wrap="square" lIns="91440" tIns="45720" rIns="91440" bIns="45720" numCol="1" rtlCol="0" anchor="t" anchorCtr="0" compatLnSpc="1">
              <a:prstTxWarp prst="textNoShape">
                <a:avLst/>
              </a:prstTxWarp>
            </a:bodyPr>
            <a:lstStyle/>
            <a:p>
              <a:pPr defTabSz="1306513"/>
              <a:endParaRPr lang="en-US" sz="2100">
                <a:solidFill>
                  <a:schemeClr val="tx1"/>
                </a:solidFill>
                <a:latin typeface="Segoe UI" pitchFamily="34" charset="0"/>
              </a:endParaRPr>
            </a:p>
          </p:txBody>
        </p:sp>
      </p:grpSp>
      <p:grpSp>
        <p:nvGrpSpPr>
          <p:cNvPr id="24" name="Group 23"/>
          <p:cNvGrpSpPr/>
          <p:nvPr/>
        </p:nvGrpSpPr>
        <p:grpSpPr>
          <a:xfrm>
            <a:off x="4633682" y="3863773"/>
            <a:ext cx="611660" cy="536629"/>
            <a:chOff x="83676" y="673377"/>
            <a:chExt cx="611660" cy="536629"/>
          </a:xfrm>
          <a:solidFill>
            <a:schemeClr val="accent3"/>
          </a:solidFill>
        </p:grpSpPr>
        <p:grpSp>
          <p:nvGrpSpPr>
            <p:cNvPr id="39" name="Group 38"/>
            <p:cNvGrpSpPr/>
            <p:nvPr/>
          </p:nvGrpSpPr>
          <p:grpSpPr>
            <a:xfrm>
              <a:off x="83676" y="673377"/>
              <a:ext cx="305104" cy="133260"/>
              <a:chOff x="229684" y="650047"/>
              <a:chExt cx="714832" cy="355360"/>
            </a:xfrm>
            <a:grpFill/>
          </p:grpSpPr>
          <p:sp>
            <p:nvSpPr>
              <p:cNvPr id="40" name="Rectangle 39"/>
              <p:cNvSpPr/>
              <p:nvPr/>
            </p:nvSpPr>
            <p:spPr bwMode="auto">
              <a:xfrm>
                <a:off x="229684" y="650047"/>
                <a:ext cx="177680" cy="177680"/>
              </a:xfrm>
              <a:prstGeom prst="rect">
                <a:avLst/>
              </a:prstGeom>
              <a:grpFill/>
              <a:ln>
                <a:headEnd type="none" w="med" len="med"/>
                <a:tailEnd type="none" w="med" len="med"/>
              </a:ln>
            </p:spPr>
            <p:style>
              <a:lnRef idx="0">
                <a:schemeClr val="accent3"/>
              </a:lnRef>
              <a:fillRef idx="1003">
                <a:schemeClr val="lt2"/>
              </a:fillRef>
              <a:effectRef idx="3">
                <a:schemeClr val="accent3"/>
              </a:effectRef>
              <a:fontRef idx="minor">
                <a:schemeClr val="lt1"/>
              </a:fontRef>
            </p:style>
            <p:txBody>
              <a:bodyPr vert="horz" wrap="square" lIns="91440" tIns="45720" rIns="91440" bIns="45720" numCol="1" rtlCol="0" anchor="t" anchorCtr="0" compatLnSpc="1">
                <a:prstTxWarp prst="textNoShape">
                  <a:avLst/>
                </a:prstTxWarp>
              </a:bodyPr>
              <a:lstStyle/>
              <a:p>
                <a:pPr defTabSz="1306513"/>
                <a:endParaRPr lang="en-US" sz="2100">
                  <a:solidFill>
                    <a:schemeClr val="tx1"/>
                  </a:solidFill>
                  <a:latin typeface="Segoe UI" pitchFamily="34" charset="0"/>
                </a:endParaRPr>
              </a:p>
            </p:txBody>
          </p:sp>
          <p:sp>
            <p:nvSpPr>
              <p:cNvPr id="41" name="Rectangle 40"/>
              <p:cNvSpPr/>
              <p:nvPr/>
            </p:nvSpPr>
            <p:spPr bwMode="auto">
              <a:xfrm>
                <a:off x="410503" y="650047"/>
                <a:ext cx="177680" cy="177680"/>
              </a:xfrm>
              <a:prstGeom prst="rect">
                <a:avLst/>
              </a:prstGeom>
              <a:grpFill/>
              <a:ln>
                <a:headEnd type="none" w="med" len="med"/>
                <a:tailEnd type="none" w="med" len="med"/>
              </a:ln>
            </p:spPr>
            <p:style>
              <a:lnRef idx="0">
                <a:schemeClr val="accent3"/>
              </a:lnRef>
              <a:fillRef idx="1003">
                <a:schemeClr val="lt2"/>
              </a:fillRef>
              <a:effectRef idx="3">
                <a:schemeClr val="accent3"/>
              </a:effectRef>
              <a:fontRef idx="minor">
                <a:schemeClr val="lt1"/>
              </a:fontRef>
            </p:style>
            <p:txBody>
              <a:bodyPr vert="horz" wrap="square" lIns="91440" tIns="45720" rIns="91440" bIns="45720" numCol="1" rtlCol="0" anchor="t" anchorCtr="0" compatLnSpc="1">
                <a:prstTxWarp prst="textNoShape">
                  <a:avLst/>
                </a:prstTxWarp>
              </a:bodyPr>
              <a:lstStyle/>
              <a:p>
                <a:pPr defTabSz="1306513"/>
                <a:endParaRPr lang="en-US" sz="2100">
                  <a:solidFill>
                    <a:schemeClr val="tx1"/>
                  </a:solidFill>
                  <a:latin typeface="Segoe UI" pitchFamily="34" charset="0"/>
                </a:endParaRPr>
              </a:p>
            </p:txBody>
          </p:sp>
          <p:sp>
            <p:nvSpPr>
              <p:cNvPr id="42" name="Rectangle 41"/>
              <p:cNvSpPr/>
              <p:nvPr/>
            </p:nvSpPr>
            <p:spPr bwMode="auto">
              <a:xfrm>
                <a:off x="589156" y="650047"/>
                <a:ext cx="177680" cy="177680"/>
              </a:xfrm>
              <a:prstGeom prst="rect">
                <a:avLst/>
              </a:prstGeom>
              <a:grpFill/>
              <a:ln>
                <a:headEnd type="none" w="med" len="med"/>
                <a:tailEnd type="none" w="med" len="med"/>
              </a:ln>
            </p:spPr>
            <p:style>
              <a:lnRef idx="0">
                <a:schemeClr val="accent3"/>
              </a:lnRef>
              <a:fillRef idx="1003">
                <a:schemeClr val="lt2"/>
              </a:fillRef>
              <a:effectRef idx="3">
                <a:schemeClr val="accent3"/>
              </a:effectRef>
              <a:fontRef idx="minor">
                <a:schemeClr val="lt1"/>
              </a:fontRef>
            </p:style>
            <p:txBody>
              <a:bodyPr vert="horz" wrap="square" lIns="91440" tIns="45720" rIns="91440" bIns="45720" numCol="1" rtlCol="0" anchor="t" anchorCtr="0" compatLnSpc="1">
                <a:prstTxWarp prst="textNoShape">
                  <a:avLst/>
                </a:prstTxWarp>
              </a:bodyPr>
              <a:lstStyle/>
              <a:p>
                <a:pPr defTabSz="1306513"/>
                <a:endParaRPr lang="en-US" sz="2100">
                  <a:solidFill>
                    <a:schemeClr val="tx1"/>
                  </a:solidFill>
                  <a:latin typeface="Segoe UI" pitchFamily="34" charset="0"/>
                </a:endParaRPr>
              </a:p>
            </p:txBody>
          </p:sp>
          <p:sp>
            <p:nvSpPr>
              <p:cNvPr id="43" name="Rectangle 42"/>
              <p:cNvSpPr/>
              <p:nvPr/>
            </p:nvSpPr>
            <p:spPr bwMode="auto">
              <a:xfrm>
                <a:off x="766836" y="650047"/>
                <a:ext cx="177680" cy="177680"/>
              </a:xfrm>
              <a:prstGeom prst="rect">
                <a:avLst/>
              </a:prstGeom>
              <a:grpFill/>
              <a:ln>
                <a:headEnd type="none" w="med" len="med"/>
                <a:tailEnd type="none" w="med" len="med"/>
              </a:ln>
            </p:spPr>
            <p:style>
              <a:lnRef idx="0">
                <a:schemeClr val="accent3"/>
              </a:lnRef>
              <a:fillRef idx="1003">
                <a:schemeClr val="lt2"/>
              </a:fillRef>
              <a:effectRef idx="3">
                <a:schemeClr val="accent3"/>
              </a:effectRef>
              <a:fontRef idx="minor">
                <a:schemeClr val="lt1"/>
              </a:fontRef>
            </p:style>
            <p:txBody>
              <a:bodyPr vert="horz" wrap="square" lIns="91440" tIns="45720" rIns="91440" bIns="45720" numCol="1" rtlCol="0" anchor="t" anchorCtr="0" compatLnSpc="1">
                <a:prstTxWarp prst="textNoShape">
                  <a:avLst/>
                </a:prstTxWarp>
              </a:bodyPr>
              <a:lstStyle/>
              <a:p>
                <a:pPr defTabSz="1306513"/>
                <a:endParaRPr lang="en-US" sz="2100">
                  <a:solidFill>
                    <a:schemeClr val="tx1"/>
                  </a:solidFill>
                  <a:latin typeface="Segoe UI" pitchFamily="34" charset="0"/>
                </a:endParaRPr>
              </a:p>
            </p:txBody>
          </p:sp>
          <p:sp>
            <p:nvSpPr>
              <p:cNvPr id="44" name="Rectangle 43"/>
              <p:cNvSpPr/>
              <p:nvPr/>
            </p:nvSpPr>
            <p:spPr bwMode="auto">
              <a:xfrm>
                <a:off x="229684" y="827727"/>
                <a:ext cx="177680" cy="177680"/>
              </a:xfrm>
              <a:prstGeom prst="rect">
                <a:avLst/>
              </a:prstGeom>
              <a:grpFill/>
              <a:ln>
                <a:headEnd type="none" w="med" len="med"/>
                <a:tailEnd type="none" w="med" len="med"/>
              </a:ln>
            </p:spPr>
            <p:style>
              <a:lnRef idx="0">
                <a:schemeClr val="accent3"/>
              </a:lnRef>
              <a:fillRef idx="1003">
                <a:schemeClr val="lt2"/>
              </a:fillRef>
              <a:effectRef idx="3">
                <a:schemeClr val="accent3"/>
              </a:effectRef>
              <a:fontRef idx="minor">
                <a:schemeClr val="lt1"/>
              </a:fontRef>
            </p:style>
            <p:txBody>
              <a:bodyPr vert="horz" wrap="square" lIns="91440" tIns="45720" rIns="91440" bIns="45720" numCol="1" rtlCol="0" anchor="t" anchorCtr="0" compatLnSpc="1">
                <a:prstTxWarp prst="textNoShape">
                  <a:avLst/>
                </a:prstTxWarp>
              </a:bodyPr>
              <a:lstStyle/>
              <a:p>
                <a:pPr defTabSz="1306513"/>
                <a:endParaRPr lang="en-US" sz="2100">
                  <a:solidFill>
                    <a:schemeClr val="tx1"/>
                  </a:solidFill>
                  <a:latin typeface="Segoe UI" pitchFamily="34" charset="0"/>
                </a:endParaRPr>
              </a:p>
            </p:txBody>
          </p:sp>
          <p:sp>
            <p:nvSpPr>
              <p:cNvPr id="45" name="Rectangle 44"/>
              <p:cNvSpPr/>
              <p:nvPr/>
            </p:nvSpPr>
            <p:spPr bwMode="auto">
              <a:xfrm>
                <a:off x="410503" y="827727"/>
                <a:ext cx="177680" cy="177680"/>
              </a:xfrm>
              <a:prstGeom prst="rect">
                <a:avLst/>
              </a:prstGeom>
              <a:grpFill/>
              <a:ln>
                <a:headEnd type="none" w="med" len="med"/>
                <a:tailEnd type="none" w="med" len="med"/>
              </a:ln>
            </p:spPr>
            <p:style>
              <a:lnRef idx="0">
                <a:schemeClr val="accent3"/>
              </a:lnRef>
              <a:fillRef idx="1003">
                <a:schemeClr val="lt2"/>
              </a:fillRef>
              <a:effectRef idx="3">
                <a:schemeClr val="accent3"/>
              </a:effectRef>
              <a:fontRef idx="minor">
                <a:schemeClr val="lt1"/>
              </a:fontRef>
            </p:style>
            <p:txBody>
              <a:bodyPr vert="horz" wrap="square" lIns="91440" tIns="45720" rIns="91440" bIns="45720" numCol="1" rtlCol="0" anchor="t" anchorCtr="0" compatLnSpc="1">
                <a:prstTxWarp prst="textNoShape">
                  <a:avLst/>
                </a:prstTxWarp>
              </a:bodyPr>
              <a:lstStyle/>
              <a:p>
                <a:pPr defTabSz="1306513"/>
                <a:endParaRPr lang="en-US" sz="2100">
                  <a:solidFill>
                    <a:schemeClr val="tx1"/>
                  </a:solidFill>
                  <a:latin typeface="Segoe UI" pitchFamily="34" charset="0"/>
                </a:endParaRPr>
              </a:p>
            </p:txBody>
          </p:sp>
          <p:sp>
            <p:nvSpPr>
              <p:cNvPr id="46" name="Rectangle 45"/>
              <p:cNvSpPr/>
              <p:nvPr/>
            </p:nvSpPr>
            <p:spPr bwMode="auto">
              <a:xfrm>
                <a:off x="589156" y="827727"/>
                <a:ext cx="177680" cy="177680"/>
              </a:xfrm>
              <a:prstGeom prst="rect">
                <a:avLst/>
              </a:prstGeom>
              <a:grpFill/>
              <a:ln>
                <a:headEnd type="none" w="med" len="med"/>
                <a:tailEnd type="none" w="med" len="med"/>
              </a:ln>
            </p:spPr>
            <p:style>
              <a:lnRef idx="0">
                <a:schemeClr val="accent3"/>
              </a:lnRef>
              <a:fillRef idx="1003">
                <a:schemeClr val="lt2"/>
              </a:fillRef>
              <a:effectRef idx="3">
                <a:schemeClr val="accent3"/>
              </a:effectRef>
              <a:fontRef idx="minor">
                <a:schemeClr val="lt1"/>
              </a:fontRef>
            </p:style>
            <p:txBody>
              <a:bodyPr vert="horz" wrap="square" lIns="91440" tIns="45720" rIns="91440" bIns="45720" numCol="1" rtlCol="0" anchor="t" anchorCtr="0" compatLnSpc="1">
                <a:prstTxWarp prst="textNoShape">
                  <a:avLst/>
                </a:prstTxWarp>
              </a:bodyPr>
              <a:lstStyle/>
              <a:p>
                <a:pPr defTabSz="1306513"/>
                <a:endParaRPr lang="en-US" sz="2100">
                  <a:solidFill>
                    <a:schemeClr val="tx1"/>
                  </a:solidFill>
                  <a:latin typeface="Segoe UI" pitchFamily="34" charset="0"/>
                </a:endParaRPr>
              </a:p>
            </p:txBody>
          </p:sp>
          <p:sp>
            <p:nvSpPr>
              <p:cNvPr id="47" name="Rectangle 46"/>
              <p:cNvSpPr/>
              <p:nvPr/>
            </p:nvSpPr>
            <p:spPr bwMode="auto">
              <a:xfrm>
                <a:off x="766836" y="827727"/>
                <a:ext cx="177680" cy="177680"/>
              </a:xfrm>
              <a:prstGeom prst="rect">
                <a:avLst/>
              </a:prstGeom>
              <a:grpFill/>
              <a:ln>
                <a:headEnd type="none" w="med" len="med"/>
                <a:tailEnd type="none" w="med" len="med"/>
              </a:ln>
            </p:spPr>
            <p:style>
              <a:lnRef idx="0">
                <a:schemeClr val="accent3"/>
              </a:lnRef>
              <a:fillRef idx="1003">
                <a:schemeClr val="lt2"/>
              </a:fillRef>
              <a:effectRef idx="3">
                <a:schemeClr val="accent3"/>
              </a:effectRef>
              <a:fontRef idx="minor">
                <a:schemeClr val="lt1"/>
              </a:fontRef>
            </p:style>
            <p:txBody>
              <a:bodyPr vert="horz" wrap="square" lIns="91440" tIns="45720" rIns="91440" bIns="45720" numCol="1" rtlCol="0" anchor="t" anchorCtr="0" compatLnSpc="1">
                <a:prstTxWarp prst="textNoShape">
                  <a:avLst/>
                </a:prstTxWarp>
              </a:bodyPr>
              <a:lstStyle/>
              <a:p>
                <a:pPr defTabSz="1306513"/>
                <a:endParaRPr lang="en-US" sz="2100">
                  <a:solidFill>
                    <a:schemeClr val="tx1"/>
                  </a:solidFill>
                  <a:latin typeface="Segoe UI" pitchFamily="34" charset="0"/>
                </a:endParaRPr>
              </a:p>
            </p:txBody>
          </p:sp>
        </p:grpSp>
        <p:grpSp>
          <p:nvGrpSpPr>
            <p:cNvPr id="75" name="Group 74"/>
            <p:cNvGrpSpPr/>
            <p:nvPr/>
          </p:nvGrpSpPr>
          <p:grpSpPr>
            <a:xfrm>
              <a:off x="387100" y="673377"/>
              <a:ext cx="305104" cy="133260"/>
              <a:chOff x="229684" y="650047"/>
              <a:chExt cx="714832" cy="355360"/>
            </a:xfrm>
            <a:grpFill/>
          </p:grpSpPr>
          <p:sp>
            <p:nvSpPr>
              <p:cNvPr id="76" name="Rectangle 75"/>
              <p:cNvSpPr/>
              <p:nvPr/>
            </p:nvSpPr>
            <p:spPr bwMode="auto">
              <a:xfrm>
                <a:off x="229684" y="650047"/>
                <a:ext cx="177680" cy="177680"/>
              </a:xfrm>
              <a:prstGeom prst="rect">
                <a:avLst/>
              </a:prstGeom>
              <a:grpFill/>
              <a:ln>
                <a:headEnd type="none" w="med" len="med"/>
                <a:tailEnd type="none" w="med" len="med"/>
              </a:ln>
            </p:spPr>
            <p:style>
              <a:lnRef idx="0">
                <a:schemeClr val="accent3"/>
              </a:lnRef>
              <a:fillRef idx="1003">
                <a:schemeClr val="lt2"/>
              </a:fillRef>
              <a:effectRef idx="3">
                <a:schemeClr val="accent3"/>
              </a:effectRef>
              <a:fontRef idx="minor">
                <a:schemeClr val="lt1"/>
              </a:fontRef>
            </p:style>
            <p:txBody>
              <a:bodyPr vert="horz" wrap="square" lIns="91440" tIns="45720" rIns="91440" bIns="45720" numCol="1" rtlCol="0" anchor="t" anchorCtr="0" compatLnSpc="1">
                <a:prstTxWarp prst="textNoShape">
                  <a:avLst/>
                </a:prstTxWarp>
              </a:bodyPr>
              <a:lstStyle/>
              <a:p>
                <a:pPr defTabSz="1306513"/>
                <a:endParaRPr lang="en-US" sz="2100">
                  <a:solidFill>
                    <a:schemeClr val="tx1"/>
                  </a:solidFill>
                  <a:latin typeface="Segoe UI" pitchFamily="34" charset="0"/>
                </a:endParaRPr>
              </a:p>
            </p:txBody>
          </p:sp>
          <p:sp>
            <p:nvSpPr>
              <p:cNvPr id="77" name="Rectangle 76"/>
              <p:cNvSpPr/>
              <p:nvPr/>
            </p:nvSpPr>
            <p:spPr bwMode="auto">
              <a:xfrm>
                <a:off x="410503" y="650047"/>
                <a:ext cx="177680" cy="177680"/>
              </a:xfrm>
              <a:prstGeom prst="rect">
                <a:avLst/>
              </a:prstGeom>
              <a:grpFill/>
              <a:ln>
                <a:headEnd type="none" w="med" len="med"/>
                <a:tailEnd type="none" w="med" len="med"/>
              </a:ln>
            </p:spPr>
            <p:style>
              <a:lnRef idx="0">
                <a:schemeClr val="accent3"/>
              </a:lnRef>
              <a:fillRef idx="1003">
                <a:schemeClr val="lt2"/>
              </a:fillRef>
              <a:effectRef idx="3">
                <a:schemeClr val="accent3"/>
              </a:effectRef>
              <a:fontRef idx="minor">
                <a:schemeClr val="lt1"/>
              </a:fontRef>
            </p:style>
            <p:txBody>
              <a:bodyPr vert="horz" wrap="square" lIns="91440" tIns="45720" rIns="91440" bIns="45720" numCol="1" rtlCol="0" anchor="t" anchorCtr="0" compatLnSpc="1">
                <a:prstTxWarp prst="textNoShape">
                  <a:avLst/>
                </a:prstTxWarp>
              </a:bodyPr>
              <a:lstStyle/>
              <a:p>
                <a:pPr defTabSz="1306513"/>
                <a:endParaRPr lang="en-US" sz="2100">
                  <a:solidFill>
                    <a:schemeClr val="tx1"/>
                  </a:solidFill>
                  <a:latin typeface="Segoe UI" pitchFamily="34" charset="0"/>
                </a:endParaRPr>
              </a:p>
            </p:txBody>
          </p:sp>
          <p:sp>
            <p:nvSpPr>
              <p:cNvPr id="78" name="Rectangle 77"/>
              <p:cNvSpPr/>
              <p:nvPr/>
            </p:nvSpPr>
            <p:spPr bwMode="auto">
              <a:xfrm>
                <a:off x="589156" y="650047"/>
                <a:ext cx="177680" cy="177680"/>
              </a:xfrm>
              <a:prstGeom prst="rect">
                <a:avLst/>
              </a:prstGeom>
              <a:grpFill/>
              <a:ln>
                <a:headEnd type="none" w="med" len="med"/>
                <a:tailEnd type="none" w="med" len="med"/>
              </a:ln>
            </p:spPr>
            <p:style>
              <a:lnRef idx="0">
                <a:schemeClr val="accent3"/>
              </a:lnRef>
              <a:fillRef idx="1003">
                <a:schemeClr val="lt2"/>
              </a:fillRef>
              <a:effectRef idx="3">
                <a:schemeClr val="accent3"/>
              </a:effectRef>
              <a:fontRef idx="minor">
                <a:schemeClr val="lt1"/>
              </a:fontRef>
            </p:style>
            <p:txBody>
              <a:bodyPr vert="horz" wrap="square" lIns="91440" tIns="45720" rIns="91440" bIns="45720" numCol="1" rtlCol="0" anchor="t" anchorCtr="0" compatLnSpc="1">
                <a:prstTxWarp prst="textNoShape">
                  <a:avLst/>
                </a:prstTxWarp>
              </a:bodyPr>
              <a:lstStyle/>
              <a:p>
                <a:pPr defTabSz="1306513"/>
                <a:endParaRPr lang="en-US" sz="2100">
                  <a:solidFill>
                    <a:schemeClr val="tx1"/>
                  </a:solidFill>
                  <a:latin typeface="Segoe UI" pitchFamily="34" charset="0"/>
                </a:endParaRPr>
              </a:p>
            </p:txBody>
          </p:sp>
          <p:sp>
            <p:nvSpPr>
              <p:cNvPr id="79" name="Rectangle 78"/>
              <p:cNvSpPr/>
              <p:nvPr/>
            </p:nvSpPr>
            <p:spPr bwMode="auto">
              <a:xfrm>
                <a:off x="766836" y="650047"/>
                <a:ext cx="177680" cy="177680"/>
              </a:xfrm>
              <a:prstGeom prst="rect">
                <a:avLst/>
              </a:prstGeom>
              <a:grpFill/>
              <a:ln>
                <a:headEnd type="none" w="med" len="med"/>
                <a:tailEnd type="none" w="med" len="med"/>
              </a:ln>
            </p:spPr>
            <p:style>
              <a:lnRef idx="0">
                <a:schemeClr val="accent3"/>
              </a:lnRef>
              <a:fillRef idx="1003">
                <a:schemeClr val="lt2"/>
              </a:fillRef>
              <a:effectRef idx="3">
                <a:schemeClr val="accent3"/>
              </a:effectRef>
              <a:fontRef idx="minor">
                <a:schemeClr val="lt1"/>
              </a:fontRef>
            </p:style>
            <p:txBody>
              <a:bodyPr vert="horz" wrap="square" lIns="91440" tIns="45720" rIns="91440" bIns="45720" numCol="1" rtlCol="0" anchor="t" anchorCtr="0" compatLnSpc="1">
                <a:prstTxWarp prst="textNoShape">
                  <a:avLst/>
                </a:prstTxWarp>
              </a:bodyPr>
              <a:lstStyle/>
              <a:p>
                <a:pPr defTabSz="1306513"/>
                <a:endParaRPr lang="en-US" sz="2100">
                  <a:solidFill>
                    <a:schemeClr val="tx1"/>
                  </a:solidFill>
                  <a:latin typeface="Segoe UI" pitchFamily="34" charset="0"/>
                </a:endParaRPr>
              </a:p>
            </p:txBody>
          </p:sp>
          <p:sp>
            <p:nvSpPr>
              <p:cNvPr id="80" name="Rectangle 79"/>
              <p:cNvSpPr/>
              <p:nvPr/>
            </p:nvSpPr>
            <p:spPr bwMode="auto">
              <a:xfrm>
                <a:off x="229684" y="827727"/>
                <a:ext cx="177680" cy="177680"/>
              </a:xfrm>
              <a:prstGeom prst="rect">
                <a:avLst/>
              </a:prstGeom>
              <a:grpFill/>
              <a:ln>
                <a:headEnd type="none" w="med" len="med"/>
                <a:tailEnd type="none" w="med" len="med"/>
              </a:ln>
            </p:spPr>
            <p:style>
              <a:lnRef idx="0">
                <a:schemeClr val="accent3"/>
              </a:lnRef>
              <a:fillRef idx="1003">
                <a:schemeClr val="lt2"/>
              </a:fillRef>
              <a:effectRef idx="3">
                <a:schemeClr val="accent3"/>
              </a:effectRef>
              <a:fontRef idx="minor">
                <a:schemeClr val="lt1"/>
              </a:fontRef>
            </p:style>
            <p:txBody>
              <a:bodyPr vert="horz" wrap="square" lIns="91440" tIns="45720" rIns="91440" bIns="45720" numCol="1" rtlCol="0" anchor="t" anchorCtr="0" compatLnSpc="1">
                <a:prstTxWarp prst="textNoShape">
                  <a:avLst/>
                </a:prstTxWarp>
              </a:bodyPr>
              <a:lstStyle/>
              <a:p>
                <a:pPr defTabSz="1306513"/>
                <a:endParaRPr lang="en-US" sz="2100">
                  <a:solidFill>
                    <a:schemeClr val="tx1"/>
                  </a:solidFill>
                  <a:latin typeface="Segoe UI" pitchFamily="34" charset="0"/>
                </a:endParaRPr>
              </a:p>
            </p:txBody>
          </p:sp>
          <p:sp>
            <p:nvSpPr>
              <p:cNvPr id="81" name="Rectangle 80"/>
              <p:cNvSpPr/>
              <p:nvPr/>
            </p:nvSpPr>
            <p:spPr bwMode="auto">
              <a:xfrm>
                <a:off x="410503" y="827727"/>
                <a:ext cx="177680" cy="177680"/>
              </a:xfrm>
              <a:prstGeom prst="rect">
                <a:avLst/>
              </a:prstGeom>
              <a:grpFill/>
              <a:ln>
                <a:headEnd type="none" w="med" len="med"/>
                <a:tailEnd type="none" w="med" len="med"/>
              </a:ln>
            </p:spPr>
            <p:style>
              <a:lnRef idx="0">
                <a:schemeClr val="accent3"/>
              </a:lnRef>
              <a:fillRef idx="1003">
                <a:schemeClr val="lt2"/>
              </a:fillRef>
              <a:effectRef idx="3">
                <a:schemeClr val="accent3"/>
              </a:effectRef>
              <a:fontRef idx="minor">
                <a:schemeClr val="lt1"/>
              </a:fontRef>
            </p:style>
            <p:txBody>
              <a:bodyPr vert="horz" wrap="square" lIns="91440" tIns="45720" rIns="91440" bIns="45720" numCol="1" rtlCol="0" anchor="t" anchorCtr="0" compatLnSpc="1">
                <a:prstTxWarp prst="textNoShape">
                  <a:avLst/>
                </a:prstTxWarp>
              </a:bodyPr>
              <a:lstStyle/>
              <a:p>
                <a:pPr defTabSz="1306513"/>
                <a:endParaRPr lang="en-US" sz="2100">
                  <a:solidFill>
                    <a:schemeClr val="tx1"/>
                  </a:solidFill>
                  <a:latin typeface="Segoe UI" pitchFamily="34" charset="0"/>
                </a:endParaRPr>
              </a:p>
            </p:txBody>
          </p:sp>
          <p:sp>
            <p:nvSpPr>
              <p:cNvPr id="82" name="Rectangle 81"/>
              <p:cNvSpPr/>
              <p:nvPr/>
            </p:nvSpPr>
            <p:spPr bwMode="auto">
              <a:xfrm>
                <a:off x="589156" y="827727"/>
                <a:ext cx="177680" cy="177680"/>
              </a:xfrm>
              <a:prstGeom prst="rect">
                <a:avLst/>
              </a:prstGeom>
              <a:grpFill/>
              <a:ln>
                <a:headEnd type="none" w="med" len="med"/>
                <a:tailEnd type="none" w="med" len="med"/>
              </a:ln>
            </p:spPr>
            <p:style>
              <a:lnRef idx="0">
                <a:schemeClr val="accent3"/>
              </a:lnRef>
              <a:fillRef idx="1003">
                <a:schemeClr val="lt2"/>
              </a:fillRef>
              <a:effectRef idx="3">
                <a:schemeClr val="accent3"/>
              </a:effectRef>
              <a:fontRef idx="minor">
                <a:schemeClr val="lt1"/>
              </a:fontRef>
            </p:style>
            <p:txBody>
              <a:bodyPr vert="horz" wrap="square" lIns="91440" tIns="45720" rIns="91440" bIns="45720" numCol="1" rtlCol="0" anchor="t" anchorCtr="0" compatLnSpc="1">
                <a:prstTxWarp prst="textNoShape">
                  <a:avLst/>
                </a:prstTxWarp>
              </a:bodyPr>
              <a:lstStyle/>
              <a:p>
                <a:pPr defTabSz="1306513"/>
                <a:endParaRPr lang="en-US" sz="2100">
                  <a:solidFill>
                    <a:schemeClr val="tx1"/>
                  </a:solidFill>
                  <a:latin typeface="Segoe UI" pitchFamily="34" charset="0"/>
                </a:endParaRPr>
              </a:p>
            </p:txBody>
          </p:sp>
          <p:sp>
            <p:nvSpPr>
              <p:cNvPr id="83" name="Rectangle 82"/>
              <p:cNvSpPr/>
              <p:nvPr/>
            </p:nvSpPr>
            <p:spPr bwMode="auto">
              <a:xfrm>
                <a:off x="766836" y="827727"/>
                <a:ext cx="177680" cy="177680"/>
              </a:xfrm>
              <a:prstGeom prst="rect">
                <a:avLst/>
              </a:prstGeom>
              <a:grpFill/>
              <a:ln>
                <a:headEnd type="none" w="med" len="med"/>
                <a:tailEnd type="none" w="med" len="med"/>
              </a:ln>
            </p:spPr>
            <p:style>
              <a:lnRef idx="0">
                <a:schemeClr val="accent3"/>
              </a:lnRef>
              <a:fillRef idx="1003">
                <a:schemeClr val="lt2"/>
              </a:fillRef>
              <a:effectRef idx="3">
                <a:schemeClr val="accent3"/>
              </a:effectRef>
              <a:fontRef idx="minor">
                <a:schemeClr val="lt1"/>
              </a:fontRef>
            </p:style>
            <p:txBody>
              <a:bodyPr vert="horz" wrap="square" lIns="91440" tIns="45720" rIns="91440" bIns="45720" numCol="1" rtlCol="0" anchor="t" anchorCtr="0" compatLnSpc="1">
                <a:prstTxWarp prst="textNoShape">
                  <a:avLst/>
                </a:prstTxWarp>
              </a:bodyPr>
              <a:lstStyle/>
              <a:p>
                <a:pPr defTabSz="1306513"/>
                <a:endParaRPr lang="en-US" sz="2100">
                  <a:solidFill>
                    <a:schemeClr val="tx1"/>
                  </a:solidFill>
                  <a:latin typeface="Segoe UI" pitchFamily="34" charset="0"/>
                </a:endParaRPr>
              </a:p>
            </p:txBody>
          </p:sp>
        </p:grpSp>
        <p:grpSp>
          <p:nvGrpSpPr>
            <p:cNvPr id="84" name="Group 83"/>
            <p:cNvGrpSpPr/>
            <p:nvPr/>
          </p:nvGrpSpPr>
          <p:grpSpPr>
            <a:xfrm>
              <a:off x="84402" y="808441"/>
              <a:ext cx="305104" cy="133260"/>
              <a:chOff x="229684" y="650047"/>
              <a:chExt cx="714832" cy="355360"/>
            </a:xfrm>
            <a:grpFill/>
          </p:grpSpPr>
          <p:sp>
            <p:nvSpPr>
              <p:cNvPr id="85" name="Rectangle 84"/>
              <p:cNvSpPr/>
              <p:nvPr/>
            </p:nvSpPr>
            <p:spPr bwMode="auto">
              <a:xfrm>
                <a:off x="229684" y="650047"/>
                <a:ext cx="177680" cy="177680"/>
              </a:xfrm>
              <a:prstGeom prst="rect">
                <a:avLst/>
              </a:prstGeom>
              <a:grpFill/>
              <a:ln>
                <a:headEnd type="none" w="med" len="med"/>
                <a:tailEnd type="none" w="med" len="med"/>
              </a:ln>
            </p:spPr>
            <p:style>
              <a:lnRef idx="0">
                <a:schemeClr val="accent3"/>
              </a:lnRef>
              <a:fillRef idx="1003">
                <a:schemeClr val="lt2"/>
              </a:fillRef>
              <a:effectRef idx="3">
                <a:schemeClr val="accent3"/>
              </a:effectRef>
              <a:fontRef idx="minor">
                <a:schemeClr val="lt1"/>
              </a:fontRef>
            </p:style>
            <p:txBody>
              <a:bodyPr vert="horz" wrap="square" lIns="91440" tIns="45720" rIns="91440" bIns="45720" numCol="1" rtlCol="0" anchor="t" anchorCtr="0" compatLnSpc="1">
                <a:prstTxWarp prst="textNoShape">
                  <a:avLst/>
                </a:prstTxWarp>
              </a:bodyPr>
              <a:lstStyle/>
              <a:p>
                <a:pPr defTabSz="1306513"/>
                <a:endParaRPr lang="en-US" sz="2100">
                  <a:solidFill>
                    <a:schemeClr val="tx1"/>
                  </a:solidFill>
                  <a:latin typeface="Segoe UI" pitchFamily="34" charset="0"/>
                </a:endParaRPr>
              </a:p>
            </p:txBody>
          </p:sp>
          <p:sp>
            <p:nvSpPr>
              <p:cNvPr id="86" name="Rectangle 85"/>
              <p:cNvSpPr/>
              <p:nvPr/>
            </p:nvSpPr>
            <p:spPr bwMode="auto">
              <a:xfrm>
                <a:off x="410503" y="650047"/>
                <a:ext cx="177680" cy="177680"/>
              </a:xfrm>
              <a:prstGeom prst="rect">
                <a:avLst/>
              </a:prstGeom>
              <a:grpFill/>
              <a:ln>
                <a:headEnd type="none" w="med" len="med"/>
                <a:tailEnd type="none" w="med" len="med"/>
              </a:ln>
            </p:spPr>
            <p:style>
              <a:lnRef idx="0">
                <a:schemeClr val="accent3"/>
              </a:lnRef>
              <a:fillRef idx="1003">
                <a:schemeClr val="lt2"/>
              </a:fillRef>
              <a:effectRef idx="3">
                <a:schemeClr val="accent3"/>
              </a:effectRef>
              <a:fontRef idx="minor">
                <a:schemeClr val="lt1"/>
              </a:fontRef>
            </p:style>
            <p:txBody>
              <a:bodyPr vert="horz" wrap="square" lIns="91440" tIns="45720" rIns="91440" bIns="45720" numCol="1" rtlCol="0" anchor="t" anchorCtr="0" compatLnSpc="1">
                <a:prstTxWarp prst="textNoShape">
                  <a:avLst/>
                </a:prstTxWarp>
              </a:bodyPr>
              <a:lstStyle/>
              <a:p>
                <a:pPr defTabSz="1306513"/>
                <a:endParaRPr lang="en-US" sz="2100">
                  <a:solidFill>
                    <a:schemeClr val="tx1"/>
                  </a:solidFill>
                  <a:latin typeface="Segoe UI" pitchFamily="34" charset="0"/>
                </a:endParaRPr>
              </a:p>
            </p:txBody>
          </p:sp>
          <p:sp>
            <p:nvSpPr>
              <p:cNvPr id="87" name="Rectangle 86"/>
              <p:cNvSpPr/>
              <p:nvPr/>
            </p:nvSpPr>
            <p:spPr bwMode="auto">
              <a:xfrm>
                <a:off x="589156" y="650047"/>
                <a:ext cx="177680" cy="177680"/>
              </a:xfrm>
              <a:prstGeom prst="rect">
                <a:avLst/>
              </a:prstGeom>
              <a:grpFill/>
              <a:ln>
                <a:headEnd type="none" w="med" len="med"/>
                <a:tailEnd type="none" w="med" len="med"/>
              </a:ln>
            </p:spPr>
            <p:style>
              <a:lnRef idx="0">
                <a:schemeClr val="accent3"/>
              </a:lnRef>
              <a:fillRef idx="1003">
                <a:schemeClr val="lt2"/>
              </a:fillRef>
              <a:effectRef idx="3">
                <a:schemeClr val="accent3"/>
              </a:effectRef>
              <a:fontRef idx="minor">
                <a:schemeClr val="lt1"/>
              </a:fontRef>
            </p:style>
            <p:txBody>
              <a:bodyPr vert="horz" wrap="square" lIns="91440" tIns="45720" rIns="91440" bIns="45720" numCol="1" rtlCol="0" anchor="t" anchorCtr="0" compatLnSpc="1">
                <a:prstTxWarp prst="textNoShape">
                  <a:avLst/>
                </a:prstTxWarp>
              </a:bodyPr>
              <a:lstStyle/>
              <a:p>
                <a:pPr defTabSz="1306513"/>
                <a:endParaRPr lang="en-US" sz="2100">
                  <a:solidFill>
                    <a:schemeClr val="tx1"/>
                  </a:solidFill>
                  <a:latin typeface="Segoe UI" pitchFamily="34" charset="0"/>
                </a:endParaRPr>
              </a:p>
            </p:txBody>
          </p:sp>
          <p:sp>
            <p:nvSpPr>
              <p:cNvPr id="88" name="Rectangle 87"/>
              <p:cNvSpPr/>
              <p:nvPr/>
            </p:nvSpPr>
            <p:spPr bwMode="auto">
              <a:xfrm>
                <a:off x="766836" y="650047"/>
                <a:ext cx="177680" cy="177680"/>
              </a:xfrm>
              <a:prstGeom prst="rect">
                <a:avLst/>
              </a:prstGeom>
              <a:grpFill/>
              <a:ln>
                <a:headEnd type="none" w="med" len="med"/>
                <a:tailEnd type="none" w="med" len="med"/>
              </a:ln>
            </p:spPr>
            <p:style>
              <a:lnRef idx="0">
                <a:schemeClr val="accent3"/>
              </a:lnRef>
              <a:fillRef idx="1003">
                <a:schemeClr val="lt2"/>
              </a:fillRef>
              <a:effectRef idx="3">
                <a:schemeClr val="accent3"/>
              </a:effectRef>
              <a:fontRef idx="minor">
                <a:schemeClr val="lt1"/>
              </a:fontRef>
            </p:style>
            <p:txBody>
              <a:bodyPr vert="horz" wrap="square" lIns="91440" tIns="45720" rIns="91440" bIns="45720" numCol="1" rtlCol="0" anchor="t" anchorCtr="0" compatLnSpc="1">
                <a:prstTxWarp prst="textNoShape">
                  <a:avLst/>
                </a:prstTxWarp>
              </a:bodyPr>
              <a:lstStyle/>
              <a:p>
                <a:pPr defTabSz="1306513"/>
                <a:endParaRPr lang="en-US" sz="2100">
                  <a:solidFill>
                    <a:schemeClr val="tx1"/>
                  </a:solidFill>
                  <a:latin typeface="Segoe UI" pitchFamily="34" charset="0"/>
                </a:endParaRPr>
              </a:p>
            </p:txBody>
          </p:sp>
          <p:sp>
            <p:nvSpPr>
              <p:cNvPr id="89" name="Rectangle 88"/>
              <p:cNvSpPr/>
              <p:nvPr/>
            </p:nvSpPr>
            <p:spPr bwMode="auto">
              <a:xfrm>
                <a:off x="229684" y="827727"/>
                <a:ext cx="177680" cy="177680"/>
              </a:xfrm>
              <a:prstGeom prst="rect">
                <a:avLst/>
              </a:prstGeom>
              <a:grpFill/>
              <a:ln>
                <a:headEnd type="none" w="med" len="med"/>
                <a:tailEnd type="none" w="med" len="med"/>
              </a:ln>
            </p:spPr>
            <p:style>
              <a:lnRef idx="0">
                <a:schemeClr val="accent3"/>
              </a:lnRef>
              <a:fillRef idx="1003">
                <a:schemeClr val="lt2"/>
              </a:fillRef>
              <a:effectRef idx="3">
                <a:schemeClr val="accent3"/>
              </a:effectRef>
              <a:fontRef idx="minor">
                <a:schemeClr val="lt1"/>
              </a:fontRef>
            </p:style>
            <p:txBody>
              <a:bodyPr vert="horz" wrap="square" lIns="91440" tIns="45720" rIns="91440" bIns="45720" numCol="1" rtlCol="0" anchor="t" anchorCtr="0" compatLnSpc="1">
                <a:prstTxWarp prst="textNoShape">
                  <a:avLst/>
                </a:prstTxWarp>
              </a:bodyPr>
              <a:lstStyle/>
              <a:p>
                <a:pPr defTabSz="1306513"/>
                <a:endParaRPr lang="en-US" sz="2100">
                  <a:solidFill>
                    <a:schemeClr val="tx1"/>
                  </a:solidFill>
                  <a:latin typeface="Segoe UI" pitchFamily="34" charset="0"/>
                </a:endParaRPr>
              </a:p>
            </p:txBody>
          </p:sp>
          <p:sp>
            <p:nvSpPr>
              <p:cNvPr id="90" name="Rectangle 89"/>
              <p:cNvSpPr/>
              <p:nvPr/>
            </p:nvSpPr>
            <p:spPr bwMode="auto">
              <a:xfrm>
                <a:off x="410503" y="827727"/>
                <a:ext cx="177680" cy="177680"/>
              </a:xfrm>
              <a:prstGeom prst="rect">
                <a:avLst/>
              </a:prstGeom>
              <a:grpFill/>
              <a:ln>
                <a:headEnd type="none" w="med" len="med"/>
                <a:tailEnd type="none" w="med" len="med"/>
              </a:ln>
            </p:spPr>
            <p:style>
              <a:lnRef idx="0">
                <a:schemeClr val="accent3"/>
              </a:lnRef>
              <a:fillRef idx="1003">
                <a:schemeClr val="lt2"/>
              </a:fillRef>
              <a:effectRef idx="3">
                <a:schemeClr val="accent3"/>
              </a:effectRef>
              <a:fontRef idx="minor">
                <a:schemeClr val="lt1"/>
              </a:fontRef>
            </p:style>
            <p:txBody>
              <a:bodyPr vert="horz" wrap="square" lIns="91440" tIns="45720" rIns="91440" bIns="45720" numCol="1" rtlCol="0" anchor="t" anchorCtr="0" compatLnSpc="1">
                <a:prstTxWarp prst="textNoShape">
                  <a:avLst/>
                </a:prstTxWarp>
              </a:bodyPr>
              <a:lstStyle/>
              <a:p>
                <a:pPr defTabSz="1306513"/>
                <a:endParaRPr lang="en-US" sz="2100">
                  <a:solidFill>
                    <a:schemeClr val="tx1"/>
                  </a:solidFill>
                  <a:latin typeface="Segoe UI" pitchFamily="34" charset="0"/>
                </a:endParaRPr>
              </a:p>
            </p:txBody>
          </p:sp>
          <p:sp>
            <p:nvSpPr>
              <p:cNvPr id="91" name="Rectangle 90"/>
              <p:cNvSpPr/>
              <p:nvPr/>
            </p:nvSpPr>
            <p:spPr bwMode="auto">
              <a:xfrm>
                <a:off x="589156" y="827727"/>
                <a:ext cx="177680" cy="177680"/>
              </a:xfrm>
              <a:prstGeom prst="rect">
                <a:avLst/>
              </a:prstGeom>
              <a:grpFill/>
              <a:ln>
                <a:headEnd type="none" w="med" len="med"/>
                <a:tailEnd type="none" w="med" len="med"/>
              </a:ln>
            </p:spPr>
            <p:style>
              <a:lnRef idx="0">
                <a:schemeClr val="accent3"/>
              </a:lnRef>
              <a:fillRef idx="1003">
                <a:schemeClr val="lt2"/>
              </a:fillRef>
              <a:effectRef idx="3">
                <a:schemeClr val="accent3"/>
              </a:effectRef>
              <a:fontRef idx="minor">
                <a:schemeClr val="lt1"/>
              </a:fontRef>
            </p:style>
            <p:txBody>
              <a:bodyPr vert="horz" wrap="square" lIns="91440" tIns="45720" rIns="91440" bIns="45720" numCol="1" rtlCol="0" anchor="t" anchorCtr="0" compatLnSpc="1">
                <a:prstTxWarp prst="textNoShape">
                  <a:avLst/>
                </a:prstTxWarp>
              </a:bodyPr>
              <a:lstStyle/>
              <a:p>
                <a:pPr defTabSz="1306513"/>
                <a:endParaRPr lang="en-US" sz="2100">
                  <a:solidFill>
                    <a:schemeClr val="tx1"/>
                  </a:solidFill>
                  <a:latin typeface="Segoe UI" pitchFamily="34" charset="0"/>
                </a:endParaRPr>
              </a:p>
            </p:txBody>
          </p:sp>
          <p:sp>
            <p:nvSpPr>
              <p:cNvPr id="92" name="Rectangle 91"/>
              <p:cNvSpPr/>
              <p:nvPr/>
            </p:nvSpPr>
            <p:spPr bwMode="auto">
              <a:xfrm>
                <a:off x="766836" y="827727"/>
                <a:ext cx="177680" cy="177680"/>
              </a:xfrm>
              <a:prstGeom prst="rect">
                <a:avLst/>
              </a:prstGeom>
              <a:grpFill/>
              <a:ln>
                <a:headEnd type="none" w="med" len="med"/>
                <a:tailEnd type="none" w="med" len="med"/>
              </a:ln>
            </p:spPr>
            <p:style>
              <a:lnRef idx="0">
                <a:schemeClr val="accent3"/>
              </a:lnRef>
              <a:fillRef idx="1003">
                <a:schemeClr val="lt2"/>
              </a:fillRef>
              <a:effectRef idx="3">
                <a:schemeClr val="accent3"/>
              </a:effectRef>
              <a:fontRef idx="minor">
                <a:schemeClr val="lt1"/>
              </a:fontRef>
            </p:style>
            <p:txBody>
              <a:bodyPr vert="horz" wrap="square" lIns="91440" tIns="45720" rIns="91440" bIns="45720" numCol="1" rtlCol="0" anchor="t" anchorCtr="0" compatLnSpc="1">
                <a:prstTxWarp prst="textNoShape">
                  <a:avLst/>
                </a:prstTxWarp>
              </a:bodyPr>
              <a:lstStyle/>
              <a:p>
                <a:pPr defTabSz="1306513"/>
                <a:endParaRPr lang="en-US" sz="2100">
                  <a:solidFill>
                    <a:schemeClr val="tx1"/>
                  </a:solidFill>
                  <a:latin typeface="Segoe UI" pitchFamily="34" charset="0"/>
                </a:endParaRPr>
              </a:p>
            </p:txBody>
          </p:sp>
        </p:grpSp>
        <p:grpSp>
          <p:nvGrpSpPr>
            <p:cNvPr id="93" name="Group 92"/>
            <p:cNvGrpSpPr/>
            <p:nvPr/>
          </p:nvGrpSpPr>
          <p:grpSpPr>
            <a:xfrm>
              <a:off x="389506" y="808441"/>
              <a:ext cx="305104" cy="133260"/>
              <a:chOff x="229684" y="650047"/>
              <a:chExt cx="714832" cy="355360"/>
            </a:xfrm>
            <a:grpFill/>
          </p:grpSpPr>
          <p:sp>
            <p:nvSpPr>
              <p:cNvPr id="94" name="Rectangle 93"/>
              <p:cNvSpPr/>
              <p:nvPr/>
            </p:nvSpPr>
            <p:spPr bwMode="auto">
              <a:xfrm>
                <a:off x="229684" y="650047"/>
                <a:ext cx="177680" cy="177680"/>
              </a:xfrm>
              <a:prstGeom prst="rect">
                <a:avLst/>
              </a:prstGeom>
              <a:grpFill/>
              <a:ln>
                <a:headEnd type="none" w="med" len="med"/>
                <a:tailEnd type="none" w="med" len="med"/>
              </a:ln>
            </p:spPr>
            <p:style>
              <a:lnRef idx="0">
                <a:schemeClr val="accent3"/>
              </a:lnRef>
              <a:fillRef idx="1003">
                <a:schemeClr val="lt2"/>
              </a:fillRef>
              <a:effectRef idx="3">
                <a:schemeClr val="accent3"/>
              </a:effectRef>
              <a:fontRef idx="minor">
                <a:schemeClr val="lt1"/>
              </a:fontRef>
            </p:style>
            <p:txBody>
              <a:bodyPr vert="horz" wrap="square" lIns="91440" tIns="45720" rIns="91440" bIns="45720" numCol="1" rtlCol="0" anchor="t" anchorCtr="0" compatLnSpc="1">
                <a:prstTxWarp prst="textNoShape">
                  <a:avLst/>
                </a:prstTxWarp>
              </a:bodyPr>
              <a:lstStyle/>
              <a:p>
                <a:pPr defTabSz="1306513"/>
                <a:endParaRPr lang="en-US" sz="2100">
                  <a:solidFill>
                    <a:schemeClr val="tx1"/>
                  </a:solidFill>
                  <a:latin typeface="Segoe UI" pitchFamily="34" charset="0"/>
                </a:endParaRPr>
              </a:p>
            </p:txBody>
          </p:sp>
          <p:sp>
            <p:nvSpPr>
              <p:cNvPr id="95" name="Rectangle 94"/>
              <p:cNvSpPr/>
              <p:nvPr/>
            </p:nvSpPr>
            <p:spPr bwMode="auto">
              <a:xfrm>
                <a:off x="410503" y="650047"/>
                <a:ext cx="177680" cy="177680"/>
              </a:xfrm>
              <a:prstGeom prst="rect">
                <a:avLst/>
              </a:prstGeom>
              <a:grpFill/>
              <a:ln>
                <a:headEnd type="none" w="med" len="med"/>
                <a:tailEnd type="none" w="med" len="med"/>
              </a:ln>
            </p:spPr>
            <p:style>
              <a:lnRef idx="0">
                <a:schemeClr val="accent3"/>
              </a:lnRef>
              <a:fillRef idx="1003">
                <a:schemeClr val="lt2"/>
              </a:fillRef>
              <a:effectRef idx="3">
                <a:schemeClr val="accent3"/>
              </a:effectRef>
              <a:fontRef idx="minor">
                <a:schemeClr val="lt1"/>
              </a:fontRef>
            </p:style>
            <p:txBody>
              <a:bodyPr vert="horz" wrap="square" lIns="91440" tIns="45720" rIns="91440" bIns="45720" numCol="1" rtlCol="0" anchor="t" anchorCtr="0" compatLnSpc="1">
                <a:prstTxWarp prst="textNoShape">
                  <a:avLst/>
                </a:prstTxWarp>
              </a:bodyPr>
              <a:lstStyle/>
              <a:p>
                <a:pPr defTabSz="1306513"/>
                <a:endParaRPr lang="en-US" sz="2100">
                  <a:solidFill>
                    <a:schemeClr val="tx1"/>
                  </a:solidFill>
                  <a:latin typeface="Segoe UI" pitchFamily="34" charset="0"/>
                </a:endParaRPr>
              </a:p>
            </p:txBody>
          </p:sp>
          <p:sp>
            <p:nvSpPr>
              <p:cNvPr id="96" name="Rectangle 95"/>
              <p:cNvSpPr/>
              <p:nvPr/>
            </p:nvSpPr>
            <p:spPr bwMode="auto">
              <a:xfrm>
                <a:off x="589156" y="650047"/>
                <a:ext cx="177680" cy="177680"/>
              </a:xfrm>
              <a:prstGeom prst="rect">
                <a:avLst/>
              </a:prstGeom>
              <a:grpFill/>
              <a:ln>
                <a:headEnd type="none" w="med" len="med"/>
                <a:tailEnd type="none" w="med" len="med"/>
              </a:ln>
            </p:spPr>
            <p:style>
              <a:lnRef idx="0">
                <a:schemeClr val="accent3"/>
              </a:lnRef>
              <a:fillRef idx="1003">
                <a:schemeClr val="lt2"/>
              </a:fillRef>
              <a:effectRef idx="3">
                <a:schemeClr val="accent3"/>
              </a:effectRef>
              <a:fontRef idx="minor">
                <a:schemeClr val="lt1"/>
              </a:fontRef>
            </p:style>
            <p:txBody>
              <a:bodyPr vert="horz" wrap="square" lIns="91440" tIns="45720" rIns="91440" bIns="45720" numCol="1" rtlCol="0" anchor="t" anchorCtr="0" compatLnSpc="1">
                <a:prstTxWarp prst="textNoShape">
                  <a:avLst/>
                </a:prstTxWarp>
              </a:bodyPr>
              <a:lstStyle/>
              <a:p>
                <a:pPr defTabSz="1306513"/>
                <a:endParaRPr lang="en-US" sz="2100">
                  <a:solidFill>
                    <a:schemeClr val="tx1"/>
                  </a:solidFill>
                  <a:latin typeface="Segoe UI" pitchFamily="34" charset="0"/>
                </a:endParaRPr>
              </a:p>
            </p:txBody>
          </p:sp>
          <p:sp>
            <p:nvSpPr>
              <p:cNvPr id="97" name="Rectangle 96"/>
              <p:cNvSpPr/>
              <p:nvPr/>
            </p:nvSpPr>
            <p:spPr bwMode="auto">
              <a:xfrm>
                <a:off x="766836" y="650047"/>
                <a:ext cx="177680" cy="177680"/>
              </a:xfrm>
              <a:prstGeom prst="rect">
                <a:avLst/>
              </a:prstGeom>
              <a:grpFill/>
              <a:ln>
                <a:headEnd type="none" w="med" len="med"/>
                <a:tailEnd type="none" w="med" len="med"/>
              </a:ln>
            </p:spPr>
            <p:style>
              <a:lnRef idx="0">
                <a:schemeClr val="accent3"/>
              </a:lnRef>
              <a:fillRef idx="1003">
                <a:schemeClr val="lt2"/>
              </a:fillRef>
              <a:effectRef idx="3">
                <a:schemeClr val="accent3"/>
              </a:effectRef>
              <a:fontRef idx="minor">
                <a:schemeClr val="lt1"/>
              </a:fontRef>
            </p:style>
            <p:txBody>
              <a:bodyPr vert="horz" wrap="square" lIns="91440" tIns="45720" rIns="91440" bIns="45720" numCol="1" rtlCol="0" anchor="t" anchorCtr="0" compatLnSpc="1">
                <a:prstTxWarp prst="textNoShape">
                  <a:avLst/>
                </a:prstTxWarp>
              </a:bodyPr>
              <a:lstStyle/>
              <a:p>
                <a:pPr defTabSz="1306513"/>
                <a:endParaRPr lang="en-US" sz="2100">
                  <a:solidFill>
                    <a:schemeClr val="tx1"/>
                  </a:solidFill>
                  <a:latin typeface="Segoe UI" pitchFamily="34" charset="0"/>
                </a:endParaRPr>
              </a:p>
            </p:txBody>
          </p:sp>
          <p:sp>
            <p:nvSpPr>
              <p:cNvPr id="98" name="Rectangle 97"/>
              <p:cNvSpPr/>
              <p:nvPr/>
            </p:nvSpPr>
            <p:spPr bwMode="auto">
              <a:xfrm>
                <a:off x="229684" y="827727"/>
                <a:ext cx="177680" cy="177680"/>
              </a:xfrm>
              <a:prstGeom prst="rect">
                <a:avLst/>
              </a:prstGeom>
              <a:grpFill/>
              <a:ln>
                <a:headEnd type="none" w="med" len="med"/>
                <a:tailEnd type="none" w="med" len="med"/>
              </a:ln>
            </p:spPr>
            <p:style>
              <a:lnRef idx="0">
                <a:schemeClr val="accent3"/>
              </a:lnRef>
              <a:fillRef idx="1003">
                <a:schemeClr val="lt2"/>
              </a:fillRef>
              <a:effectRef idx="3">
                <a:schemeClr val="accent3"/>
              </a:effectRef>
              <a:fontRef idx="minor">
                <a:schemeClr val="lt1"/>
              </a:fontRef>
            </p:style>
            <p:txBody>
              <a:bodyPr vert="horz" wrap="square" lIns="91440" tIns="45720" rIns="91440" bIns="45720" numCol="1" rtlCol="0" anchor="t" anchorCtr="0" compatLnSpc="1">
                <a:prstTxWarp prst="textNoShape">
                  <a:avLst/>
                </a:prstTxWarp>
              </a:bodyPr>
              <a:lstStyle/>
              <a:p>
                <a:pPr defTabSz="1306513"/>
                <a:endParaRPr lang="en-US" sz="2100">
                  <a:solidFill>
                    <a:schemeClr val="tx1"/>
                  </a:solidFill>
                  <a:latin typeface="Segoe UI" pitchFamily="34" charset="0"/>
                </a:endParaRPr>
              </a:p>
            </p:txBody>
          </p:sp>
          <p:sp>
            <p:nvSpPr>
              <p:cNvPr id="99" name="Rectangle 98"/>
              <p:cNvSpPr/>
              <p:nvPr/>
            </p:nvSpPr>
            <p:spPr bwMode="auto">
              <a:xfrm>
                <a:off x="410503" y="827727"/>
                <a:ext cx="177680" cy="177680"/>
              </a:xfrm>
              <a:prstGeom prst="rect">
                <a:avLst/>
              </a:prstGeom>
              <a:grpFill/>
              <a:ln>
                <a:headEnd type="none" w="med" len="med"/>
                <a:tailEnd type="none" w="med" len="med"/>
              </a:ln>
            </p:spPr>
            <p:style>
              <a:lnRef idx="0">
                <a:schemeClr val="accent3"/>
              </a:lnRef>
              <a:fillRef idx="1003">
                <a:schemeClr val="lt2"/>
              </a:fillRef>
              <a:effectRef idx="3">
                <a:schemeClr val="accent3"/>
              </a:effectRef>
              <a:fontRef idx="minor">
                <a:schemeClr val="lt1"/>
              </a:fontRef>
            </p:style>
            <p:txBody>
              <a:bodyPr vert="horz" wrap="square" lIns="91440" tIns="45720" rIns="91440" bIns="45720" numCol="1" rtlCol="0" anchor="t" anchorCtr="0" compatLnSpc="1">
                <a:prstTxWarp prst="textNoShape">
                  <a:avLst/>
                </a:prstTxWarp>
              </a:bodyPr>
              <a:lstStyle/>
              <a:p>
                <a:pPr defTabSz="1306513"/>
                <a:endParaRPr lang="en-US" sz="2100">
                  <a:solidFill>
                    <a:schemeClr val="tx1"/>
                  </a:solidFill>
                  <a:latin typeface="Segoe UI" pitchFamily="34" charset="0"/>
                </a:endParaRPr>
              </a:p>
            </p:txBody>
          </p:sp>
          <p:sp>
            <p:nvSpPr>
              <p:cNvPr id="100" name="Rectangle 99"/>
              <p:cNvSpPr/>
              <p:nvPr/>
            </p:nvSpPr>
            <p:spPr bwMode="auto">
              <a:xfrm>
                <a:off x="589156" y="827727"/>
                <a:ext cx="177680" cy="177680"/>
              </a:xfrm>
              <a:prstGeom prst="rect">
                <a:avLst/>
              </a:prstGeom>
              <a:grpFill/>
              <a:ln>
                <a:headEnd type="none" w="med" len="med"/>
                <a:tailEnd type="none" w="med" len="med"/>
              </a:ln>
            </p:spPr>
            <p:style>
              <a:lnRef idx="0">
                <a:schemeClr val="accent3"/>
              </a:lnRef>
              <a:fillRef idx="1003">
                <a:schemeClr val="lt2"/>
              </a:fillRef>
              <a:effectRef idx="3">
                <a:schemeClr val="accent3"/>
              </a:effectRef>
              <a:fontRef idx="minor">
                <a:schemeClr val="lt1"/>
              </a:fontRef>
            </p:style>
            <p:txBody>
              <a:bodyPr vert="horz" wrap="square" lIns="91440" tIns="45720" rIns="91440" bIns="45720" numCol="1" rtlCol="0" anchor="t" anchorCtr="0" compatLnSpc="1">
                <a:prstTxWarp prst="textNoShape">
                  <a:avLst/>
                </a:prstTxWarp>
              </a:bodyPr>
              <a:lstStyle/>
              <a:p>
                <a:pPr defTabSz="1306513"/>
                <a:endParaRPr lang="en-US" sz="2100">
                  <a:solidFill>
                    <a:schemeClr val="tx1"/>
                  </a:solidFill>
                  <a:latin typeface="Segoe UI" pitchFamily="34" charset="0"/>
                </a:endParaRPr>
              </a:p>
            </p:txBody>
          </p:sp>
          <p:sp>
            <p:nvSpPr>
              <p:cNvPr id="101" name="Rectangle 100"/>
              <p:cNvSpPr/>
              <p:nvPr/>
            </p:nvSpPr>
            <p:spPr bwMode="auto">
              <a:xfrm>
                <a:off x="766836" y="827727"/>
                <a:ext cx="177680" cy="177680"/>
              </a:xfrm>
              <a:prstGeom prst="rect">
                <a:avLst/>
              </a:prstGeom>
              <a:grpFill/>
              <a:ln>
                <a:headEnd type="none" w="med" len="med"/>
                <a:tailEnd type="none" w="med" len="med"/>
              </a:ln>
            </p:spPr>
            <p:style>
              <a:lnRef idx="0">
                <a:schemeClr val="accent3"/>
              </a:lnRef>
              <a:fillRef idx="1003">
                <a:schemeClr val="lt2"/>
              </a:fillRef>
              <a:effectRef idx="3">
                <a:schemeClr val="accent3"/>
              </a:effectRef>
              <a:fontRef idx="minor">
                <a:schemeClr val="lt1"/>
              </a:fontRef>
            </p:style>
            <p:txBody>
              <a:bodyPr vert="horz" wrap="square" lIns="91440" tIns="45720" rIns="91440" bIns="45720" numCol="1" rtlCol="0" anchor="t" anchorCtr="0" compatLnSpc="1">
                <a:prstTxWarp prst="textNoShape">
                  <a:avLst/>
                </a:prstTxWarp>
              </a:bodyPr>
              <a:lstStyle/>
              <a:p>
                <a:pPr defTabSz="1306513"/>
                <a:endParaRPr lang="en-US" sz="2100">
                  <a:solidFill>
                    <a:schemeClr val="tx1"/>
                  </a:solidFill>
                  <a:latin typeface="Segoe UI" pitchFamily="34" charset="0"/>
                </a:endParaRPr>
              </a:p>
            </p:txBody>
          </p:sp>
        </p:grpSp>
        <p:grpSp>
          <p:nvGrpSpPr>
            <p:cNvPr id="102" name="Group 101"/>
            <p:cNvGrpSpPr/>
            <p:nvPr/>
          </p:nvGrpSpPr>
          <p:grpSpPr>
            <a:xfrm>
              <a:off x="84402" y="941682"/>
              <a:ext cx="305104" cy="133260"/>
              <a:chOff x="229684" y="650047"/>
              <a:chExt cx="714832" cy="355360"/>
            </a:xfrm>
            <a:grpFill/>
          </p:grpSpPr>
          <p:sp>
            <p:nvSpPr>
              <p:cNvPr id="103" name="Rectangle 102"/>
              <p:cNvSpPr/>
              <p:nvPr/>
            </p:nvSpPr>
            <p:spPr bwMode="auto">
              <a:xfrm>
                <a:off x="229684" y="650047"/>
                <a:ext cx="177680" cy="177680"/>
              </a:xfrm>
              <a:prstGeom prst="rect">
                <a:avLst/>
              </a:prstGeom>
              <a:grpFill/>
              <a:ln>
                <a:headEnd type="none" w="med" len="med"/>
                <a:tailEnd type="none" w="med" len="med"/>
              </a:ln>
            </p:spPr>
            <p:style>
              <a:lnRef idx="0">
                <a:schemeClr val="accent3"/>
              </a:lnRef>
              <a:fillRef idx="1003">
                <a:schemeClr val="lt2"/>
              </a:fillRef>
              <a:effectRef idx="3">
                <a:schemeClr val="accent3"/>
              </a:effectRef>
              <a:fontRef idx="minor">
                <a:schemeClr val="lt1"/>
              </a:fontRef>
            </p:style>
            <p:txBody>
              <a:bodyPr vert="horz" wrap="square" lIns="91440" tIns="45720" rIns="91440" bIns="45720" numCol="1" rtlCol="0" anchor="t" anchorCtr="0" compatLnSpc="1">
                <a:prstTxWarp prst="textNoShape">
                  <a:avLst/>
                </a:prstTxWarp>
              </a:bodyPr>
              <a:lstStyle/>
              <a:p>
                <a:pPr defTabSz="1306513"/>
                <a:endParaRPr lang="en-US" sz="2100">
                  <a:solidFill>
                    <a:schemeClr val="tx1"/>
                  </a:solidFill>
                  <a:latin typeface="Segoe UI" pitchFamily="34" charset="0"/>
                </a:endParaRPr>
              </a:p>
            </p:txBody>
          </p:sp>
          <p:sp>
            <p:nvSpPr>
              <p:cNvPr id="104" name="Rectangle 103"/>
              <p:cNvSpPr/>
              <p:nvPr/>
            </p:nvSpPr>
            <p:spPr bwMode="auto">
              <a:xfrm>
                <a:off x="410503" y="650047"/>
                <a:ext cx="177680" cy="177680"/>
              </a:xfrm>
              <a:prstGeom prst="rect">
                <a:avLst/>
              </a:prstGeom>
              <a:grpFill/>
              <a:ln>
                <a:headEnd type="none" w="med" len="med"/>
                <a:tailEnd type="none" w="med" len="med"/>
              </a:ln>
            </p:spPr>
            <p:style>
              <a:lnRef idx="0">
                <a:schemeClr val="accent3"/>
              </a:lnRef>
              <a:fillRef idx="1003">
                <a:schemeClr val="lt2"/>
              </a:fillRef>
              <a:effectRef idx="3">
                <a:schemeClr val="accent3"/>
              </a:effectRef>
              <a:fontRef idx="minor">
                <a:schemeClr val="lt1"/>
              </a:fontRef>
            </p:style>
            <p:txBody>
              <a:bodyPr vert="horz" wrap="square" lIns="91440" tIns="45720" rIns="91440" bIns="45720" numCol="1" rtlCol="0" anchor="t" anchorCtr="0" compatLnSpc="1">
                <a:prstTxWarp prst="textNoShape">
                  <a:avLst/>
                </a:prstTxWarp>
              </a:bodyPr>
              <a:lstStyle/>
              <a:p>
                <a:pPr defTabSz="1306513"/>
                <a:endParaRPr lang="en-US" sz="2100">
                  <a:solidFill>
                    <a:schemeClr val="tx1"/>
                  </a:solidFill>
                  <a:latin typeface="Segoe UI" pitchFamily="34" charset="0"/>
                </a:endParaRPr>
              </a:p>
            </p:txBody>
          </p:sp>
          <p:sp>
            <p:nvSpPr>
              <p:cNvPr id="105" name="Rectangle 104"/>
              <p:cNvSpPr/>
              <p:nvPr/>
            </p:nvSpPr>
            <p:spPr bwMode="auto">
              <a:xfrm>
                <a:off x="589156" y="650047"/>
                <a:ext cx="177680" cy="177680"/>
              </a:xfrm>
              <a:prstGeom prst="rect">
                <a:avLst/>
              </a:prstGeom>
              <a:grpFill/>
              <a:ln>
                <a:headEnd type="none" w="med" len="med"/>
                <a:tailEnd type="none" w="med" len="med"/>
              </a:ln>
            </p:spPr>
            <p:style>
              <a:lnRef idx="0">
                <a:schemeClr val="accent3"/>
              </a:lnRef>
              <a:fillRef idx="1003">
                <a:schemeClr val="lt2"/>
              </a:fillRef>
              <a:effectRef idx="3">
                <a:schemeClr val="accent3"/>
              </a:effectRef>
              <a:fontRef idx="minor">
                <a:schemeClr val="lt1"/>
              </a:fontRef>
            </p:style>
            <p:txBody>
              <a:bodyPr vert="horz" wrap="square" lIns="91440" tIns="45720" rIns="91440" bIns="45720" numCol="1" rtlCol="0" anchor="t" anchorCtr="0" compatLnSpc="1">
                <a:prstTxWarp prst="textNoShape">
                  <a:avLst/>
                </a:prstTxWarp>
              </a:bodyPr>
              <a:lstStyle/>
              <a:p>
                <a:pPr defTabSz="1306513"/>
                <a:endParaRPr lang="en-US" sz="2100">
                  <a:solidFill>
                    <a:schemeClr val="tx1"/>
                  </a:solidFill>
                  <a:latin typeface="Segoe UI" pitchFamily="34" charset="0"/>
                </a:endParaRPr>
              </a:p>
            </p:txBody>
          </p:sp>
          <p:sp>
            <p:nvSpPr>
              <p:cNvPr id="106" name="Rectangle 105"/>
              <p:cNvSpPr/>
              <p:nvPr/>
            </p:nvSpPr>
            <p:spPr bwMode="auto">
              <a:xfrm>
                <a:off x="766836" y="650047"/>
                <a:ext cx="177680" cy="177680"/>
              </a:xfrm>
              <a:prstGeom prst="rect">
                <a:avLst/>
              </a:prstGeom>
              <a:grpFill/>
              <a:ln>
                <a:headEnd type="none" w="med" len="med"/>
                <a:tailEnd type="none" w="med" len="med"/>
              </a:ln>
            </p:spPr>
            <p:style>
              <a:lnRef idx="0">
                <a:schemeClr val="accent3"/>
              </a:lnRef>
              <a:fillRef idx="1003">
                <a:schemeClr val="lt2"/>
              </a:fillRef>
              <a:effectRef idx="3">
                <a:schemeClr val="accent3"/>
              </a:effectRef>
              <a:fontRef idx="minor">
                <a:schemeClr val="lt1"/>
              </a:fontRef>
            </p:style>
            <p:txBody>
              <a:bodyPr vert="horz" wrap="square" lIns="91440" tIns="45720" rIns="91440" bIns="45720" numCol="1" rtlCol="0" anchor="t" anchorCtr="0" compatLnSpc="1">
                <a:prstTxWarp prst="textNoShape">
                  <a:avLst/>
                </a:prstTxWarp>
              </a:bodyPr>
              <a:lstStyle/>
              <a:p>
                <a:pPr defTabSz="1306513"/>
                <a:endParaRPr lang="en-US" sz="2100">
                  <a:solidFill>
                    <a:schemeClr val="tx1"/>
                  </a:solidFill>
                  <a:latin typeface="Segoe UI" pitchFamily="34" charset="0"/>
                </a:endParaRPr>
              </a:p>
            </p:txBody>
          </p:sp>
          <p:sp>
            <p:nvSpPr>
              <p:cNvPr id="107" name="Rectangle 106"/>
              <p:cNvSpPr/>
              <p:nvPr/>
            </p:nvSpPr>
            <p:spPr bwMode="auto">
              <a:xfrm>
                <a:off x="229684" y="827727"/>
                <a:ext cx="177680" cy="177680"/>
              </a:xfrm>
              <a:prstGeom prst="rect">
                <a:avLst/>
              </a:prstGeom>
              <a:grpFill/>
              <a:ln>
                <a:headEnd type="none" w="med" len="med"/>
                <a:tailEnd type="none" w="med" len="med"/>
              </a:ln>
            </p:spPr>
            <p:style>
              <a:lnRef idx="0">
                <a:schemeClr val="accent3"/>
              </a:lnRef>
              <a:fillRef idx="1003">
                <a:schemeClr val="lt2"/>
              </a:fillRef>
              <a:effectRef idx="3">
                <a:schemeClr val="accent3"/>
              </a:effectRef>
              <a:fontRef idx="minor">
                <a:schemeClr val="lt1"/>
              </a:fontRef>
            </p:style>
            <p:txBody>
              <a:bodyPr vert="horz" wrap="square" lIns="91440" tIns="45720" rIns="91440" bIns="45720" numCol="1" rtlCol="0" anchor="t" anchorCtr="0" compatLnSpc="1">
                <a:prstTxWarp prst="textNoShape">
                  <a:avLst/>
                </a:prstTxWarp>
              </a:bodyPr>
              <a:lstStyle/>
              <a:p>
                <a:pPr defTabSz="1306513"/>
                <a:endParaRPr lang="en-US" sz="2100">
                  <a:solidFill>
                    <a:schemeClr val="tx1"/>
                  </a:solidFill>
                  <a:latin typeface="Segoe UI" pitchFamily="34" charset="0"/>
                </a:endParaRPr>
              </a:p>
            </p:txBody>
          </p:sp>
          <p:sp>
            <p:nvSpPr>
              <p:cNvPr id="108" name="Rectangle 107"/>
              <p:cNvSpPr/>
              <p:nvPr/>
            </p:nvSpPr>
            <p:spPr bwMode="auto">
              <a:xfrm>
                <a:off x="410503" y="827727"/>
                <a:ext cx="177680" cy="177680"/>
              </a:xfrm>
              <a:prstGeom prst="rect">
                <a:avLst/>
              </a:prstGeom>
              <a:grpFill/>
              <a:ln>
                <a:headEnd type="none" w="med" len="med"/>
                <a:tailEnd type="none" w="med" len="med"/>
              </a:ln>
            </p:spPr>
            <p:style>
              <a:lnRef idx="0">
                <a:schemeClr val="accent3"/>
              </a:lnRef>
              <a:fillRef idx="1003">
                <a:schemeClr val="lt2"/>
              </a:fillRef>
              <a:effectRef idx="3">
                <a:schemeClr val="accent3"/>
              </a:effectRef>
              <a:fontRef idx="minor">
                <a:schemeClr val="lt1"/>
              </a:fontRef>
            </p:style>
            <p:txBody>
              <a:bodyPr vert="horz" wrap="square" lIns="91440" tIns="45720" rIns="91440" bIns="45720" numCol="1" rtlCol="0" anchor="t" anchorCtr="0" compatLnSpc="1">
                <a:prstTxWarp prst="textNoShape">
                  <a:avLst/>
                </a:prstTxWarp>
              </a:bodyPr>
              <a:lstStyle/>
              <a:p>
                <a:pPr defTabSz="1306513"/>
                <a:endParaRPr lang="en-US" sz="2100">
                  <a:solidFill>
                    <a:schemeClr val="tx1"/>
                  </a:solidFill>
                  <a:latin typeface="Segoe UI" pitchFamily="34" charset="0"/>
                </a:endParaRPr>
              </a:p>
            </p:txBody>
          </p:sp>
          <p:sp>
            <p:nvSpPr>
              <p:cNvPr id="109" name="Rectangle 108"/>
              <p:cNvSpPr/>
              <p:nvPr/>
            </p:nvSpPr>
            <p:spPr bwMode="auto">
              <a:xfrm>
                <a:off x="589156" y="827727"/>
                <a:ext cx="177680" cy="177680"/>
              </a:xfrm>
              <a:prstGeom prst="rect">
                <a:avLst/>
              </a:prstGeom>
              <a:grpFill/>
              <a:ln>
                <a:headEnd type="none" w="med" len="med"/>
                <a:tailEnd type="none" w="med" len="med"/>
              </a:ln>
            </p:spPr>
            <p:style>
              <a:lnRef idx="0">
                <a:schemeClr val="accent3"/>
              </a:lnRef>
              <a:fillRef idx="1003">
                <a:schemeClr val="lt2"/>
              </a:fillRef>
              <a:effectRef idx="3">
                <a:schemeClr val="accent3"/>
              </a:effectRef>
              <a:fontRef idx="minor">
                <a:schemeClr val="lt1"/>
              </a:fontRef>
            </p:style>
            <p:txBody>
              <a:bodyPr vert="horz" wrap="square" lIns="91440" tIns="45720" rIns="91440" bIns="45720" numCol="1" rtlCol="0" anchor="t" anchorCtr="0" compatLnSpc="1">
                <a:prstTxWarp prst="textNoShape">
                  <a:avLst/>
                </a:prstTxWarp>
              </a:bodyPr>
              <a:lstStyle/>
              <a:p>
                <a:pPr defTabSz="1306513"/>
                <a:endParaRPr lang="en-US" sz="2100">
                  <a:solidFill>
                    <a:schemeClr val="tx1"/>
                  </a:solidFill>
                  <a:latin typeface="Segoe UI" pitchFamily="34" charset="0"/>
                </a:endParaRPr>
              </a:p>
            </p:txBody>
          </p:sp>
          <p:sp>
            <p:nvSpPr>
              <p:cNvPr id="110" name="Rectangle 109"/>
              <p:cNvSpPr/>
              <p:nvPr/>
            </p:nvSpPr>
            <p:spPr bwMode="auto">
              <a:xfrm>
                <a:off x="766836" y="827727"/>
                <a:ext cx="177680" cy="177680"/>
              </a:xfrm>
              <a:prstGeom prst="rect">
                <a:avLst/>
              </a:prstGeom>
              <a:grpFill/>
              <a:ln>
                <a:headEnd type="none" w="med" len="med"/>
                <a:tailEnd type="none" w="med" len="med"/>
              </a:ln>
            </p:spPr>
            <p:style>
              <a:lnRef idx="0">
                <a:schemeClr val="accent3"/>
              </a:lnRef>
              <a:fillRef idx="1003">
                <a:schemeClr val="lt2"/>
              </a:fillRef>
              <a:effectRef idx="3">
                <a:schemeClr val="accent3"/>
              </a:effectRef>
              <a:fontRef idx="minor">
                <a:schemeClr val="lt1"/>
              </a:fontRef>
            </p:style>
            <p:txBody>
              <a:bodyPr vert="horz" wrap="square" lIns="91440" tIns="45720" rIns="91440" bIns="45720" numCol="1" rtlCol="0" anchor="t" anchorCtr="0" compatLnSpc="1">
                <a:prstTxWarp prst="textNoShape">
                  <a:avLst/>
                </a:prstTxWarp>
              </a:bodyPr>
              <a:lstStyle/>
              <a:p>
                <a:pPr defTabSz="1306513"/>
                <a:endParaRPr lang="en-US" sz="2100">
                  <a:solidFill>
                    <a:schemeClr val="tx1"/>
                  </a:solidFill>
                  <a:latin typeface="Segoe UI" pitchFamily="34" charset="0"/>
                </a:endParaRPr>
              </a:p>
            </p:txBody>
          </p:sp>
        </p:grpSp>
        <p:grpSp>
          <p:nvGrpSpPr>
            <p:cNvPr id="111" name="Group 110"/>
            <p:cNvGrpSpPr/>
            <p:nvPr/>
          </p:nvGrpSpPr>
          <p:grpSpPr>
            <a:xfrm>
              <a:off x="387826" y="941682"/>
              <a:ext cx="305104" cy="133260"/>
              <a:chOff x="229684" y="650047"/>
              <a:chExt cx="714832" cy="355360"/>
            </a:xfrm>
            <a:grpFill/>
          </p:grpSpPr>
          <p:sp>
            <p:nvSpPr>
              <p:cNvPr id="112" name="Rectangle 111"/>
              <p:cNvSpPr/>
              <p:nvPr/>
            </p:nvSpPr>
            <p:spPr bwMode="auto">
              <a:xfrm>
                <a:off x="229684" y="650047"/>
                <a:ext cx="177680" cy="177680"/>
              </a:xfrm>
              <a:prstGeom prst="rect">
                <a:avLst/>
              </a:prstGeom>
              <a:grpFill/>
              <a:ln>
                <a:headEnd type="none" w="med" len="med"/>
                <a:tailEnd type="none" w="med" len="med"/>
              </a:ln>
            </p:spPr>
            <p:style>
              <a:lnRef idx="0">
                <a:schemeClr val="accent3"/>
              </a:lnRef>
              <a:fillRef idx="1003">
                <a:schemeClr val="lt2"/>
              </a:fillRef>
              <a:effectRef idx="3">
                <a:schemeClr val="accent3"/>
              </a:effectRef>
              <a:fontRef idx="minor">
                <a:schemeClr val="lt1"/>
              </a:fontRef>
            </p:style>
            <p:txBody>
              <a:bodyPr vert="horz" wrap="square" lIns="91440" tIns="45720" rIns="91440" bIns="45720" numCol="1" rtlCol="0" anchor="t" anchorCtr="0" compatLnSpc="1">
                <a:prstTxWarp prst="textNoShape">
                  <a:avLst/>
                </a:prstTxWarp>
              </a:bodyPr>
              <a:lstStyle/>
              <a:p>
                <a:pPr defTabSz="1306513"/>
                <a:endParaRPr lang="en-US" sz="2100">
                  <a:solidFill>
                    <a:schemeClr val="tx1"/>
                  </a:solidFill>
                  <a:latin typeface="Segoe UI" pitchFamily="34" charset="0"/>
                </a:endParaRPr>
              </a:p>
            </p:txBody>
          </p:sp>
          <p:sp>
            <p:nvSpPr>
              <p:cNvPr id="113" name="Rectangle 112"/>
              <p:cNvSpPr/>
              <p:nvPr/>
            </p:nvSpPr>
            <p:spPr bwMode="auto">
              <a:xfrm>
                <a:off x="410503" y="650047"/>
                <a:ext cx="177680" cy="177680"/>
              </a:xfrm>
              <a:prstGeom prst="rect">
                <a:avLst/>
              </a:prstGeom>
              <a:grpFill/>
              <a:ln>
                <a:headEnd type="none" w="med" len="med"/>
                <a:tailEnd type="none" w="med" len="med"/>
              </a:ln>
            </p:spPr>
            <p:style>
              <a:lnRef idx="0">
                <a:schemeClr val="accent3"/>
              </a:lnRef>
              <a:fillRef idx="1003">
                <a:schemeClr val="lt2"/>
              </a:fillRef>
              <a:effectRef idx="3">
                <a:schemeClr val="accent3"/>
              </a:effectRef>
              <a:fontRef idx="minor">
                <a:schemeClr val="lt1"/>
              </a:fontRef>
            </p:style>
            <p:txBody>
              <a:bodyPr vert="horz" wrap="square" lIns="91440" tIns="45720" rIns="91440" bIns="45720" numCol="1" rtlCol="0" anchor="t" anchorCtr="0" compatLnSpc="1">
                <a:prstTxWarp prst="textNoShape">
                  <a:avLst/>
                </a:prstTxWarp>
              </a:bodyPr>
              <a:lstStyle/>
              <a:p>
                <a:pPr defTabSz="1306513"/>
                <a:endParaRPr lang="en-US" sz="2100">
                  <a:solidFill>
                    <a:schemeClr val="tx1"/>
                  </a:solidFill>
                  <a:latin typeface="Segoe UI" pitchFamily="34" charset="0"/>
                </a:endParaRPr>
              </a:p>
            </p:txBody>
          </p:sp>
          <p:sp>
            <p:nvSpPr>
              <p:cNvPr id="114" name="Rectangle 113"/>
              <p:cNvSpPr/>
              <p:nvPr/>
            </p:nvSpPr>
            <p:spPr bwMode="auto">
              <a:xfrm>
                <a:off x="589156" y="650047"/>
                <a:ext cx="177680" cy="177680"/>
              </a:xfrm>
              <a:prstGeom prst="rect">
                <a:avLst/>
              </a:prstGeom>
              <a:grpFill/>
              <a:ln>
                <a:headEnd type="none" w="med" len="med"/>
                <a:tailEnd type="none" w="med" len="med"/>
              </a:ln>
            </p:spPr>
            <p:style>
              <a:lnRef idx="0">
                <a:schemeClr val="accent3"/>
              </a:lnRef>
              <a:fillRef idx="1003">
                <a:schemeClr val="lt2"/>
              </a:fillRef>
              <a:effectRef idx="3">
                <a:schemeClr val="accent3"/>
              </a:effectRef>
              <a:fontRef idx="minor">
                <a:schemeClr val="lt1"/>
              </a:fontRef>
            </p:style>
            <p:txBody>
              <a:bodyPr vert="horz" wrap="square" lIns="91440" tIns="45720" rIns="91440" bIns="45720" numCol="1" rtlCol="0" anchor="t" anchorCtr="0" compatLnSpc="1">
                <a:prstTxWarp prst="textNoShape">
                  <a:avLst/>
                </a:prstTxWarp>
              </a:bodyPr>
              <a:lstStyle/>
              <a:p>
                <a:pPr defTabSz="1306513"/>
                <a:endParaRPr lang="en-US" sz="2100">
                  <a:solidFill>
                    <a:schemeClr val="tx1"/>
                  </a:solidFill>
                  <a:latin typeface="Segoe UI" pitchFamily="34" charset="0"/>
                </a:endParaRPr>
              </a:p>
            </p:txBody>
          </p:sp>
          <p:sp>
            <p:nvSpPr>
              <p:cNvPr id="115" name="Rectangle 114"/>
              <p:cNvSpPr/>
              <p:nvPr/>
            </p:nvSpPr>
            <p:spPr bwMode="auto">
              <a:xfrm>
                <a:off x="766836" y="650047"/>
                <a:ext cx="177680" cy="177680"/>
              </a:xfrm>
              <a:prstGeom prst="rect">
                <a:avLst/>
              </a:prstGeom>
              <a:grpFill/>
              <a:ln>
                <a:headEnd type="none" w="med" len="med"/>
                <a:tailEnd type="none" w="med" len="med"/>
              </a:ln>
            </p:spPr>
            <p:style>
              <a:lnRef idx="0">
                <a:schemeClr val="accent3"/>
              </a:lnRef>
              <a:fillRef idx="1003">
                <a:schemeClr val="lt2"/>
              </a:fillRef>
              <a:effectRef idx="3">
                <a:schemeClr val="accent3"/>
              </a:effectRef>
              <a:fontRef idx="minor">
                <a:schemeClr val="lt1"/>
              </a:fontRef>
            </p:style>
            <p:txBody>
              <a:bodyPr vert="horz" wrap="square" lIns="91440" tIns="45720" rIns="91440" bIns="45720" numCol="1" rtlCol="0" anchor="t" anchorCtr="0" compatLnSpc="1">
                <a:prstTxWarp prst="textNoShape">
                  <a:avLst/>
                </a:prstTxWarp>
              </a:bodyPr>
              <a:lstStyle/>
              <a:p>
                <a:pPr defTabSz="1306513"/>
                <a:endParaRPr lang="en-US" sz="2100">
                  <a:solidFill>
                    <a:schemeClr val="tx1"/>
                  </a:solidFill>
                  <a:latin typeface="Segoe UI" pitchFamily="34" charset="0"/>
                </a:endParaRPr>
              </a:p>
            </p:txBody>
          </p:sp>
          <p:sp>
            <p:nvSpPr>
              <p:cNvPr id="116" name="Rectangle 115"/>
              <p:cNvSpPr/>
              <p:nvPr/>
            </p:nvSpPr>
            <p:spPr bwMode="auto">
              <a:xfrm>
                <a:off x="229684" y="827727"/>
                <a:ext cx="177680" cy="177680"/>
              </a:xfrm>
              <a:prstGeom prst="rect">
                <a:avLst/>
              </a:prstGeom>
              <a:grpFill/>
              <a:ln>
                <a:headEnd type="none" w="med" len="med"/>
                <a:tailEnd type="none" w="med" len="med"/>
              </a:ln>
            </p:spPr>
            <p:style>
              <a:lnRef idx="0">
                <a:schemeClr val="accent3"/>
              </a:lnRef>
              <a:fillRef idx="1003">
                <a:schemeClr val="lt2"/>
              </a:fillRef>
              <a:effectRef idx="3">
                <a:schemeClr val="accent3"/>
              </a:effectRef>
              <a:fontRef idx="minor">
                <a:schemeClr val="lt1"/>
              </a:fontRef>
            </p:style>
            <p:txBody>
              <a:bodyPr vert="horz" wrap="square" lIns="91440" tIns="45720" rIns="91440" bIns="45720" numCol="1" rtlCol="0" anchor="t" anchorCtr="0" compatLnSpc="1">
                <a:prstTxWarp prst="textNoShape">
                  <a:avLst/>
                </a:prstTxWarp>
              </a:bodyPr>
              <a:lstStyle/>
              <a:p>
                <a:pPr defTabSz="1306513"/>
                <a:endParaRPr lang="en-US" sz="2100">
                  <a:solidFill>
                    <a:schemeClr val="tx1"/>
                  </a:solidFill>
                  <a:latin typeface="Segoe UI" pitchFamily="34" charset="0"/>
                </a:endParaRPr>
              </a:p>
            </p:txBody>
          </p:sp>
          <p:sp>
            <p:nvSpPr>
              <p:cNvPr id="117" name="Rectangle 116"/>
              <p:cNvSpPr/>
              <p:nvPr/>
            </p:nvSpPr>
            <p:spPr bwMode="auto">
              <a:xfrm>
                <a:off x="410503" y="827727"/>
                <a:ext cx="177680" cy="177680"/>
              </a:xfrm>
              <a:prstGeom prst="rect">
                <a:avLst/>
              </a:prstGeom>
              <a:grpFill/>
              <a:ln>
                <a:headEnd type="none" w="med" len="med"/>
                <a:tailEnd type="none" w="med" len="med"/>
              </a:ln>
            </p:spPr>
            <p:style>
              <a:lnRef idx="0">
                <a:schemeClr val="accent3"/>
              </a:lnRef>
              <a:fillRef idx="1003">
                <a:schemeClr val="lt2"/>
              </a:fillRef>
              <a:effectRef idx="3">
                <a:schemeClr val="accent3"/>
              </a:effectRef>
              <a:fontRef idx="minor">
                <a:schemeClr val="lt1"/>
              </a:fontRef>
            </p:style>
            <p:txBody>
              <a:bodyPr vert="horz" wrap="square" lIns="91440" tIns="45720" rIns="91440" bIns="45720" numCol="1" rtlCol="0" anchor="t" anchorCtr="0" compatLnSpc="1">
                <a:prstTxWarp prst="textNoShape">
                  <a:avLst/>
                </a:prstTxWarp>
              </a:bodyPr>
              <a:lstStyle/>
              <a:p>
                <a:pPr defTabSz="1306513"/>
                <a:endParaRPr lang="en-US" sz="2100">
                  <a:solidFill>
                    <a:schemeClr val="tx1"/>
                  </a:solidFill>
                  <a:latin typeface="Segoe UI" pitchFamily="34" charset="0"/>
                </a:endParaRPr>
              </a:p>
            </p:txBody>
          </p:sp>
          <p:sp>
            <p:nvSpPr>
              <p:cNvPr id="118" name="Rectangle 117"/>
              <p:cNvSpPr/>
              <p:nvPr/>
            </p:nvSpPr>
            <p:spPr bwMode="auto">
              <a:xfrm>
                <a:off x="589156" y="827727"/>
                <a:ext cx="177680" cy="177680"/>
              </a:xfrm>
              <a:prstGeom prst="rect">
                <a:avLst/>
              </a:prstGeom>
              <a:grpFill/>
              <a:ln>
                <a:headEnd type="none" w="med" len="med"/>
                <a:tailEnd type="none" w="med" len="med"/>
              </a:ln>
            </p:spPr>
            <p:style>
              <a:lnRef idx="0">
                <a:schemeClr val="accent3"/>
              </a:lnRef>
              <a:fillRef idx="1003">
                <a:schemeClr val="lt2"/>
              </a:fillRef>
              <a:effectRef idx="3">
                <a:schemeClr val="accent3"/>
              </a:effectRef>
              <a:fontRef idx="minor">
                <a:schemeClr val="lt1"/>
              </a:fontRef>
            </p:style>
            <p:txBody>
              <a:bodyPr vert="horz" wrap="square" lIns="91440" tIns="45720" rIns="91440" bIns="45720" numCol="1" rtlCol="0" anchor="t" anchorCtr="0" compatLnSpc="1">
                <a:prstTxWarp prst="textNoShape">
                  <a:avLst/>
                </a:prstTxWarp>
              </a:bodyPr>
              <a:lstStyle/>
              <a:p>
                <a:pPr defTabSz="1306513"/>
                <a:endParaRPr lang="en-US" sz="2100">
                  <a:solidFill>
                    <a:schemeClr val="tx1"/>
                  </a:solidFill>
                  <a:latin typeface="Segoe UI" pitchFamily="34" charset="0"/>
                </a:endParaRPr>
              </a:p>
            </p:txBody>
          </p:sp>
          <p:sp>
            <p:nvSpPr>
              <p:cNvPr id="119" name="Rectangle 118"/>
              <p:cNvSpPr/>
              <p:nvPr/>
            </p:nvSpPr>
            <p:spPr bwMode="auto">
              <a:xfrm>
                <a:off x="766836" y="827727"/>
                <a:ext cx="177680" cy="177680"/>
              </a:xfrm>
              <a:prstGeom prst="rect">
                <a:avLst/>
              </a:prstGeom>
              <a:grpFill/>
              <a:ln>
                <a:headEnd type="none" w="med" len="med"/>
                <a:tailEnd type="none" w="med" len="med"/>
              </a:ln>
            </p:spPr>
            <p:style>
              <a:lnRef idx="0">
                <a:schemeClr val="accent3"/>
              </a:lnRef>
              <a:fillRef idx="1003">
                <a:schemeClr val="lt2"/>
              </a:fillRef>
              <a:effectRef idx="3">
                <a:schemeClr val="accent3"/>
              </a:effectRef>
              <a:fontRef idx="minor">
                <a:schemeClr val="lt1"/>
              </a:fontRef>
            </p:style>
            <p:txBody>
              <a:bodyPr vert="horz" wrap="square" lIns="91440" tIns="45720" rIns="91440" bIns="45720" numCol="1" rtlCol="0" anchor="t" anchorCtr="0" compatLnSpc="1">
                <a:prstTxWarp prst="textNoShape">
                  <a:avLst/>
                </a:prstTxWarp>
              </a:bodyPr>
              <a:lstStyle/>
              <a:p>
                <a:pPr defTabSz="1306513"/>
                <a:endParaRPr lang="en-US" sz="2100">
                  <a:solidFill>
                    <a:schemeClr val="tx1"/>
                  </a:solidFill>
                  <a:latin typeface="Segoe UI" pitchFamily="34" charset="0"/>
                </a:endParaRPr>
              </a:p>
            </p:txBody>
          </p:sp>
        </p:grpSp>
        <p:grpSp>
          <p:nvGrpSpPr>
            <p:cNvPr id="120" name="Group 119"/>
            <p:cNvGrpSpPr/>
            <p:nvPr/>
          </p:nvGrpSpPr>
          <p:grpSpPr>
            <a:xfrm>
              <a:off x="85128" y="1076746"/>
              <a:ext cx="305104" cy="133260"/>
              <a:chOff x="229684" y="650047"/>
              <a:chExt cx="714832" cy="355360"/>
            </a:xfrm>
            <a:grpFill/>
          </p:grpSpPr>
          <p:sp>
            <p:nvSpPr>
              <p:cNvPr id="121" name="Rectangle 120"/>
              <p:cNvSpPr/>
              <p:nvPr/>
            </p:nvSpPr>
            <p:spPr bwMode="auto">
              <a:xfrm>
                <a:off x="229684" y="650047"/>
                <a:ext cx="177680" cy="177680"/>
              </a:xfrm>
              <a:prstGeom prst="rect">
                <a:avLst/>
              </a:prstGeom>
              <a:grpFill/>
              <a:ln>
                <a:headEnd type="none" w="med" len="med"/>
                <a:tailEnd type="none" w="med" len="med"/>
              </a:ln>
            </p:spPr>
            <p:style>
              <a:lnRef idx="0">
                <a:schemeClr val="accent3"/>
              </a:lnRef>
              <a:fillRef idx="1003">
                <a:schemeClr val="lt2"/>
              </a:fillRef>
              <a:effectRef idx="3">
                <a:schemeClr val="accent3"/>
              </a:effectRef>
              <a:fontRef idx="minor">
                <a:schemeClr val="lt1"/>
              </a:fontRef>
            </p:style>
            <p:txBody>
              <a:bodyPr vert="horz" wrap="square" lIns="91440" tIns="45720" rIns="91440" bIns="45720" numCol="1" rtlCol="0" anchor="t" anchorCtr="0" compatLnSpc="1">
                <a:prstTxWarp prst="textNoShape">
                  <a:avLst/>
                </a:prstTxWarp>
              </a:bodyPr>
              <a:lstStyle/>
              <a:p>
                <a:pPr defTabSz="1306513"/>
                <a:endParaRPr lang="en-US" sz="2100">
                  <a:solidFill>
                    <a:schemeClr val="tx1"/>
                  </a:solidFill>
                  <a:latin typeface="Segoe UI" pitchFamily="34" charset="0"/>
                </a:endParaRPr>
              </a:p>
            </p:txBody>
          </p:sp>
          <p:sp>
            <p:nvSpPr>
              <p:cNvPr id="122" name="Rectangle 121"/>
              <p:cNvSpPr/>
              <p:nvPr/>
            </p:nvSpPr>
            <p:spPr bwMode="auto">
              <a:xfrm>
                <a:off x="410503" y="650047"/>
                <a:ext cx="177680" cy="177680"/>
              </a:xfrm>
              <a:prstGeom prst="rect">
                <a:avLst/>
              </a:prstGeom>
              <a:grpFill/>
              <a:ln>
                <a:headEnd type="none" w="med" len="med"/>
                <a:tailEnd type="none" w="med" len="med"/>
              </a:ln>
            </p:spPr>
            <p:style>
              <a:lnRef idx="0">
                <a:schemeClr val="accent3"/>
              </a:lnRef>
              <a:fillRef idx="1003">
                <a:schemeClr val="lt2"/>
              </a:fillRef>
              <a:effectRef idx="3">
                <a:schemeClr val="accent3"/>
              </a:effectRef>
              <a:fontRef idx="minor">
                <a:schemeClr val="lt1"/>
              </a:fontRef>
            </p:style>
            <p:txBody>
              <a:bodyPr vert="horz" wrap="square" lIns="91440" tIns="45720" rIns="91440" bIns="45720" numCol="1" rtlCol="0" anchor="t" anchorCtr="0" compatLnSpc="1">
                <a:prstTxWarp prst="textNoShape">
                  <a:avLst/>
                </a:prstTxWarp>
              </a:bodyPr>
              <a:lstStyle/>
              <a:p>
                <a:pPr defTabSz="1306513"/>
                <a:endParaRPr lang="en-US" sz="2100">
                  <a:solidFill>
                    <a:schemeClr val="tx1"/>
                  </a:solidFill>
                  <a:latin typeface="Segoe UI" pitchFamily="34" charset="0"/>
                </a:endParaRPr>
              </a:p>
            </p:txBody>
          </p:sp>
          <p:sp>
            <p:nvSpPr>
              <p:cNvPr id="123" name="Rectangle 122"/>
              <p:cNvSpPr/>
              <p:nvPr/>
            </p:nvSpPr>
            <p:spPr bwMode="auto">
              <a:xfrm>
                <a:off x="589156" y="650047"/>
                <a:ext cx="177680" cy="177680"/>
              </a:xfrm>
              <a:prstGeom prst="rect">
                <a:avLst/>
              </a:prstGeom>
              <a:grpFill/>
              <a:ln>
                <a:headEnd type="none" w="med" len="med"/>
                <a:tailEnd type="none" w="med" len="med"/>
              </a:ln>
            </p:spPr>
            <p:style>
              <a:lnRef idx="0">
                <a:schemeClr val="accent3"/>
              </a:lnRef>
              <a:fillRef idx="1003">
                <a:schemeClr val="lt2"/>
              </a:fillRef>
              <a:effectRef idx="3">
                <a:schemeClr val="accent3"/>
              </a:effectRef>
              <a:fontRef idx="minor">
                <a:schemeClr val="lt1"/>
              </a:fontRef>
            </p:style>
            <p:txBody>
              <a:bodyPr vert="horz" wrap="square" lIns="91440" tIns="45720" rIns="91440" bIns="45720" numCol="1" rtlCol="0" anchor="t" anchorCtr="0" compatLnSpc="1">
                <a:prstTxWarp prst="textNoShape">
                  <a:avLst/>
                </a:prstTxWarp>
              </a:bodyPr>
              <a:lstStyle/>
              <a:p>
                <a:pPr defTabSz="1306513"/>
                <a:endParaRPr lang="en-US" sz="2100">
                  <a:solidFill>
                    <a:schemeClr val="tx1"/>
                  </a:solidFill>
                  <a:latin typeface="Segoe UI" pitchFamily="34" charset="0"/>
                </a:endParaRPr>
              </a:p>
            </p:txBody>
          </p:sp>
          <p:sp>
            <p:nvSpPr>
              <p:cNvPr id="124" name="Rectangle 123"/>
              <p:cNvSpPr/>
              <p:nvPr/>
            </p:nvSpPr>
            <p:spPr bwMode="auto">
              <a:xfrm>
                <a:off x="766836" y="650047"/>
                <a:ext cx="177680" cy="177680"/>
              </a:xfrm>
              <a:prstGeom prst="rect">
                <a:avLst/>
              </a:prstGeom>
              <a:grpFill/>
              <a:ln>
                <a:headEnd type="none" w="med" len="med"/>
                <a:tailEnd type="none" w="med" len="med"/>
              </a:ln>
            </p:spPr>
            <p:style>
              <a:lnRef idx="0">
                <a:schemeClr val="accent3"/>
              </a:lnRef>
              <a:fillRef idx="1003">
                <a:schemeClr val="lt2"/>
              </a:fillRef>
              <a:effectRef idx="3">
                <a:schemeClr val="accent3"/>
              </a:effectRef>
              <a:fontRef idx="minor">
                <a:schemeClr val="lt1"/>
              </a:fontRef>
            </p:style>
            <p:txBody>
              <a:bodyPr vert="horz" wrap="square" lIns="91440" tIns="45720" rIns="91440" bIns="45720" numCol="1" rtlCol="0" anchor="t" anchorCtr="0" compatLnSpc="1">
                <a:prstTxWarp prst="textNoShape">
                  <a:avLst/>
                </a:prstTxWarp>
              </a:bodyPr>
              <a:lstStyle/>
              <a:p>
                <a:pPr defTabSz="1306513"/>
                <a:endParaRPr lang="en-US" sz="2100">
                  <a:solidFill>
                    <a:schemeClr val="tx1"/>
                  </a:solidFill>
                  <a:latin typeface="Segoe UI" pitchFamily="34" charset="0"/>
                </a:endParaRPr>
              </a:p>
            </p:txBody>
          </p:sp>
          <p:sp>
            <p:nvSpPr>
              <p:cNvPr id="125" name="Rectangle 124"/>
              <p:cNvSpPr/>
              <p:nvPr/>
            </p:nvSpPr>
            <p:spPr bwMode="auto">
              <a:xfrm>
                <a:off x="229684" y="827727"/>
                <a:ext cx="177680" cy="177680"/>
              </a:xfrm>
              <a:prstGeom prst="rect">
                <a:avLst/>
              </a:prstGeom>
              <a:grpFill/>
              <a:ln>
                <a:headEnd type="none" w="med" len="med"/>
                <a:tailEnd type="none" w="med" len="med"/>
              </a:ln>
            </p:spPr>
            <p:style>
              <a:lnRef idx="0">
                <a:schemeClr val="accent3"/>
              </a:lnRef>
              <a:fillRef idx="1003">
                <a:schemeClr val="lt2"/>
              </a:fillRef>
              <a:effectRef idx="3">
                <a:schemeClr val="accent3"/>
              </a:effectRef>
              <a:fontRef idx="minor">
                <a:schemeClr val="lt1"/>
              </a:fontRef>
            </p:style>
            <p:txBody>
              <a:bodyPr vert="horz" wrap="square" lIns="91440" tIns="45720" rIns="91440" bIns="45720" numCol="1" rtlCol="0" anchor="t" anchorCtr="0" compatLnSpc="1">
                <a:prstTxWarp prst="textNoShape">
                  <a:avLst/>
                </a:prstTxWarp>
              </a:bodyPr>
              <a:lstStyle/>
              <a:p>
                <a:pPr defTabSz="1306513"/>
                <a:endParaRPr lang="en-US" sz="2100">
                  <a:solidFill>
                    <a:schemeClr val="tx1"/>
                  </a:solidFill>
                  <a:latin typeface="Segoe UI" pitchFamily="34" charset="0"/>
                </a:endParaRPr>
              </a:p>
            </p:txBody>
          </p:sp>
          <p:sp>
            <p:nvSpPr>
              <p:cNvPr id="126" name="Rectangle 125"/>
              <p:cNvSpPr/>
              <p:nvPr/>
            </p:nvSpPr>
            <p:spPr bwMode="auto">
              <a:xfrm>
                <a:off x="410503" y="827727"/>
                <a:ext cx="177680" cy="177680"/>
              </a:xfrm>
              <a:prstGeom prst="rect">
                <a:avLst/>
              </a:prstGeom>
              <a:grpFill/>
              <a:ln>
                <a:headEnd type="none" w="med" len="med"/>
                <a:tailEnd type="none" w="med" len="med"/>
              </a:ln>
            </p:spPr>
            <p:style>
              <a:lnRef idx="0">
                <a:schemeClr val="accent3"/>
              </a:lnRef>
              <a:fillRef idx="1003">
                <a:schemeClr val="lt2"/>
              </a:fillRef>
              <a:effectRef idx="3">
                <a:schemeClr val="accent3"/>
              </a:effectRef>
              <a:fontRef idx="minor">
                <a:schemeClr val="lt1"/>
              </a:fontRef>
            </p:style>
            <p:txBody>
              <a:bodyPr vert="horz" wrap="square" lIns="91440" tIns="45720" rIns="91440" bIns="45720" numCol="1" rtlCol="0" anchor="t" anchorCtr="0" compatLnSpc="1">
                <a:prstTxWarp prst="textNoShape">
                  <a:avLst/>
                </a:prstTxWarp>
              </a:bodyPr>
              <a:lstStyle/>
              <a:p>
                <a:pPr defTabSz="1306513"/>
                <a:endParaRPr lang="en-US" sz="2100">
                  <a:solidFill>
                    <a:schemeClr val="tx1"/>
                  </a:solidFill>
                  <a:latin typeface="Segoe UI" pitchFamily="34" charset="0"/>
                </a:endParaRPr>
              </a:p>
            </p:txBody>
          </p:sp>
          <p:sp>
            <p:nvSpPr>
              <p:cNvPr id="127" name="Rectangle 126"/>
              <p:cNvSpPr/>
              <p:nvPr/>
            </p:nvSpPr>
            <p:spPr bwMode="auto">
              <a:xfrm>
                <a:off x="589156" y="827727"/>
                <a:ext cx="177680" cy="177680"/>
              </a:xfrm>
              <a:prstGeom prst="rect">
                <a:avLst/>
              </a:prstGeom>
              <a:grpFill/>
              <a:ln>
                <a:headEnd type="none" w="med" len="med"/>
                <a:tailEnd type="none" w="med" len="med"/>
              </a:ln>
            </p:spPr>
            <p:style>
              <a:lnRef idx="0">
                <a:schemeClr val="accent3"/>
              </a:lnRef>
              <a:fillRef idx="1003">
                <a:schemeClr val="lt2"/>
              </a:fillRef>
              <a:effectRef idx="3">
                <a:schemeClr val="accent3"/>
              </a:effectRef>
              <a:fontRef idx="minor">
                <a:schemeClr val="lt1"/>
              </a:fontRef>
            </p:style>
            <p:txBody>
              <a:bodyPr vert="horz" wrap="square" lIns="91440" tIns="45720" rIns="91440" bIns="45720" numCol="1" rtlCol="0" anchor="t" anchorCtr="0" compatLnSpc="1">
                <a:prstTxWarp prst="textNoShape">
                  <a:avLst/>
                </a:prstTxWarp>
              </a:bodyPr>
              <a:lstStyle/>
              <a:p>
                <a:pPr defTabSz="1306513"/>
                <a:endParaRPr lang="en-US" sz="2100">
                  <a:solidFill>
                    <a:schemeClr val="tx1"/>
                  </a:solidFill>
                  <a:latin typeface="Segoe UI" pitchFamily="34" charset="0"/>
                </a:endParaRPr>
              </a:p>
            </p:txBody>
          </p:sp>
          <p:sp>
            <p:nvSpPr>
              <p:cNvPr id="128" name="Rectangle 127"/>
              <p:cNvSpPr/>
              <p:nvPr/>
            </p:nvSpPr>
            <p:spPr bwMode="auto">
              <a:xfrm>
                <a:off x="766836" y="827727"/>
                <a:ext cx="177680" cy="177680"/>
              </a:xfrm>
              <a:prstGeom prst="rect">
                <a:avLst/>
              </a:prstGeom>
              <a:grpFill/>
              <a:ln>
                <a:headEnd type="none" w="med" len="med"/>
                <a:tailEnd type="none" w="med" len="med"/>
              </a:ln>
            </p:spPr>
            <p:style>
              <a:lnRef idx="0">
                <a:schemeClr val="accent3"/>
              </a:lnRef>
              <a:fillRef idx="1003">
                <a:schemeClr val="lt2"/>
              </a:fillRef>
              <a:effectRef idx="3">
                <a:schemeClr val="accent3"/>
              </a:effectRef>
              <a:fontRef idx="minor">
                <a:schemeClr val="lt1"/>
              </a:fontRef>
            </p:style>
            <p:txBody>
              <a:bodyPr vert="horz" wrap="square" lIns="91440" tIns="45720" rIns="91440" bIns="45720" numCol="1" rtlCol="0" anchor="t" anchorCtr="0" compatLnSpc="1">
                <a:prstTxWarp prst="textNoShape">
                  <a:avLst/>
                </a:prstTxWarp>
              </a:bodyPr>
              <a:lstStyle/>
              <a:p>
                <a:pPr defTabSz="1306513"/>
                <a:endParaRPr lang="en-US" sz="2100">
                  <a:solidFill>
                    <a:schemeClr val="tx1"/>
                  </a:solidFill>
                  <a:latin typeface="Segoe UI" pitchFamily="34" charset="0"/>
                </a:endParaRPr>
              </a:p>
            </p:txBody>
          </p:sp>
        </p:grpSp>
        <p:grpSp>
          <p:nvGrpSpPr>
            <p:cNvPr id="129" name="Group 128"/>
            <p:cNvGrpSpPr/>
            <p:nvPr/>
          </p:nvGrpSpPr>
          <p:grpSpPr>
            <a:xfrm>
              <a:off x="390232" y="1076746"/>
              <a:ext cx="305104" cy="133260"/>
              <a:chOff x="229684" y="650047"/>
              <a:chExt cx="714832" cy="355360"/>
            </a:xfrm>
            <a:grpFill/>
          </p:grpSpPr>
          <p:sp>
            <p:nvSpPr>
              <p:cNvPr id="130" name="Rectangle 129"/>
              <p:cNvSpPr/>
              <p:nvPr/>
            </p:nvSpPr>
            <p:spPr bwMode="auto">
              <a:xfrm>
                <a:off x="229684" y="650047"/>
                <a:ext cx="177680" cy="177680"/>
              </a:xfrm>
              <a:prstGeom prst="rect">
                <a:avLst/>
              </a:prstGeom>
              <a:grpFill/>
              <a:ln>
                <a:headEnd type="none" w="med" len="med"/>
                <a:tailEnd type="none" w="med" len="med"/>
              </a:ln>
            </p:spPr>
            <p:style>
              <a:lnRef idx="0">
                <a:schemeClr val="accent3"/>
              </a:lnRef>
              <a:fillRef idx="1003">
                <a:schemeClr val="lt2"/>
              </a:fillRef>
              <a:effectRef idx="3">
                <a:schemeClr val="accent3"/>
              </a:effectRef>
              <a:fontRef idx="minor">
                <a:schemeClr val="lt1"/>
              </a:fontRef>
            </p:style>
            <p:txBody>
              <a:bodyPr vert="horz" wrap="square" lIns="91440" tIns="45720" rIns="91440" bIns="45720" numCol="1" rtlCol="0" anchor="t" anchorCtr="0" compatLnSpc="1">
                <a:prstTxWarp prst="textNoShape">
                  <a:avLst/>
                </a:prstTxWarp>
              </a:bodyPr>
              <a:lstStyle/>
              <a:p>
                <a:pPr defTabSz="1306513"/>
                <a:endParaRPr lang="en-US" sz="2100">
                  <a:solidFill>
                    <a:schemeClr val="tx1"/>
                  </a:solidFill>
                  <a:latin typeface="Segoe UI" pitchFamily="34" charset="0"/>
                </a:endParaRPr>
              </a:p>
            </p:txBody>
          </p:sp>
          <p:sp>
            <p:nvSpPr>
              <p:cNvPr id="131" name="Rectangle 130"/>
              <p:cNvSpPr/>
              <p:nvPr/>
            </p:nvSpPr>
            <p:spPr bwMode="auto">
              <a:xfrm>
                <a:off x="410503" y="650047"/>
                <a:ext cx="177680" cy="177680"/>
              </a:xfrm>
              <a:prstGeom prst="rect">
                <a:avLst/>
              </a:prstGeom>
              <a:grpFill/>
              <a:ln>
                <a:headEnd type="none" w="med" len="med"/>
                <a:tailEnd type="none" w="med" len="med"/>
              </a:ln>
            </p:spPr>
            <p:style>
              <a:lnRef idx="0">
                <a:schemeClr val="accent3"/>
              </a:lnRef>
              <a:fillRef idx="1003">
                <a:schemeClr val="lt2"/>
              </a:fillRef>
              <a:effectRef idx="3">
                <a:schemeClr val="accent3"/>
              </a:effectRef>
              <a:fontRef idx="minor">
                <a:schemeClr val="lt1"/>
              </a:fontRef>
            </p:style>
            <p:txBody>
              <a:bodyPr vert="horz" wrap="square" lIns="91440" tIns="45720" rIns="91440" bIns="45720" numCol="1" rtlCol="0" anchor="t" anchorCtr="0" compatLnSpc="1">
                <a:prstTxWarp prst="textNoShape">
                  <a:avLst/>
                </a:prstTxWarp>
              </a:bodyPr>
              <a:lstStyle/>
              <a:p>
                <a:pPr defTabSz="1306513"/>
                <a:endParaRPr lang="en-US" sz="2100">
                  <a:solidFill>
                    <a:schemeClr val="tx1"/>
                  </a:solidFill>
                  <a:latin typeface="Segoe UI" pitchFamily="34" charset="0"/>
                </a:endParaRPr>
              </a:p>
            </p:txBody>
          </p:sp>
          <p:sp>
            <p:nvSpPr>
              <p:cNvPr id="132" name="Rectangle 131"/>
              <p:cNvSpPr/>
              <p:nvPr/>
            </p:nvSpPr>
            <p:spPr bwMode="auto">
              <a:xfrm>
                <a:off x="589156" y="650047"/>
                <a:ext cx="177680" cy="177680"/>
              </a:xfrm>
              <a:prstGeom prst="rect">
                <a:avLst/>
              </a:prstGeom>
              <a:grpFill/>
              <a:ln>
                <a:headEnd type="none" w="med" len="med"/>
                <a:tailEnd type="none" w="med" len="med"/>
              </a:ln>
            </p:spPr>
            <p:style>
              <a:lnRef idx="0">
                <a:schemeClr val="accent3"/>
              </a:lnRef>
              <a:fillRef idx="1003">
                <a:schemeClr val="lt2"/>
              </a:fillRef>
              <a:effectRef idx="3">
                <a:schemeClr val="accent3"/>
              </a:effectRef>
              <a:fontRef idx="minor">
                <a:schemeClr val="lt1"/>
              </a:fontRef>
            </p:style>
            <p:txBody>
              <a:bodyPr vert="horz" wrap="square" lIns="91440" tIns="45720" rIns="91440" bIns="45720" numCol="1" rtlCol="0" anchor="t" anchorCtr="0" compatLnSpc="1">
                <a:prstTxWarp prst="textNoShape">
                  <a:avLst/>
                </a:prstTxWarp>
              </a:bodyPr>
              <a:lstStyle/>
              <a:p>
                <a:pPr defTabSz="1306513"/>
                <a:endParaRPr lang="en-US" sz="2100">
                  <a:solidFill>
                    <a:schemeClr val="tx1"/>
                  </a:solidFill>
                  <a:latin typeface="Segoe UI" pitchFamily="34" charset="0"/>
                </a:endParaRPr>
              </a:p>
            </p:txBody>
          </p:sp>
          <p:sp>
            <p:nvSpPr>
              <p:cNvPr id="133" name="Rectangle 132"/>
              <p:cNvSpPr/>
              <p:nvPr/>
            </p:nvSpPr>
            <p:spPr bwMode="auto">
              <a:xfrm>
                <a:off x="766836" y="650047"/>
                <a:ext cx="177680" cy="177680"/>
              </a:xfrm>
              <a:prstGeom prst="rect">
                <a:avLst/>
              </a:prstGeom>
              <a:grpFill/>
              <a:ln>
                <a:headEnd type="none" w="med" len="med"/>
                <a:tailEnd type="none" w="med" len="med"/>
              </a:ln>
            </p:spPr>
            <p:style>
              <a:lnRef idx="0">
                <a:schemeClr val="accent3"/>
              </a:lnRef>
              <a:fillRef idx="1003">
                <a:schemeClr val="lt2"/>
              </a:fillRef>
              <a:effectRef idx="3">
                <a:schemeClr val="accent3"/>
              </a:effectRef>
              <a:fontRef idx="minor">
                <a:schemeClr val="lt1"/>
              </a:fontRef>
            </p:style>
            <p:txBody>
              <a:bodyPr vert="horz" wrap="square" lIns="91440" tIns="45720" rIns="91440" bIns="45720" numCol="1" rtlCol="0" anchor="t" anchorCtr="0" compatLnSpc="1">
                <a:prstTxWarp prst="textNoShape">
                  <a:avLst/>
                </a:prstTxWarp>
              </a:bodyPr>
              <a:lstStyle/>
              <a:p>
                <a:pPr defTabSz="1306513"/>
                <a:endParaRPr lang="en-US" sz="2100">
                  <a:solidFill>
                    <a:schemeClr val="tx1"/>
                  </a:solidFill>
                  <a:latin typeface="Segoe UI" pitchFamily="34" charset="0"/>
                </a:endParaRPr>
              </a:p>
            </p:txBody>
          </p:sp>
          <p:sp>
            <p:nvSpPr>
              <p:cNvPr id="134" name="Rectangle 133"/>
              <p:cNvSpPr/>
              <p:nvPr/>
            </p:nvSpPr>
            <p:spPr bwMode="auto">
              <a:xfrm>
                <a:off x="229684" y="827727"/>
                <a:ext cx="177680" cy="177680"/>
              </a:xfrm>
              <a:prstGeom prst="rect">
                <a:avLst/>
              </a:prstGeom>
              <a:grpFill/>
              <a:ln>
                <a:headEnd type="none" w="med" len="med"/>
                <a:tailEnd type="none" w="med" len="med"/>
              </a:ln>
            </p:spPr>
            <p:style>
              <a:lnRef idx="0">
                <a:schemeClr val="accent3"/>
              </a:lnRef>
              <a:fillRef idx="1003">
                <a:schemeClr val="lt2"/>
              </a:fillRef>
              <a:effectRef idx="3">
                <a:schemeClr val="accent3"/>
              </a:effectRef>
              <a:fontRef idx="minor">
                <a:schemeClr val="lt1"/>
              </a:fontRef>
            </p:style>
            <p:txBody>
              <a:bodyPr vert="horz" wrap="square" lIns="91440" tIns="45720" rIns="91440" bIns="45720" numCol="1" rtlCol="0" anchor="t" anchorCtr="0" compatLnSpc="1">
                <a:prstTxWarp prst="textNoShape">
                  <a:avLst/>
                </a:prstTxWarp>
              </a:bodyPr>
              <a:lstStyle/>
              <a:p>
                <a:pPr defTabSz="1306513"/>
                <a:endParaRPr lang="en-US" sz="2100">
                  <a:solidFill>
                    <a:schemeClr val="tx1"/>
                  </a:solidFill>
                  <a:latin typeface="Segoe UI" pitchFamily="34" charset="0"/>
                </a:endParaRPr>
              </a:p>
            </p:txBody>
          </p:sp>
          <p:sp>
            <p:nvSpPr>
              <p:cNvPr id="135" name="Rectangle 134"/>
              <p:cNvSpPr/>
              <p:nvPr/>
            </p:nvSpPr>
            <p:spPr bwMode="auto">
              <a:xfrm>
                <a:off x="410503" y="827727"/>
                <a:ext cx="177680" cy="177680"/>
              </a:xfrm>
              <a:prstGeom prst="rect">
                <a:avLst/>
              </a:prstGeom>
              <a:grpFill/>
              <a:ln>
                <a:headEnd type="none" w="med" len="med"/>
                <a:tailEnd type="none" w="med" len="med"/>
              </a:ln>
            </p:spPr>
            <p:style>
              <a:lnRef idx="0">
                <a:schemeClr val="accent3"/>
              </a:lnRef>
              <a:fillRef idx="1003">
                <a:schemeClr val="lt2"/>
              </a:fillRef>
              <a:effectRef idx="3">
                <a:schemeClr val="accent3"/>
              </a:effectRef>
              <a:fontRef idx="minor">
                <a:schemeClr val="lt1"/>
              </a:fontRef>
            </p:style>
            <p:txBody>
              <a:bodyPr vert="horz" wrap="square" lIns="91440" tIns="45720" rIns="91440" bIns="45720" numCol="1" rtlCol="0" anchor="t" anchorCtr="0" compatLnSpc="1">
                <a:prstTxWarp prst="textNoShape">
                  <a:avLst/>
                </a:prstTxWarp>
              </a:bodyPr>
              <a:lstStyle/>
              <a:p>
                <a:pPr defTabSz="1306513"/>
                <a:endParaRPr lang="en-US" sz="2100">
                  <a:solidFill>
                    <a:schemeClr val="tx1"/>
                  </a:solidFill>
                  <a:latin typeface="Segoe UI" pitchFamily="34" charset="0"/>
                </a:endParaRPr>
              </a:p>
            </p:txBody>
          </p:sp>
          <p:sp>
            <p:nvSpPr>
              <p:cNvPr id="136" name="Rectangle 135"/>
              <p:cNvSpPr/>
              <p:nvPr/>
            </p:nvSpPr>
            <p:spPr bwMode="auto">
              <a:xfrm>
                <a:off x="589156" y="827727"/>
                <a:ext cx="177680" cy="177680"/>
              </a:xfrm>
              <a:prstGeom prst="rect">
                <a:avLst/>
              </a:prstGeom>
              <a:grpFill/>
              <a:ln>
                <a:headEnd type="none" w="med" len="med"/>
                <a:tailEnd type="none" w="med" len="med"/>
              </a:ln>
            </p:spPr>
            <p:style>
              <a:lnRef idx="0">
                <a:schemeClr val="accent3"/>
              </a:lnRef>
              <a:fillRef idx="1003">
                <a:schemeClr val="lt2"/>
              </a:fillRef>
              <a:effectRef idx="3">
                <a:schemeClr val="accent3"/>
              </a:effectRef>
              <a:fontRef idx="minor">
                <a:schemeClr val="lt1"/>
              </a:fontRef>
            </p:style>
            <p:txBody>
              <a:bodyPr vert="horz" wrap="square" lIns="91440" tIns="45720" rIns="91440" bIns="45720" numCol="1" rtlCol="0" anchor="t" anchorCtr="0" compatLnSpc="1">
                <a:prstTxWarp prst="textNoShape">
                  <a:avLst/>
                </a:prstTxWarp>
              </a:bodyPr>
              <a:lstStyle/>
              <a:p>
                <a:pPr defTabSz="1306513"/>
                <a:endParaRPr lang="en-US" sz="2100">
                  <a:solidFill>
                    <a:schemeClr val="tx1"/>
                  </a:solidFill>
                  <a:latin typeface="Segoe UI" pitchFamily="34" charset="0"/>
                </a:endParaRPr>
              </a:p>
            </p:txBody>
          </p:sp>
          <p:sp>
            <p:nvSpPr>
              <p:cNvPr id="137" name="Rectangle 136"/>
              <p:cNvSpPr/>
              <p:nvPr/>
            </p:nvSpPr>
            <p:spPr bwMode="auto">
              <a:xfrm>
                <a:off x="766836" y="827727"/>
                <a:ext cx="177680" cy="177680"/>
              </a:xfrm>
              <a:prstGeom prst="rect">
                <a:avLst/>
              </a:prstGeom>
              <a:grpFill/>
              <a:ln>
                <a:headEnd type="none" w="med" len="med"/>
                <a:tailEnd type="none" w="med" len="med"/>
              </a:ln>
            </p:spPr>
            <p:style>
              <a:lnRef idx="0">
                <a:schemeClr val="accent3"/>
              </a:lnRef>
              <a:fillRef idx="1003">
                <a:schemeClr val="lt2"/>
              </a:fillRef>
              <a:effectRef idx="3">
                <a:schemeClr val="accent3"/>
              </a:effectRef>
              <a:fontRef idx="minor">
                <a:schemeClr val="lt1"/>
              </a:fontRef>
            </p:style>
            <p:txBody>
              <a:bodyPr vert="horz" wrap="square" lIns="91440" tIns="45720" rIns="91440" bIns="45720" numCol="1" rtlCol="0" anchor="t" anchorCtr="0" compatLnSpc="1">
                <a:prstTxWarp prst="textNoShape">
                  <a:avLst/>
                </a:prstTxWarp>
              </a:bodyPr>
              <a:lstStyle/>
              <a:p>
                <a:pPr defTabSz="1306513"/>
                <a:endParaRPr lang="en-US" sz="2100">
                  <a:solidFill>
                    <a:schemeClr val="tx1"/>
                  </a:solidFill>
                  <a:latin typeface="Segoe UI" pitchFamily="34" charset="0"/>
                </a:endParaRPr>
              </a:p>
            </p:txBody>
          </p:sp>
        </p:grpSp>
      </p:grpSp>
      <p:grpSp>
        <p:nvGrpSpPr>
          <p:cNvPr id="6" name="Group 5"/>
          <p:cNvGrpSpPr/>
          <p:nvPr/>
        </p:nvGrpSpPr>
        <p:grpSpPr>
          <a:xfrm>
            <a:off x="6233378" y="1192549"/>
            <a:ext cx="2010018" cy="972781"/>
            <a:chOff x="6233378" y="1192549"/>
            <a:chExt cx="2010018" cy="972781"/>
          </a:xfrm>
        </p:grpSpPr>
        <p:sp>
          <p:nvSpPr>
            <p:cNvPr id="139" name="Round Same Side Corner Rectangle 138"/>
            <p:cNvSpPr/>
            <p:nvPr/>
          </p:nvSpPr>
          <p:spPr bwMode="auto">
            <a:xfrm>
              <a:off x="6233378" y="1192549"/>
              <a:ext cx="2010017" cy="333374"/>
            </a:xfrm>
            <a:prstGeom prst="round2SameRect">
              <a:avLst/>
            </a:prstGeom>
            <a:solidFill>
              <a:srgbClr val="0070C0"/>
            </a:solidFill>
            <a:ln>
              <a:solidFill>
                <a:schemeClr val="bg1"/>
              </a:solidFill>
              <a:headEnd type="none" w="med" len="med"/>
              <a:tailEnd type="none" w="med" len="med"/>
            </a:ln>
          </p:spPr>
          <p:style>
            <a:lnRef idx="1">
              <a:schemeClr val="accent3"/>
            </a:lnRef>
            <a:fillRef idx="3">
              <a:schemeClr val="accent3"/>
            </a:fillRef>
            <a:effectRef idx="2">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algn="ctr" defTabSz="1306513"/>
              <a:r>
                <a:rPr lang="en-GB" sz="1400" dirty="0" smtClean="0">
                  <a:solidFill>
                    <a:schemeClr val="tx1"/>
                  </a:solidFill>
                </a:rPr>
                <a:t>Process-Parallelism</a:t>
              </a:r>
              <a:endParaRPr lang="en-GB" sz="1400" dirty="0">
                <a:solidFill>
                  <a:schemeClr val="tx1"/>
                </a:solidFill>
              </a:endParaRPr>
            </a:p>
          </p:txBody>
        </p:sp>
        <p:sp>
          <p:nvSpPr>
            <p:cNvPr id="5" name="TextBox 4"/>
            <p:cNvSpPr txBox="1"/>
            <p:nvPr/>
          </p:nvSpPr>
          <p:spPr>
            <a:xfrm>
              <a:off x="6233378" y="1518999"/>
              <a:ext cx="2010018" cy="646331"/>
            </a:xfrm>
            <a:prstGeom prst="rect">
              <a:avLst/>
            </a:prstGeom>
            <a:noFill/>
            <a:ln w="9525">
              <a:solidFill>
                <a:srgbClr val="0070C0"/>
              </a:solidFill>
            </a:ln>
          </p:spPr>
          <p:txBody>
            <a:bodyPr wrap="square" rtlCol="0">
              <a:spAutoFit/>
            </a:bodyPr>
            <a:lstStyle/>
            <a:p>
              <a:pPr algn="ctr"/>
              <a:r>
                <a:rPr lang="de-DE" sz="1200" dirty="0" smtClean="0"/>
                <a:t>Message </a:t>
              </a:r>
              <a:r>
                <a:rPr lang="de-DE" sz="1200" dirty="0" err="1" smtClean="0"/>
                <a:t>Passing</a:t>
              </a:r>
              <a:endParaRPr lang="de-DE" sz="1200" dirty="0" smtClean="0"/>
            </a:p>
            <a:p>
              <a:pPr algn="ctr"/>
              <a:r>
                <a:rPr lang="de-DE" sz="1200" b="0" dirty="0" smtClean="0"/>
                <a:t>MPI</a:t>
              </a:r>
            </a:p>
            <a:p>
              <a:pPr algn="ctr"/>
              <a:r>
                <a:rPr lang="de-DE" sz="1200" b="0" dirty="0" smtClean="0"/>
                <a:t>IP-</a:t>
              </a:r>
              <a:r>
                <a:rPr lang="de-DE" sz="1200" b="0" dirty="0" err="1" smtClean="0"/>
                <a:t>based</a:t>
              </a:r>
              <a:endParaRPr lang="en-US" sz="1200" b="0" dirty="0"/>
            </a:p>
          </p:txBody>
        </p:sp>
      </p:grpSp>
      <p:grpSp>
        <p:nvGrpSpPr>
          <p:cNvPr id="4" name="Group 3"/>
          <p:cNvGrpSpPr/>
          <p:nvPr/>
        </p:nvGrpSpPr>
        <p:grpSpPr>
          <a:xfrm>
            <a:off x="3207808" y="1192549"/>
            <a:ext cx="2301060" cy="1349037"/>
            <a:chOff x="3207808" y="1196442"/>
            <a:chExt cx="2301060" cy="1349037"/>
          </a:xfrm>
        </p:grpSpPr>
        <p:sp>
          <p:nvSpPr>
            <p:cNvPr id="138" name="Round Same Side Corner Rectangle 137"/>
            <p:cNvSpPr/>
            <p:nvPr/>
          </p:nvSpPr>
          <p:spPr bwMode="auto">
            <a:xfrm>
              <a:off x="3207808" y="1196442"/>
              <a:ext cx="2301060" cy="333374"/>
            </a:xfrm>
            <a:prstGeom prst="round2SameRect">
              <a:avLst/>
            </a:prstGeom>
            <a:solidFill>
              <a:srgbClr val="0070C0"/>
            </a:solidFill>
            <a:ln>
              <a:solidFill>
                <a:schemeClr val="bg1"/>
              </a:solidFill>
              <a:headEnd type="none" w="med" len="med"/>
              <a:tailEnd type="none" w="med" len="med"/>
            </a:ln>
          </p:spPr>
          <p:style>
            <a:lnRef idx="1">
              <a:schemeClr val="accent3"/>
            </a:lnRef>
            <a:fillRef idx="3">
              <a:schemeClr val="accent3"/>
            </a:fillRef>
            <a:effectRef idx="2">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algn="ctr" defTabSz="1306513"/>
              <a:r>
                <a:rPr lang="en-GB" sz="1400" dirty="0" smtClean="0">
                  <a:solidFill>
                    <a:schemeClr val="tx1"/>
                  </a:solidFill>
                </a:rPr>
                <a:t>Thread/Task-Parallelism</a:t>
              </a:r>
              <a:endParaRPr lang="en-GB" sz="1400" dirty="0">
                <a:solidFill>
                  <a:schemeClr val="tx1"/>
                </a:solidFill>
              </a:endParaRPr>
            </a:p>
          </p:txBody>
        </p:sp>
        <p:sp>
          <p:nvSpPr>
            <p:cNvPr id="140" name="TextBox 139"/>
            <p:cNvSpPr txBox="1"/>
            <p:nvPr/>
          </p:nvSpPr>
          <p:spPr>
            <a:xfrm>
              <a:off x="3207808" y="1529816"/>
              <a:ext cx="2301060" cy="1015663"/>
            </a:xfrm>
            <a:prstGeom prst="rect">
              <a:avLst/>
            </a:prstGeom>
            <a:noFill/>
            <a:ln w="9525">
              <a:solidFill>
                <a:srgbClr val="0070C0"/>
              </a:solidFill>
            </a:ln>
          </p:spPr>
          <p:txBody>
            <a:bodyPr wrap="square" rtlCol="0">
              <a:spAutoFit/>
            </a:bodyPr>
            <a:lstStyle/>
            <a:p>
              <a:pPr algn="ctr"/>
              <a:r>
                <a:rPr lang="de-DE" sz="1200" dirty="0" smtClean="0"/>
                <a:t>Multi-Threading</a:t>
              </a:r>
            </a:p>
            <a:p>
              <a:pPr algn="ctr"/>
              <a:r>
                <a:rPr lang="de-DE" sz="1200" b="0" dirty="0" err="1" smtClean="0"/>
                <a:t>OpenMP</a:t>
              </a:r>
              <a:r>
                <a:rPr lang="de-DE" sz="1200" b="0" dirty="0" smtClean="0"/>
                <a:t>*</a:t>
              </a:r>
            </a:p>
            <a:p>
              <a:pPr algn="ctr"/>
              <a:r>
                <a:rPr lang="de-DE" sz="1200" b="0" dirty="0" smtClean="0"/>
                <a:t>TBB, </a:t>
              </a:r>
              <a:r>
                <a:rPr lang="de-DE" sz="1200" b="0" dirty="0" err="1" smtClean="0"/>
                <a:t>Cilk</a:t>
              </a:r>
              <a:r>
                <a:rPr lang="de-DE" sz="1200" b="0" dirty="0" smtClean="0"/>
                <a:t>™ Plus</a:t>
              </a:r>
            </a:p>
            <a:p>
              <a:pPr algn="ctr"/>
              <a:r>
                <a:rPr lang="de-DE" sz="1200" b="0" dirty="0" err="1" smtClean="0"/>
                <a:t>OpenCL</a:t>
              </a:r>
              <a:endParaRPr lang="de-DE" sz="1200" b="0" dirty="0" smtClean="0"/>
            </a:p>
            <a:p>
              <a:pPr algn="ctr"/>
              <a:r>
                <a:rPr lang="de-DE" sz="1200" b="0" dirty="0" err="1" smtClean="0"/>
                <a:t>pthreads</a:t>
              </a:r>
              <a:endParaRPr lang="en-US" sz="1200" b="0" dirty="0"/>
            </a:p>
          </p:txBody>
        </p:sp>
      </p:grpSp>
      <p:sp>
        <p:nvSpPr>
          <p:cNvPr id="142" name="TextBox 141"/>
          <p:cNvSpPr txBox="1"/>
          <p:nvPr/>
        </p:nvSpPr>
        <p:spPr>
          <a:xfrm>
            <a:off x="1760264" y="3901246"/>
            <a:ext cx="473207" cy="230832"/>
          </a:xfrm>
          <a:prstGeom prst="rect">
            <a:avLst/>
          </a:prstGeom>
          <a:noFill/>
        </p:spPr>
        <p:txBody>
          <a:bodyPr wrap="none" lIns="91440" tIns="45720" rIns="91440" bIns="45720" rtlCol="0">
            <a:spAutoFit/>
          </a:bodyPr>
          <a:lstStyle/>
          <a:p>
            <a:r>
              <a:rPr lang="en-GB" sz="900" b="0" dirty="0" smtClean="0">
                <a:latin typeface="+mn-lt"/>
              </a:rPr>
              <a:t>SIMD</a:t>
            </a:r>
            <a:endParaRPr lang="en-GB" sz="900" b="0" dirty="0">
              <a:latin typeface="+mn-lt"/>
            </a:endParaRPr>
          </a:p>
        </p:txBody>
      </p:sp>
      <p:sp>
        <p:nvSpPr>
          <p:cNvPr id="143" name="Right Arrow 142"/>
          <p:cNvSpPr/>
          <p:nvPr/>
        </p:nvSpPr>
        <p:spPr bwMode="auto">
          <a:xfrm rot="5400000">
            <a:off x="3870105" y="2813525"/>
            <a:ext cx="920029" cy="463174"/>
          </a:xfrm>
          <a:prstGeom prst="rightArrow">
            <a:avLst>
              <a:gd name="adj1" fmla="val 50000"/>
              <a:gd name="adj2" fmla="val 34168"/>
            </a:avLst>
          </a:prstGeom>
          <a:gradFill flip="none" rotWithShape="1">
            <a:gsLst>
              <a:gs pos="50000">
                <a:srgbClr val="ED4400"/>
              </a:gs>
              <a:gs pos="0">
                <a:schemeClr val="accent2">
                  <a:shade val="51000"/>
                  <a:satMod val="130000"/>
                  <a:alpha val="0"/>
                </a:schemeClr>
              </a:gs>
              <a:gs pos="100000">
                <a:schemeClr val="accent2">
                  <a:shade val="94000"/>
                  <a:satMod val="135000"/>
                </a:schemeClr>
              </a:gs>
            </a:gsLst>
            <a:lin ang="0" scaled="1"/>
            <a:tileRect/>
          </a:gradFill>
          <a:ln>
            <a:noFill/>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defTabSz="1306513"/>
            <a:endParaRPr lang="en-GB" sz="2100">
              <a:solidFill>
                <a:schemeClr val="tx1"/>
              </a:solidFill>
              <a:latin typeface="Segoe UI" pitchFamily="34" charset="0"/>
            </a:endParaRPr>
          </a:p>
        </p:txBody>
      </p:sp>
      <p:sp>
        <p:nvSpPr>
          <p:cNvPr id="144" name="Right Arrow 143"/>
          <p:cNvSpPr/>
          <p:nvPr/>
        </p:nvSpPr>
        <p:spPr bwMode="auto">
          <a:xfrm rot="5400000">
            <a:off x="6564464" y="2639310"/>
            <a:ext cx="1268451" cy="463174"/>
          </a:xfrm>
          <a:prstGeom prst="rightArrow">
            <a:avLst>
              <a:gd name="adj1" fmla="val 50000"/>
              <a:gd name="adj2" fmla="val 34168"/>
            </a:avLst>
          </a:prstGeom>
          <a:gradFill flip="none" rotWithShape="1">
            <a:gsLst>
              <a:gs pos="50000">
                <a:srgbClr val="ED4400"/>
              </a:gs>
              <a:gs pos="0">
                <a:schemeClr val="accent2">
                  <a:shade val="51000"/>
                  <a:satMod val="130000"/>
                  <a:alpha val="0"/>
                </a:schemeClr>
              </a:gs>
              <a:gs pos="100000">
                <a:schemeClr val="accent2">
                  <a:shade val="94000"/>
                  <a:satMod val="135000"/>
                </a:schemeClr>
              </a:gs>
            </a:gsLst>
            <a:lin ang="0" scaled="1"/>
            <a:tileRect/>
          </a:gradFill>
          <a:ln>
            <a:noFill/>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defTabSz="1306513"/>
            <a:endParaRPr lang="en-GB" sz="2100">
              <a:solidFill>
                <a:schemeClr val="tx1"/>
              </a:solidFill>
              <a:latin typeface="Segoe UI" pitchFamily="34" charset="0"/>
            </a:endParaRPr>
          </a:p>
        </p:txBody>
      </p:sp>
      <p:sp>
        <p:nvSpPr>
          <p:cNvPr id="145" name="Rectangle 144"/>
          <p:cNvSpPr/>
          <p:nvPr/>
        </p:nvSpPr>
        <p:spPr bwMode="auto">
          <a:xfrm>
            <a:off x="6239787" y="3866323"/>
            <a:ext cx="388954" cy="348159"/>
          </a:xfrm>
          <a:prstGeom prst="rect">
            <a:avLst/>
          </a:prstGeom>
          <a:solidFill>
            <a:schemeClr val="accent5"/>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defTabSz="1306513"/>
            <a:endParaRPr lang="en-US" sz="2100">
              <a:solidFill>
                <a:schemeClr val="tx1"/>
              </a:solidFill>
              <a:latin typeface="Segoe UI" pitchFamily="34" charset="0"/>
            </a:endParaRPr>
          </a:p>
        </p:txBody>
      </p:sp>
      <p:sp>
        <p:nvSpPr>
          <p:cNvPr id="149" name="Rectangle 148"/>
          <p:cNvSpPr/>
          <p:nvPr/>
        </p:nvSpPr>
        <p:spPr bwMode="auto">
          <a:xfrm>
            <a:off x="6734571" y="3863274"/>
            <a:ext cx="388954" cy="348159"/>
          </a:xfrm>
          <a:prstGeom prst="rect">
            <a:avLst/>
          </a:prstGeom>
          <a:solidFill>
            <a:schemeClr val="accent5"/>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defTabSz="1306513"/>
            <a:endParaRPr lang="en-US" sz="2100">
              <a:solidFill>
                <a:schemeClr val="tx1"/>
              </a:solidFill>
              <a:latin typeface="Segoe UI" pitchFamily="34" charset="0"/>
            </a:endParaRPr>
          </a:p>
        </p:txBody>
      </p:sp>
      <p:sp>
        <p:nvSpPr>
          <p:cNvPr id="150" name="Rectangle 149"/>
          <p:cNvSpPr/>
          <p:nvPr/>
        </p:nvSpPr>
        <p:spPr bwMode="auto">
          <a:xfrm>
            <a:off x="7229355" y="3868486"/>
            <a:ext cx="388954" cy="348159"/>
          </a:xfrm>
          <a:prstGeom prst="rect">
            <a:avLst/>
          </a:prstGeom>
          <a:solidFill>
            <a:schemeClr val="accent5"/>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defTabSz="1306513"/>
            <a:endParaRPr lang="en-US" sz="2100">
              <a:solidFill>
                <a:schemeClr val="tx1"/>
              </a:solidFill>
              <a:latin typeface="Segoe UI" pitchFamily="34" charset="0"/>
            </a:endParaRPr>
          </a:p>
        </p:txBody>
      </p:sp>
      <p:sp>
        <p:nvSpPr>
          <p:cNvPr id="151" name="Rectangle 150"/>
          <p:cNvSpPr/>
          <p:nvPr/>
        </p:nvSpPr>
        <p:spPr bwMode="auto">
          <a:xfrm>
            <a:off x="8048918" y="3863273"/>
            <a:ext cx="388954" cy="348159"/>
          </a:xfrm>
          <a:prstGeom prst="rect">
            <a:avLst/>
          </a:prstGeom>
          <a:solidFill>
            <a:schemeClr val="accent5"/>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defTabSz="1306513"/>
            <a:endParaRPr lang="en-US" sz="2100">
              <a:solidFill>
                <a:schemeClr val="tx1"/>
              </a:solidFill>
              <a:latin typeface="Segoe UI" pitchFamily="34" charset="0"/>
            </a:endParaRPr>
          </a:p>
        </p:txBody>
      </p:sp>
      <p:cxnSp>
        <p:nvCxnSpPr>
          <p:cNvPr id="14" name="Straight Connector 13"/>
          <p:cNvCxnSpPr/>
          <p:nvPr/>
        </p:nvCxnSpPr>
        <p:spPr bwMode="auto">
          <a:xfrm>
            <a:off x="6438122" y="4211432"/>
            <a:ext cx="0" cy="187147"/>
          </a:xfrm>
          <a:prstGeom prst="line">
            <a:avLst/>
          </a:prstGeom>
          <a:solidFill>
            <a:schemeClr val="accent1"/>
          </a:solidFill>
          <a:ln w="9525" cap="flat" cmpd="sng" algn="ctr">
            <a:solidFill>
              <a:schemeClr val="bg1">
                <a:lumMod val="60000"/>
                <a:lumOff val="40000"/>
              </a:schemeClr>
            </a:solidFill>
            <a:prstDash val="solid"/>
            <a:round/>
            <a:headEnd type="none" w="med" len="med"/>
            <a:tailEnd type="none" w="med" len="med"/>
          </a:ln>
          <a:effectLst/>
        </p:spPr>
      </p:cxnSp>
      <p:cxnSp>
        <p:nvCxnSpPr>
          <p:cNvPr id="152" name="Straight Connector 151"/>
          <p:cNvCxnSpPr/>
          <p:nvPr/>
        </p:nvCxnSpPr>
        <p:spPr bwMode="auto">
          <a:xfrm>
            <a:off x="6920204" y="4211277"/>
            <a:ext cx="0" cy="187147"/>
          </a:xfrm>
          <a:prstGeom prst="line">
            <a:avLst/>
          </a:prstGeom>
          <a:solidFill>
            <a:schemeClr val="accent1"/>
          </a:solidFill>
          <a:ln w="9525" cap="flat" cmpd="sng" algn="ctr">
            <a:solidFill>
              <a:schemeClr val="bg1">
                <a:lumMod val="60000"/>
                <a:lumOff val="40000"/>
              </a:schemeClr>
            </a:solidFill>
            <a:prstDash val="solid"/>
            <a:round/>
            <a:headEnd type="none" w="med" len="med"/>
            <a:tailEnd type="none" w="med" len="med"/>
          </a:ln>
          <a:effectLst/>
        </p:spPr>
      </p:cxnSp>
      <p:cxnSp>
        <p:nvCxnSpPr>
          <p:cNvPr id="153" name="Straight Connector 152"/>
          <p:cNvCxnSpPr/>
          <p:nvPr/>
        </p:nvCxnSpPr>
        <p:spPr bwMode="auto">
          <a:xfrm>
            <a:off x="7430277" y="4211277"/>
            <a:ext cx="0" cy="187147"/>
          </a:xfrm>
          <a:prstGeom prst="line">
            <a:avLst/>
          </a:prstGeom>
          <a:solidFill>
            <a:schemeClr val="accent1"/>
          </a:solidFill>
          <a:ln w="9525" cap="flat" cmpd="sng" algn="ctr">
            <a:solidFill>
              <a:schemeClr val="bg1">
                <a:lumMod val="60000"/>
                <a:lumOff val="40000"/>
              </a:schemeClr>
            </a:solidFill>
            <a:prstDash val="solid"/>
            <a:round/>
            <a:headEnd type="none" w="med" len="med"/>
            <a:tailEnd type="none" w="med" len="med"/>
          </a:ln>
          <a:effectLst/>
        </p:spPr>
      </p:cxnSp>
      <p:cxnSp>
        <p:nvCxnSpPr>
          <p:cNvPr id="154" name="Straight Connector 153"/>
          <p:cNvCxnSpPr/>
          <p:nvPr/>
        </p:nvCxnSpPr>
        <p:spPr bwMode="auto">
          <a:xfrm>
            <a:off x="8243395" y="4211277"/>
            <a:ext cx="0" cy="187147"/>
          </a:xfrm>
          <a:prstGeom prst="line">
            <a:avLst/>
          </a:prstGeom>
          <a:solidFill>
            <a:schemeClr val="accent1"/>
          </a:solidFill>
          <a:ln w="9525" cap="flat" cmpd="sng" algn="ctr">
            <a:solidFill>
              <a:schemeClr val="bg1">
                <a:lumMod val="60000"/>
                <a:lumOff val="40000"/>
              </a:schemeClr>
            </a:solidFill>
            <a:prstDash val="solid"/>
            <a:round/>
            <a:headEnd type="none" w="med" len="med"/>
            <a:tailEnd type="none" w="med" len="med"/>
          </a:ln>
          <a:effectLst/>
        </p:spPr>
      </p:cxnSp>
      <p:cxnSp>
        <p:nvCxnSpPr>
          <p:cNvPr id="155" name="Straight Connector 154"/>
          <p:cNvCxnSpPr/>
          <p:nvPr/>
        </p:nvCxnSpPr>
        <p:spPr bwMode="auto">
          <a:xfrm flipH="1">
            <a:off x="6434264" y="4396694"/>
            <a:ext cx="1809131" cy="0"/>
          </a:xfrm>
          <a:prstGeom prst="line">
            <a:avLst/>
          </a:prstGeom>
          <a:solidFill>
            <a:schemeClr val="accent1"/>
          </a:solidFill>
          <a:ln w="9525" cap="flat" cmpd="sng" algn="ctr">
            <a:solidFill>
              <a:schemeClr val="bg1">
                <a:lumMod val="60000"/>
                <a:lumOff val="40000"/>
              </a:schemeClr>
            </a:solidFill>
            <a:prstDash val="solid"/>
            <a:round/>
            <a:headEnd type="none" w="med" len="med"/>
            <a:tailEnd type="none" w="med" len="med"/>
          </a:ln>
          <a:effectLst/>
        </p:spPr>
      </p:cxnSp>
      <p:sp>
        <p:nvSpPr>
          <p:cNvPr id="156" name="TextBox 155"/>
          <p:cNvSpPr txBox="1"/>
          <p:nvPr/>
        </p:nvSpPr>
        <p:spPr>
          <a:xfrm>
            <a:off x="7148756" y="4409832"/>
            <a:ext cx="550151" cy="230832"/>
          </a:xfrm>
          <a:prstGeom prst="rect">
            <a:avLst/>
          </a:prstGeom>
          <a:noFill/>
        </p:spPr>
        <p:txBody>
          <a:bodyPr wrap="none" lIns="91440" tIns="45720" rIns="91440" bIns="45720" rtlCol="0">
            <a:spAutoFit/>
          </a:bodyPr>
          <a:lstStyle/>
          <a:p>
            <a:r>
              <a:rPr lang="en-GB" sz="900" b="0" dirty="0" smtClean="0">
                <a:latin typeface="+mn-lt"/>
              </a:rPr>
              <a:t>Cluster</a:t>
            </a:r>
            <a:endParaRPr lang="en-GB" sz="900" b="0" dirty="0">
              <a:latin typeface="+mn-lt"/>
            </a:endParaRPr>
          </a:p>
        </p:txBody>
      </p:sp>
      <p:sp>
        <p:nvSpPr>
          <p:cNvPr id="157" name="TextBox 156"/>
          <p:cNvSpPr txBox="1"/>
          <p:nvPr/>
        </p:nvSpPr>
        <p:spPr>
          <a:xfrm>
            <a:off x="7612671" y="3844948"/>
            <a:ext cx="433132" cy="307777"/>
          </a:xfrm>
          <a:prstGeom prst="rect">
            <a:avLst/>
          </a:prstGeom>
          <a:noFill/>
        </p:spPr>
        <p:txBody>
          <a:bodyPr wrap="none" lIns="91440" tIns="45720" rIns="91440" bIns="45720" rtlCol="0">
            <a:spAutoFit/>
          </a:bodyPr>
          <a:lstStyle/>
          <a:p>
            <a:r>
              <a:rPr lang="en-GB" sz="1400" b="0" dirty="0" smtClean="0">
                <a:latin typeface="+mn-lt"/>
              </a:rPr>
              <a:t>. . .</a:t>
            </a:r>
            <a:endParaRPr lang="en-GB" sz="1400" b="0" dirty="0">
              <a:latin typeface="+mn-lt"/>
            </a:endParaRPr>
          </a:p>
        </p:txBody>
      </p:sp>
      <p:sp>
        <p:nvSpPr>
          <p:cNvPr id="158" name="TextBox 157"/>
          <p:cNvSpPr txBox="1"/>
          <p:nvPr/>
        </p:nvSpPr>
        <p:spPr>
          <a:xfrm>
            <a:off x="6195187" y="3632441"/>
            <a:ext cx="460383" cy="230832"/>
          </a:xfrm>
          <a:prstGeom prst="rect">
            <a:avLst/>
          </a:prstGeom>
          <a:noFill/>
        </p:spPr>
        <p:txBody>
          <a:bodyPr wrap="none" lIns="91440" tIns="45720" rIns="91440" bIns="45720" rtlCol="0">
            <a:spAutoFit/>
          </a:bodyPr>
          <a:lstStyle/>
          <a:p>
            <a:r>
              <a:rPr lang="en-GB" sz="900" b="0" dirty="0" smtClean="0">
                <a:latin typeface="+mn-lt"/>
              </a:rPr>
              <a:t>Node</a:t>
            </a:r>
            <a:endParaRPr lang="en-GB" sz="900" b="0" dirty="0">
              <a:latin typeface="+mn-lt"/>
            </a:endParaRPr>
          </a:p>
        </p:txBody>
      </p:sp>
      <p:grpSp>
        <p:nvGrpSpPr>
          <p:cNvPr id="3" name="Group 2"/>
          <p:cNvGrpSpPr/>
          <p:nvPr/>
        </p:nvGrpSpPr>
        <p:grpSpPr>
          <a:xfrm>
            <a:off x="700087" y="1192549"/>
            <a:ext cx="1783211" cy="1176330"/>
            <a:chOff x="700087" y="1194533"/>
            <a:chExt cx="1783211" cy="1176330"/>
          </a:xfrm>
        </p:grpSpPr>
        <p:sp>
          <p:nvSpPr>
            <p:cNvPr id="141" name="TextBox 140"/>
            <p:cNvSpPr txBox="1"/>
            <p:nvPr/>
          </p:nvSpPr>
          <p:spPr>
            <a:xfrm>
              <a:off x="702906" y="1539866"/>
              <a:ext cx="1780392" cy="830997"/>
            </a:xfrm>
            <a:prstGeom prst="rect">
              <a:avLst/>
            </a:prstGeom>
            <a:noFill/>
            <a:ln w="9525">
              <a:solidFill>
                <a:srgbClr val="0070C0"/>
              </a:solidFill>
            </a:ln>
          </p:spPr>
          <p:txBody>
            <a:bodyPr wrap="square" rtlCol="0">
              <a:spAutoFit/>
            </a:bodyPr>
            <a:lstStyle/>
            <a:p>
              <a:pPr algn="ctr"/>
              <a:r>
                <a:rPr lang="de-DE" sz="1200" dirty="0" err="1" smtClean="0"/>
                <a:t>Vectorization</a:t>
              </a:r>
              <a:endParaRPr lang="de-DE" sz="1200" dirty="0" smtClean="0"/>
            </a:p>
            <a:p>
              <a:pPr algn="ctr"/>
              <a:r>
                <a:rPr lang="de-DE" sz="1200" b="0" dirty="0" err="1" smtClean="0"/>
                <a:t>Automatic</a:t>
              </a:r>
              <a:endParaRPr lang="de-DE" sz="1200" b="0" dirty="0" smtClean="0"/>
            </a:p>
            <a:p>
              <a:pPr algn="ctr"/>
              <a:r>
                <a:rPr lang="de-DE" sz="1200" b="0" dirty="0" err="1" smtClean="0"/>
                <a:t>Directives</a:t>
              </a:r>
              <a:r>
                <a:rPr lang="de-DE" sz="1200" b="0" dirty="0" smtClean="0"/>
                <a:t>/</a:t>
              </a:r>
              <a:r>
                <a:rPr lang="de-DE" sz="1200" b="0" dirty="0" err="1" smtClean="0"/>
                <a:t>Pragmas</a:t>
              </a:r>
              <a:endParaRPr lang="de-DE" sz="1200" b="0" dirty="0" smtClean="0"/>
            </a:p>
            <a:p>
              <a:pPr algn="ctr"/>
              <a:r>
                <a:rPr lang="de-DE" sz="1200" b="0" dirty="0" smtClean="0"/>
                <a:t>Libraries</a:t>
              </a:r>
              <a:endParaRPr lang="en-US" sz="1200" b="0" dirty="0"/>
            </a:p>
          </p:txBody>
        </p:sp>
        <p:sp>
          <p:nvSpPr>
            <p:cNvPr id="9" name="Round Same Side Corner Rectangle 8"/>
            <p:cNvSpPr/>
            <p:nvPr/>
          </p:nvSpPr>
          <p:spPr bwMode="auto">
            <a:xfrm>
              <a:off x="700087" y="1194533"/>
              <a:ext cx="1783211" cy="333374"/>
            </a:xfrm>
            <a:prstGeom prst="round2SameRect">
              <a:avLst/>
            </a:prstGeom>
            <a:solidFill>
              <a:srgbClr val="0070C0"/>
            </a:solidFill>
            <a:ln>
              <a:solidFill>
                <a:schemeClr val="bg1"/>
              </a:solidFill>
              <a:headEnd type="none" w="med" len="med"/>
              <a:tailEnd type="none" w="med" len="med"/>
            </a:ln>
          </p:spPr>
          <p:style>
            <a:lnRef idx="1">
              <a:schemeClr val="accent3"/>
            </a:lnRef>
            <a:fillRef idx="3">
              <a:schemeClr val="accent3"/>
            </a:fillRef>
            <a:effectRef idx="2">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algn="ctr" defTabSz="1306513"/>
              <a:r>
                <a:rPr lang="en-GB" sz="1400" dirty="0" smtClean="0">
                  <a:solidFill>
                    <a:schemeClr val="tx1"/>
                  </a:solidFill>
                </a:rPr>
                <a:t>Data-Parallelism</a:t>
              </a:r>
              <a:endParaRPr lang="en-GB" sz="1400" dirty="0">
                <a:solidFill>
                  <a:schemeClr val="tx1"/>
                </a:solidFill>
              </a:endParaRPr>
            </a:p>
          </p:txBody>
        </p:sp>
      </p:grpSp>
      <p:sp>
        <p:nvSpPr>
          <p:cNvPr id="146" name="TextBox 145"/>
          <p:cNvSpPr txBox="1"/>
          <p:nvPr/>
        </p:nvSpPr>
        <p:spPr>
          <a:xfrm>
            <a:off x="7495782" y="3438795"/>
            <a:ext cx="849913" cy="215444"/>
          </a:xfrm>
          <a:prstGeom prst="rect">
            <a:avLst/>
          </a:prstGeom>
          <a:noFill/>
        </p:spPr>
        <p:txBody>
          <a:bodyPr wrap="none" rtlCol="0">
            <a:spAutoFit/>
          </a:bodyPr>
          <a:lstStyle/>
          <a:p>
            <a:pPr algn="l"/>
            <a:r>
              <a:rPr lang="en-US" sz="800" b="0" dirty="0" smtClean="0">
                <a:latin typeface="Intel Clear Light" panose="020B0404020203020204" pitchFamily="34" charset="0"/>
                <a:cs typeface="Neo Sans Intel"/>
              </a:rPr>
              <a:t>Cluster Edition</a:t>
            </a:r>
            <a:endParaRPr lang="en-US" sz="800" b="0" dirty="0">
              <a:latin typeface="Intel Clear Light" panose="020B0404020203020204" pitchFamily="34" charset="0"/>
              <a:cs typeface="Neo Sans Intel"/>
            </a:endParaRPr>
          </a:p>
        </p:txBody>
      </p:sp>
      <p:grpSp>
        <p:nvGrpSpPr>
          <p:cNvPr id="147" name="Group 146"/>
          <p:cNvGrpSpPr/>
          <p:nvPr/>
        </p:nvGrpSpPr>
        <p:grpSpPr>
          <a:xfrm>
            <a:off x="1829997" y="2630079"/>
            <a:ext cx="769111" cy="910293"/>
            <a:chOff x="6469903" y="1820904"/>
            <a:chExt cx="769111" cy="910293"/>
          </a:xfrm>
        </p:grpSpPr>
        <p:pic>
          <p:nvPicPr>
            <p:cNvPr id="148" name="Picture 3" descr="Intel® Parallel Studio XE"/>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515331" y="1820904"/>
              <a:ext cx="723683" cy="910293"/>
            </a:xfrm>
            <a:prstGeom prst="rect">
              <a:avLst/>
            </a:prstGeom>
            <a:noFill/>
            <a:extLst>
              <a:ext uri="{909E8E84-426E-40dd-AFC4-6F175D3DCCD1}">
                <a14:hiddenFill xmlns:a14="http://schemas.microsoft.com/office/drawing/2010/main">
                  <a:solidFill>
                    <a:srgbClr val="FFFFFF"/>
                  </a:solidFill>
                </a14:hiddenFill>
              </a:ext>
            </a:extLst>
          </p:spPr>
        </p:pic>
        <p:sp>
          <p:nvSpPr>
            <p:cNvPr id="162" name="TextBox 161"/>
            <p:cNvSpPr txBox="1"/>
            <p:nvPr/>
          </p:nvSpPr>
          <p:spPr>
            <a:xfrm>
              <a:off x="6469903" y="2122842"/>
              <a:ext cx="370614" cy="184666"/>
            </a:xfrm>
            <a:prstGeom prst="rect">
              <a:avLst/>
            </a:prstGeom>
            <a:noFill/>
          </p:spPr>
          <p:txBody>
            <a:bodyPr wrap="none" rtlCol="0">
              <a:spAutoFit/>
            </a:bodyPr>
            <a:lstStyle/>
            <a:p>
              <a:pPr algn="l" fontAlgn="auto">
                <a:spcBef>
                  <a:spcPts val="0"/>
                </a:spcBef>
                <a:spcAft>
                  <a:spcPts val="0"/>
                </a:spcAft>
              </a:pPr>
              <a:r>
                <a:rPr lang="en-US" sz="600" b="0" dirty="0" smtClean="0">
                  <a:solidFill>
                    <a:srgbClr val="004280">
                      <a:lumMod val="20000"/>
                      <a:lumOff val="80000"/>
                    </a:srgbClr>
                  </a:solidFill>
                  <a:latin typeface="Intel Clear" panose="020B0604020203020204" pitchFamily="34" charset="0"/>
                  <a:cs typeface="Neo Sans Intel"/>
                </a:rPr>
                <a:t>2015</a:t>
              </a:r>
            </a:p>
          </p:txBody>
        </p:sp>
      </p:grpSp>
      <p:grpSp>
        <p:nvGrpSpPr>
          <p:cNvPr id="163" name="Group 162"/>
          <p:cNvGrpSpPr/>
          <p:nvPr/>
        </p:nvGrpSpPr>
        <p:grpSpPr>
          <a:xfrm>
            <a:off x="4795200" y="2630050"/>
            <a:ext cx="769111" cy="910293"/>
            <a:chOff x="6469903" y="1820904"/>
            <a:chExt cx="769111" cy="910293"/>
          </a:xfrm>
        </p:grpSpPr>
        <p:pic>
          <p:nvPicPr>
            <p:cNvPr id="164" name="Picture 3" descr="Intel® Parallel Studio XE"/>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515331" y="1820904"/>
              <a:ext cx="723683" cy="910293"/>
            </a:xfrm>
            <a:prstGeom prst="rect">
              <a:avLst/>
            </a:prstGeom>
            <a:noFill/>
            <a:extLst>
              <a:ext uri="{909E8E84-426E-40dd-AFC4-6F175D3DCCD1}">
                <a14:hiddenFill xmlns:a14="http://schemas.microsoft.com/office/drawing/2010/main">
                  <a:solidFill>
                    <a:srgbClr val="FFFFFF"/>
                  </a:solidFill>
                </a14:hiddenFill>
              </a:ext>
            </a:extLst>
          </p:spPr>
        </p:pic>
        <p:sp>
          <p:nvSpPr>
            <p:cNvPr id="165" name="TextBox 164"/>
            <p:cNvSpPr txBox="1"/>
            <p:nvPr/>
          </p:nvSpPr>
          <p:spPr>
            <a:xfrm>
              <a:off x="6469903" y="2122842"/>
              <a:ext cx="370614" cy="184666"/>
            </a:xfrm>
            <a:prstGeom prst="rect">
              <a:avLst/>
            </a:prstGeom>
            <a:noFill/>
          </p:spPr>
          <p:txBody>
            <a:bodyPr wrap="none" rtlCol="0">
              <a:spAutoFit/>
            </a:bodyPr>
            <a:lstStyle/>
            <a:p>
              <a:pPr algn="l" fontAlgn="auto">
                <a:spcBef>
                  <a:spcPts val="0"/>
                </a:spcBef>
                <a:spcAft>
                  <a:spcPts val="0"/>
                </a:spcAft>
              </a:pPr>
              <a:r>
                <a:rPr lang="en-US" sz="600" b="0" dirty="0" smtClean="0">
                  <a:solidFill>
                    <a:srgbClr val="004280">
                      <a:lumMod val="20000"/>
                      <a:lumOff val="80000"/>
                    </a:srgbClr>
                  </a:solidFill>
                  <a:latin typeface="Intel Clear" panose="020B0604020203020204" pitchFamily="34" charset="0"/>
                  <a:cs typeface="Neo Sans Intel"/>
                </a:rPr>
                <a:t>2015</a:t>
              </a:r>
            </a:p>
          </p:txBody>
        </p:sp>
      </p:grpSp>
      <p:grpSp>
        <p:nvGrpSpPr>
          <p:cNvPr id="166" name="Group 165"/>
          <p:cNvGrpSpPr/>
          <p:nvPr/>
        </p:nvGrpSpPr>
        <p:grpSpPr>
          <a:xfrm>
            <a:off x="7519083" y="2539725"/>
            <a:ext cx="769111" cy="910293"/>
            <a:chOff x="6469903" y="1820904"/>
            <a:chExt cx="769111" cy="910293"/>
          </a:xfrm>
        </p:grpSpPr>
        <p:pic>
          <p:nvPicPr>
            <p:cNvPr id="167" name="Picture 3" descr="Intel® Parallel Studio XE"/>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515331" y="1820904"/>
              <a:ext cx="723683" cy="910293"/>
            </a:xfrm>
            <a:prstGeom prst="rect">
              <a:avLst/>
            </a:prstGeom>
            <a:noFill/>
            <a:extLst>
              <a:ext uri="{909E8E84-426E-40dd-AFC4-6F175D3DCCD1}">
                <a14:hiddenFill xmlns:a14="http://schemas.microsoft.com/office/drawing/2010/main">
                  <a:solidFill>
                    <a:srgbClr val="FFFFFF"/>
                  </a:solidFill>
                </a14:hiddenFill>
              </a:ext>
            </a:extLst>
          </p:spPr>
        </p:pic>
        <p:sp>
          <p:nvSpPr>
            <p:cNvPr id="168" name="TextBox 167"/>
            <p:cNvSpPr txBox="1"/>
            <p:nvPr/>
          </p:nvSpPr>
          <p:spPr>
            <a:xfrm>
              <a:off x="6469903" y="2122842"/>
              <a:ext cx="370614" cy="184666"/>
            </a:xfrm>
            <a:prstGeom prst="rect">
              <a:avLst/>
            </a:prstGeom>
            <a:noFill/>
          </p:spPr>
          <p:txBody>
            <a:bodyPr wrap="none" rtlCol="0">
              <a:spAutoFit/>
            </a:bodyPr>
            <a:lstStyle/>
            <a:p>
              <a:pPr algn="l" fontAlgn="auto">
                <a:spcBef>
                  <a:spcPts val="0"/>
                </a:spcBef>
                <a:spcAft>
                  <a:spcPts val="0"/>
                </a:spcAft>
              </a:pPr>
              <a:r>
                <a:rPr lang="en-US" sz="600" b="0" dirty="0" smtClean="0">
                  <a:solidFill>
                    <a:srgbClr val="004280">
                      <a:lumMod val="20000"/>
                      <a:lumOff val="80000"/>
                    </a:srgbClr>
                  </a:solidFill>
                  <a:latin typeface="Intel Clear" panose="020B0604020203020204" pitchFamily="34" charset="0"/>
                  <a:cs typeface="Neo Sans Intel"/>
                </a:rPr>
                <a:t>2015</a:t>
              </a:r>
            </a:p>
          </p:txBody>
        </p:sp>
      </p:grpSp>
      <p:sp>
        <p:nvSpPr>
          <p:cNvPr id="169" name="TextBox 168"/>
          <p:cNvSpPr txBox="1"/>
          <p:nvPr/>
        </p:nvSpPr>
        <p:spPr>
          <a:xfrm>
            <a:off x="4588497" y="3505903"/>
            <a:ext cx="1088760" cy="215444"/>
          </a:xfrm>
          <a:prstGeom prst="rect">
            <a:avLst/>
          </a:prstGeom>
          <a:noFill/>
        </p:spPr>
        <p:txBody>
          <a:bodyPr wrap="none" rtlCol="0">
            <a:spAutoFit/>
          </a:bodyPr>
          <a:lstStyle/>
          <a:p>
            <a:pPr algn="l"/>
            <a:r>
              <a:rPr lang="en-US" sz="800" b="0" dirty="0" smtClean="0">
                <a:latin typeface="Intel Clear Light" panose="020B0404020203020204" pitchFamily="34" charset="0"/>
                <a:cs typeface="Neo Sans Intel"/>
              </a:rPr>
              <a:t>Professional Edition</a:t>
            </a:r>
          </a:p>
        </p:txBody>
      </p:sp>
      <p:sp>
        <p:nvSpPr>
          <p:cNvPr id="170" name="TextBox 169"/>
          <p:cNvSpPr txBox="1"/>
          <p:nvPr/>
        </p:nvSpPr>
        <p:spPr>
          <a:xfrm>
            <a:off x="1600576" y="3523849"/>
            <a:ext cx="1088760" cy="215444"/>
          </a:xfrm>
          <a:prstGeom prst="rect">
            <a:avLst/>
          </a:prstGeom>
          <a:noFill/>
        </p:spPr>
        <p:txBody>
          <a:bodyPr wrap="none" rtlCol="0">
            <a:spAutoFit/>
          </a:bodyPr>
          <a:lstStyle/>
          <a:p>
            <a:pPr algn="l"/>
            <a:r>
              <a:rPr lang="en-US" sz="800" b="0" dirty="0" smtClean="0">
                <a:latin typeface="Intel Clear Light" panose="020B0404020203020204" pitchFamily="34" charset="0"/>
                <a:cs typeface="Neo Sans Intel"/>
              </a:rPr>
              <a:t>Professional Edition</a:t>
            </a:r>
          </a:p>
        </p:txBody>
      </p:sp>
      <p:sp>
        <p:nvSpPr>
          <p:cNvPr id="159" name="Slide Number Placeholder 3"/>
          <p:cNvSpPr>
            <a:spLocks noGrp="1"/>
          </p:cNvSpPr>
          <p:nvPr>
            <p:ph type="sldNum" sz="quarter" idx="4"/>
          </p:nvPr>
        </p:nvSpPr>
        <p:spPr>
          <a:xfrm>
            <a:off x="6917531" y="4830854"/>
            <a:ext cx="2057400" cy="273844"/>
          </a:xfrm>
        </p:spPr>
        <p:txBody>
          <a:bodyPr/>
          <a:lstStyle/>
          <a:p>
            <a:fld id="{B41F42F8-25E4-4D1B-BD30-C90591184289}" type="slidenum">
              <a:rPr lang="en-US" smtClean="0"/>
              <a:t>15</a:t>
            </a:fld>
            <a:endParaRPr lang="en-US" dirty="0"/>
          </a:p>
        </p:txBody>
      </p:sp>
    </p:spTree>
    <p:extLst>
      <p:ext uri="{BB962C8B-B14F-4D97-AF65-F5344CB8AC3E}">
        <p14:creationId xmlns:p14="http://schemas.microsoft.com/office/powerpoint/2010/main" val="1834258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TextBox 55"/>
          <p:cNvSpPr txBox="1"/>
          <p:nvPr/>
        </p:nvSpPr>
        <p:spPr>
          <a:xfrm>
            <a:off x="593914" y="2439197"/>
            <a:ext cx="1292687" cy="719470"/>
          </a:xfrm>
          <a:prstGeom prst="rect">
            <a:avLst/>
          </a:prstGeom>
          <a:noFill/>
        </p:spPr>
        <p:txBody>
          <a:bodyPr wrap="none" lIns="72421" tIns="36216" rIns="72421" bIns="36216" rtlCol="0">
            <a:spAutoFit/>
          </a:bodyPr>
          <a:lstStyle/>
          <a:p>
            <a:pPr algn="r"/>
            <a:r>
              <a:rPr lang="en-GB" dirty="0" smtClean="0">
                <a:solidFill>
                  <a:schemeClr val="accent2"/>
                </a:solidFill>
                <a:latin typeface="Arial"/>
              </a:rPr>
              <a:t>AVX2</a:t>
            </a:r>
            <a:r>
              <a:rPr lang="en-GB" sz="2400" dirty="0" smtClean="0">
                <a:solidFill>
                  <a:schemeClr val="accent2"/>
                </a:solidFill>
                <a:latin typeface="Arial"/>
              </a:rPr>
              <a:t/>
            </a:r>
            <a:br>
              <a:rPr lang="en-GB" sz="2400" dirty="0" smtClean="0">
                <a:solidFill>
                  <a:schemeClr val="accent2"/>
                </a:solidFill>
                <a:latin typeface="Arial"/>
              </a:rPr>
            </a:br>
            <a:r>
              <a:rPr lang="en-GB" sz="1400" b="0" i="1" dirty="0" err="1" smtClean="0">
                <a:solidFill>
                  <a:schemeClr val="accent2"/>
                </a:solidFill>
                <a:latin typeface="Arial"/>
              </a:rPr>
              <a:t>Haswell</a:t>
            </a:r>
            <a:endParaRPr lang="en-GB" sz="1400" b="0" i="1" dirty="0" smtClean="0">
              <a:solidFill>
                <a:schemeClr val="accent2"/>
              </a:solidFill>
              <a:latin typeface="Arial"/>
            </a:endParaRPr>
          </a:p>
          <a:p>
            <a:pPr algn="r"/>
            <a:r>
              <a:rPr lang="en-GB" sz="1400" b="0" i="1" dirty="0" smtClean="0">
                <a:solidFill>
                  <a:schemeClr val="accent2"/>
                </a:solidFill>
                <a:latin typeface="Arial"/>
              </a:rPr>
              <a:t>256-bit</a:t>
            </a:r>
            <a:endParaRPr lang="en-GB" sz="1400" b="0" i="1" dirty="0">
              <a:solidFill>
                <a:schemeClr val="accent2"/>
              </a:solidFill>
              <a:latin typeface="Arial"/>
            </a:endParaRPr>
          </a:p>
        </p:txBody>
      </p:sp>
      <p:sp>
        <p:nvSpPr>
          <p:cNvPr id="57" name="TextBox 56"/>
          <p:cNvSpPr txBox="1"/>
          <p:nvPr/>
        </p:nvSpPr>
        <p:spPr>
          <a:xfrm>
            <a:off x="4823147" y="2687670"/>
            <a:ext cx="851340" cy="288583"/>
          </a:xfrm>
          <a:prstGeom prst="rect">
            <a:avLst/>
          </a:prstGeom>
          <a:noFill/>
        </p:spPr>
        <p:txBody>
          <a:bodyPr wrap="none" lIns="72421" tIns="36216" rIns="72421" bIns="36216" rtlCol="0">
            <a:spAutoFit/>
          </a:bodyPr>
          <a:lstStyle/>
          <a:p>
            <a:r>
              <a:rPr lang="en-GB" dirty="0"/>
              <a:t>FMA (*,+)</a:t>
            </a:r>
          </a:p>
        </p:txBody>
      </p:sp>
      <p:sp>
        <p:nvSpPr>
          <p:cNvPr id="59" name="Rectangle 58"/>
          <p:cNvSpPr/>
          <p:nvPr/>
        </p:nvSpPr>
        <p:spPr bwMode="auto">
          <a:xfrm>
            <a:off x="1892030" y="2672935"/>
            <a:ext cx="730142" cy="285813"/>
          </a:xfrm>
          <a:prstGeom prst="rect">
            <a:avLst/>
          </a:prstGeom>
          <a:solidFill>
            <a:schemeClr val="accent2"/>
          </a:solidFill>
          <a:ln w="9525" cap="flat" cmpd="sng" algn="ctr">
            <a:solidFill>
              <a:schemeClr val="tx1"/>
            </a:solidFill>
            <a:prstDash val="solid"/>
            <a:round/>
            <a:headEnd type="none" w="med" len="med"/>
            <a:tailEnd type="none" w="med" len="med"/>
          </a:ln>
          <a:effectLst/>
          <a:scene3d>
            <a:camera prst="orthographicFront"/>
            <a:lightRig rig="threePt" dir="t"/>
          </a:scene3d>
          <a:sp3d>
            <a:bevelT/>
          </a:sp3d>
        </p:spPr>
        <p:txBody>
          <a:bodyPr vert="horz" wrap="square" lIns="72421" tIns="36216" rIns="72421" bIns="36216" numCol="1" rtlCol="0" anchor="t" anchorCtr="0" compatLnSpc="1">
            <a:prstTxWarp prst="textNoShape">
              <a:avLst/>
            </a:prstTxWarp>
          </a:bodyPr>
          <a:lstStyle/>
          <a:p>
            <a:pPr defTabSz="1034730"/>
            <a:endParaRPr lang="en-GB" sz="1700">
              <a:solidFill>
                <a:srgbClr val="FFFFFF"/>
              </a:solidFill>
            </a:endParaRPr>
          </a:p>
        </p:txBody>
      </p:sp>
      <p:sp>
        <p:nvSpPr>
          <p:cNvPr id="60" name="Rectangle 59"/>
          <p:cNvSpPr/>
          <p:nvPr/>
        </p:nvSpPr>
        <p:spPr bwMode="auto">
          <a:xfrm>
            <a:off x="2622172" y="2675280"/>
            <a:ext cx="730142" cy="283361"/>
          </a:xfrm>
          <a:prstGeom prst="rect">
            <a:avLst/>
          </a:prstGeom>
          <a:solidFill>
            <a:schemeClr val="accent2"/>
          </a:solidFill>
          <a:ln w="9525" cap="flat" cmpd="sng" algn="ctr">
            <a:solidFill>
              <a:schemeClr val="tx1"/>
            </a:solidFill>
            <a:prstDash val="solid"/>
            <a:round/>
            <a:headEnd type="none" w="med" len="med"/>
            <a:tailEnd type="none" w="med" len="med"/>
          </a:ln>
          <a:effectLst/>
          <a:scene3d>
            <a:camera prst="orthographicFront"/>
            <a:lightRig rig="threePt" dir="t"/>
          </a:scene3d>
          <a:sp3d>
            <a:bevelT/>
          </a:sp3d>
        </p:spPr>
        <p:txBody>
          <a:bodyPr vert="horz" wrap="square" lIns="72421" tIns="36216" rIns="72421" bIns="36216" numCol="1" rtlCol="0" anchor="t" anchorCtr="0" compatLnSpc="1">
            <a:prstTxWarp prst="textNoShape">
              <a:avLst/>
            </a:prstTxWarp>
          </a:bodyPr>
          <a:lstStyle/>
          <a:p>
            <a:pPr defTabSz="1034730"/>
            <a:endParaRPr lang="en-GB" sz="1700">
              <a:solidFill>
                <a:srgbClr val="FFFFFF"/>
              </a:solidFill>
            </a:endParaRPr>
          </a:p>
        </p:txBody>
      </p:sp>
      <p:sp>
        <p:nvSpPr>
          <p:cNvPr id="63" name="Rectangle 62"/>
          <p:cNvSpPr/>
          <p:nvPr/>
        </p:nvSpPr>
        <p:spPr bwMode="auto">
          <a:xfrm>
            <a:off x="3357543" y="2675280"/>
            <a:ext cx="739280" cy="283361"/>
          </a:xfrm>
          <a:prstGeom prst="rect">
            <a:avLst/>
          </a:prstGeom>
          <a:solidFill>
            <a:schemeClr val="accent2"/>
          </a:solidFill>
          <a:ln w="9525" cap="flat" cmpd="sng" algn="ctr">
            <a:solidFill>
              <a:schemeClr val="tx1"/>
            </a:solidFill>
            <a:prstDash val="solid"/>
            <a:round/>
            <a:headEnd type="none" w="med" len="med"/>
            <a:tailEnd type="none" w="med" len="med"/>
          </a:ln>
          <a:effectLst/>
          <a:scene3d>
            <a:camera prst="orthographicFront"/>
            <a:lightRig rig="threePt" dir="t"/>
          </a:scene3d>
          <a:sp3d>
            <a:bevelT/>
          </a:sp3d>
        </p:spPr>
        <p:txBody>
          <a:bodyPr vert="horz" wrap="square" lIns="72421" tIns="36216" rIns="72421" bIns="36216" numCol="1" rtlCol="0" anchor="t" anchorCtr="0" compatLnSpc="1">
            <a:prstTxWarp prst="textNoShape">
              <a:avLst/>
            </a:prstTxWarp>
          </a:bodyPr>
          <a:lstStyle/>
          <a:p>
            <a:pPr defTabSz="1034730"/>
            <a:endParaRPr lang="en-GB" sz="1700">
              <a:solidFill>
                <a:srgbClr val="FFFFFF"/>
              </a:solidFill>
            </a:endParaRPr>
          </a:p>
        </p:txBody>
      </p:sp>
      <p:sp>
        <p:nvSpPr>
          <p:cNvPr id="64" name="Rectangle 63"/>
          <p:cNvSpPr/>
          <p:nvPr/>
        </p:nvSpPr>
        <p:spPr bwMode="auto">
          <a:xfrm>
            <a:off x="4096757" y="2675280"/>
            <a:ext cx="730142" cy="283361"/>
          </a:xfrm>
          <a:prstGeom prst="rect">
            <a:avLst/>
          </a:prstGeom>
          <a:solidFill>
            <a:schemeClr val="accent2"/>
          </a:solidFill>
          <a:ln w="9525" cap="flat" cmpd="sng" algn="ctr">
            <a:solidFill>
              <a:schemeClr val="tx1"/>
            </a:solidFill>
            <a:prstDash val="solid"/>
            <a:round/>
            <a:headEnd type="none" w="med" len="med"/>
            <a:tailEnd type="none" w="med" len="med"/>
          </a:ln>
          <a:effectLst/>
          <a:scene3d>
            <a:camera prst="orthographicFront"/>
            <a:lightRig rig="threePt" dir="t"/>
          </a:scene3d>
          <a:sp3d>
            <a:bevelT/>
          </a:sp3d>
        </p:spPr>
        <p:txBody>
          <a:bodyPr vert="horz" wrap="square" lIns="72421" tIns="36216" rIns="72421" bIns="36216" numCol="1" rtlCol="0" anchor="t" anchorCtr="0" compatLnSpc="1">
            <a:prstTxWarp prst="textNoShape">
              <a:avLst/>
            </a:prstTxWarp>
          </a:bodyPr>
          <a:lstStyle/>
          <a:p>
            <a:pPr defTabSz="1034730"/>
            <a:endParaRPr lang="en-GB" sz="1700">
              <a:solidFill>
                <a:srgbClr val="FFFFFF"/>
              </a:solidFill>
            </a:endParaRPr>
          </a:p>
        </p:txBody>
      </p:sp>
      <p:sp>
        <p:nvSpPr>
          <p:cNvPr id="38" name="TextBox 37"/>
          <p:cNvSpPr txBox="1"/>
          <p:nvPr/>
        </p:nvSpPr>
        <p:spPr>
          <a:xfrm>
            <a:off x="173007" y="1190320"/>
            <a:ext cx="1680311" cy="934914"/>
          </a:xfrm>
          <a:prstGeom prst="rect">
            <a:avLst/>
          </a:prstGeom>
          <a:noFill/>
        </p:spPr>
        <p:txBody>
          <a:bodyPr wrap="square" lIns="72421" tIns="36216" rIns="72421" bIns="36216" rtlCol="0">
            <a:spAutoFit/>
          </a:bodyPr>
          <a:lstStyle/>
          <a:p>
            <a:pPr algn="r"/>
            <a:r>
              <a:rPr lang="en-GB" dirty="0" smtClean="0">
                <a:solidFill>
                  <a:srgbClr val="FFFF00"/>
                </a:solidFill>
                <a:latin typeface="Arial"/>
              </a:rPr>
              <a:t>AVX-512</a:t>
            </a:r>
          </a:p>
          <a:p>
            <a:pPr algn="r"/>
            <a:r>
              <a:rPr lang="en-GB" sz="1400" b="0" i="1" dirty="0" smtClean="0">
                <a:solidFill>
                  <a:srgbClr val="FFFF00"/>
                </a:solidFill>
                <a:latin typeface="Arial"/>
              </a:rPr>
              <a:t>Knights Landing/</a:t>
            </a:r>
          </a:p>
          <a:p>
            <a:pPr algn="r"/>
            <a:r>
              <a:rPr lang="en-GB" sz="1400" b="0" i="1" dirty="0" smtClean="0">
                <a:solidFill>
                  <a:srgbClr val="FFFF00"/>
                </a:solidFill>
                <a:latin typeface="Arial"/>
              </a:rPr>
              <a:t>Future Xeon</a:t>
            </a:r>
            <a:endParaRPr lang="en-GB" sz="1400" b="0" i="1" dirty="0">
              <a:solidFill>
                <a:srgbClr val="FFFF00"/>
              </a:solidFill>
              <a:latin typeface="Arial"/>
            </a:endParaRPr>
          </a:p>
          <a:p>
            <a:pPr algn="r"/>
            <a:r>
              <a:rPr lang="en-GB" sz="1400" b="0" i="1" dirty="0">
                <a:solidFill>
                  <a:srgbClr val="FFFF00"/>
                </a:solidFill>
                <a:latin typeface="Arial"/>
              </a:rPr>
              <a:t>512-bit</a:t>
            </a:r>
          </a:p>
        </p:txBody>
      </p:sp>
      <p:sp>
        <p:nvSpPr>
          <p:cNvPr id="47" name="Rectangle 46"/>
          <p:cNvSpPr/>
          <p:nvPr/>
        </p:nvSpPr>
        <p:spPr bwMode="auto">
          <a:xfrm>
            <a:off x="1865935" y="1541627"/>
            <a:ext cx="730142" cy="283361"/>
          </a:xfrm>
          <a:prstGeom prst="rect">
            <a:avLst/>
          </a:prstGeom>
          <a:solidFill>
            <a:schemeClr val="accent3">
              <a:lumMod val="75000"/>
            </a:schemeClr>
          </a:solidFill>
          <a:ln>
            <a:solidFill>
              <a:schemeClr val="tx1"/>
            </a:solidFill>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72421" tIns="36216" rIns="72421" bIns="36216" numCol="1" rtlCol="0" anchor="t" anchorCtr="0" compatLnSpc="1">
            <a:prstTxWarp prst="textNoShape">
              <a:avLst/>
            </a:prstTxWarp>
          </a:bodyPr>
          <a:lstStyle/>
          <a:p>
            <a:pPr defTabSz="1034730"/>
            <a:endParaRPr lang="en-GB" sz="1700">
              <a:solidFill>
                <a:srgbClr val="FFFFFF"/>
              </a:solidFill>
            </a:endParaRPr>
          </a:p>
        </p:txBody>
      </p:sp>
      <p:sp>
        <p:nvSpPr>
          <p:cNvPr id="48" name="Rectangle 47"/>
          <p:cNvSpPr/>
          <p:nvPr/>
        </p:nvSpPr>
        <p:spPr bwMode="auto">
          <a:xfrm>
            <a:off x="2605148" y="1541736"/>
            <a:ext cx="730142" cy="279517"/>
          </a:xfrm>
          <a:prstGeom prst="rect">
            <a:avLst/>
          </a:prstGeom>
          <a:solidFill>
            <a:schemeClr val="accent3">
              <a:lumMod val="75000"/>
            </a:schemeClr>
          </a:solidFill>
          <a:ln>
            <a:solidFill>
              <a:schemeClr val="tx1"/>
            </a:solidFill>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72421" tIns="36216" rIns="72421" bIns="36216" numCol="1" rtlCol="0" anchor="t" anchorCtr="0" compatLnSpc="1">
            <a:prstTxWarp prst="textNoShape">
              <a:avLst/>
            </a:prstTxWarp>
          </a:bodyPr>
          <a:lstStyle/>
          <a:p>
            <a:pPr defTabSz="1034730"/>
            <a:endParaRPr lang="en-GB" sz="1700">
              <a:solidFill>
                <a:srgbClr val="FFFFFF"/>
              </a:solidFill>
            </a:endParaRPr>
          </a:p>
        </p:txBody>
      </p:sp>
      <p:sp>
        <p:nvSpPr>
          <p:cNvPr id="49" name="Rectangle 48"/>
          <p:cNvSpPr/>
          <p:nvPr/>
        </p:nvSpPr>
        <p:spPr bwMode="auto">
          <a:xfrm>
            <a:off x="3335293" y="1541736"/>
            <a:ext cx="725742" cy="279517"/>
          </a:xfrm>
          <a:prstGeom prst="rect">
            <a:avLst/>
          </a:prstGeom>
          <a:solidFill>
            <a:schemeClr val="accent3">
              <a:lumMod val="75000"/>
            </a:schemeClr>
          </a:solidFill>
          <a:ln>
            <a:solidFill>
              <a:schemeClr val="tx1"/>
            </a:solidFill>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72421" tIns="36216" rIns="72421" bIns="36216" numCol="1" rtlCol="0" anchor="t" anchorCtr="0" compatLnSpc="1">
            <a:prstTxWarp prst="textNoShape">
              <a:avLst/>
            </a:prstTxWarp>
          </a:bodyPr>
          <a:lstStyle/>
          <a:p>
            <a:pPr defTabSz="1034730"/>
            <a:endParaRPr lang="en-GB" sz="1700">
              <a:solidFill>
                <a:srgbClr val="FFFFFF"/>
              </a:solidFill>
            </a:endParaRPr>
          </a:p>
        </p:txBody>
      </p:sp>
      <p:sp>
        <p:nvSpPr>
          <p:cNvPr id="50" name="Rectangle 49"/>
          <p:cNvSpPr/>
          <p:nvPr/>
        </p:nvSpPr>
        <p:spPr bwMode="auto">
          <a:xfrm>
            <a:off x="4061033" y="1541627"/>
            <a:ext cx="725742" cy="283361"/>
          </a:xfrm>
          <a:prstGeom prst="rect">
            <a:avLst/>
          </a:prstGeom>
          <a:solidFill>
            <a:schemeClr val="accent3">
              <a:lumMod val="75000"/>
            </a:schemeClr>
          </a:solidFill>
          <a:ln>
            <a:solidFill>
              <a:schemeClr val="tx1"/>
            </a:solidFill>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72421" tIns="36216" rIns="72421" bIns="36216" numCol="1" rtlCol="0" anchor="t" anchorCtr="0" compatLnSpc="1">
            <a:prstTxWarp prst="textNoShape">
              <a:avLst/>
            </a:prstTxWarp>
          </a:bodyPr>
          <a:lstStyle/>
          <a:p>
            <a:pPr defTabSz="1034730"/>
            <a:endParaRPr lang="en-GB" sz="1700">
              <a:solidFill>
                <a:srgbClr val="FFFFFF"/>
              </a:solidFill>
            </a:endParaRPr>
          </a:p>
        </p:txBody>
      </p:sp>
      <p:sp>
        <p:nvSpPr>
          <p:cNvPr id="51" name="Rectangle 50"/>
          <p:cNvSpPr/>
          <p:nvPr/>
        </p:nvSpPr>
        <p:spPr bwMode="auto">
          <a:xfrm>
            <a:off x="4793083" y="1541627"/>
            <a:ext cx="730142" cy="283361"/>
          </a:xfrm>
          <a:prstGeom prst="rect">
            <a:avLst/>
          </a:prstGeom>
          <a:solidFill>
            <a:schemeClr val="accent3">
              <a:lumMod val="75000"/>
            </a:schemeClr>
          </a:solidFill>
          <a:ln>
            <a:solidFill>
              <a:schemeClr val="tx1"/>
            </a:solidFill>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72421" tIns="36216" rIns="72421" bIns="36216" numCol="1" rtlCol="0" anchor="t" anchorCtr="0" compatLnSpc="1">
            <a:prstTxWarp prst="textNoShape">
              <a:avLst/>
            </a:prstTxWarp>
          </a:bodyPr>
          <a:lstStyle/>
          <a:p>
            <a:pPr defTabSz="1034730"/>
            <a:endParaRPr lang="en-GB" sz="1700">
              <a:solidFill>
                <a:srgbClr val="FFFFFF"/>
              </a:solidFill>
            </a:endParaRPr>
          </a:p>
        </p:txBody>
      </p:sp>
      <p:sp>
        <p:nvSpPr>
          <p:cNvPr id="52" name="Rectangle 51"/>
          <p:cNvSpPr/>
          <p:nvPr/>
        </p:nvSpPr>
        <p:spPr bwMode="auto">
          <a:xfrm>
            <a:off x="5523227" y="1541736"/>
            <a:ext cx="730142" cy="279517"/>
          </a:xfrm>
          <a:prstGeom prst="rect">
            <a:avLst/>
          </a:prstGeom>
          <a:solidFill>
            <a:schemeClr val="accent3">
              <a:lumMod val="75000"/>
            </a:schemeClr>
          </a:solidFill>
          <a:ln>
            <a:solidFill>
              <a:schemeClr val="tx1"/>
            </a:solidFill>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72421" tIns="36216" rIns="72421" bIns="36216" numCol="1" rtlCol="0" anchor="t" anchorCtr="0" compatLnSpc="1">
            <a:prstTxWarp prst="textNoShape">
              <a:avLst/>
            </a:prstTxWarp>
          </a:bodyPr>
          <a:lstStyle/>
          <a:p>
            <a:pPr defTabSz="1034730"/>
            <a:endParaRPr lang="en-GB" sz="1700">
              <a:solidFill>
                <a:srgbClr val="FFFFFF"/>
              </a:solidFill>
            </a:endParaRPr>
          </a:p>
        </p:txBody>
      </p:sp>
      <p:sp>
        <p:nvSpPr>
          <p:cNvPr id="53" name="TextBox 52"/>
          <p:cNvSpPr txBox="1"/>
          <p:nvPr/>
        </p:nvSpPr>
        <p:spPr>
          <a:xfrm>
            <a:off x="7713872" y="1542660"/>
            <a:ext cx="851340" cy="288583"/>
          </a:xfrm>
          <a:prstGeom prst="rect">
            <a:avLst/>
          </a:prstGeom>
          <a:noFill/>
        </p:spPr>
        <p:txBody>
          <a:bodyPr wrap="none" lIns="72421" tIns="36216" rIns="72421" bIns="36216" rtlCol="0">
            <a:spAutoFit/>
          </a:bodyPr>
          <a:lstStyle/>
          <a:p>
            <a:r>
              <a:rPr lang="en-GB" dirty="0"/>
              <a:t>FMA (*,+)</a:t>
            </a:r>
          </a:p>
        </p:txBody>
      </p:sp>
      <p:sp>
        <p:nvSpPr>
          <p:cNvPr id="54" name="Rectangle 53"/>
          <p:cNvSpPr/>
          <p:nvPr/>
        </p:nvSpPr>
        <p:spPr bwMode="auto">
          <a:xfrm>
            <a:off x="6265992" y="1541627"/>
            <a:ext cx="725742" cy="283361"/>
          </a:xfrm>
          <a:prstGeom prst="rect">
            <a:avLst/>
          </a:prstGeom>
          <a:solidFill>
            <a:schemeClr val="accent3">
              <a:lumMod val="75000"/>
            </a:schemeClr>
          </a:solidFill>
          <a:ln>
            <a:solidFill>
              <a:schemeClr val="tx1"/>
            </a:solidFill>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72421" tIns="36216" rIns="72421" bIns="36216" numCol="1" rtlCol="0" anchor="t" anchorCtr="0" compatLnSpc="1">
            <a:prstTxWarp prst="textNoShape">
              <a:avLst/>
            </a:prstTxWarp>
          </a:bodyPr>
          <a:lstStyle/>
          <a:p>
            <a:pPr defTabSz="1034730"/>
            <a:endParaRPr lang="en-GB" sz="1700">
              <a:solidFill>
                <a:srgbClr val="FFFFFF"/>
              </a:solidFill>
            </a:endParaRPr>
          </a:p>
        </p:txBody>
      </p:sp>
      <p:sp>
        <p:nvSpPr>
          <p:cNvPr id="55" name="Rectangle 54"/>
          <p:cNvSpPr/>
          <p:nvPr/>
        </p:nvSpPr>
        <p:spPr bwMode="auto">
          <a:xfrm>
            <a:off x="6996132" y="1541736"/>
            <a:ext cx="725742" cy="279517"/>
          </a:xfrm>
          <a:prstGeom prst="rect">
            <a:avLst/>
          </a:prstGeom>
          <a:solidFill>
            <a:schemeClr val="accent3">
              <a:lumMod val="75000"/>
            </a:schemeClr>
          </a:solidFill>
          <a:ln>
            <a:solidFill>
              <a:schemeClr val="tx1"/>
            </a:solidFill>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72421" tIns="36216" rIns="72421" bIns="36216" numCol="1" rtlCol="0" anchor="t" anchorCtr="0" compatLnSpc="1">
            <a:prstTxWarp prst="textNoShape">
              <a:avLst/>
            </a:prstTxWarp>
          </a:bodyPr>
          <a:lstStyle/>
          <a:p>
            <a:pPr defTabSz="1034730"/>
            <a:endParaRPr lang="en-GB" sz="1700">
              <a:solidFill>
                <a:srgbClr val="FFFFFF"/>
              </a:solidFill>
            </a:endParaRPr>
          </a:p>
        </p:txBody>
      </p:sp>
      <p:sp>
        <p:nvSpPr>
          <p:cNvPr id="69" name="Text Box 48"/>
          <p:cNvSpPr txBox="1">
            <a:spLocks noChangeArrowheads="1"/>
          </p:cNvSpPr>
          <p:nvPr/>
        </p:nvSpPr>
        <p:spPr bwMode="auto">
          <a:xfrm>
            <a:off x="0" y="4748751"/>
            <a:ext cx="9144000" cy="196379"/>
          </a:xfrm>
          <a:prstGeom prst="rect">
            <a:avLst/>
          </a:prstGeom>
          <a:noFill/>
          <a:ln w="9525">
            <a:noFill/>
            <a:miter lim="800000"/>
            <a:headEnd/>
            <a:tailEnd/>
          </a:ln>
        </p:spPr>
        <p:txBody>
          <a:bodyPr wrap="square" lIns="72559" tIns="36280" rIns="72559" bIns="36280">
            <a:spAutoFit/>
          </a:bodyPr>
          <a:lstStyle/>
          <a:p>
            <a:r>
              <a:rPr lang="en-US" sz="800" b="0" dirty="0">
                <a:latin typeface="Arial"/>
                <a:ea typeface="MS PGothic" pitchFamily="34" charset="-128"/>
              </a:rPr>
              <a:t>All dates, product descriptions, features, availability, and plans are forecasts and subject to change without notice.</a:t>
            </a:r>
          </a:p>
        </p:txBody>
      </p:sp>
      <p:sp>
        <p:nvSpPr>
          <p:cNvPr id="70" name="TextBox 69"/>
          <p:cNvSpPr txBox="1"/>
          <p:nvPr/>
        </p:nvSpPr>
        <p:spPr>
          <a:xfrm>
            <a:off x="608708" y="3499373"/>
            <a:ext cx="1269782" cy="719470"/>
          </a:xfrm>
          <a:prstGeom prst="rect">
            <a:avLst/>
          </a:prstGeom>
          <a:noFill/>
        </p:spPr>
        <p:txBody>
          <a:bodyPr wrap="none" lIns="72421" tIns="36216" rIns="72421" bIns="36216" rtlCol="0">
            <a:spAutoFit/>
          </a:bodyPr>
          <a:lstStyle/>
          <a:p>
            <a:pPr algn="r"/>
            <a:r>
              <a:rPr lang="en-GB" dirty="0">
                <a:solidFill>
                  <a:srgbClr val="FDB605"/>
                </a:solidFill>
                <a:latin typeface="Arial"/>
              </a:rPr>
              <a:t>AVX</a:t>
            </a:r>
            <a:r>
              <a:rPr lang="en-GB" sz="2400" dirty="0" smtClean="0">
                <a:solidFill>
                  <a:srgbClr val="FDB605"/>
                </a:solidFill>
                <a:latin typeface="Arial"/>
              </a:rPr>
              <a:t/>
            </a:r>
            <a:br>
              <a:rPr lang="en-GB" sz="2400" dirty="0" smtClean="0">
                <a:solidFill>
                  <a:srgbClr val="FDB605"/>
                </a:solidFill>
                <a:latin typeface="Arial"/>
              </a:rPr>
            </a:br>
            <a:r>
              <a:rPr lang="en-GB" sz="1400" b="0" i="1" dirty="0">
                <a:solidFill>
                  <a:srgbClr val="FDB605"/>
                </a:solidFill>
                <a:latin typeface="Arial"/>
              </a:rPr>
              <a:t>Sandy </a:t>
            </a:r>
            <a:r>
              <a:rPr lang="en-GB" sz="1400" b="0" i="1" dirty="0" smtClean="0">
                <a:solidFill>
                  <a:srgbClr val="FDB605"/>
                </a:solidFill>
                <a:latin typeface="Arial"/>
              </a:rPr>
              <a:t>Bridge</a:t>
            </a:r>
          </a:p>
          <a:p>
            <a:pPr algn="r"/>
            <a:r>
              <a:rPr lang="en-GB" sz="1400" b="0" i="1" dirty="0" smtClean="0">
                <a:solidFill>
                  <a:srgbClr val="FDB605"/>
                </a:solidFill>
                <a:latin typeface="Arial"/>
              </a:rPr>
              <a:t>256-bit</a:t>
            </a:r>
            <a:endParaRPr lang="en-GB" sz="1400" b="0" i="1" dirty="0">
              <a:solidFill>
                <a:srgbClr val="FDB605"/>
              </a:solidFill>
              <a:latin typeface="Arial"/>
            </a:endParaRPr>
          </a:p>
        </p:txBody>
      </p:sp>
      <p:sp>
        <p:nvSpPr>
          <p:cNvPr id="71" name="TextBox 70"/>
          <p:cNvSpPr txBox="1"/>
          <p:nvPr/>
        </p:nvSpPr>
        <p:spPr>
          <a:xfrm>
            <a:off x="4824884" y="3720077"/>
            <a:ext cx="708009" cy="288583"/>
          </a:xfrm>
          <a:prstGeom prst="rect">
            <a:avLst/>
          </a:prstGeom>
          <a:noFill/>
        </p:spPr>
        <p:txBody>
          <a:bodyPr wrap="none" lIns="72421" tIns="36216" rIns="72421" bIns="36216" rtlCol="0">
            <a:spAutoFit/>
          </a:bodyPr>
          <a:lstStyle/>
          <a:p>
            <a:r>
              <a:rPr lang="en-GB" dirty="0"/>
              <a:t>MUL (*)</a:t>
            </a:r>
          </a:p>
        </p:txBody>
      </p:sp>
      <p:sp>
        <p:nvSpPr>
          <p:cNvPr id="81" name="TextBox 80"/>
          <p:cNvSpPr txBox="1"/>
          <p:nvPr/>
        </p:nvSpPr>
        <p:spPr>
          <a:xfrm>
            <a:off x="5498296" y="3741277"/>
            <a:ext cx="730100" cy="288583"/>
          </a:xfrm>
          <a:prstGeom prst="rect">
            <a:avLst/>
          </a:prstGeom>
          <a:noFill/>
        </p:spPr>
        <p:txBody>
          <a:bodyPr wrap="none" lIns="72421" tIns="36216" rIns="72421" bIns="36216" rtlCol="0">
            <a:spAutoFit/>
          </a:bodyPr>
          <a:lstStyle/>
          <a:p>
            <a:r>
              <a:rPr lang="en-GB" dirty="0"/>
              <a:t>ADD (+)</a:t>
            </a:r>
          </a:p>
        </p:txBody>
      </p:sp>
      <p:sp>
        <p:nvSpPr>
          <p:cNvPr id="82" name="Rectangle 81"/>
          <p:cNvSpPr/>
          <p:nvPr/>
        </p:nvSpPr>
        <p:spPr bwMode="auto">
          <a:xfrm>
            <a:off x="1891962" y="3712420"/>
            <a:ext cx="730142" cy="285813"/>
          </a:xfrm>
          <a:prstGeom prst="rect">
            <a:avLst/>
          </a:prstGeom>
          <a:solidFill>
            <a:schemeClr val="tx2"/>
          </a:solidFill>
          <a:ln w="9525" cap="flat" cmpd="sng" algn="ctr">
            <a:solidFill>
              <a:schemeClr val="tx1"/>
            </a:solidFill>
            <a:prstDash val="solid"/>
            <a:round/>
            <a:headEnd type="none" w="med" len="med"/>
            <a:tailEnd type="none" w="med" len="med"/>
          </a:ln>
          <a:effectLst/>
          <a:scene3d>
            <a:camera prst="orthographicFront"/>
            <a:lightRig rig="threePt" dir="t"/>
          </a:scene3d>
          <a:sp3d>
            <a:bevelT/>
          </a:sp3d>
        </p:spPr>
        <p:txBody>
          <a:bodyPr vert="horz" wrap="square" lIns="72421" tIns="36216" rIns="72421" bIns="36216" numCol="1" rtlCol="0" anchor="t" anchorCtr="0" compatLnSpc="1">
            <a:prstTxWarp prst="textNoShape">
              <a:avLst/>
            </a:prstTxWarp>
          </a:bodyPr>
          <a:lstStyle/>
          <a:p>
            <a:pPr defTabSz="1034730"/>
            <a:endParaRPr lang="en-GB" sz="1700">
              <a:solidFill>
                <a:srgbClr val="FFFFFF"/>
              </a:solidFill>
            </a:endParaRPr>
          </a:p>
        </p:txBody>
      </p:sp>
      <p:sp>
        <p:nvSpPr>
          <p:cNvPr id="83" name="Rectangle 82"/>
          <p:cNvSpPr/>
          <p:nvPr/>
        </p:nvSpPr>
        <p:spPr bwMode="auto">
          <a:xfrm>
            <a:off x="2622104" y="3714763"/>
            <a:ext cx="730142" cy="283361"/>
          </a:xfrm>
          <a:prstGeom prst="rect">
            <a:avLst/>
          </a:prstGeom>
          <a:solidFill>
            <a:schemeClr val="tx2"/>
          </a:solidFill>
          <a:ln w="9525" cap="flat" cmpd="sng" algn="ctr">
            <a:solidFill>
              <a:schemeClr val="tx1"/>
            </a:solidFill>
            <a:prstDash val="solid"/>
            <a:round/>
            <a:headEnd type="none" w="med" len="med"/>
            <a:tailEnd type="none" w="med" len="med"/>
          </a:ln>
          <a:effectLst/>
          <a:scene3d>
            <a:camera prst="orthographicFront"/>
            <a:lightRig rig="threePt" dir="t"/>
          </a:scene3d>
          <a:sp3d>
            <a:bevelT/>
          </a:sp3d>
        </p:spPr>
        <p:txBody>
          <a:bodyPr vert="horz" wrap="square" lIns="72421" tIns="36216" rIns="72421" bIns="36216" numCol="1" rtlCol="0" anchor="t" anchorCtr="0" compatLnSpc="1">
            <a:prstTxWarp prst="textNoShape">
              <a:avLst/>
            </a:prstTxWarp>
          </a:bodyPr>
          <a:lstStyle/>
          <a:p>
            <a:pPr defTabSz="1034730"/>
            <a:endParaRPr lang="en-GB" sz="1700">
              <a:solidFill>
                <a:srgbClr val="FFFFFF"/>
              </a:solidFill>
            </a:endParaRPr>
          </a:p>
        </p:txBody>
      </p:sp>
      <p:sp>
        <p:nvSpPr>
          <p:cNvPr id="86" name="Rectangle 85"/>
          <p:cNvSpPr/>
          <p:nvPr/>
        </p:nvSpPr>
        <p:spPr bwMode="auto">
          <a:xfrm>
            <a:off x="3357475" y="3714763"/>
            <a:ext cx="739280" cy="283361"/>
          </a:xfrm>
          <a:prstGeom prst="rect">
            <a:avLst/>
          </a:prstGeom>
          <a:solidFill>
            <a:schemeClr val="tx2"/>
          </a:solidFill>
          <a:ln w="9525" cap="flat" cmpd="sng" algn="ctr">
            <a:solidFill>
              <a:schemeClr val="tx1"/>
            </a:solidFill>
            <a:prstDash val="solid"/>
            <a:round/>
            <a:headEnd type="none" w="med" len="med"/>
            <a:tailEnd type="none" w="med" len="med"/>
          </a:ln>
          <a:effectLst/>
          <a:scene3d>
            <a:camera prst="orthographicFront"/>
            <a:lightRig rig="threePt" dir="t"/>
          </a:scene3d>
          <a:sp3d>
            <a:bevelT/>
          </a:sp3d>
        </p:spPr>
        <p:txBody>
          <a:bodyPr vert="horz" wrap="square" lIns="72421" tIns="36216" rIns="72421" bIns="36216" numCol="1" rtlCol="0" anchor="t" anchorCtr="0" compatLnSpc="1">
            <a:prstTxWarp prst="textNoShape">
              <a:avLst/>
            </a:prstTxWarp>
          </a:bodyPr>
          <a:lstStyle/>
          <a:p>
            <a:pPr defTabSz="1034730"/>
            <a:endParaRPr lang="en-GB" sz="1700">
              <a:solidFill>
                <a:srgbClr val="FFFFFF"/>
              </a:solidFill>
            </a:endParaRPr>
          </a:p>
        </p:txBody>
      </p:sp>
      <p:sp>
        <p:nvSpPr>
          <p:cNvPr id="87" name="Rectangle 86"/>
          <p:cNvSpPr/>
          <p:nvPr/>
        </p:nvSpPr>
        <p:spPr bwMode="auto">
          <a:xfrm>
            <a:off x="4096689" y="3714763"/>
            <a:ext cx="730142" cy="283361"/>
          </a:xfrm>
          <a:prstGeom prst="rect">
            <a:avLst/>
          </a:prstGeom>
          <a:solidFill>
            <a:schemeClr val="tx2"/>
          </a:solidFill>
          <a:ln w="9525" cap="flat" cmpd="sng" algn="ctr">
            <a:solidFill>
              <a:schemeClr val="tx1"/>
            </a:solidFill>
            <a:prstDash val="solid"/>
            <a:round/>
            <a:headEnd type="none" w="med" len="med"/>
            <a:tailEnd type="none" w="med" len="med"/>
          </a:ln>
          <a:effectLst/>
          <a:scene3d>
            <a:camera prst="orthographicFront"/>
            <a:lightRig rig="threePt" dir="t"/>
          </a:scene3d>
          <a:sp3d>
            <a:bevelT/>
          </a:sp3d>
        </p:spPr>
        <p:txBody>
          <a:bodyPr vert="horz" wrap="square" lIns="72421" tIns="36216" rIns="72421" bIns="36216" numCol="1" rtlCol="0" anchor="t" anchorCtr="0" compatLnSpc="1">
            <a:prstTxWarp prst="textNoShape">
              <a:avLst/>
            </a:prstTxWarp>
          </a:bodyPr>
          <a:lstStyle/>
          <a:p>
            <a:pPr defTabSz="1034730"/>
            <a:endParaRPr lang="en-GB" sz="1700">
              <a:solidFill>
                <a:srgbClr val="FFFFFF"/>
              </a:solidFill>
            </a:endParaRPr>
          </a:p>
        </p:txBody>
      </p:sp>
      <p:sp>
        <p:nvSpPr>
          <p:cNvPr id="2" name="Title 1"/>
          <p:cNvSpPr>
            <a:spLocks noGrp="1"/>
          </p:cNvSpPr>
          <p:nvPr>
            <p:ph type="title"/>
          </p:nvPr>
        </p:nvSpPr>
        <p:spPr/>
        <p:txBody>
          <a:bodyPr/>
          <a:lstStyle/>
          <a:p>
            <a:r>
              <a:rPr lang="en-GB" sz="2400" dirty="0"/>
              <a:t>SIMD Floating-Point Performance (Peak) per Core/Cycle</a:t>
            </a:r>
            <a:endParaRPr lang="en-US" sz="2400" dirty="0"/>
          </a:p>
        </p:txBody>
      </p:sp>
      <p:sp>
        <p:nvSpPr>
          <p:cNvPr id="67" name="Slide Number Placeholder 3"/>
          <p:cNvSpPr>
            <a:spLocks noGrp="1"/>
          </p:cNvSpPr>
          <p:nvPr>
            <p:ph type="sldNum" sz="quarter" idx="4"/>
          </p:nvPr>
        </p:nvSpPr>
        <p:spPr>
          <a:xfrm>
            <a:off x="6917531" y="4830854"/>
            <a:ext cx="2057400" cy="273844"/>
          </a:xfrm>
        </p:spPr>
        <p:txBody>
          <a:bodyPr/>
          <a:lstStyle/>
          <a:p>
            <a:fld id="{B41F42F8-25E4-4D1B-BD30-C90591184289}" type="slidenum">
              <a:rPr lang="en-US" smtClean="0"/>
              <a:t>16</a:t>
            </a:fld>
            <a:endParaRPr lang="en-US" dirty="0"/>
          </a:p>
        </p:txBody>
      </p:sp>
    </p:spTree>
    <p:extLst>
      <p:ext uri="{BB962C8B-B14F-4D97-AF65-F5344CB8AC3E}">
        <p14:creationId xmlns:p14="http://schemas.microsoft.com/office/powerpoint/2010/main" val="17814360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smtClean="0"/>
              <a:t>Intel AVX Family </a:t>
            </a:r>
            <a:r>
              <a:rPr lang="de-DE" dirty="0" err="1" smtClean="0"/>
              <a:t>of</a:t>
            </a:r>
            <a:r>
              <a:rPr lang="de-DE" dirty="0" smtClean="0"/>
              <a:t> </a:t>
            </a:r>
            <a:r>
              <a:rPr lang="de-DE" dirty="0" err="1" smtClean="0"/>
              <a:t>Instruction</a:t>
            </a:r>
            <a:r>
              <a:rPr lang="de-DE" dirty="0" smtClean="0"/>
              <a:t> Set </a:t>
            </a:r>
            <a:r>
              <a:rPr lang="de-DE" dirty="0" err="1" smtClean="0"/>
              <a:t>Extentions</a:t>
            </a:r>
            <a:r>
              <a:rPr lang="de-DE" dirty="0" smtClean="0"/>
              <a:t> </a:t>
            </a:r>
            <a:endParaRPr lang="en-US" dirty="0"/>
          </a:p>
        </p:txBody>
      </p:sp>
      <p:graphicFrame>
        <p:nvGraphicFramePr>
          <p:cNvPr id="4" name="Group 30"/>
          <p:cNvGraphicFramePr>
            <a:graphicFrameLocks/>
          </p:cNvGraphicFramePr>
          <p:nvPr>
            <p:extLst>
              <p:ext uri="{D42A27DB-BD31-4B8C-83A1-F6EECF244321}">
                <p14:modId xmlns:p14="http://schemas.microsoft.com/office/powerpoint/2010/main" val="3114279099"/>
              </p:ext>
            </p:extLst>
          </p:nvPr>
        </p:nvGraphicFramePr>
        <p:xfrm>
          <a:off x="5352634" y="1306973"/>
          <a:ext cx="2356985" cy="3180262"/>
        </p:xfrm>
        <a:graphic>
          <a:graphicData uri="http://schemas.openxmlformats.org/drawingml/2006/table">
            <a:tbl>
              <a:tblPr/>
              <a:tblGrid>
                <a:gridCol w="2356985"/>
              </a:tblGrid>
              <a:tr h="345114">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smtClean="0">
                          <a:ln>
                            <a:noFill/>
                          </a:ln>
                          <a:solidFill>
                            <a:schemeClr val="tx1"/>
                          </a:solidFill>
                          <a:effectLst/>
                          <a:latin typeface="+mj-lt"/>
                          <a:cs typeface="Arial" charset="0"/>
                        </a:rPr>
                        <a:t>AVX-512</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50000"/>
                      </a:schemeClr>
                    </a:solidFill>
                  </a:tcPr>
                </a:tc>
              </a:tr>
              <a:tr h="2615184">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smtClean="0">
                          <a:ln>
                            <a:noFill/>
                          </a:ln>
                          <a:solidFill>
                            <a:schemeClr val="tx1"/>
                          </a:solidFill>
                          <a:effectLst/>
                          <a:latin typeface="+mn-lt"/>
                          <a:cs typeface="Arial" charset="0"/>
                        </a:rPr>
                        <a:t>512-bit  FP and Integer</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smtClean="0">
                          <a:ln>
                            <a:noFill/>
                          </a:ln>
                          <a:solidFill>
                            <a:schemeClr val="tx1"/>
                          </a:solidFill>
                          <a:effectLst/>
                          <a:latin typeface="+mn-lt"/>
                          <a:cs typeface="Arial" charset="0"/>
                        </a:rPr>
                        <a:t>32 registers</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smtClean="0">
                          <a:ln>
                            <a:noFill/>
                          </a:ln>
                          <a:solidFill>
                            <a:schemeClr val="tx1"/>
                          </a:solidFill>
                          <a:effectLst/>
                          <a:latin typeface="+mn-lt"/>
                          <a:cs typeface="Arial" charset="0"/>
                        </a:rPr>
                        <a:t>8 mask registers</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smtClean="0">
                          <a:ln>
                            <a:noFill/>
                          </a:ln>
                          <a:solidFill>
                            <a:schemeClr val="tx1"/>
                          </a:solidFill>
                          <a:effectLst/>
                          <a:latin typeface="+mn-lt"/>
                          <a:cs typeface="Arial" charset="0"/>
                        </a:rPr>
                        <a:t>Embedded rounding </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smtClean="0">
                          <a:ln>
                            <a:noFill/>
                          </a:ln>
                          <a:solidFill>
                            <a:schemeClr val="tx1"/>
                          </a:solidFill>
                          <a:effectLst/>
                          <a:latin typeface="+mn-lt"/>
                          <a:cs typeface="Arial" charset="0"/>
                        </a:rPr>
                        <a:t>Embedded broadcast</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smtClean="0">
                          <a:ln>
                            <a:noFill/>
                          </a:ln>
                          <a:solidFill>
                            <a:schemeClr val="tx1"/>
                          </a:solidFill>
                          <a:effectLst/>
                          <a:latin typeface="+mn-lt"/>
                          <a:cs typeface="Arial" charset="0"/>
                        </a:rPr>
                        <a:t>Scalar/SSE/AVX “promotions”</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smtClean="0">
                          <a:ln>
                            <a:noFill/>
                          </a:ln>
                          <a:solidFill>
                            <a:schemeClr val="tx1"/>
                          </a:solidFill>
                          <a:effectLst/>
                          <a:latin typeface="+mn-lt"/>
                          <a:cs typeface="Arial" charset="0"/>
                        </a:rPr>
                        <a:t>Native media additions</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smtClean="0">
                          <a:ln>
                            <a:noFill/>
                          </a:ln>
                          <a:solidFill>
                            <a:schemeClr val="tx1"/>
                          </a:solidFill>
                          <a:effectLst/>
                          <a:latin typeface="+mn-lt"/>
                          <a:cs typeface="Arial" charset="0"/>
                        </a:rPr>
                        <a:t>HPC additions</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smtClean="0">
                          <a:ln>
                            <a:noFill/>
                          </a:ln>
                          <a:solidFill>
                            <a:schemeClr val="tx1"/>
                          </a:solidFill>
                          <a:effectLst/>
                          <a:latin typeface="+mn-lt"/>
                          <a:cs typeface="Arial" charset="0"/>
                        </a:rPr>
                        <a:t>Transcendental support</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smtClean="0">
                          <a:ln>
                            <a:noFill/>
                          </a:ln>
                          <a:solidFill>
                            <a:schemeClr val="tx1"/>
                          </a:solidFill>
                          <a:effectLst/>
                          <a:latin typeface="+mn-lt"/>
                          <a:cs typeface="Arial" charset="0"/>
                        </a:rPr>
                        <a:t>Gather/Scatter</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70C0"/>
                    </a:solidFill>
                  </a:tcPr>
                </a:tc>
              </a:tr>
            </a:tbl>
          </a:graphicData>
        </a:graphic>
      </p:graphicFrame>
      <p:graphicFrame>
        <p:nvGraphicFramePr>
          <p:cNvPr id="5" name="Group 22"/>
          <p:cNvGraphicFramePr>
            <a:graphicFrameLocks/>
          </p:cNvGraphicFramePr>
          <p:nvPr>
            <p:extLst>
              <p:ext uri="{D42A27DB-BD31-4B8C-83A1-F6EECF244321}">
                <p14:modId xmlns:p14="http://schemas.microsoft.com/office/powerpoint/2010/main" val="746380396"/>
              </p:ext>
            </p:extLst>
          </p:nvPr>
        </p:nvGraphicFramePr>
        <p:xfrm>
          <a:off x="1680191" y="1305021"/>
          <a:ext cx="3668357" cy="2087017"/>
        </p:xfrm>
        <a:graphic>
          <a:graphicData uri="http://schemas.openxmlformats.org/drawingml/2006/table">
            <a:tbl>
              <a:tblPr/>
              <a:tblGrid>
                <a:gridCol w="1717748"/>
                <a:gridCol w="1950609"/>
              </a:tblGrid>
              <a:tr h="349657">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smtClean="0">
                          <a:ln>
                            <a:noFill/>
                          </a:ln>
                          <a:solidFill>
                            <a:schemeClr val="tx1"/>
                          </a:solidFill>
                          <a:effectLst/>
                          <a:latin typeface="+mj-lt"/>
                          <a:cs typeface="Arial" charset="0"/>
                        </a:rPr>
                        <a:t>AVX (SNB/IVB)</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2">
                        <a:lumMod val="50000"/>
                        <a:alpha val="5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smtClean="0">
                          <a:ln>
                            <a:noFill/>
                          </a:ln>
                          <a:solidFill>
                            <a:schemeClr val="tx1"/>
                          </a:solidFill>
                          <a:effectLst/>
                          <a:latin typeface="+mj-lt"/>
                          <a:cs typeface="Arial" charset="0"/>
                        </a:rPr>
                        <a:t>AVX2 (HSW/BDW)</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50000"/>
                        <a:alpha val="50000"/>
                      </a:schemeClr>
                    </a:solidFill>
                  </a:tcPr>
                </a:tc>
              </a:tr>
              <a:tr h="1737360">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1400" b="0" i="0" u="none" strike="noStrike" kern="1200" cap="none" normalizeH="0" baseline="0" dirty="0" smtClean="0">
                          <a:ln>
                            <a:noFill/>
                          </a:ln>
                          <a:solidFill>
                            <a:schemeClr val="tx1"/>
                          </a:solidFill>
                          <a:effectLst/>
                          <a:latin typeface="+mn-lt"/>
                          <a:ea typeface="+mn-ea"/>
                          <a:cs typeface="Arial" charset="0"/>
                        </a:rPr>
                        <a:t>256-bit basic FP</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kern="1200" cap="none" normalizeH="0" baseline="0" dirty="0" smtClean="0">
                          <a:ln>
                            <a:noFill/>
                          </a:ln>
                          <a:solidFill>
                            <a:schemeClr val="tx1"/>
                          </a:solidFill>
                          <a:effectLst/>
                          <a:latin typeface="+mn-lt"/>
                          <a:ea typeface="+mn-ea"/>
                          <a:cs typeface="Arial" charset="0"/>
                        </a:rPr>
                        <a:t>16 registers</a:t>
                      </a: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1400" b="0" i="0" u="none" strike="noStrike" kern="1200" cap="none" normalizeH="0" baseline="0" dirty="0" smtClean="0">
                          <a:ln>
                            <a:noFill/>
                          </a:ln>
                          <a:solidFill>
                            <a:schemeClr val="tx1"/>
                          </a:solidFill>
                          <a:effectLst/>
                          <a:latin typeface="+mn-lt"/>
                          <a:ea typeface="+mn-ea"/>
                          <a:cs typeface="Arial" charset="0"/>
                        </a:rPr>
                        <a:t>NDS (and AVX128)</a:t>
                      </a: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1400" b="0" i="0" u="none" strike="noStrike" kern="1200" cap="none" normalizeH="0" baseline="0" dirty="0" smtClean="0">
                          <a:ln>
                            <a:noFill/>
                          </a:ln>
                          <a:solidFill>
                            <a:schemeClr val="tx1"/>
                          </a:solidFill>
                          <a:effectLst/>
                          <a:latin typeface="+mn-lt"/>
                          <a:ea typeface="+mn-ea"/>
                          <a:cs typeface="Arial" charset="0"/>
                        </a:rPr>
                        <a:t>Improved blend</a:t>
                      </a: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1400" b="0" i="0" u="none" strike="noStrike" kern="1200" cap="none" normalizeH="0" baseline="0" dirty="0" smtClean="0">
                          <a:ln>
                            <a:noFill/>
                          </a:ln>
                          <a:solidFill>
                            <a:schemeClr val="tx1"/>
                          </a:solidFill>
                          <a:effectLst/>
                          <a:latin typeface="+mn-lt"/>
                          <a:ea typeface="+mn-ea"/>
                          <a:cs typeface="Arial" charset="0"/>
                        </a:rPr>
                        <a:t>MASKMOV</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kern="1200" cap="none" normalizeH="0" baseline="0" dirty="0" smtClean="0">
                          <a:ln>
                            <a:noFill/>
                          </a:ln>
                          <a:solidFill>
                            <a:schemeClr val="tx1"/>
                          </a:solidFill>
                          <a:effectLst/>
                          <a:latin typeface="+mn-lt"/>
                          <a:ea typeface="+mn-ea"/>
                          <a:cs typeface="Arial" charset="0"/>
                        </a:rPr>
                        <a:t>Implicit unaligned</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000">
                        <a:alpha val="50000"/>
                      </a:srgb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kern="1200" cap="none" normalizeH="0" baseline="0" dirty="0" smtClean="0">
                          <a:ln>
                            <a:noFill/>
                          </a:ln>
                          <a:solidFill>
                            <a:schemeClr val="tx1"/>
                          </a:solidFill>
                          <a:effectLst/>
                          <a:latin typeface="+mn-lt"/>
                          <a:ea typeface="+mn-ea"/>
                          <a:cs typeface="Arial" charset="0"/>
                        </a:rPr>
                        <a:t>256-bit integer</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kern="1200" cap="none" normalizeH="0" baseline="0" dirty="0" smtClean="0">
                          <a:ln>
                            <a:noFill/>
                          </a:ln>
                          <a:solidFill>
                            <a:schemeClr val="tx1"/>
                          </a:solidFill>
                          <a:effectLst/>
                          <a:latin typeface="+mn-lt"/>
                          <a:ea typeface="+mn-ea"/>
                          <a:cs typeface="Arial" charset="0"/>
                        </a:rPr>
                        <a:t>PERMD</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kern="1200" cap="none" normalizeH="0" baseline="0" dirty="0" smtClean="0">
                          <a:ln>
                            <a:noFill/>
                          </a:ln>
                          <a:solidFill>
                            <a:schemeClr val="tx1"/>
                          </a:solidFill>
                          <a:effectLst/>
                          <a:latin typeface="+mn-lt"/>
                          <a:ea typeface="+mn-ea"/>
                          <a:cs typeface="Arial" charset="0"/>
                        </a:rPr>
                        <a:t>Gather</a:t>
                      </a: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1400" b="0" i="0" u="none" strike="noStrike" kern="1200" cap="none" normalizeH="0" baseline="0" dirty="0" smtClean="0">
                          <a:ln>
                            <a:noFill/>
                          </a:ln>
                          <a:solidFill>
                            <a:schemeClr val="tx1"/>
                          </a:solidFill>
                          <a:effectLst/>
                          <a:latin typeface="+mn-lt"/>
                          <a:ea typeface="+mn-ea"/>
                          <a:cs typeface="Arial" charset="0"/>
                        </a:rPr>
                        <a:t>Float16 (IVB 2012)</a:t>
                      </a: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1400" b="0" i="0" u="none" strike="noStrike" kern="1200" cap="none" normalizeH="0" baseline="0" dirty="0" smtClean="0">
                          <a:ln>
                            <a:noFill/>
                          </a:ln>
                          <a:solidFill>
                            <a:schemeClr val="tx1"/>
                          </a:solidFill>
                          <a:effectLst/>
                          <a:latin typeface="+mn-lt"/>
                          <a:ea typeface="+mn-ea"/>
                          <a:cs typeface="Arial" charset="0"/>
                        </a:rPr>
                        <a:t>256-bit FP FMA</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6">
                        <a:alpha val="50000"/>
                      </a:schemeClr>
                    </a:solidFill>
                  </a:tcPr>
                </a:tc>
              </a:tr>
            </a:tbl>
          </a:graphicData>
        </a:graphic>
      </p:graphicFrame>
      <p:sp>
        <p:nvSpPr>
          <p:cNvPr id="6" name="Slide Number Placeholder 3"/>
          <p:cNvSpPr>
            <a:spLocks noGrp="1"/>
          </p:cNvSpPr>
          <p:nvPr>
            <p:ph type="sldNum" sz="quarter" idx="4"/>
          </p:nvPr>
        </p:nvSpPr>
        <p:spPr>
          <a:xfrm>
            <a:off x="6917531" y="4830854"/>
            <a:ext cx="2057400" cy="273844"/>
          </a:xfrm>
        </p:spPr>
        <p:txBody>
          <a:bodyPr/>
          <a:lstStyle/>
          <a:p>
            <a:fld id="{B41F42F8-25E4-4D1B-BD30-C90591184289}" type="slidenum">
              <a:rPr lang="en-US" smtClean="0"/>
              <a:t>17</a:t>
            </a:fld>
            <a:endParaRPr lang="en-US" dirty="0"/>
          </a:p>
        </p:txBody>
      </p:sp>
    </p:spTree>
    <p:extLst>
      <p:ext uri="{BB962C8B-B14F-4D97-AF65-F5344CB8AC3E}">
        <p14:creationId xmlns:p14="http://schemas.microsoft.com/office/powerpoint/2010/main" val="13138775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smtClean="0"/>
              <a:t>AXV2 Highlights</a:t>
            </a:r>
            <a:endParaRPr lang="en-US" dirty="0"/>
          </a:p>
        </p:txBody>
      </p:sp>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226584"/>
            <a:ext cx="4667250" cy="2993181"/>
          </a:xfrm>
          <a:prstGeom prst="rect">
            <a:avLst/>
          </a:prstGeom>
        </p:spPr>
      </p:pic>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616211" y="1226584"/>
            <a:ext cx="4527790" cy="2993180"/>
          </a:xfrm>
          <a:prstGeom prst="rect">
            <a:avLst/>
          </a:prstGeom>
        </p:spPr>
      </p:pic>
      <p:sp>
        <p:nvSpPr>
          <p:cNvPr id="5" name="TextBox 4"/>
          <p:cNvSpPr txBox="1"/>
          <p:nvPr/>
        </p:nvSpPr>
        <p:spPr>
          <a:xfrm>
            <a:off x="1267033" y="868491"/>
            <a:ext cx="1424137" cy="284693"/>
          </a:xfrm>
          <a:prstGeom prst="rect">
            <a:avLst/>
          </a:prstGeom>
          <a:noFill/>
        </p:spPr>
        <p:txBody>
          <a:bodyPr wrap="none" lIns="68580" tIns="34290" rIns="68580" bIns="34290" rtlCol="0">
            <a:spAutoFit/>
          </a:bodyPr>
          <a:lstStyle/>
          <a:p>
            <a:r>
              <a:rPr lang="de-DE" dirty="0">
                <a:solidFill>
                  <a:srgbClr val="00B0F0"/>
                </a:solidFill>
                <a:latin typeface="Intel Clear" panose="020B0604020203020204" pitchFamily="34" charset="0"/>
              </a:rPr>
              <a:t>FMA Instruction</a:t>
            </a:r>
            <a:endParaRPr lang="en-US" dirty="0">
              <a:solidFill>
                <a:srgbClr val="00B0F0"/>
              </a:solidFill>
              <a:latin typeface="Intel Clear" panose="020B0604020203020204" pitchFamily="34" charset="0"/>
            </a:endParaRPr>
          </a:p>
        </p:txBody>
      </p:sp>
      <p:sp>
        <p:nvSpPr>
          <p:cNvPr id="6" name="TextBox 5"/>
          <p:cNvSpPr txBox="1"/>
          <p:nvPr/>
        </p:nvSpPr>
        <p:spPr>
          <a:xfrm>
            <a:off x="5692656" y="913451"/>
            <a:ext cx="1733833" cy="284693"/>
          </a:xfrm>
          <a:prstGeom prst="rect">
            <a:avLst/>
          </a:prstGeom>
          <a:noFill/>
        </p:spPr>
        <p:txBody>
          <a:bodyPr wrap="none" lIns="68580" tIns="34290" rIns="68580" bIns="34290" rtlCol="0">
            <a:spAutoFit/>
          </a:bodyPr>
          <a:lstStyle/>
          <a:p>
            <a:r>
              <a:rPr lang="de-DE" dirty="0">
                <a:solidFill>
                  <a:srgbClr val="00B0F0"/>
                </a:solidFill>
                <a:latin typeface="Intel Clear" panose="020B0604020203020204" pitchFamily="34" charset="0"/>
              </a:rPr>
              <a:t>GATHER Instruction</a:t>
            </a:r>
            <a:endParaRPr lang="en-US" dirty="0">
              <a:solidFill>
                <a:srgbClr val="00B0F0"/>
              </a:solidFill>
              <a:latin typeface="Intel Clear" panose="020B0604020203020204" pitchFamily="34" charset="0"/>
            </a:endParaRPr>
          </a:p>
        </p:txBody>
      </p:sp>
      <p:sp>
        <p:nvSpPr>
          <p:cNvPr id="7" name="Slide Number Placeholder 6"/>
          <p:cNvSpPr>
            <a:spLocks noGrp="1"/>
          </p:cNvSpPr>
          <p:nvPr>
            <p:ph type="sldNum" sz="quarter" idx="12"/>
          </p:nvPr>
        </p:nvSpPr>
        <p:spPr/>
        <p:txBody>
          <a:bodyPr/>
          <a:lstStyle/>
          <a:p>
            <a:fld id="{EE2556C5-CE8C-6547-B838-EA80C61A4AF7}" type="slidenum">
              <a:rPr lang="en-US" smtClean="0">
                <a:solidFill>
                  <a:prstClr val="white"/>
                </a:solidFill>
              </a:rPr>
              <a:pPr/>
              <a:t>18</a:t>
            </a:fld>
            <a:endParaRPr lang="en-US" dirty="0">
              <a:solidFill>
                <a:prstClr val="white"/>
              </a:solidFill>
            </a:endParaRPr>
          </a:p>
        </p:txBody>
      </p:sp>
    </p:spTree>
    <p:extLst>
      <p:ext uri="{BB962C8B-B14F-4D97-AF65-F5344CB8AC3E}">
        <p14:creationId xmlns:p14="http://schemas.microsoft.com/office/powerpoint/2010/main" val="34290402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 name="Freeform 83"/>
          <p:cNvSpPr>
            <a:spLocks/>
          </p:cNvSpPr>
          <p:nvPr/>
        </p:nvSpPr>
        <p:spPr bwMode="auto">
          <a:xfrm>
            <a:off x="917575" y="1733550"/>
            <a:ext cx="330200" cy="285750"/>
          </a:xfrm>
          <a:custGeom>
            <a:avLst/>
            <a:gdLst/>
            <a:ahLst/>
            <a:cxnLst>
              <a:cxn ang="0">
                <a:pos x="0" y="719"/>
              </a:cxn>
              <a:cxn ang="0">
                <a:pos x="52" y="719"/>
              </a:cxn>
              <a:cxn ang="0">
                <a:pos x="52" y="0"/>
              </a:cxn>
              <a:cxn ang="0">
                <a:pos x="156" y="0"/>
              </a:cxn>
              <a:cxn ang="0">
                <a:pos x="156" y="719"/>
              </a:cxn>
              <a:cxn ang="0">
                <a:pos x="208" y="719"/>
              </a:cxn>
              <a:cxn ang="0">
                <a:pos x="104" y="958"/>
              </a:cxn>
              <a:cxn ang="0">
                <a:pos x="0" y="719"/>
              </a:cxn>
            </a:cxnLst>
            <a:rect l="0" t="0" r="r" b="b"/>
            <a:pathLst>
              <a:path w="208" h="958">
                <a:moveTo>
                  <a:pt x="0" y="719"/>
                </a:moveTo>
                <a:lnTo>
                  <a:pt x="52" y="719"/>
                </a:lnTo>
                <a:lnTo>
                  <a:pt x="52" y="0"/>
                </a:lnTo>
                <a:lnTo>
                  <a:pt x="156" y="0"/>
                </a:lnTo>
                <a:lnTo>
                  <a:pt x="156" y="719"/>
                </a:lnTo>
                <a:lnTo>
                  <a:pt x="208" y="719"/>
                </a:lnTo>
                <a:lnTo>
                  <a:pt x="104" y="958"/>
                </a:lnTo>
                <a:lnTo>
                  <a:pt x="0" y="719"/>
                </a:lnTo>
                <a:close/>
              </a:path>
            </a:pathLst>
          </a:custGeom>
          <a:solidFill>
            <a:schemeClr val="accent4"/>
          </a:solidFill>
          <a:ln w="9525">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91440" tIns="45720" rIns="91440" bIns="45720" numCol="1" anchor="t" anchorCtr="0" compatLnSpc="1">
            <a:prstTxWarp prst="textNoShape">
              <a:avLst/>
            </a:prstTxWarp>
          </a:bodyPr>
          <a:lstStyle/>
          <a:p>
            <a:endParaRPr lang="en-US" dirty="0"/>
          </a:p>
        </p:txBody>
      </p:sp>
      <p:sp>
        <p:nvSpPr>
          <p:cNvPr id="7" name="Title 6"/>
          <p:cNvSpPr>
            <a:spLocks noGrp="1"/>
          </p:cNvSpPr>
          <p:nvPr>
            <p:ph type="title"/>
          </p:nvPr>
        </p:nvSpPr>
        <p:spPr/>
        <p:txBody>
          <a:bodyPr/>
          <a:lstStyle/>
          <a:p>
            <a:r>
              <a:rPr lang="en-US" smtClean="0"/>
              <a:t>Haswell Core at a Glance</a:t>
            </a:r>
            <a:endParaRPr lang="en-US" dirty="0"/>
          </a:p>
        </p:txBody>
      </p:sp>
      <p:sp>
        <p:nvSpPr>
          <p:cNvPr id="10" name="Slide Number Placeholder 9"/>
          <p:cNvSpPr>
            <a:spLocks noGrp="1"/>
          </p:cNvSpPr>
          <p:nvPr>
            <p:ph type="sldNum" sz="quarter" idx="12"/>
          </p:nvPr>
        </p:nvSpPr>
        <p:spPr/>
        <p:txBody>
          <a:bodyPr/>
          <a:lstStyle/>
          <a:p>
            <a:fld id="{EE2556C5-CE8C-6547-B838-EA80C61A4AF7}" type="slidenum">
              <a:rPr lang="en-US" smtClean="0"/>
              <a:pPr/>
              <a:t>19</a:t>
            </a:fld>
            <a:endParaRPr lang="en-US" dirty="0"/>
          </a:p>
        </p:txBody>
      </p:sp>
      <p:sp>
        <p:nvSpPr>
          <p:cNvPr id="8" name="Content Placeholder 7"/>
          <p:cNvSpPr>
            <a:spLocks noGrp="1"/>
          </p:cNvSpPr>
          <p:nvPr>
            <p:ph sz="half" idx="13"/>
          </p:nvPr>
        </p:nvSpPr>
        <p:spPr/>
        <p:txBody>
          <a:bodyPr/>
          <a:lstStyle/>
          <a:p>
            <a:pPr>
              <a:spcBef>
                <a:spcPts val="600"/>
              </a:spcBef>
            </a:pPr>
            <a:r>
              <a:rPr lang="en-US" sz="1400" dirty="0" smtClean="0"/>
              <a:t>Improved Front-end</a:t>
            </a:r>
          </a:p>
          <a:p>
            <a:pPr lvl="1">
              <a:spcBef>
                <a:spcPts val="600"/>
              </a:spcBef>
            </a:pPr>
            <a:r>
              <a:rPr lang="en-US" sz="1200" dirty="0" smtClean="0"/>
              <a:t>Branch Prediction improves performance &amp; saves wasted work</a:t>
            </a:r>
          </a:p>
          <a:p>
            <a:pPr lvl="1">
              <a:spcBef>
                <a:spcPts val="600"/>
              </a:spcBef>
            </a:pPr>
            <a:r>
              <a:rPr lang="en-US" sz="1200" dirty="0" smtClean="0"/>
              <a:t>Initiate TLB &amp; cache misses speculatively</a:t>
            </a:r>
          </a:p>
          <a:p>
            <a:pPr lvl="1">
              <a:spcBef>
                <a:spcPts val="600"/>
              </a:spcBef>
            </a:pPr>
            <a:r>
              <a:rPr lang="en-US" sz="1200" dirty="0" smtClean="0"/>
              <a:t>Cache missies handled in parallel to hide latency</a:t>
            </a:r>
          </a:p>
          <a:p>
            <a:pPr>
              <a:spcBef>
                <a:spcPts val="600"/>
              </a:spcBef>
            </a:pPr>
            <a:r>
              <a:rPr lang="en-US" sz="1400" dirty="0" smtClean="0"/>
              <a:t>More execution units with shorter latencies</a:t>
            </a:r>
          </a:p>
          <a:p>
            <a:pPr lvl="1">
              <a:spcBef>
                <a:spcPts val="600"/>
              </a:spcBef>
            </a:pPr>
            <a:r>
              <a:rPr lang="en-US" sz="1200" dirty="0" smtClean="0"/>
              <a:t>4th ALU &amp; 2nd branch execution unit</a:t>
            </a:r>
          </a:p>
          <a:p>
            <a:pPr>
              <a:spcBef>
                <a:spcPts val="600"/>
              </a:spcBef>
            </a:pPr>
            <a:r>
              <a:rPr lang="en-US" sz="1400" dirty="0" smtClean="0"/>
              <a:t>More load/store bandwidth</a:t>
            </a:r>
          </a:p>
          <a:p>
            <a:pPr lvl="1">
              <a:spcBef>
                <a:spcPts val="600"/>
              </a:spcBef>
            </a:pPr>
            <a:r>
              <a:rPr lang="en-US" sz="1200" dirty="0" smtClean="0"/>
              <a:t>Better prefetching, better cache line split latency &amp; throughput, double L2 bandwidth</a:t>
            </a:r>
          </a:p>
          <a:p>
            <a:pPr>
              <a:spcBef>
                <a:spcPts val="600"/>
              </a:spcBef>
            </a:pPr>
            <a:r>
              <a:rPr lang="en-US" sz="1400" dirty="0" smtClean="0"/>
              <a:t>No pipeline growth vs. Ivy Bridge</a:t>
            </a:r>
          </a:p>
          <a:p>
            <a:pPr lvl="1">
              <a:spcBef>
                <a:spcPts val="600"/>
              </a:spcBef>
            </a:pPr>
            <a:r>
              <a:rPr lang="en-US" sz="1200" dirty="0" smtClean="0"/>
              <a:t>Same branch </a:t>
            </a:r>
            <a:r>
              <a:rPr lang="en-US" sz="1200" dirty="0" err="1" smtClean="0"/>
              <a:t>misprediction</a:t>
            </a:r>
            <a:r>
              <a:rPr lang="en-US" sz="1200" dirty="0" smtClean="0"/>
              <a:t> latency</a:t>
            </a:r>
          </a:p>
          <a:p>
            <a:pPr lvl="1">
              <a:spcBef>
                <a:spcPts val="600"/>
              </a:spcBef>
            </a:pPr>
            <a:r>
              <a:rPr lang="en-US" sz="1200" dirty="0" smtClean="0"/>
              <a:t>Same L1/L2 cache latency</a:t>
            </a:r>
          </a:p>
          <a:p>
            <a:pPr>
              <a:spcBef>
                <a:spcPts val="600"/>
              </a:spcBef>
            </a:pPr>
            <a:endParaRPr lang="en-US" sz="1400" dirty="0"/>
          </a:p>
        </p:txBody>
      </p:sp>
      <p:sp>
        <p:nvSpPr>
          <p:cNvPr id="18435" name="Rectangle 2"/>
          <p:cNvSpPr>
            <a:spLocks noChangeArrowheads="1"/>
          </p:cNvSpPr>
          <p:nvPr/>
        </p:nvSpPr>
        <p:spPr bwMode="auto">
          <a:xfrm>
            <a:off x="201614" y="171450"/>
            <a:ext cx="9228137" cy="370285"/>
          </a:xfrm>
          <a:prstGeom prst="rect">
            <a:avLst/>
          </a:prstGeom>
          <a:noFill/>
          <a:ln w="9525">
            <a:noFill/>
            <a:miter lim="800000"/>
            <a:headEnd/>
            <a:tailEnd/>
          </a:ln>
        </p:spPr>
        <p:txBody>
          <a:bodyPr lIns="91429" tIns="45715" rIns="91429" bIns="45715" anchor="ctr"/>
          <a:lstStyle/>
          <a:p>
            <a:endParaRPr lang="en-US" sz="2800" b="1" dirty="0">
              <a:solidFill>
                <a:srgbClr val="0860A8"/>
              </a:solidFill>
              <a:latin typeface="Intel Clear" panose="020B0604020203020204" pitchFamily="34" charset="0"/>
            </a:endParaRPr>
          </a:p>
        </p:txBody>
      </p:sp>
      <p:grpSp>
        <p:nvGrpSpPr>
          <p:cNvPr id="143" name="Group 142"/>
          <p:cNvGrpSpPr/>
          <p:nvPr/>
        </p:nvGrpSpPr>
        <p:grpSpPr>
          <a:xfrm>
            <a:off x="409575" y="2647950"/>
            <a:ext cx="1295400" cy="334566"/>
            <a:chOff x="2971800" y="6173787"/>
            <a:chExt cx="1359288" cy="446088"/>
          </a:xfrm>
        </p:grpSpPr>
        <p:sp>
          <p:nvSpPr>
            <p:cNvPr id="1038" name="Rectangle 14"/>
            <p:cNvSpPr>
              <a:spLocks noChangeArrowheads="1"/>
            </p:cNvSpPr>
            <p:nvPr/>
          </p:nvSpPr>
          <p:spPr bwMode="auto">
            <a:xfrm>
              <a:off x="2971800" y="6173787"/>
              <a:ext cx="1359288" cy="446088"/>
            </a:xfrm>
            <a:prstGeom prst="rect">
              <a:avLst/>
            </a:prstGeom>
            <a:solidFill>
              <a:srgbClr val="00B3F0"/>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1039" name="Rectangle 15"/>
            <p:cNvSpPr>
              <a:spLocks noChangeArrowheads="1"/>
            </p:cNvSpPr>
            <p:nvPr/>
          </p:nvSpPr>
          <p:spPr bwMode="auto">
            <a:xfrm>
              <a:off x="2971800" y="6173787"/>
              <a:ext cx="1359288" cy="446088"/>
            </a:xfrm>
            <a:prstGeom prst="rect">
              <a:avLst/>
            </a:prstGeom>
            <a:noFill/>
            <a:ln w="5" cap="rnd">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grpSp>
          <p:nvGrpSpPr>
            <p:cNvPr id="3" name="Group 42"/>
            <p:cNvGrpSpPr>
              <a:grpSpLocks/>
            </p:cNvGrpSpPr>
            <p:nvPr/>
          </p:nvGrpSpPr>
          <p:grpSpPr bwMode="auto">
            <a:xfrm>
              <a:off x="3007711" y="6219031"/>
              <a:ext cx="234085" cy="355600"/>
              <a:chOff x="275" y="2160"/>
              <a:chExt cx="176" cy="224"/>
            </a:xfrm>
          </p:grpSpPr>
          <p:sp>
            <p:nvSpPr>
              <p:cNvPr id="1064" name="Rectangle 40"/>
              <p:cNvSpPr>
                <a:spLocks noChangeArrowheads="1"/>
              </p:cNvSpPr>
              <p:nvPr/>
            </p:nvSpPr>
            <p:spPr bwMode="auto">
              <a:xfrm>
                <a:off x="275" y="2160"/>
                <a:ext cx="176" cy="224"/>
              </a:xfrm>
              <a:prstGeom prst="rect">
                <a:avLst/>
              </a:prstGeom>
              <a:solidFill>
                <a:srgbClr val="333399"/>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1065" name="Rectangle 41"/>
              <p:cNvSpPr>
                <a:spLocks noChangeArrowheads="1"/>
              </p:cNvSpPr>
              <p:nvPr/>
            </p:nvSpPr>
            <p:spPr bwMode="auto">
              <a:xfrm>
                <a:off x="275" y="2160"/>
                <a:ext cx="176" cy="224"/>
              </a:xfrm>
              <a:prstGeom prst="rect">
                <a:avLst/>
              </a:prstGeom>
              <a:noFill/>
              <a:ln w="5" cap="rnd">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4" name="Group 45"/>
            <p:cNvGrpSpPr>
              <a:grpSpLocks/>
            </p:cNvGrpSpPr>
            <p:nvPr/>
          </p:nvGrpSpPr>
          <p:grpSpPr bwMode="auto">
            <a:xfrm>
              <a:off x="3346869" y="6218237"/>
              <a:ext cx="235415" cy="357188"/>
              <a:chOff x="530" y="2170"/>
              <a:chExt cx="177" cy="225"/>
            </a:xfrm>
          </p:grpSpPr>
          <p:sp>
            <p:nvSpPr>
              <p:cNvPr id="1067" name="Rectangle 43"/>
              <p:cNvSpPr>
                <a:spLocks noChangeArrowheads="1"/>
              </p:cNvSpPr>
              <p:nvPr/>
            </p:nvSpPr>
            <p:spPr bwMode="auto">
              <a:xfrm>
                <a:off x="530" y="2170"/>
                <a:ext cx="177" cy="225"/>
              </a:xfrm>
              <a:prstGeom prst="rect">
                <a:avLst/>
              </a:prstGeom>
              <a:solidFill>
                <a:srgbClr val="333399"/>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1068" name="Rectangle 44"/>
              <p:cNvSpPr>
                <a:spLocks noChangeArrowheads="1"/>
              </p:cNvSpPr>
              <p:nvPr/>
            </p:nvSpPr>
            <p:spPr bwMode="auto">
              <a:xfrm>
                <a:off x="530" y="2170"/>
                <a:ext cx="177" cy="225"/>
              </a:xfrm>
              <a:prstGeom prst="rect">
                <a:avLst/>
              </a:prstGeom>
              <a:noFill/>
              <a:ln w="5" cap="rnd">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5" name="Group 48"/>
            <p:cNvGrpSpPr>
              <a:grpSpLocks/>
            </p:cNvGrpSpPr>
            <p:nvPr/>
          </p:nvGrpSpPr>
          <p:grpSpPr bwMode="auto">
            <a:xfrm>
              <a:off x="3705976" y="6218237"/>
              <a:ext cx="235415" cy="357188"/>
              <a:chOff x="800" y="2170"/>
              <a:chExt cx="177" cy="225"/>
            </a:xfrm>
          </p:grpSpPr>
          <p:sp>
            <p:nvSpPr>
              <p:cNvPr id="1070" name="Rectangle 46"/>
              <p:cNvSpPr>
                <a:spLocks noChangeArrowheads="1"/>
              </p:cNvSpPr>
              <p:nvPr/>
            </p:nvSpPr>
            <p:spPr bwMode="auto">
              <a:xfrm>
                <a:off x="800" y="2170"/>
                <a:ext cx="177" cy="225"/>
              </a:xfrm>
              <a:prstGeom prst="rect">
                <a:avLst/>
              </a:prstGeom>
              <a:solidFill>
                <a:srgbClr val="333399"/>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1071" name="Rectangle 47"/>
              <p:cNvSpPr>
                <a:spLocks noChangeArrowheads="1"/>
              </p:cNvSpPr>
              <p:nvPr/>
            </p:nvSpPr>
            <p:spPr bwMode="auto">
              <a:xfrm>
                <a:off x="800" y="2170"/>
                <a:ext cx="177" cy="225"/>
              </a:xfrm>
              <a:prstGeom prst="rect">
                <a:avLst/>
              </a:prstGeom>
              <a:noFill/>
              <a:ln w="5" cap="rnd">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6" name="Group 51"/>
            <p:cNvGrpSpPr>
              <a:grpSpLocks/>
            </p:cNvGrpSpPr>
            <p:nvPr/>
          </p:nvGrpSpPr>
          <p:grpSpPr bwMode="auto">
            <a:xfrm>
              <a:off x="4058433" y="6219031"/>
              <a:ext cx="235415" cy="355600"/>
              <a:chOff x="1065" y="2160"/>
              <a:chExt cx="177" cy="224"/>
            </a:xfrm>
          </p:grpSpPr>
          <p:sp>
            <p:nvSpPr>
              <p:cNvPr id="1073" name="Rectangle 49"/>
              <p:cNvSpPr>
                <a:spLocks noChangeArrowheads="1"/>
              </p:cNvSpPr>
              <p:nvPr/>
            </p:nvSpPr>
            <p:spPr bwMode="auto">
              <a:xfrm>
                <a:off x="1065" y="2160"/>
                <a:ext cx="177" cy="224"/>
              </a:xfrm>
              <a:prstGeom prst="rect">
                <a:avLst/>
              </a:prstGeom>
              <a:solidFill>
                <a:srgbClr val="333399"/>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1074" name="Rectangle 50"/>
              <p:cNvSpPr>
                <a:spLocks noChangeArrowheads="1"/>
              </p:cNvSpPr>
              <p:nvPr/>
            </p:nvSpPr>
            <p:spPr bwMode="auto">
              <a:xfrm>
                <a:off x="1065" y="2160"/>
                <a:ext cx="177" cy="224"/>
              </a:xfrm>
              <a:prstGeom prst="rect">
                <a:avLst/>
              </a:prstGeom>
              <a:noFill/>
              <a:ln w="5" cap="rnd">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grpSp>
        <p:sp>
          <p:nvSpPr>
            <p:cNvPr id="1077" name="Rectangle 53"/>
            <p:cNvSpPr>
              <a:spLocks noChangeArrowheads="1"/>
            </p:cNvSpPr>
            <p:nvPr/>
          </p:nvSpPr>
          <p:spPr bwMode="auto">
            <a:xfrm>
              <a:off x="3382779" y="6260306"/>
              <a:ext cx="740107" cy="32829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rgbClr val="FFFFFF"/>
                  </a:solidFill>
                  <a:effectLst/>
                  <a:latin typeface="Intel Clear" panose="020B0604020203020204" pitchFamily="34" charset="0"/>
                  <a:cs typeface="Arial" pitchFamily="34" charset="0"/>
                </a:rPr>
                <a:t>Decode</a:t>
              </a:r>
              <a:endParaRPr kumimoji="0" lang="en-US" sz="1800" b="0" i="0" u="none" strike="noStrike" cap="none" normalizeH="0" baseline="0" dirty="0" smtClean="0">
                <a:ln>
                  <a:noFill/>
                </a:ln>
                <a:solidFill>
                  <a:schemeClr val="tx1"/>
                </a:solidFill>
                <a:effectLst/>
                <a:latin typeface="Intel Clear" panose="020B0604020203020204" pitchFamily="34" charset="0"/>
                <a:cs typeface="Arial" pitchFamily="34" charset="0"/>
              </a:endParaRPr>
            </a:p>
          </p:txBody>
        </p:sp>
        <p:sp>
          <p:nvSpPr>
            <p:cNvPr id="1095" name="Rectangle 71"/>
            <p:cNvSpPr>
              <a:spLocks noChangeArrowheads="1"/>
            </p:cNvSpPr>
            <p:nvPr/>
          </p:nvSpPr>
          <p:spPr bwMode="auto">
            <a:xfrm>
              <a:off x="2971800" y="6173787"/>
              <a:ext cx="1359288" cy="446088"/>
            </a:xfrm>
            <a:prstGeom prst="rect">
              <a:avLst/>
            </a:prstGeom>
            <a:solidFill>
              <a:schemeClr val="tx2">
                <a:lumMod val="60000"/>
                <a:lumOff val="40000"/>
              </a:schemeClr>
            </a:solidFill>
            <a:ln w="9525">
              <a:noFill/>
              <a:miter lim="800000"/>
              <a:headEnd/>
              <a:tailEnd/>
            </a:ln>
            <a:scene3d>
              <a:camera prst="orthographicFront"/>
              <a:lightRig rig="threePt" dir="t"/>
            </a:scene3d>
            <a:sp3d>
              <a:bevelT/>
            </a:sp3d>
          </p:spPr>
          <p:txBody>
            <a:bodyPr vert="horz" wrap="square" lIns="91440" tIns="45720" rIns="91440" bIns="45720" numCol="1" anchor="t" anchorCtr="0" compatLnSpc="1">
              <a:prstTxWarp prst="textNoShape">
                <a:avLst/>
              </a:prstTxWarp>
            </a:bodyPr>
            <a:lstStyle/>
            <a:p>
              <a:endParaRPr lang="en-US" dirty="0"/>
            </a:p>
          </p:txBody>
        </p:sp>
        <p:sp>
          <p:nvSpPr>
            <p:cNvPr id="1096" name="Rectangle 72"/>
            <p:cNvSpPr>
              <a:spLocks noChangeArrowheads="1"/>
            </p:cNvSpPr>
            <p:nvPr/>
          </p:nvSpPr>
          <p:spPr bwMode="auto">
            <a:xfrm>
              <a:off x="2971800" y="6173787"/>
              <a:ext cx="1359288" cy="446088"/>
            </a:xfrm>
            <a:prstGeom prst="rect">
              <a:avLst/>
            </a:prstGeom>
            <a:noFill/>
            <a:ln w="5" cap="rnd">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1121" name="Rectangle 97"/>
            <p:cNvSpPr>
              <a:spLocks noChangeArrowheads="1"/>
            </p:cNvSpPr>
            <p:nvPr/>
          </p:nvSpPr>
          <p:spPr bwMode="auto">
            <a:xfrm>
              <a:off x="3007711" y="6219031"/>
              <a:ext cx="234085" cy="355600"/>
            </a:xfrm>
            <a:prstGeom prst="rect">
              <a:avLst/>
            </a:prstGeom>
            <a:solidFill>
              <a:srgbClr val="333399"/>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1122" name="Rectangle 98"/>
            <p:cNvSpPr>
              <a:spLocks noChangeArrowheads="1"/>
            </p:cNvSpPr>
            <p:nvPr/>
          </p:nvSpPr>
          <p:spPr bwMode="auto">
            <a:xfrm>
              <a:off x="3007711" y="6219031"/>
              <a:ext cx="234085" cy="355600"/>
            </a:xfrm>
            <a:prstGeom prst="rect">
              <a:avLst/>
            </a:prstGeom>
            <a:noFill/>
            <a:ln w="5" cap="rnd">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1124" name="Rectangle 100"/>
            <p:cNvSpPr>
              <a:spLocks noChangeArrowheads="1"/>
            </p:cNvSpPr>
            <p:nvPr/>
          </p:nvSpPr>
          <p:spPr bwMode="auto">
            <a:xfrm>
              <a:off x="3346868" y="6218237"/>
              <a:ext cx="235415" cy="357188"/>
            </a:xfrm>
            <a:prstGeom prst="rect">
              <a:avLst/>
            </a:prstGeom>
            <a:solidFill>
              <a:srgbClr val="333399"/>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1125" name="Rectangle 101"/>
            <p:cNvSpPr>
              <a:spLocks noChangeArrowheads="1"/>
            </p:cNvSpPr>
            <p:nvPr/>
          </p:nvSpPr>
          <p:spPr bwMode="auto">
            <a:xfrm>
              <a:off x="3346868" y="6218237"/>
              <a:ext cx="235415" cy="357188"/>
            </a:xfrm>
            <a:prstGeom prst="rect">
              <a:avLst/>
            </a:prstGeom>
            <a:noFill/>
            <a:ln w="5" cap="rnd">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1127" name="Rectangle 103"/>
            <p:cNvSpPr>
              <a:spLocks noChangeArrowheads="1"/>
            </p:cNvSpPr>
            <p:nvPr/>
          </p:nvSpPr>
          <p:spPr bwMode="auto">
            <a:xfrm>
              <a:off x="3705975" y="6218237"/>
              <a:ext cx="235415" cy="357188"/>
            </a:xfrm>
            <a:prstGeom prst="rect">
              <a:avLst/>
            </a:prstGeom>
            <a:solidFill>
              <a:srgbClr val="333399"/>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1128" name="Rectangle 104"/>
            <p:cNvSpPr>
              <a:spLocks noChangeArrowheads="1"/>
            </p:cNvSpPr>
            <p:nvPr/>
          </p:nvSpPr>
          <p:spPr bwMode="auto">
            <a:xfrm>
              <a:off x="3705975" y="6218237"/>
              <a:ext cx="235415" cy="357188"/>
            </a:xfrm>
            <a:prstGeom prst="rect">
              <a:avLst/>
            </a:prstGeom>
            <a:noFill/>
            <a:ln w="5" cap="rnd">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1130" name="Rectangle 106"/>
            <p:cNvSpPr>
              <a:spLocks noChangeArrowheads="1"/>
            </p:cNvSpPr>
            <p:nvPr/>
          </p:nvSpPr>
          <p:spPr bwMode="auto">
            <a:xfrm>
              <a:off x="4058433" y="6219031"/>
              <a:ext cx="235415" cy="355600"/>
            </a:xfrm>
            <a:prstGeom prst="rect">
              <a:avLst/>
            </a:prstGeom>
            <a:solidFill>
              <a:srgbClr val="333399"/>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1131" name="Rectangle 107"/>
            <p:cNvSpPr>
              <a:spLocks noChangeArrowheads="1"/>
            </p:cNvSpPr>
            <p:nvPr/>
          </p:nvSpPr>
          <p:spPr bwMode="auto">
            <a:xfrm>
              <a:off x="4058433" y="6219031"/>
              <a:ext cx="235415" cy="355600"/>
            </a:xfrm>
            <a:prstGeom prst="rect">
              <a:avLst/>
            </a:prstGeom>
            <a:noFill/>
            <a:ln w="5" cap="rnd">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1133" name="Rectangle 109"/>
            <p:cNvSpPr>
              <a:spLocks noChangeArrowheads="1"/>
            </p:cNvSpPr>
            <p:nvPr/>
          </p:nvSpPr>
          <p:spPr bwMode="auto">
            <a:xfrm>
              <a:off x="3007711" y="6219031"/>
              <a:ext cx="234085" cy="355600"/>
            </a:xfrm>
            <a:prstGeom prst="rect">
              <a:avLst/>
            </a:prstGeom>
            <a:solidFill>
              <a:schemeClr val="tx2"/>
            </a:solidFill>
            <a:ln w="9525">
              <a:noFill/>
              <a:miter lim="800000"/>
              <a:headEnd/>
              <a:tailEnd/>
            </a:ln>
            <a:scene3d>
              <a:camera prst="orthographicFront"/>
              <a:lightRig rig="threePt" dir="t"/>
            </a:scene3d>
            <a:sp3d>
              <a:bevelT/>
            </a:sp3d>
          </p:spPr>
          <p:txBody>
            <a:bodyPr vert="horz" wrap="square" lIns="91440" tIns="45720" rIns="91440" bIns="45720" numCol="1" anchor="t" anchorCtr="0" compatLnSpc="1">
              <a:prstTxWarp prst="textNoShape">
                <a:avLst/>
              </a:prstTxWarp>
            </a:bodyPr>
            <a:lstStyle/>
            <a:p>
              <a:endParaRPr lang="en-US" dirty="0"/>
            </a:p>
          </p:txBody>
        </p:sp>
        <p:sp>
          <p:nvSpPr>
            <p:cNvPr id="1134" name="Rectangle 110"/>
            <p:cNvSpPr>
              <a:spLocks noChangeArrowheads="1"/>
            </p:cNvSpPr>
            <p:nvPr/>
          </p:nvSpPr>
          <p:spPr bwMode="auto">
            <a:xfrm>
              <a:off x="3007711" y="6219031"/>
              <a:ext cx="234085" cy="355600"/>
            </a:xfrm>
            <a:prstGeom prst="rect">
              <a:avLst/>
            </a:prstGeom>
            <a:noFill/>
            <a:ln w="5" cap="rnd">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1136" name="Rectangle 112"/>
            <p:cNvSpPr>
              <a:spLocks noChangeArrowheads="1"/>
            </p:cNvSpPr>
            <p:nvPr/>
          </p:nvSpPr>
          <p:spPr bwMode="auto">
            <a:xfrm>
              <a:off x="3346868" y="6218237"/>
              <a:ext cx="235415" cy="357188"/>
            </a:xfrm>
            <a:prstGeom prst="rect">
              <a:avLst/>
            </a:prstGeom>
            <a:solidFill>
              <a:srgbClr val="333399"/>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1137" name="Rectangle 113"/>
            <p:cNvSpPr>
              <a:spLocks noChangeArrowheads="1"/>
            </p:cNvSpPr>
            <p:nvPr/>
          </p:nvSpPr>
          <p:spPr bwMode="auto">
            <a:xfrm>
              <a:off x="3346868" y="6218237"/>
              <a:ext cx="235415" cy="357188"/>
            </a:xfrm>
            <a:prstGeom prst="rect">
              <a:avLst/>
            </a:prstGeom>
            <a:solidFill>
              <a:schemeClr val="tx2"/>
            </a:solidFill>
            <a:ln w="5" cap="rnd">
              <a:solidFill>
                <a:srgbClr val="000000"/>
              </a:solidFill>
              <a:prstDash val="solid"/>
              <a:miter lim="800000"/>
              <a:headEnd/>
              <a:tailEnd/>
            </a:ln>
            <a:scene3d>
              <a:camera prst="orthographicFront"/>
              <a:lightRig rig="threePt" dir="t"/>
            </a:scene3d>
            <a:sp3d>
              <a:bevelT/>
            </a:sp3d>
          </p:spPr>
          <p:txBody>
            <a:bodyPr vert="horz" wrap="square" lIns="91440" tIns="45720" rIns="91440" bIns="45720" numCol="1" anchor="t" anchorCtr="0" compatLnSpc="1">
              <a:prstTxWarp prst="textNoShape">
                <a:avLst/>
              </a:prstTxWarp>
            </a:bodyPr>
            <a:lstStyle/>
            <a:p>
              <a:endParaRPr lang="en-US" dirty="0"/>
            </a:p>
          </p:txBody>
        </p:sp>
        <p:sp>
          <p:nvSpPr>
            <p:cNvPr id="1139" name="Rectangle 115"/>
            <p:cNvSpPr>
              <a:spLocks noChangeArrowheads="1"/>
            </p:cNvSpPr>
            <p:nvPr/>
          </p:nvSpPr>
          <p:spPr bwMode="auto">
            <a:xfrm>
              <a:off x="3705975" y="6218237"/>
              <a:ext cx="235415" cy="357188"/>
            </a:xfrm>
            <a:prstGeom prst="rect">
              <a:avLst/>
            </a:prstGeom>
            <a:solidFill>
              <a:srgbClr val="333399"/>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1140" name="Rectangle 116"/>
            <p:cNvSpPr>
              <a:spLocks noChangeArrowheads="1"/>
            </p:cNvSpPr>
            <p:nvPr/>
          </p:nvSpPr>
          <p:spPr bwMode="auto">
            <a:xfrm>
              <a:off x="3705975" y="6218237"/>
              <a:ext cx="235415" cy="357188"/>
            </a:xfrm>
            <a:prstGeom prst="rect">
              <a:avLst/>
            </a:prstGeom>
            <a:solidFill>
              <a:schemeClr val="tx2"/>
            </a:solidFill>
            <a:ln w="5" cap="rnd">
              <a:solidFill>
                <a:srgbClr val="000000"/>
              </a:solidFill>
              <a:prstDash val="solid"/>
              <a:miter lim="800000"/>
              <a:headEnd/>
              <a:tailEnd/>
            </a:ln>
            <a:scene3d>
              <a:camera prst="orthographicFront"/>
              <a:lightRig rig="threePt" dir="t"/>
            </a:scene3d>
            <a:sp3d>
              <a:bevelT/>
            </a:sp3d>
          </p:spPr>
          <p:txBody>
            <a:bodyPr vert="horz" wrap="square" lIns="91440" tIns="45720" rIns="91440" bIns="45720" numCol="1" anchor="t" anchorCtr="0" compatLnSpc="1">
              <a:prstTxWarp prst="textNoShape">
                <a:avLst/>
              </a:prstTxWarp>
            </a:bodyPr>
            <a:lstStyle/>
            <a:p>
              <a:endParaRPr lang="en-US" dirty="0"/>
            </a:p>
          </p:txBody>
        </p:sp>
        <p:sp>
          <p:nvSpPr>
            <p:cNvPr id="1142" name="Rectangle 118"/>
            <p:cNvSpPr>
              <a:spLocks noChangeArrowheads="1"/>
            </p:cNvSpPr>
            <p:nvPr/>
          </p:nvSpPr>
          <p:spPr bwMode="auto">
            <a:xfrm>
              <a:off x="4058433" y="6219031"/>
              <a:ext cx="235415" cy="355600"/>
            </a:xfrm>
            <a:prstGeom prst="rect">
              <a:avLst/>
            </a:prstGeom>
            <a:solidFill>
              <a:schemeClr val="tx2"/>
            </a:solidFill>
            <a:ln w="9525">
              <a:noFill/>
              <a:miter lim="800000"/>
              <a:headEnd/>
              <a:tailEnd/>
            </a:ln>
            <a:scene3d>
              <a:camera prst="orthographicFront"/>
              <a:lightRig rig="threePt" dir="t"/>
            </a:scene3d>
            <a:sp3d>
              <a:bevelT/>
            </a:sp3d>
          </p:spPr>
          <p:txBody>
            <a:bodyPr vert="horz" wrap="square" lIns="91440" tIns="45720" rIns="91440" bIns="45720" numCol="1" anchor="t" anchorCtr="0" compatLnSpc="1">
              <a:prstTxWarp prst="textNoShape">
                <a:avLst/>
              </a:prstTxWarp>
            </a:bodyPr>
            <a:lstStyle/>
            <a:p>
              <a:endParaRPr lang="en-US" dirty="0"/>
            </a:p>
          </p:txBody>
        </p:sp>
        <p:sp>
          <p:nvSpPr>
            <p:cNvPr id="1143" name="Rectangle 119"/>
            <p:cNvSpPr>
              <a:spLocks noChangeArrowheads="1"/>
            </p:cNvSpPr>
            <p:nvPr/>
          </p:nvSpPr>
          <p:spPr bwMode="auto">
            <a:xfrm>
              <a:off x="4058433" y="6219031"/>
              <a:ext cx="235415" cy="355600"/>
            </a:xfrm>
            <a:prstGeom prst="rect">
              <a:avLst/>
            </a:prstGeom>
            <a:noFill/>
            <a:ln w="5" cap="rnd">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1145" name="Rectangle 121"/>
            <p:cNvSpPr>
              <a:spLocks noChangeArrowheads="1"/>
            </p:cNvSpPr>
            <p:nvPr/>
          </p:nvSpPr>
          <p:spPr bwMode="auto">
            <a:xfrm>
              <a:off x="3301376" y="6260306"/>
              <a:ext cx="740107" cy="32829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rgbClr val="FFFFFF"/>
                  </a:solidFill>
                  <a:effectLst/>
                  <a:latin typeface="Intel Clear" panose="020B0604020203020204" pitchFamily="34" charset="0"/>
                  <a:cs typeface="Arial" pitchFamily="34" charset="0"/>
                </a:rPr>
                <a:t>Decode</a:t>
              </a:r>
              <a:endParaRPr kumimoji="0" lang="en-US" sz="1800" b="0" i="0" u="none" strike="noStrike" cap="none" normalizeH="0" baseline="0" dirty="0" smtClean="0">
                <a:ln>
                  <a:noFill/>
                </a:ln>
                <a:solidFill>
                  <a:schemeClr val="tx1"/>
                </a:solidFill>
                <a:effectLst/>
                <a:latin typeface="Intel Clear" panose="020B0604020203020204" pitchFamily="34" charset="0"/>
                <a:cs typeface="Arial" pitchFamily="34" charset="0"/>
              </a:endParaRPr>
            </a:p>
          </p:txBody>
        </p:sp>
      </p:grpSp>
      <p:sp>
        <p:nvSpPr>
          <p:cNvPr id="150" name="Rectangle 38"/>
          <p:cNvSpPr>
            <a:spLocks noChangeArrowheads="1"/>
          </p:cNvSpPr>
          <p:nvPr/>
        </p:nvSpPr>
        <p:spPr bwMode="auto">
          <a:xfrm>
            <a:off x="1700212" y="3619500"/>
            <a:ext cx="363882" cy="246221"/>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rgbClr val="FFFFFF"/>
                </a:solidFill>
                <a:effectLst/>
                <a:latin typeface="Intel Clear" panose="020B0604020203020204" pitchFamily="34" charset="0"/>
                <a:cs typeface="Arial" pitchFamily="34" charset="0"/>
              </a:rPr>
              <a:t>uop</a:t>
            </a:r>
            <a:endParaRPr kumimoji="0" lang="en-US" sz="1800" b="0" i="0" u="none" strike="noStrike" cap="none" normalizeH="0" baseline="0" dirty="0" smtClean="0">
              <a:ln>
                <a:noFill/>
              </a:ln>
              <a:solidFill>
                <a:schemeClr val="tx1"/>
              </a:solidFill>
              <a:effectLst/>
              <a:latin typeface="Intel Clear" panose="020B0604020203020204" pitchFamily="34" charset="0"/>
              <a:cs typeface="Arial" pitchFamily="34" charset="0"/>
            </a:endParaRPr>
          </a:p>
        </p:txBody>
      </p:sp>
      <p:sp>
        <p:nvSpPr>
          <p:cNvPr id="151" name="Rectangle 39"/>
          <p:cNvSpPr>
            <a:spLocks noChangeArrowheads="1"/>
          </p:cNvSpPr>
          <p:nvPr/>
        </p:nvSpPr>
        <p:spPr bwMode="auto">
          <a:xfrm>
            <a:off x="2084387" y="3619500"/>
            <a:ext cx="615553" cy="246221"/>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rgbClr val="FFFFFF"/>
                </a:solidFill>
                <a:effectLst/>
                <a:latin typeface="Intel Clear" panose="020B0604020203020204" pitchFamily="34" charset="0"/>
                <a:cs typeface="Arial" pitchFamily="34" charset="0"/>
              </a:rPr>
              <a:t>Queue</a:t>
            </a:r>
            <a:endParaRPr kumimoji="0" lang="en-US" sz="1800" b="0" i="0" u="none" strike="noStrike" cap="none" normalizeH="0" baseline="0" dirty="0" smtClean="0">
              <a:ln>
                <a:noFill/>
              </a:ln>
              <a:solidFill>
                <a:schemeClr val="tx1"/>
              </a:solidFill>
              <a:effectLst/>
              <a:latin typeface="Intel Clear" panose="020B0604020203020204" pitchFamily="34" charset="0"/>
              <a:cs typeface="Arial" pitchFamily="34" charset="0"/>
            </a:endParaRPr>
          </a:p>
        </p:txBody>
      </p:sp>
      <p:sp>
        <p:nvSpPr>
          <p:cNvPr id="158" name="Rectangle 92"/>
          <p:cNvSpPr>
            <a:spLocks noChangeArrowheads="1"/>
          </p:cNvSpPr>
          <p:nvPr/>
        </p:nvSpPr>
        <p:spPr bwMode="auto">
          <a:xfrm>
            <a:off x="866775" y="3664744"/>
            <a:ext cx="2743200" cy="342900"/>
          </a:xfrm>
          <a:prstGeom prst="rect">
            <a:avLst/>
          </a:prstGeom>
          <a:solidFill>
            <a:schemeClr val="tx2"/>
          </a:solidFill>
          <a:ln w="9525">
            <a:noFill/>
            <a:miter lim="800000"/>
            <a:headEnd/>
            <a:tailEnd/>
          </a:ln>
          <a:effectLst>
            <a:outerShdw blurRad="44450" dist="27940" dir="5400000" algn="ctr">
              <a:srgbClr val="000000">
                <a:alpha val="32000"/>
              </a:srgbClr>
            </a:outerShdw>
          </a:effectLst>
          <a:scene3d>
            <a:camera prst="orthographicFront"/>
            <a:lightRig rig="threePt" dir="t"/>
          </a:scene3d>
          <a:sp3d>
            <a:bevelT/>
          </a:sp3d>
        </p:spPr>
        <p:txBody>
          <a:bodyPr vert="horz" wrap="square" lIns="91440" tIns="45720" rIns="91440" bIns="45720" numCol="1" anchor="ctr" anchorCtr="1" compatLnSpc="1">
            <a:prstTxWarp prst="textNoShape">
              <a:avLst/>
            </a:prstTxWarp>
            <a:normAutofit/>
          </a:bodyPr>
          <a:lstStyle/>
          <a:p>
            <a:pPr algn="ctr"/>
            <a:r>
              <a:rPr lang="en-US" dirty="0" smtClean="0">
                <a:solidFill>
                  <a:schemeClr val="bg1"/>
                </a:solidFill>
              </a:rPr>
              <a:t>µop Allocation</a:t>
            </a:r>
            <a:endParaRPr lang="en-US" dirty="0">
              <a:solidFill>
                <a:schemeClr val="bg1"/>
              </a:solidFill>
            </a:endParaRPr>
          </a:p>
        </p:txBody>
      </p:sp>
      <p:sp>
        <p:nvSpPr>
          <p:cNvPr id="162" name="Rectangle 122"/>
          <p:cNvSpPr>
            <a:spLocks noChangeArrowheads="1"/>
          </p:cNvSpPr>
          <p:nvPr/>
        </p:nvSpPr>
        <p:spPr bwMode="auto">
          <a:xfrm>
            <a:off x="409575" y="4064795"/>
            <a:ext cx="3581400" cy="342899"/>
          </a:xfrm>
          <a:prstGeom prst="rect">
            <a:avLst/>
          </a:prstGeom>
          <a:solidFill>
            <a:schemeClr val="tx2">
              <a:lumMod val="20000"/>
              <a:lumOff val="80000"/>
            </a:schemeClr>
          </a:solidFill>
          <a:ln w="9525">
            <a:solidFill>
              <a:srgbClr val="000000"/>
            </a:solidFill>
            <a:miter lim="800000"/>
            <a:headEnd/>
            <a:tailEnd/>
          </a:ln>
          <a:effectLst/>
          <a:scene3d>
            <a:camera prst="orthographicFront"/>
            <a:lightRig rig="threePt" dir="t"/>
          </a:scene3d>
          <a:sp3d>
            <a:bevelT/>
          </a:sp3d>
        </p:spPr>
        <p:txBody>
          <a:bodyPr vert="horz" wrap="square" lIns="91440" tIns="45720" rIns="91440" bIns="45720" numCol="1" anchor="ctr" anchorCtr="1" compatLnSpc="1">
            <a:prstTxWarp prst="textNoShape">
              <a:avLst/>
            </a:prstTxWarp>
            <a:normAutofit/>
          </a:bodyPr>
          <a:lstStyle/>
          <a:p>
            <a:pPr algn="ctr"/>
            <a:r>
              <a:rPr lang="en-US" sz="1600" dirty="0" smtClean="0"/>
              <a:t>Unified Reservation Station (</a:t>
            </a:r>
            <a:r>
              <a:rPr lang="en-US" sz="1600" dirty="0" err="1" smtClean="0"/>
              <a:t>OoO</a:t>
            </a:r>
            <a:r>
              <a:rPr lang="en-US" sz="1600" dirty="0" smtClean="0"/>
              <a:t>)</a:t>
            </a:r>
            <a:endParaRPr lang="en-US" sz="1600" dirty="0"/>
          </a:p>
        </p:txBody>
      </p:sp>
      <p:sp>
        <p:nvSpPr>
          <p:cNvPr id="174" name="Rectangle 155"/>
          <p:cNvSpPr>
            <a:spLocks noChangeArrowheads="1"/>
          </p:cNvSpPr>
          <p:nvPr/>
        </p:nvSpPr>
        <p:spPr bwMode="auto">
          <a:xfrm>
            <a:off x="2695575" y="1219200"/>
            <a:ext cx="1295400" cy="457200"/>
          </a:xfrm>
          <a:prstGeom prst="rect">
            <a:avLst/>
          </a:prstGeom>
          <a:solidFill>
            <a:schemeClr val="accent2"/>
          </a:solidFill>
          <a:ln w="5" cap="rnd">
            <a:solidFill>
              <a:srgbClr val="000000"/>
            </a:solidFill>
            <a:prstDash val="solid"/>
            <a:miter lim="800000"/>
            <a:headEnd/>
            <a:tailEnd/>
          </a:ln>
          <a:effectLst/>
          <a:scene3d>
            <a:camera prst="orthographicFront"/>
            <a:lightRig rig="threePt" dir="t"/>
          </a:scene3d>
          <a:sp3d>
            <a:bevelT/>
          </a:sp3d>
        </p:spPr>
        <p:txBody>
          <a:bodyPr vert="horz" wrap="square" lIns="91440" tIns="45720" rIns="91440" bIns="45720" numCol="1" anchor="ctr" anchorCtr="1" compatLnSpc="1">
            <a:prstTxWarp prst="textNoShape">
              <a:avLst/>
            </a:prstTxWarp>
            <a:normAutofit fontScale="92500" lnSpcReduction="10000"/>
          </a:bodyPr>
          <a:lstStyle/>
          <a:p>
            <a:pPr algn="ctr"/>
            <a:r>
              <a:rPr lang="en-US" dirty="0" smtClean="0"/>
              <a:t>µop Cache </a:t>
            </a:r>
          </a:p>
          <a:p>
            <a:pPr algn="ctr"/>
            <a:r>
              <a:rPr lang="en-US" dirty="0" smtClean="0"/>
              <a:t>Tag</a:t>
            </a:r>
            <a:endParaRPr lang="en-US" dirty="0"/>
          </a:p>
        </p:txBody>
      </p:sp>
      <p:sp>
        <p:nvSpPr>
          <p:cNvPr id="1103" name="Rectangle 79"/>
          <p:cNvSpPr>
            <a:spLocks noChangeArrowheads="1"/>
          </p:cNvSpPr>
          <p:nvPr/>
        </p:nvSpPr>
        <p:spPr bwMode="auto">
          <a:xfrm>
            <a:off x="409577" y="1219200"/>
            <a:ext cx="1295399" cy="457200"/>
          </a:xfrm>
          <a:prstGeom prst="rect">
            <a:avLst/>
          </a:prstGeom>
          <a:solidFill>
            <a:schemeClr val="tx2"/>
          </a:solidFill>
          <a:ln w="9525">
            <a:solidFill>
              <a:srgbClr val="000000"/>
            </a:solidFill>
            <a:miter lim="800000"/>
            <a:headEnd/>
            <a:tailEnd/>
          </a:ln>
          <a:effectLst/>
          <a:scene3d>
            <a:camera prst="orthographicFront"/>
            <a:lightRig rig="threePt" dir="t"/>
          </a:scene3d>
          <a:sp3d>
            <a:bevelT/>
          </a:sp3d>
        </p:spPr>
        <p:txBody>
          <a:bodyPr vert="horz" wrap="square" lIns="91440" tIns="45720" rIns="91440" bIns="45720" numCol="1" anchor="ctr" anchorCtr="1" compatLnSpc="1">
            <a:prstTxWarp prst="textNoShape">
              <a:avLst/>
            </a:prstTxWarp>
            <a:normAutofit fontScale="92500" lnSpcReduction="10000"/>
          </a:bodyPr>
          <a:lstStyle/>
          <a:p>
            <a:pPr algn="ctr"/>
            <a:r>
              <a:rPr lang="en-US" dirty="0" err="1" smtClean="0">
                <a:solidFill>
                  <a:schemeClr val="bg1"/>
                </a:solidFill>
              </a:rPr>
              <a:t>Icache</a:t>
            </a:r>
            <a:endParaRPr lang="en-US" dirty="0" smtClean="0">
              <a:solidFill>
                <a:schemeClr val="bg1"/>
              </a:solidFill>
            </a:endParaRPr>
          </a:p>
          <a:p>
            <a:pPr algn="ctr"/>
            <a:r>
              <a:rPr lang="en-US" dirty="0" smtClean="0">
                <a:solidFill>
                  <a:schemeClr val="bg1"/>
                </a:solidFill>
              </a:rPr>
              <a:t>Tag</a:t>
            </a:r>
            <a:endParaRPr lang="en-US" dirty="0">
              <a:solidFill>
                <a:schemeClr val="bg1"/>
              </a:solidFill>
            </a:endParaRPr>
          </a:p>
        </p:txBody>
      </p:sp>
      <p:sp>
        <p:nvSpPr>
          <p:cNvPr id="1098" name="Rectangle 74"/>
          <p:cNvSpPr>
            <a:spLocks noChangeArrowheads="1"/>
          </p:cNvSpPr>
          <p:nvPr/>
        </p:nvSpPr>
        <p:spPr bwMode="auto">
          <a:xfrm>
            <a:off x="790575" y="819150"/>
            <a:ext cx="2743200" cy="342900"/>
          </a:xfrm>
          <a:prstGeom prst="rect">
            <a:avLst/>
          </a:prstGeom>
          <a:solidFill>
            <a:schemeClr val="accent3"/>
          </a:solidFill>
          <a:ln w="9525">
            <a:noFill/>
            <a:miter lim="800000"/>
            <a:headEnd/>
            <a:tailEnd/>
          </a:ln>
          <a:effectLst>
            <a:outerShdw blurRad="44450" dist="27940" dir="5400000" algn="ctr">
              <a:srgbClr val="000000">
                <a:alpha val="32000"/>
              </a:srgbClr>
            </a:outerShdw>
          </a:effectLst>
          <a:scene3d>
            <a:camera prst="orthographicFront"/>
            <a:lightRig rig="threePt" dir="t"/>
          </a:scene3d>
          <a:sp3d>
            <a:bevelT/>
          </a:sp3d>
        </p:spPr>
        <p:txBody>
          <a:bodyPr vert="horz" wrap="square" lIns="91440" tIns="45720" rIns="91440" bIns="45720" numCol="1" anchor="ctr" anchorCtr="1" compatLnSpc="1">
            <a:prstTxWarp prst="textNoShape">
              <a:avLst/>
            </a:prstTxWarp>
            <a:normAutofit/>
          </a:bodyPr>
          <a:lstStyle/>
          <a:p>
            <a:r>
              <a:rPr lang="en-US" dirty="0" smtClean="0"/>
              <a:t>Branch Prediction</a:t>
            </a:r>
            <a:endParaRPr lang="en-US" dirty="0"/>
          </a:p>
        </p:txBody>
      </p:sp>
      <p:sp>
        <p:nvSpPr>
          <p:cNvPr id="139" name="Rectangle 74"/>
          <p:cNvSpPr>
            <a:spLocks noChangeArrowheads="1"/>
          </p:cNvSpPr>
          <p:nvPr/>
        </p:nvSpPr>
        <p:spPr bwMode="auto">
          <a:xfrm>
            <a:off x="1781175" y="1219200"/>
            <a:ext cx="838200" cy="457200"/>
          </a:xfrm>
          <a:prstGeom prst="rect">
            <a:avLst/>
          </a:prstGeom>
          <a:solidFill>
            <a:srgbClr val="FFFF00"/>
          </a:solidFill>
          <a:ln w="9525">
            <a:solidFill>
              <a:srgbClr val="000000"/>
            </a:solidFill>
            <a:miter lim="800000"/>
            <a:headEnd/>
            <a:tailEnd/>
          </a:ln>
          <a:effectLst/>
          <a:scene3d>
            <a:camera prst="orthographicFront"/>
            <a:lightRig rig="threePt" dir="t"/>
          </a:scene3d>
          <a:sp3d>
            <a:bevelT/>
          </a:sp3d>
        </p:spPr>
        <p:txBody>
          <a:bodyPr vert="horz" wrap="square" lIns="91440" tIns="45720" rIns="91440" bIns="45720" numCol="1" anchor="ctr" anchorCtr="1" compatLnSpc="1">
            <a:prstTxWarp prst="textNoShape">
              <a:avLst/>
            </a:prstTxWarp>
            <a:normAutofit/>
          </a:bodyPr>
          <a:lstStyle/>
          <a:p>
            <a:r>
              <a:rPr lang="en-US" dirty="0" smtClean="0"/>
              <a:t>ITLB</a:t>
            </a:r>
            <a:endParaRPr lang="en-US" dirty="0"/>
          </a:p>
        </p:txBody>
      </p:sp>
      <p:sp>
        <p:nvSpPr>
          <p:cNvPr id="140" name="Rectangle 155"/>
          <p:cNvSpPr>
            <a:spLocks noChangeArrowheads="1"/>
          </p:cNvSpPr>
          <p:nvPr/>
        </p:nvSpPr>
        <p:spPr bwMode="auto">
          <a:xfrm>
            <a:off x="2695575" y="2590800"/>
            <a:ext cx="1295400" cy="457200"/>
          </a:xfrm>
          <a:prstGeom prst="rect">
            <a:avLst/>
          </a:prstGeom>
          <a:solidFill>
            <a:schemeClr val="accent2"/>
          </a:solidFill>
          <a:ln w="5" cap="rnd">
            <a:solidFill>
              <a:srgbClr val="000000"/>
            </a:solidFill>
            <a:prstDash val="solid"/>
            <a:miter lim="800000"/>
            <a:headEnd/>
            <a:tailEnd/>
          </a:ln>
          <a:scene3d>
            <a:camera prst="orthographicFront"/>
            <a:lightRig rig="threePt" dir="t"/>
          </a:scene3d>
          <a:sp3d>
            <a:bevelT/>
          </a:sp3d>
        </p:spPr>
        <p:txBody>
          <a:bodyPr vert="horz" wrap="square" lIns="91440" tIns="45720" rIns="91440" bIns="45720" numCol="1" anchor="ctr" anchorCtr="1" compatLnSpc="1">
            <a:prstTxWarp prst="textNoShape">
              <a:avLst/>
            </a:prstTxWarp>
            <a:normAutofit fontScale="92500" lnSpcReduction="10000"/>
          </a:bodyPr>
          <a:lstStyle/>
          <a:p>
            <a:pPr algn="ctr"/>
            <a:r>
              <a:rPr lang="en-US" dirty="0" smtClean="0"/>
              <a:t>µop Cache </a:t>
            </a:r>
          </a:p>
          <a:p>
            <a:pPr algn="ctr"/>
            <a:r>
              <a:rPr lang="en-US" dirty="0" smtClean="0"/>
              <a:t>Data</a:t>
            </a:r>
            <a:endParaRPr lang="en-US" dirty="0"/>
          </a:p>
        </p:txBody>
      </p:sp>
      <p:sp>
        <p:nvSpPr>
          <p:cNvPr id="146" name="Freeform 83"/>
          <p:cNvSpPr>
            <a:spLocks/>
          </p:cNvSpPr>
          <p:nvPr/>
        </p:nvSpPr>
        <p:spPr bwMode="auto">
          <a:xfrm rot="1755106">
            <a:off x="2725128" y="3059920"/>
            <a:ext cx="330200" cy="597668"/>
          </a:xfrm>
          <a:custGeom>
            <a:avLst/>
            <a:gdLst/>
            <a:ahLst/>
            <a:cxnLst>
              <a:cxn ang="0">
                <a:pos x="0" y="719"/>
              </a:cxn>
              <a:cxn ang="0">
                <a:pos x="52" y="719"/>
              </a:cxn>
              <a:cxn ang="0">
                <a:pos x="52" y="0"/>
              </a:cxn>
              <a:cxn ang="0">
                <a:pos x="156" y="0"/>
              </a:cxn>
              <a:cxn ang="0">
                <a:pos x="156" y="719"/>
              </a:cxn>
              <a:cxn ang="0">
                <a:pos x="208" y="719"/>
              </a:cxn>
              <a:cxn ang="0">
                <a:pos x="104" y="958"/>
              </a:cxn>
              <a:cxn ang="0">
                <a:pos x="0" y="719"/>
              </a:cxn>
            </a:cxnLst>
            <a:rect l="0" t="0" r="r" b="b"/>
            <a:pathLst>
              <a:path w="208" h="958">
                <a:moveTo>
                  <a:pt x="0" y="719"/>
                </a:moveTo>
                <a:lnTo>
                  <a:pt x="52" y="719"/>
                </a:lnTo>
                <a:lnTo>
                  <a:pt x="52" y="0"/>
                </a:lnTo>
                <a:lnTo>
                  <a:pt x="156" y="0"/>
                </a:lnTo>
                <a:lnTo>
                  <a:pt x="156" y="719"/>
                </a:lnTo>
                <a:lnTo>
                  <a:pt x="208" y="719"/>
                </a:lnTo>
                <a:lnTo>
                  <a:pt x="104" y="958"/>
                </a:lnTo>
                <a:lnTo>
                  <a:pt x="0" y="719"/>
                </a:lnTo>
                <a:close/>
              </a:path>
            </a:pathLst>
          </a:custGeom>
          <a:solidFill>
            <a:schemeClr val="accent4"/>
          </a:solidFill>
          <a:ln w="9525">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91440" tIns="45720" rIns="91440" bIns="45720" numCol="1" anchor="t" anchorCtr="0" compatLnSpc="1">
            <a:prstTxWarp prst="textNoShape">
              <a:avLst/>
            </a:prstTxWarp>
          </a:bodyPr>
          <a:lstStyle/>
          <a:p>
            <a:endParaRPr lang="en-US" dirty="0"/>
          </a:p>
        </p:txBody>
      </p:sp>
      <p:sp>
        <p:nvSpPr>
          <p:cNvPr id="156" name="Freeform 83"/>
          <p:cNvSpPr>
            <a:spLocks/>
          </p:cNvSpPr>
          <p:nvPr/>
        </p:nvSpPr>
        <p:spPr bwMode="auto">
          <a:xfrm>
            <a:off x="3152775" y="1733550"/>
            <a:ext cx="330200" cy="800100"/>
          </a:xfrm>
          <a:custGeom>
            <a:avLst/>
            <a:gdLst/>
            <a:ahLst/>
            <a:cxnLst>
              <a:cxn ang="0">
                <a:pos x="0" y="719"/>
              </a:cxn>
              <a:cxn ang="0">
                <a:pos x="52" y="719"/>
              </a:cxn>
              <a:cxn ang="0">
                <a:pos x="52" y="0"/>
              </a:cxn>
              <a:cxn ang="0">
                <a:pos x="156" y="0"/>
              </a:cxn>
              <a:cxn ang="0">
                <a:pos x="156" y="719"/>
              </a:cxn>
              <a:cxn ang="0">
                <a:pos x="208" y="719"/>
              </a:cxn>
              <a:cxn ang="0">
                <a:pos x="104" y="958"/>
              </a:cxn>
              <a:cxn ang="0">
                <a:pos x="0" y="719"/>
              </a:cxn>
            </a:cxnLst>
            <a:rect l="0" t="0" r="r" b="b"/>
            <a:pathLst>
              <a:path w="208" h="958">
                <a:moveTo>
                  <a:pt x="0" y="719"/>
                </a:moveTo>
                <a:lnTo>
                  <a:pt x="52" y="719"/>
                </a:lnTo>
                <a:lnTo>
                  <a:pt x="52" y="0"/>
                </a:lnTo>
                <a:lnTo>
                  <a:pt x="156" y="0"/>
                </a:lnTo>
                <a:lnTo>
                  <a:pt x="156" y="719"/>
                </a:lnTo>
                <a:lnTo>
                  <a:pt x="208" y="719"/>
                </a:lnTo>
                <a:lnTo>
                  <a:pt x="104" y="958"/>
                </a:lnTo>
                <a:lnTo>
                  <a:pt x="0" y="719"/>
                </a:lnTo>
                <a:close/>
              </a:path>
            </a:pathLst>
          </a:custGeom>
          <a:solidFill>
            <a:schemeClr val="accent4"/>
          </a:solidFill>
          <a:ln w="9525">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91440" tIns="45720" rIns="91440" bIns="45720" numCol="1" anchor="t" anchorCtr="0" compatLnSpc="1">
            <a:prstTxWarp prst="textNoShape">
              <a:avLst/>
            </a:prstTxWarp>
          </a:bodyPr>
          <a:lstStyle/>
          <a:p>
            <a:endParaRPr lang="en-US" dirty="0"/>
          </a:p>
        </p:txBody>
      </p:sp>
      <p:sp>
        <p:nvSpPr>
          <p:cNvPr id="191" name="Rectangle 79"/>
          <p:cNvSpPr>
            <a:spLocks noChangeArrowheads="1"/>
          </p:cNvSpPr>
          <p:nvPr/>
        </p:nvSpPr>
        <p:spPr bwMode="auto">
          <a:xfrm>
            <a:off x="409575" y="2076450"/>
            <a:ext cx="1295400" cy="457200"/>
          </a:xfrm>
          <a:prstGeom prst="rect">
            <a:avLst/>
          </a:prstGeom>
          <a:solidFill>
            <a:schemeClr val="tx2"/>
          </a:solidFill>
          <a:ln w="9525">
            <a:solidFill>
              <a:srgbClr val="000000"/>
            </a:solidFill>
            <a:miter lim="800000"/>
            <a:headEnd/>
            <a:tailEnd/>
          </a:ln>
          <a:effectLst/>
          <a:scene3d>
            <a:camera prst="orthographicFront"/>
            <a:lightRig rig="threePt" dir="t"/>
          </a:scene3d>
          <a:sp3d>
            <a:bevelT/>
          </a:sp3d>
        </p:spPr>
        <p:txBody>
          <a:bodyPr vert="horz" wrap="square" lIns="91440" tIns="45720" rIns="91440" bIns="45720" numCol="1" anchor="ctr" anchorCtr="1" compatLnSpc="1">
            <a:prstTxWarp prst="textNoShape">
              <a:avLst/>
            </a:prstTxWarp>
            <a:normAutofit/>
          </a:bodyPr>
          <a:lstStyle/>
          <a:p>
            <a:pPr algn="ctr"/>
            <a:r>
              <a:rPr lang="en-US" sz="1600" dirty="0" err="1" smtClean="0">
                <a:solidFill>
                  <a:schemeClr val="bg1"/>
                </a:solidFill>
              </a:rPr>
              <a:t>Icache</a:t>
            </a:r>
            <a:r>
              <a:rPr lang="en-US" sz="1600" dirty="0" smtClean="0">
                <a:solidFill>
                  <a:schemeClr val="bg1"/>
                </a:solidFill>
              </a:rPr>
              <a:t> Data</a:t>
            </a:r>
            <a:endParaRPr lang="en-US" sz="1600" dirty="0">
              <a:solidFill>
                <a:schemeClr val="bg1"/>
              </a:solidFill>
            </a:endParaRPr>
          </a:p>
        </p:txBody>
      </p:sp>
      <p:sp>
        <p:nvSpPr>
          <p:cNvPr id="192" name="Freeform 83"/>
          <p:cNvSpPr>
            <a:spLocks/>
          </p:cNvSpPr>
          <p:nvPr/>
        </p:nvSpPr>
        <p:spPr bwMode="auto">
          <a:xfrm rot="19847297">
            <a:off x="1130833" y="3010824"/>
            <a:ext cx="330200" cy="644176"/>
          </a:xfrm>
          <a:custGeom>
            <a:avLst/>
            <a:gdLst/>
            <a:ahLst/>
            <a:cxnLst>
              <a:cxn ang="0">
                <a:pos x="0" y="719"/>
              </a:cxn>
              <a:cxn ang="0">
                <a:pos x="52" y="719"/>
              </a:cxn>
              <a:cxn ang="0">
                <a:pos x="52" y="0"/>
              </a:cxn>
              <a:cxn ang="0">
                <a:pos x="156" y="0"/>
              </a:cxn>
              <a:cxn ang="0">
                <a:pos x="156" y="719"/>
              </a:cxn>
              <a:cxn ang="0">
                <a:pos x="208" y="719"/>
              </a:cxn>
              <a:cxn ang="0">
                <a:pos x="104" y="958"/>
              </a:cxn>
              <a:cxn ang="0">
                <a:pos x="0" y="719"/>
              </a:cxn>
            </a:cxnLst>
            <a:rect l="0" t="0" r="r" b="b"/>
            <a:pathLst>
              <a:path w="208" h="958">
                <a:moveTo>
                  <a:pt x="0" y="719"/>
                </a:moveTo>
                <a:lnTo>
                  <a:pt x="52" y="719"/>
                </a:lnTo>
                <a:lnTo>
                  <a:pt x="52" y="0"/>
                </a:lnTo>
                <a:lnTo>
                  <a:pt x="156" y="0"/>
                </a:lnTo>
                <a:lnTo>
                  <a:pt x="156" y="719"/>
                </a:lnTo>
                <a:lnTo>
                  <a:pt x="208" y="719"/>
                </a:lnTo>
                <a:lnTo>
                  <a:pt x="104" y="958"/>
                </a:lnTo>
                <a:lnTo>
                  <a:pt x="0" y="719"/>
                </a:lnTo>
                <a:close/>
              </a:path>
            </a:pathLst>
          </a:custGeom>
          <a:solidFill>
            <a:schemeClr val="accent4"/>
          </a:solidFill>
          <a:ln w="9525">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91440" tIns="45720" rIns="91440" bIns="45720" numCol="1" anchor="t" anchorCtr="0" compatLnSpc="1">
            <a:prstTxWarp prst="textNoShape">
              <a:avLst/>
            </a:prstTxWarp>
          </a:bodyPr>
          <a:lstStyle/>
          <a:p>
            <a:endParaRPr lang="en-US" dirty="0"/>
          </a:p>
        </p:txBody>
      </p:sp>
      <p:grpSp>
        <p:nvGrpSpPr>
          <p:cNvPr id="195" name="Group 194"/>
          <p:cNvGrpSpPr/>
          <p:nvPr/>
        </p:nvGrpSpPr>
        <p:grpSpPr>
          <a:xfrm>
            <a:off x="866775" y="4464844"/>
            <a:ext cx="330200" cy="457200"/>
            <a:chOff x="1524000" y="6172200"/>
            <a:chExt cx="330200" cy="609600"/>
          </a:xfrm>
        </p:grpSpPr>
        <p:sp>
          <p:nvSpPr>
            <p:cNvPr id="193" name="Rectangle 122"/>
            <p:cNvSpPr>
              <a:spLocks noChangeArrowheads="1"/>
            </p:cNvSpPr>
            <p:nvPr/>
          </p:nvSpPr>
          <p:spPr bwMode="auto">
            <a:xfrm>
              <a:off x="1524000" y="6477001"/>
              <a:ext cx="304800" cy="304799"/>
            </a:xfrm>
            <a:prstGeom prst="rect">
              <a:avLst/>
            </a:prstGeom>
            <a:solidFill>
              <a:schemeClr val="accent5">
                <a:lumMod val="60000"/>
                <a:lumOff val="40000"/>
              </a:schemeClr>
            </a:solidFill>
            <a:ln w="9525">
              <a:solidFill>
                <a:srgbClr val="000000"/>
              </a:solidFill>
              <a:miter lim="800000"/>
              <a:headEnd/>
              <a:tailEnd/>
            </a:ln>
            <a:effectLst/>
            <a:scene3d>
              <a:camera prst="orthographicFront"/>
              <a:lightRig rig="threePt" dir="t"/>
            </a:scene3d>
            <a:sp3d>
              <a:bevelT/>
            </a:sp3d>
          </p:spPr>
          <p:txBody>
            <a:bodyPr vert="horz" wrap="square" lIns="91440" tIns="45720" rIns="91440" bIns="45720" numCol="1" anchor="ctr" anchorCtr="1" compatLnSpc="1">
              <a:prstTxWarp prst="textNoShape">
                <a:avLst/>
              </a:prstTxWarp>
              <a:normAutofit fontScale="70000" lnSpcReduction="20000"/>
            </a:bodyPr>
            <a:lstStyle/>
            <a:p>
              <a:pPr algn="ctr"/>
              <a:r>
                <a:rPr lang="en-US" sz="1600" dirty="0" smtClean="0"/>
                <a:t>1</a:t>
              </a:r>
              <a:endParaRPr lang="en-US" sz="1600" dirty="0"/>
            </a:p>
          </p:txBody>
        </p:sp>
        <p:sp>
          <p:nvSpPr>
            <p:cNvPr id="194" name="Freeform 83"/>
            <p:cNvSpPr>
              <a:spLocks/>
            </p:cNvSpPr>
            <p:nvPr/>
          </p:nvSpPr>
          <p:spPr bwMode="auto">
            <a:xfrm>
              <a:off x="1524000" y="6172200"/>
              <a:ext cx="330200" cy="228600"/>
            </a:xfrm>
            <a:custGeom>
              <a:avLst/>
              <a:gdLst/>
              <a:ahLst/>
              <a:cxnLst>
                <a:cxn ang="0">
                  <a:pos x="0" y="719"/>
                </a:cxn>
                <a:cxn ang="0">
                  <a:pos x="52" y="719"/>
                </a:cxn>
                <a:cxn ang="0">
                  <a:pos x="52" y="0"/>
                </a:cxn>
                <a:cxn ang="0">
                  <a:pos x="156" y="0"/>
                </a:cxn>
                <a:cxn ang="0">
                  <a:pos x="156" y="719"/>
                </a:cxn>
                <a:cxn ang="0">
                  <a:pos x="208" y="719"/>
                </a:cxn>
                <a:cxn ang="0">
                  <a:pos x="104" y="958"/>
                </a:cxn>
                <a:cxn ang="0">
                  <a:pos x="0" y="719"/>
                </a:cxn>
              </a:cxnLst>
              <a:rect l="0" t="0" r="r" b="b"/>
              <a:pathLst>
                <a:path w="208" h="958">
                  <a:moveTo>
                    <a:pt x="0" y="719"/>
                  </a:moveTo>
                  <a:lnTo>
                    <a:pt x="52" y="719"/>
                  </a:lnTo>
                  <a:lnTo>
                    <a:pt x="52" y="0"/>
                  </a:lnTo>
                  <a:lnTo>
                    <a:pt x="156" y="0"/>
                  </a:lnTo>
                  <a:lnTo>
                    <a:pt x="156" y="719"/>
                  </a:lnTo>
                  <a:lnTo>
                    <a:pt x="208" y="719"/>
                  </a:lnTo>
                  <a:lnTo>
                    <a:pt x="104" y="958"/>
                  </a:lnTo>
                  <a:lnTo>
                    <a:pt x="0" y="719"/>
                  </a:lnTo>
                  <a:close/>
                </a:path>
              </a:pathLst>
            </a:custGeom>
            <a:solidFill>
              <a:schemeClr val="accent4"/>
            </a:solidFill>
            <a:ln w="9525">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91440" tIns="45720" rIns="91440" bIns="45720" numCol="1" anchor="t" anchorCtr="0" compatLnSpc="1">
              <a:prstTxWarp prst="textNoShape">
                <a:avLst/>
              </a:prstTxWarp>
            </a:bodyPr>
            <a:lstStyle/>
            <a:p>
              <a:endParaRPr lang="en-US" dirty="0"/>
            </a:p>
          </p:txBody>
        </p:sp>
      </p:grpSp>
      <p:grpSp>
        <p:nvGrpSpPr>
          <p:cNvPr id="196" name="Group 195"/>
          <p:cNvGrpSpPr/>
          <p:nvPr/>
        </p:nvGrpSpPr>
        <p:grpSpPr>
          <a:xfrm>
            <a:off x="1374775" y="4464844"/>
            <a:ext cx="330200" cy="457200"/>
            <a:chOff x="1524000" y="6172200"/>
            <a:chExt cx="330200" cy="609600"/>
          </a:xfrm>
        </p:grpSpPr>
        <p:sp>
          <p:nvSpPr>
            <p:cNvPr id="197" name="Rectangle 122"/>
            <p:cNvSpPr>
              <a:spLocks noChangeArrowheads="1"/>
            </p:cNvSpPr>
            <p:nvPr/>
          </p:nvSpPr>
          <p:spPr bwMode="auto">
            <a:xfrm>
              <a:off x="1524000" y="6477001"/>
              <a:ext cx="304800" cy="304799"/>
            </a:xfrm>
            <a:prstGeom prst="rect">
              <a:avLst/>
            </a:prstGeom>
            <a:solidFill>
              <a:schemeClr val="accent5">
                <a:lumMod val="60000"/>
                <a:lumOff val="40000"/>
              </a:schemeClr>
            </a:solidFill>
            <a:ln w="9525">
              <a:solidFill>
                <a:srgbClr val="000000"/>
              </a:solidFill>
              <a:miter lim="800000"/>
              <a:headEnd/>
              <a:tailEnd/>
            </a:ln>
            <a:effectLst/>
            <a:scene3d>
              <a:camera prst="orthographicFront"/>
              <a:lightRig rig="threePt" dir="t"/>
            </a:scene3d>
            <a:sp3d>
              <a:bevelT/>
            </a:sp3d>
          </p:spPr>
          <p:txBody>
            <a:bodyPr vert="horz" wrap="square" lIns="91440" tIns="45720" rIns="91440" bIns="45720" numCol="1" anchor="ctr" anchorCtr="1" compatLnSpc="1">
              <a:prstTxWarp prst="textNoShape">
                <a:avLst/>
              </a:prstTxWarp>
              <a:normAutofit fontScale="70000" lnSpcReduction="20000"/>
            </a:bodyPr>
            <a:lstStyle/>
            <a:p>
              <a:pPr algn="ctr"/>
              <a:r>
                <a:rPr lang="en-US" sz="1600" dirty="0" smtClean="0"/>
                <a:t>2</a:t>
              </a:r>
              <a:endParaRPr lang="en-US" sz="1600" dirty="0"/>
            </a:p>
          </p:txBody>
        </p:sp>
        <p:sp>
          <p:nvSpPr>
            <p:cNvPr id="198" name="Freeform 83"/>
            <p:cNvSpPr>
              <a:spLocks/>
            </p:cNvSpPr>
            <p:nvPr/>
          </p:nvSpPr>
          <p:spPr bwMode="auto">
            <a:xfrm>
              <a:off x="1524000" y="6172200"/>
              <a:ext cx="330200" cy="228600"/>
            </a:xfrm>
            <a:custGeom>
              <a:avLst/>
              <a:gdLst/>
              <a:ahLst/>
              <a:cxnLst>
                <a:cxn ang="0">
                  <a:pos x="0" y="719"/>
                </a:cxn>
                <a:cxn ang="0">
                  <a:pos x="52" y="719"/>
                </a:cxn>
                <a:cxn ang="0">
                  <a:pos x="52" y="0"/>
                </a:cxn>
                <a:cxn ang="0">
                  <a:pos x="156" y="0"/>
                </a:cxn>
                <a:cxn ang="0">
                  <a:pos x="156" y="719"/>
                </a:cxn>
                <a:cxn ang="0">
                  <a:pos x="208" y="719"/>
                </a:cxn>
                <a:cxn ang="0">
                  <a:pos x="104" y="958"/>
                </a:cxn>
                <a:cxn ang="0">
                  <a:pos x="0" y="719"/>
                </a:cxn>
              </a:cxnLst>
              <a:rect l="0" t="0" r="r" b="b"/>
              <a:pathLst>
                <a:path w="208" h="958">
                  <a:moveTo>
                    <a:pt x="0" y="719"/>
                  </a:moveTo>
                  <a:lnTo>
                    <a:pt x="52" y="719"/>
                  </a:lnTo>
                  <a:lnTo>
                    <a:pt x="52" y="0"/>
                  </a:lnTo>
                  <a:lnTo>
                    <a:pt x="156" y="0"/>
                  </a:lnTo>
                  <a:lnTo>
                    <a:pt x="156" y="719"/>
                  </a:lnTo>
                  <a:lnTo>
                    <a:pt x="208" y="719"/>
                  </a:lnTo>
                  <a:lnTo>
                    <a:pt x="104" y="958"/>
                  </a:lnTo>
                  <a:lnTo>
                    <a:pt x="0" y="719"/>
                  </a:lnTo>
                  <a:close/>
                </a:path>
              </a:pathLst>
            </a:custGeom>
            <a:solidFill>
              <a:schemeClr val="accent4"/>
            </a:solidFill>
            <a:ln w="9525">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91440" tIns="45720" rIns="91440" bIns="45720" numCol="1" anchor="t" anchorCtr="0" compatLnSpc="1">
              <a:prstTxWarp prst="textNoShape">
                <a:avLst/>
              </a:prstTxWarp>
            </a:bodyPr>
            <a:lstStyle/>
            <a:p>
              <a:endParaRPr lang="en-US" dirty="0"/>
            </a:p>
          </p:txBody>
        </p:sp>
      </p:grpSp>
      <p:grpSp>
        <p:nvGrpSpPr>
          <p:cNvPr id="199" name="Group 198"/>
          <p:cNvGrpSpPr/>
          <p:nvPr/>
        </p:nvGrpSpPr>
        <p:grpSpPr>
          <a:xfrm>
            <a:off x="1831975" y="4464844"/>
            <a:ext cx="330200" cy="457200"/>
            <a:chOff x="1524000" y="6172200"/>
            <a:chExt cx="330200" cy="609600"/>
          </a:xfrm>
        </p:grpSpPr>
        <p:sp>
          <p:nvSpPr>
            <p:cNvPr id="200" name="Rectangle 122"/>
            <p:cNvSpPr>
              <a:spLocks noChangeArrowheads="1"/>
            </p:cNvSpPr>
            <p:nvPr/>
          </p:nvSpPr>
          <p:spPr bwMode="auto">
            <a:xfrm>
              <a:off x="1524000" y="6477001"/>
              <a:ext cx="304800" cy="304799"/>
            </a:xfrm>
            <a:prstGeom prst="rect">
              <a:avLst/>
            </a:prstGeom>
            <a:solidFill>
              <a:schemeClr val="accent5">
                <a:lumMod val="60000"/>
                <a:lumOff val="40000"/>
              </a:schemeClr>
            </a:solidFill>
            <a:ln w="9525">
              <a:solidFill>
                <a:srgbClr val="000000"/>
              </a:solidFill>
              <a:miter lim="800000"/>
              <a:headEnd/>
              <a:tailEnd/>
            </a:ln>
            <a:effectLst/>
            <a:scene3d>
              <a:camera prst="orthographicFront"/>
              <a:lightRig rig="threePt" dir="t"/>
            </a:scene3d>
            <a:sp3d>
              <a:bevelT/>
            </a:sp3d>
          </p:spPr>
          <p:txBody>
            <a:bodyPr vert="horz" wrap="square" lIns="91440" tIns="45720" rIns="91440" bIns="45720" numCol="1" anchor="ctr" anchorCtr="1" compatLnSpc="1">
              <a:prstTxWarp prst="textNoShape">
                <a:avLst/>
              </a:prstTxWarp>
              <a:normAutofit fontScale="70000" lnSpcReduction="20000"/>
            </a:bodyPr>
            <a:lstStyle/>
            <a:p>
              <a:pPr algn="ctr"/>
              <a:r>
                <a:rPr lang="en-US" sz="1600" dirty="0" smtClean="0"/>
                <a:t>3</a:t>
              </a:r>
              <a:endParaRPr lang="en-US" sz="1600" dirty="0"/>
            </a:p>
          </p:txBody>
        </p:sp>
        <p:sp>
          <p:nvSpPr>
            <p:cNvPr id="201" name="Freeform 83"/>
            <p:cNvSpPr>
              <a:spLocks/>
            </p:cNvSpPr>
            <p:nvPr/>
          </p:nvSpPr>
          <p:spPr bwMode="auto">
            <a:xfrm>
              <a:off x="1524000" y="6172200"/>
              <a:ext cx="330200" cy="228600"/>
            </a:xfrm>
            <a:custGeom>
              <a:avLst/>
              <a:gdLst/>
              <a:ahLst/>
              <a:cxnLst>
                <a:cxn ang="0">
                  <a:pos x="0" y="719"/>
                </a:cxn>
                <a:cxn ang="0">
                  <a:pos x="52" y="719"/>
                </a:cxn>
                <a:cxn ang="0">
                  <a:pos x="52" y="0"/>
                </a:cxn>
                <a:cxn ang="0">
                  <a:pos x="156" y="0"/>
                </a:cxn>
                <a:cxn ang="0">
                  <a:pos x="156" y="719"/>
                </a:cxn>
                <a:cxn ang="0">
                  <a:pos x="208" y="719"/>
                </a:cxn>
                <a:cxn ang="0">
                  <a:pos x="104" y="958"/>
                </a:cxn>
                <a:cxn ang="0">
                  <a:pos x="0" y="719"/>
                </a:cxn>
              </a:cxnLst>
              <a:rect l="0" t="0" r="r" b="b"/>
              <a:pathLst>
                <a:path w="208" h="958">
                  <a:moveTo>
                    <a:pt x="0" y="719"/>
                  </a:moveTo>
                  <a:lnTo>
                    <a:pt x="52" y="719"/>
                  </a:lnTo>
                  <a:lnTo>
                    <a:pt x="52" y="0"/>
                  </a:lnTo>
                  <a:lnTo>
                    <a:pt x="156" y="0"/>
                  </a:lnTo>
                  <a:lnTo>
                    <a:pt x="156" y="719"/>
                  </a:lnTo>
                  <a:lnTo>
                    <a:pt x="208" y="719"/>
                  </a:lnTo>
                  <a:lnTo>
                    <a:pt x="104" y="958"/>
                  </a:lnTo>
                  <a:lnTo>
                    <a:pt x="0" y="719"/>
                  </a:lnTo>
                  <a:close/>
                </a:path>
              </a:pathLst>
            </a:custGeom>
            <a:solidFill>
              <a:schemeClr val="accent4"/>
            </a:solidFill>
            <a:ln w="9525">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91440" tIns="45720" rIns="91440" bIns="45720" numCol="1" anchor="t" anchorCtr="0" compatLnSpc="1">
              <a:prstTxWarp prst="textNoShape">
                <a:avLst/>
              </a:prstTxWarp>
            </a:bodyPr>
            <a:lstStyle/>
            <a:p>
              <a:endParaRPr lang="en-US" dirty="0"/>
            </a:p>
          </p:txBody>
        </p:sp>
      </p:grpSp>
      <p:grpSp>
        <p:nvGrpSpPr>
          <p:cNvPr id="202" name="Group 201"/>
          <p:cNvGrpSpPr/>
          <p:nvPr/>
        </p:nvGrpSpPr>
        <p:grpSpPr>
          <a:xfrm>
            <a:off x="2314575" y="4464844"/>
            <a:ext cx="330200" cy="457200"/>
            <a:chOff x="1524000" y="6172200"/>
            <a:chExt cx="330200" cy="609600"/>
          </a:xfrm>
        </p:grpSpPr>
        <p:sp>
          <p:nvSpPr>
            <p:cNvPr id="203" name="Rectangle 122"/>
            <p:cNvSpPr>
              <a:spLocks noChangeArrowheads="1"/>
            </p:cNvSpPr>
            <p:nvPr/>
          </p:nvSpPr>
          <p:spPr bwMode="auto">
            <a:xfrm>
              <a:off x="1524000" y="6477001"/>
              <a:ext cx="304800" cy="304799"/>
            </a:xfrm>
            <a:prstGeom prst="rect">
              <a:avLst/>
            </a:prstGeom>
            <a:solidFill>
              <a:schemeClr val="accent5">
                <a:lumMod val="60000"/>
                <a:lumOff val="40000"/>
              </a:schemeClr>
            </a:solidFill>
            <a:ln w="9525">
              <a:solidFill>
                <a:srgbClr val="000000"/>
              </a:solidFill>
              <a:miter lim="800000"/>
              <a:headEnd/>
              <a:tailEnd/>
            </a:ln>
            <a:effectLst/>
            <a:scene3d>
              <a:camera prst="orthographicFront"/>
              <a:lightRig rig="threePt" dir="t"/>
            </a:scene3d>
            <a:sp3d>
              <a:bevelT/>
            </a:sp3d>
          </p:spPr>
          <p:txBody>
            <a:bodyPr vert="horz" wrap="square" lIns="91440" tIns="45720" rIns="91440" bIns="45720" numCol="1" anchor="ctr" anchorCtr="1" compatLnSpc="1">
              <a:prstTxWarp prst="textNoShape">
                <a:avLst/>
              </a:prstTxWarp>
              <a:normAutofit fontScale="70000" lnSpcReduction="20000"/>
            </a:bodyPr>
            <a:lstStyle/>
            <a:p>
              <a:pPr algn="ctr"/>
              <a:r>
                <a:rPr lang="en-US" sz="1600" dirty="0" smtClean="0"/>
                <a:t>4</a:t>
              </a:r>
              <a:endParaRPr lang="en-US" sz="1600" dirty="0"/>
            </a:p>
          </p:txBody>
        </p:sp>
        <p:sp>
          <p:nvSpPr>
            <p:cNvPr id="204" name="Freeform 83"/>
            <p:cNvSpPr>
              <a:spLocks/>
            </p:cNvSpPr>
            <p:nvPr/>
          </p:nvSpPr>
          <p:spPr bwMode="auto">
            <a:xfrm>
              <a:off x="1524000" y="6172200"/>
              <a:ext cx="330200" cy="228600"/>
            </a:xfrm>
            <a:custGeom>
              <a:avLst/>
              <a:gdLst/>
              <a:ahLst/>
              <a:cxnLst>
                <a:cxn ang="0">
                  <a:pos x="0" y="719"/>
                </a:cxn>
                <a:cxn ang="0">
                  <a:pos x="52" y="719"/>
                </a:cxn>
                <a:cxn ang="0">
                  <a:pos x="52" y="0"/>
                </a:cxn>
                <a:cxn ang="0">
                  <a:pos x="156" y="0"/>
                </a:cxn>
                <a:cxn ang="0">
                  <a:pos x="156" y="719"/>
                </a:cxn>
                <a:cxn ang="0">
                  <a:pos x="208" y="719"/>
                </a:cxn>
                <a:cxn ang="0">
                  <a:pos x="104" y="958"/>
                </a:cxn>
                <a:cxn ang="0">
                  <a:pos x="0" y="719"/>
                </a:cxn>
              </a:cxnLst>
              <a:rect l="0" t="0" r="r" b="b"/>
              <a:pathLst>
                <a:path w="208" h="958">
                  <a:moveTo>
                    <a:pt x="0" y="719"/>
                  </a:moveTo>
                  <a:lnTo>
                    <a:pt x="52" y="719"/>
                  </a:lnTo>
                  <a:lnTo>
                    <a:pt x="52" y="0"/>
                  </a:lnTo>
                  <a:lnTo>
                    <a:pt x="156" y="0"/>
                  </a:lnTo>
                  <a:lnTo>
                    <a:pt x="156" y="719"/>
                  </a:lnTo>
                  <a:lnTo>
                    <a:pt x="208" y="719"/>
                  </a:lnTo>
                  <a:lnTo>
                    <a:pt x="104" y="958"/>
                  </a:lnTo>
                  <a:lnTo>
                    <a:pt x="0" y="719"/>
                  </a:lnTo>
                  <a:close/>
                </a:path>
              </a:pathLst>
            </a:custGeom>
            <a:solidFill>
              <a:schemeClr val="accent4"/>
            </a:solidFill>
            <a:ln w="9525">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91440" tIns="45720" rIns="91440" bIns="45720" numCol="1" anchor="t" anchorCtr="0" compatLnSpc="1">
              <a:prstTxWarp prst="textNoShape">
                <a:avLst/>
              </a:prstTxWarp>
            </a:bodyPr>
            <a:lstStyle/>
            <a:p>
              <a:endParaRPr lang="en-US" dirty="0"/>
            </a:p>
          </p:txBody>
        </p:sp>
      </p:grpSp>
      <p:grpSp>
        <p:nvGrpSpPr>
          <p:cNvPr id="205" name="Group 204"/>
          <p:cNvGrpSpPr/>
          <p:nvPr/>
        </p:nvGrpSpPr>
        <p:grpSpPr>
          <a:xfrm>
            <a:off x="2746375" y="4464844"/>
            <a:ext cx="330200" cy="457200"/>
            <a:chOff x="1524000" y="6172200"/>
            <a:chExt cx="330200" cy="609600"/>
          </a:xfrm>
        </p:grpSpPr>
        <p:sp>
          <p:nvSpPr>
            <p:cNvPr id="206" name="Rectangle 122"/>
            <p:cNvSpPr>
              <a:spLocks noChangeArrowheads="1"/>
            </p:cNvSpPr>
            <p:nvPr/>
          </p:nvSpPr>
          <p:spPr bwMode="auto">
            <a:xfrm>
              <a:off x="1524000" y="6477001"/>
              <a:ext cx="304800" cy="304799"/>
            </a:xfrm>
            <a:prstGeom prst="rect">
              <a:avLst/>
            </a:prstGeom>
            <a:solidFill>
              <a:schemeClr val="accent5">
                <a:lumMod val="60000"/>
                <a:lumOff val="40000"/>
              </a:schemeClr>
            </a:solidFill>
            <a:ln w="9525">
              <a:solidFill>
                <a:srgbClr val="000000"/>
              </a:solidFill>
              <a:miter lim="800000"/>
              <a:headEnd/>
              <a:tailEnd/>
            </a:ln>
            <a:effectLst/>
            <a:scene3d>
              <a:camera prst="orthographicFront"/>
              <a:lightRig rig="threePt" dir="t"/>
            </a:scene3d>
            <a:sp3d>
              <a:bevelT/>
            </a:sp3d>
          </p:spPr>
          <p:txBody>
            <a:bodyPr vert="horz" wrap="square" lIns="91440" tIns="45720" rIns="91440" bIns="45720" numCol="1" anchor="ctr" anchorCtr="1" compatLnSpc="1">
              <a:prstTxWarp prst="textNoShape">
                <a:avLst/>
              </a:prstTxWarp>
              <a:normAutofit fontScale="70000" lnSpcReduction="20000"/>
            </a:bodyPr>
            <a:lstStyle/>
            <a:p>
              <a:pPr algn="ctr"/>
              <a:r>
                <a:rPr lang="en-US" sz="1600" dirty="0" smtClean="0"/>
                <a:t>5</a:t>
              </a:r>
              <a:endParaRPr lang="en-US" sz="1600" dirty="0"/>
            </a:p>
          </p:txBody>
        </p:sp>
        <p:sp>
          <p:nvSpPr>
            <p:cNvPr id="207" name="Freeform 83"/>
            <p:cNvSpPr>
              <a:spLocks/>
            </p:cNvSpPr>
            <p:nvPr/>
          </p:nvSpPr>
          <p:spPr bwMode="auto">
            <a:xfrm>
              <a:off x="1524000" y="6172200"/>
              <a:ext cx="330200" cy="228600"/>
            </a:xfrm>
            <a:custGeom>
              <a:avLst/>
              <a:gdLst/>
              <a:ahLst/>
              <a:cxnLst>
                <a:cxn ang="0">
                  <a:pos x="0" y="719"/>
                </a:cxn>
                <a:cxn ang="0">
                  <a:pos x="52" y="719"/>
                </a:cxn>
                <a:cxn ang="0">
                  <a:pos x="52" y="0"/>
                </a:cxn>
                <a:cxn ang="0">
                  <a:pos x="156" y="0"/>
                </a:cxn>
                <a:cxn ang="0">
                  <a:pos x="156" y="719"/>
                </a:cxn>
                <a:cxn ang="0">
                  <a:pos x="208" y="719"/>
                </a:cxn>
                <a:cxn ang="0">
                  <a:pos x="104" y="958"/>
                </a:cxn>
                <a:cxn ang="0">
                  <a:pos x="0" y="719"/>
                </a:cxn>
              </a:cxnLst>
              <a:rect l="0" t="0" r="r" b="b"/>
              <a:pathLst>
                <a:path w="208" h="958">
                  <a:moveTo>
                    <a:pt x="0" y="719"/>
                  </a:moveTo>
                  <a:lnTo>
                    <a:pt x="52" y="719"/>
                  </a:lnTo>
                  <a:lnTo>
                    <a:pt x="52" y="0"/>
                  </a:lnTo>
                  <a:lnTo>
                    <a:pt x="156" y="0"/>
                  </a:lnTo>
                  <a:lnTo>
                    <a:pt x="156" y="719"/>
                  </a:lnTo>
                  <a:lnTo>
                    <a:pt x="208" y="719"/>
                  </a:lnTo>
                  <a:lnTo>
                    <a:pt x="104" y="958"/>
                  </a:lnTo>
                  <a:lnTo>
                    <a:pt x="0" y="719"/>
                  </a:lnTo>
                  <a:close/>
                </a:path>
              </a:pathLst>
            </a:custGeom>
            <a:solidFill>
              <a:schemeClr val="accent4"/>
            </a:solidFill>
            <a:ln w="9525">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91440" tIns="45720" rIns="91440" bIns="45720" numCol="1" anchor="t" anchorCtr="0" compatLnSpc="1">
              <a:prstTxWarp prst="textNoShape">
                <a:avLst/>
              </a:prstTxWarp>
            </a:bodyPr>
            <a:lstStyle/>
            <a:p>
              <a:endParaRPr lang="en-US" dirty="0"/>
            </a:p>
          </p:txBody>
        </p:sp>
      </p:grpSp>
      <p:grpSp>
        <p:nvGrpSpPr>
          <p:cNvPr id="208" name="Group 207"/>
          <p:cNvGrpSpPr/>
          <p:nvPr/>
        </p:nvGrpSpPr>
        <p:grpSpPr>
          <a:xfrm>
            <a:off x="3228975" y="4464844"/>
            <a:ext cx="330200" cy="457200"/>
            <a:chOff x="1524000" y="6172200"/>
            <a:chExt cx="330200" cy="609600"/>
          </a:xfrm>
        </p:grpSpPr>
        <p:sp>
          <p:nvSpPr>
            <p:cNvPr id="209" name="Rectangle 122"/>
            <p:cNvSpPr>
              <a:spLocks noChangeArrowheads="1"/>
            </p:cNvSpPr>
            <p:nvPr/>
          </p:nvSpPr>
          <p:spPr bwMode="auto">
            <a:xfrm>
              <a:off x="1524000" y="6477001"/>
              <a:ext cx="304800" cy="304799"/>
            </a:xfrm>
            <a:prstGeom prst="rect">
              <a:avLst/>
            </a:prstGeom>
            <a:solidFill>
              <a:schemeClr val="accent5">
                <a:lumMod val="60000"/>
                <a:lumOff val="40000"/>
              </a:schemeClr>
            </a:solidFill>
            <a:ln w="9525">
              <a:solidFill>
                <a:srgbClr val="000000"/>
              </a:solidFill>
              <a:miter lim="800000"/>
              <a:headEnd/>
              <a:tailEnd/>
            </a:ln>
            <a:effectLst/>
            <a:scene3d>
              <a:camera prst="orthographicFront"/>
              <a:lightRig rig="threePt" dir="t"/>
            </a:scene3d>
            <a:sp3d>
              <a:bevelT/>
            </a:sp3d>
          </p:spPr>
          <p:txBody>
            <a:bodyPr vert="horz" wrap="square" lIns="91440" tIns="45720" rIns="91440" bIns="45720" numCol="1" anchor="ctr" anchorCtr="1" compatLnSpc="1">
              <a:prstTxWarp prst="textNoShape">
                <a:avLst/>
              </a:prstTxWarp>
              <a:normAutofit fontScale="70000" lnSpcReduction="20000"/>
            </a:bodyPr>
            <a:lstStyle/>
            <a:p>
              <a:pPr algn="ctr"/>
              <a:r>
                <a:rPr lang="en-US" sz="1600" dirty="0" smtClean="0"/>
                <a:t>6</a:t>
              </a:r>
              <a:endParaRPr lang="en-US" sz="1600" dirty="0"/>
            </a:p>
          </p:txBody>
        </p:sp>
        <p:sp>
          <p:nvSpPr>
            <p:cNvPr id="210" name="Freeform 83"/>
            <p:cNvSpPr>
              <a:spLocks/>
            </p:cNvSpPr>
            <p:nvPr/>
          </p:nvSpPr>
          <p:spPr bwMode="auto">
            <a:xfrm>
              <a:off x="1524000" y="6172200"/>
              <a:ext cx="330200" cy="228600"/>
            </a:xfrm>
            <a:custGeom>
              <a:avLst/>
              <a:gdLst/>
              <a:ahLst/>
              <a:cxnLst>
                <a:cxn ang="0">
                  <a:pos x="0" y="719"/>
                </a:cxn>
                <a:cxn ang="0">
                  <a:pos x="52" y="719"/>
                </a:cxn>
                <a:cxn ang="0">
                  <a:pos x="52" y="0"/>
                </a:cxn>
                <a:cxn ang="0">
                  <a:pos x="156" y="0"/>
                </a:cxn>
                <a:cxn ang="0">
                  <a:pos x="156" y="719"/>
                </a:cxn>
                <a:cxn ang="0">
                  <a:pos x="208" y="719"/>
                </a:cxn>
                <a:cxn ang="0">
                  <a:pos x="104" y="958"/>
                </a:cxn>
                <a:cxn ang="0">
                  <a:pos x="0" y="719"/>
                </a:cxn>
              </a:cxnLst>
              <a:rect l="0" t="0" r="r" b="b"/>
              <a:pathLst>
                <a:path w="208" h="958">
                  <a:moveTo>
                    <a:pt x="0" y="719"/>
                  </a:moveTo>
                  <a:lnTo>
                    <a:pt x="52" y="719"/>
                  </a:lnTo>
                  <a:lnTo>
                    <a:pt x="52" y="0"/>
                  </a:lnTo>
                  <a:lnTo>
                    <a:pt x="156" y="0"/>
                  </a:lnTo>
                  <a:lnTo>
                    <a:pt x="156" y="719"/>
                  </a:lnTo>
                  <a:lnTo>
                    <a:pt x="208" y="719"/>
                  </a:lnTo>
                  <a:lnTo>
                    <a:pt x="104" y="958"/>
                  </a:lnTo>
                  <a:lnTo>
                    <a:pt x="0" y="719"/>
                  </a:lnTo>
                  <a:close/>
                </a:path>
              </a:pathLst>
            </a:custGeom>
            <a:solidFill>
              <a:schemeClr val="accent4"/>
            </a:solidFill>
            <a:ln w="9525">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91440" tIns="45720" rIns="91440" bIns="45720" numCol="1" anchor="t" anchorCtr="0" compatLnSpc="1">
              <a:prstTxWarp prst="textNoShape">
                <a:avLst/>
              </a:prstTxWarp>
            </a:bodyPr>
            <a:lstStyle/>
            <a:p>
              <a:endParaRPr lang="en-US" dirty="0"/>
            </a:p>
          </p:txBody>
        </p:sp>
      </p:grpSp>
      <p:grpSp>
        <p:nvGrpSpPr>
          <p:cNvPr id="211" name="Group 210"/>
          <p:cNvGrpSpPr/>
          <p:nvPr/>
        </p:nvGrpSpPr>
        <p:grpSpPr>
          <a:xfrm>
            <a:off x="3660775" y="4464844"/>
            <a:ext cx="330200" cy="457200"/>
            <a:chOff x="1524000" y="6172200"/>
            <a:chExt cx="330200" cy="609600"/>
          </a:xfrm>
        </p:grpSpPr>
        <p:sp>
          <p:nvSpPr>
            <p:cNvPr id="212" name="Rectangle 122"/>
            <p:cNvSpPr>
              <a:spLocks noChangeArrowheads="1"/>
            </p:cNvSpPr>
            <p:nvPr/>
          </p:nvSpPr>
          <p:spPr bwMode="auto">
            <a:xfrm>
              <a:off x="1524000" y="6477001"/>
              <a:ext cx="304800" cy="304799"/>
            </a:xfrm>
            <a:prstGeom prst="rect">
              <a:avLst/>
            </a:prstGeom>
            <a:solidFill>
              <a:schemeClr val="accent5">
                <a:lumMod val="60000"/>
                <a:lumOff val="40000"/>
              </a:schemeClr>
            </a:solidFill>
            <a:ln w="9525">
              <a:solidFill>
                <a:srgbClr val="000000"/>
              </a:solidFill>
              <a:miter lim="800000"/>
              <a:headEnd/>
              <a:tailEnd/>
            </a:ln>
            <a:effectLst/>
            <a:scene3d>
              <a:camera prst="orthographicFront"/>
              <a:lightRig rig="threePt" dir="t"/>
            </a:scene3d>
            <a:sp3d>
              <a:bevelT/>
            </a:sp3d>
          </p:spPr>
          <p:txBody>
            <a:bodyPr vert="horz" wrap="square" lIns="91440" tIns="45720" rIns="91440" bIns="45720" numCol="1" anchor="ctr" anchorCtr="1" compatLnSpc="1">
              <a:prstTxWarp prst="textNoShape">
                <a:avLst/>
              </a:prstTxWarp>
              <a:normAutofit fontScale="70000" lnSpcReduction="20000"/>
            </a:bodyPr>
            <a:lstStyle/>
            <a:p>
              <a:pPr algn="ctr"/>
              <a:r>
                <a:rPr lang="en-US" sz="1600" dirty="0" smtClean="0"/>
                <a:t>7</a:t>
              </a:r>
              <a:endParaRPr lang="en-US" sz="1600" dirty="0"/>
            </a:p>
          </p:txBody>
        </p:sp>
        <p:sp>
          <p:nvSpPr>
            <p:cNvPr id="213" name="Freeform 83"/>
            <p:cNvSpPr>
              <a:spLocks/>
            </p:cNvSpPr>
            <p:nvPr/>
          </p:nvSpPr>
          <p:spPr bwMode="auto">
            <a:xfrm>
              <a:off x="1524000" y="6172200"/>
              <a:ext cx="330200" cy="228600"/>
            </a:xfrm>
            <a:custGeom>
              <a:avLst/>
              <a:gdLst/>
              <a:ahLst/>
              <a:cxnLst>
                <a:cxn ang="0">
                  <a:pos x="0" y="719"/>
                </a:cxn>
                <a:cxn ang="0">
                  <a:pos x="52" y="719"/>
                </a:cxn>
                <a:cxn ang="0">
                  <a:pos x="52" y="0"/>
                </a:cxn>
                <a:cxn ang="0">
                  <a:pos x="156" y="0"/>
                </a:cxn>
                <a:cxn ang="0">
                  <a:pos x="156" y="719"/>
                </a:cxn>
                <a:cxn ang="0">
                  <a:pos x="208" y="719"/>
                </a:cxn>
                <a:cxn ang="0">
                  <a:pos x="104" y="958"/>
                </a:cxn>
                <a:cxn ang="0">
                  <a:pos x="0" y="719"/>
                </a:cxn>
              </a:cxnLst>
              <a:rect l="0" t="0" r="r" b="b"/>
              <a:pathLst>
                <a:path w="208" h="958">
                  <a:moveTo>
                    <a:pt x="0" y="719"/>
                  </a:moveTo>
                  <a:lnTo>
                    <a:pt x="52" y="719"/>
                  </a:lnTo>
                  <a:lnTo>
                    <a:pt x="52" y="0"/>
                  </a:lnTo>
                  <a:lnTo>
                    <a:pt x="156" y="0"/>
                  </a:lnTo>
                  <a:lnTo>
                    <a:pt x="156" y="719"/>
                  </a:lnTo>
                  <a:lnTo>
                    <a:pt x="208" y="719"/>
                  </a:lnTo>
                  <a:lnTo>
                    <a:pt x="104" y="958"/>
                  </a:lnTo>
                  <a:lnTo>
                    <a:pt x="0" y="719"/>
                  </a:lnTo>
                  <a:close/>
                </a:path>
              </a:pathLst>
            </a:custGeom>
            <a:solidFill>
              <a:schemeClr val="accent4"/>
            </a:solidFill>
            <a:ln w="9525">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91440" tIns="45720" rIns="91440" bIns="45720" numCol="1" anchor="t" anchorCtr="0" compatLnSpc="1">
              <a:prstTxWarp prst="textNoShape">
                <a:avLst/>
              </a:prstTxWarp>
            </a:bodyPr>
            <a:lstStyle/>
            <a:p>
              <a:endParaRPr lang="en-US" dirty="0"/>
            </a:p>
          </p:txBody>
        </p:sp>
      </p:grpSp>
      <p:grpSp>
        <p:nvGrpSpPr>
          <p:cNvPr id="225" name="Group 224"/>
          <p:cNvGrpSpPr/>
          <p:nvPr/>
        </p:nvGrpSpPr>
        <p:grpSpPr>
          <a:xfrm>
            <a:off x="409575" y="4464844"/>
            <a:ext cx="330200" cy="457200"/>
            <a:chOff x="1524000" y="6172200"/>
            <a:chExt cx="330200" cy="609600"/>
          </a:xfrm>
        </p:grpSpPr>
        <p:sp>
          <p:nvSpPr>
            <p:cNvPr id="226" name="Rectangle 122"/>
            <p:cNvSpPr>
              <a:spLocks noChangeArrowheads="1"/>
            </p:cNvSpPr>
            <p:nvPr/>
          </p:nvSpPr>
          <p:spPr bwMode="auto">
            <a:xfrm>
              <a:off x="1524000" y="6477001"/>
              <a:ext cx="304800" cy="304799"/>
            </a:xfrm>
            <a:prstGeom prst="rect">
              <a:avLst/>
            </a:prstGeom>
            <a:solidFill>
              <a:schemeClr val="accent5">
                <a:lumMod val="60000"/>
                <a:lumOff val="40000"/>
              </a:schemeClr>
            </a:solidFill>
            <a:ln w="9525">
              <a:solidFill>
                <a:srgbClr val="000000"/>
              </a:solidFill>
              <a:miter lim="800000"/>
              <a:headEnd/>
              <a:tailEnd/>
            </a:ln>
            <a:effectLst/>
            <a:scene3d>
              <a:camera prst="orthographicFront"/>
              <a:lightRig rig="threePt" dir="t"/>
            </a:scene3d>
            <a:sp3d>
              <a:bevelT/>
            </a:sp3d>
          </p:spPr>
          <p:txBody>
            <a:bodyPr vert="horz" wrap="square" lIns="91440" tIns="45720" rIns="91440" bIns="45720" numCol="1" anchor="ctr" anchorCtr="1" compatLnSpc="1">
              <a:prstTxWarp prst="textNoShape">
                <a:avLst/>
              </a:prstTxWarp>
              <a:normAutofit fontScale="70000" lnSpcReduction="20000"/>
            </a:bodyPr>
            <a:lstStyle/>
            <a:p>
              <a:pPr algn="ctr"/>
              <a:r>
                <a:rPr lang="en-US" sz="1600" dirty="0" smtClean="0"/>
                <a:t>0</a:t>
              </a:r>
              <a:endParaRPr lang="en-US" sz="1600" dirty="0"/>
            </a:p>
          </p:txBody>
        </p:sp>
        <p:sp>
          <p:nvSpPr>
            <p:cNvPr id="227" name="Freeform 83"/>
            <p:cNvSpPr>
              <a:spLocks/>
            </p:cNvSpPr>
            <p:nvPr/>
          </p:nvSpPr>
          <p:spPr bwMode="auto">
            <a:xfrm>
              <a:off x="1524000" y="6172200"/>
              <a:ext cx="330200" cy="228600"/>
            </a:xfrm>
            <a:custGeom>
              <a:avLst/>
              <a:gdLst/>
              <a:ahLst/>
              <a:cxnLst>
                <a:cxn ang="0">
                  <a:pos x="0" y="719"/>
                </a:cxn>
                <a:cxn ang="0">
                  <a:pos x="52" y="719"/>
                </a:cxn>
                <a:cxn ang="0">
                  <a:pos x="52" y="0"/>
                </a:cxn>
                <a:cxn ang="0">
                  <a:pos x="156" y="0"/>
                </a:cxn>
                <a:cxn ang="0">
                  <a:pos x="156" y="719"/>
                </a:cxn>
                <a:cxn ang="0">
                  <a:pos x="208" y="719"/>
                </a:cxn>
                <a:cxn ang="0">
                  <a:pos x="104" y="958"/>
                </a:cxn>
                <a:cxn ang="0">
                  <a:pos x="0" y="719"/>
                </a:cxn>
              </a:cxnLst>
              <a:rect l="0" t="0" r="r" b="b"/>
              <a:pathLst>
                <a:path w="208" h="958">
                  <a:moveTo>
                    <a:pt x="0" y="719"/>
                  </a:moveTo>
                  <a:lnTo>
                    <a:pt x="52" y="719"/>
                  </a:lnTo>
                  <a:lnTo>
                    <a:pt x="52" y="0"/>
                  </a:lnTo>
                  <a:lnTo>
                    <a:pt x="156" y="0"/>
                  </a:lnTo>
                  <a:lnTo>
                    <a:pt x="156" y="719"/>
                  </a:lnTo>
                  <a:lnTo>
                    <a:pt x="208" y="719"/>
                  </a:lnTo>
                  <a:lnTo>
                    <a:pt x="104" y="958"/>
                  </a:lnTo>
                  <a:lnTo>
                    <a:pt x="0" y="719"/>
                  </a:lnTo>
                  <a:close/>
                </a:path>
              </a:pathLst>
            </a:custGeom>
            <a:solidFill>
              <a:schemeClr val="accent4"/>
            </a:solidFill>
            <a:ln w="9525">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2507413090"/>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17988" y="524735"/>
            <a:ext cx="8927689" cy="3867597"/>
          </a:xfrm>
          <a:prstGeom prst="rect">
            <a:avLst/>
          </a:prstGeom>
        </p:spPr>
        <p:txBody>
          <a:bodyPr wrap="square" lIns="68580" tIns="34290" rIns="68580" bIns="34290">
            <a:spAutoFit/>
          </a:bodyPr>
          <a:lstStyle/>
          <a:p>
            <a:r>
              <a:rPr lang="en-US" sz="900" dirty="0"/>
              <a:t>INFORMATION IN THIS DOCUMENT IS PROVIDED IN CONNECTION WITH INTEL PRODUCTS. NO LICENSE, EXPRESS OR IMPLIED, BY ESTOPPEL OR OTHERWISE, TO ANY INTELLECTUAL PROPERTY RIGHTS IS GRANTED BY THIS DOCUMENT. EXCEPT AS PROVIDED IN INTEL'S TERMS AND CONDITIONS OF SALE FOR SUCH PRODUCTS, INTEL ASSUMES NO LIABILITY WHATSOEVER AND INTEL DISCLAIMS ANY EXPRESS OR IMPLIED WARRANTY, RELATING TO SALE AND/OR USE OF INTEL PRODUCTS INCLUDING LIABILITY OR WARRANTIES RELATING TO FITNESS FOR A PARTICULAR PURPOSE, MERCHANTABILITY, OR INFRINGEMENT OF ANY PATENT, COPYRIGHT OR OTHER INTELLECTUAL PROPERTY RIGHT.</a:t>
            </a:r>
            <a:br>
              <a:rPr lang="en-US" sz="900" dirty="0"/>
            </a:br>
            <a:r>
              <a:rPr lang="en-US" sz="900" dirty="0"/>
              <a:t>UNLESS OTHERWISE AGREED IN WRITING BY INTEL, THE INTEL PRODUCTS ARE NOT DESIGNED NOR INTENDED FOR</a:t>
            </a:r>
            <a:r>
              <a:rPr lang="en-US" sz="900" i="1" dirty="0"/>
              <a:t> </a:t>
            </a:r>
            <a:r>
              <a:rPr lang="en-US" sz="900" dirty="0"/>
              <a:t>ANY</a:t>
            </a:r>
            <a:r>
              <a:rPr lang="en-US" sz="900" i="1" dirty="0"/>
              <a:t> </a:t>
            </a:r>
            <a:r>
              <a:rPr lang="en-US" sz="900" dirty="0"/>
              <a:t>APPLICATION IN WHICH THE FAILURE OF THE INTEL PRODUCT COULD CREATE A SITUATION WHERE PERSONAL INJURY OR DEATH MAY OCCUR.</a:t>
            </a:r>
            <a:br>
              <a:rPr lang="en-US" sz="900" dirty="0"/>
            </a:br>
            <a:r>
              <a:rPr lang="en-US" sz="900" dirty="0"/>
              <a:t>Intel may make changes to specifications and product descriptions at any time, without notice. Designers must not rely on the absence or characteristics of any features or instructions marked "reserved" or "undefined." Intel reserves these for future definition and shall have no responsibility whatsoever for conflicts or incompatibilities arising from future changes to them. The information here is subject to change without notice. Do not finalize a design with this information. </a:t>
            </a:r>
            <a:br>
              <a:rPr lang="en-US" sz="900" dirty="0"/>
            </a:br>
            <a:r>
              <a:rPr lang="en-US" sz="900" dirty="0"/>
              <a:t>The products described in this document may contain design defects or errors known as errata which may cause the product to deviate from published specifications. Current characterized errata are available on request. </a:t>
            </a:r>
            <a:br>
              <a:rPr lang="en-US" sz="900" dirty="0"/>
            </a:br>
            <a:r>
              <a:rPr lang="en-US" sz="900" dirty="0"/>
              <a:t>This document contains information on products in the design phase of development. </a:t>
            </a:r>
          </a:p>
          <a:p>
            <a:r>
              <a:rPr lang="en-US" sz="900" dirty="0"/>
              <a:t>All products, computer systems, dates, and figures specified are preliminary based on current expectations, and are subject to change without notice.  </a:t>
            </a:r>
          </a:p>
          <a:p>
            <a:r>
              <a:rPr lang="en-US" sz="900" dirty="0"/>
              <a:t>Intel product plans in this presentation do not constitute Intel plan of record product roadmaps. Please contact your Intel representative to obtain Intel’s current plan of record product roadmaps. </a:t>
            </a:r>
          </a:p>
          <a:p>
            <a:r>
              <a:rPr lang="en-US" sz="900" dirty="0"/>
              <a:t>Software and workloads used in performance tests may have been optimized for performance only on Intel microprocessors.  Performance tests, such as STREAM , NPB, NAMD and Linpack, are measured using specific computer systems, components, software, operations and functions.  Any change to any of those factors may cause the results to vary.  You should consult other information and performance tests to assist you in fully evaluating your contemplated purchases, including the performance of that product when combined with other products.  </a:t>
            </a:r>
          </a:p>
          <a:p>
            <a:r>
              <a:rPr lang="en-US" sz="900" dirty="0"/>
              <a:t>Intel does not control or audit the design or implementation of third party benchmarks or Web sites referenced in this document. Intel encourages all of its customers to visit the referenced Web sites or others where similar performance benchmarks are reported and confirm whether the referenced benchmarks are accurate and reflect performance of systems available for purchase. </a:t>
            </a:r>
          </a:p>
          <a:p>
            <a:r>
              <a:rPr lang="en-US" sz="900" dirty="0"/>
              <a:t>Relative performance is calculated by assigning a baseline value of 1.0 to one benchmark result, and then dividing the actual benchmark result for the baseline platform into each of the specific benchmark results of each of the other platforms, and assigning them a relative performance number that correlates with the performance improvements reported. </a:t>
            </a:r>
          </a:p>
          <a:p>
            <a:pPr>
              <a:lnSpc>
                <a:spcPct val="115000"/>
              </a:lnSpc>
            </a:pPr>
            <a:r>
              <a:rPr lang="en-US" sz="900" dirty="0"/>
              <a:t>Intel, Xeon and the Intel logo are trademarks of Intel Corporation in the U.S. and other countries.</a:t>
            </a:r>
          </a:p>
          <a:p>
            <a:pPr>
              <a:lnSpc>
                <a:spcPct val="115000"/>
              </a:lnSpc>
            </a:pPr>
            <a:r>
              <a:rPr lang="en-US" sz="900" dirty="0"/>
              <a:t>*Other names and brands may be claimed as the property of others</a:t>
            </a:r>
          </a:p>
          <a:p>
            <a:pPr>
              <a:lnSpc>
                <a:spcPct val="115000"/>
              </a:lnSpc>
            </a:pPr>
            <a:r>
              <a:rPr lang="en-US" sz="900" dirty="0"/>
              <a:t>Copyright © 2015 Intel Corporation. All rights reserved.</a:t>
            </a:r>
          </a:p>
        </p:txBody>
      </p:sp>
      <p:sp>
        <p:nvSpPr>
          <p:cNvPr id="2" name="Title 1"/>
          <p:cNvSpPr>
            <a:spLocks noGrp="1"/>
          </p:cNvSpPr>
          <p:nvPr>
            <p:ph type="title"/>
          </p:nvPr>
        </p:nvSpPr>
        <p:spPr>
          <a:xfrm>
            <a:off x="457200" y="94735"/>
            <a:ext cx="8229600" cy="511350"/>
          </a:xfrm>
        </p:spPr>
        <p:txBody>
          <a:bodyPr>
            <a:normAutofit/>
          </a:bodyPr>
          <a:lstStyle/>
          <a:p>
            <a:r>
              <a:rPr lang="en-US" sz="2000" dirty="0" smtClean="0"/>
              <a:t>Notices</a:t>
            </a:r>
            <a:endParaRPr lang="en-US" sz="2000" dirty="0"/>
          </a:p>
        </p:txBody>
      </p:sp>
      <p:sp>
        <p:nvSpPr>
          <p:cNvPr id="4" name="Slide Number Placeholder 3"/>
          <p:cNvSpPr>
            <a:spLocks noGrp="1"/>
          </p:cNvSpPr>
          <p:nvPr>
            <p:ph type="sldNum" sz="quarter" idx="4"/>
          </p:nvPr>
        </p:nvSpPr>
        <p:spPr>
          <a:xfrm>
            <a:off x="8618482" y="4843599"/>
            <a:ext cx="387470" cy="273844"/>
          </a:xfrm>
          <a:prstGeom prst="rect">
            <a:avLst/>
          </a:prstGeom>
        </p:spPr>
        <p:txBody>
          <a:bodyPr/>
          <a:lstStyle/>
          <a:p>
            <a:fld id="{EE2556C5-CE8C-6547-B838-EA80C61A4AF7}" type="slidenum">
              <a:rPr lang="en-US" smtClean="0"/>
              <a:pPr/>
              <a:t>2</a:t>
            </a:fld>
            <a:endParaRPr lang="en-US" dirty="0"/>
          </a:p>
        </p:txBody>
      </p:sp>
      <p:sp>
        <p:nvSpPr>
          <p:cNvPr id="5" name="Text Box 4"/>
          <p:cNvSpPr txBox="1">
            <a:spLocks noChangeArrowheads="1"/>
          </p:cNvSpPr>
          <p:nvPr/>
        </p:nvSpPr>
        <p:spPr bwMode="auto">
          <a:xfrm>
            <a:off x="0" y="0"/>
            <a:ext cx="9144000" cy="228600"/>
          </a:xfrm>
          <a:prstGeom prst="rect">
            <a:avLst/>
          </a:prstGeom>
          <a:solidFill>
            <a:srgbClr val="66FFFF"/>
          </a:solidFill>
          <a:ln w="50800" algn="ctr">
            <a:noFill/>
            <a:miter lim="800000"/>
            <a:headEnd/>
            <a:tailEnd/>
          </a:ln>
        </p:spPr>
        <p:txBody>
          <a:bodyPr anchor="ctr" anchorCtr="0">
            <a:noAutofit/>
          </a:bodyPr>
          <a:lstStyle/>
          <a:p>
            <a:pPr algn="ctr" defTabSz="457200" eaLnBrk="0" hangingPunct="0"/>
            <a:r>
              <a:rPr lang="en-US" sz="1200" b="1" dirty="0">
                <a:solidFill>
                  <a:srgbClr val="000000"/>
                </a:solidFill>
                <a:latin typeface="Intel Clear" panose="020B0604020203020204" pitchFamily="34" charset="0"/>
              </a:rPr>
              <a:t>This slide MUST be used with </a:t>
            </a:r>
            <a:r>
              <a:rPr lang="en-US" sz="1200" b="1" dirty="0" smtClean="0">
                <a:solidFill>
                  <a:srgbClr val="000000"/>
                </a:solidFill>
                <a:latin typeface="Intel Clear" panose="020B0604020203020204" pitchFamily="34" charset="0"/>
              </a:rPr>
              <a:t>any slides with performance data </a:t>
            </a:r>
            <a:r>
              <a:rPr lang="en-US" sz="1200" b="1" dirty="0">
                <a:solidFill>
                  <a:srgbClr val="000000"/>
                </a:solidFill>
                <a:latin typeface="Intel Clear" panose="020B0604020203020204" pitchFamily="34" charset="0"/>
              </a:rPr>
              <a:t>removed from this presentation</a:t>
            </a:r>
          </a:p>
        </p:txBody>
      </p:sp>
    </p:spTree>
    <p:extLst>
      <p:ext uri="{BB962C8B-B14F-4D97-AF65-F5344CB8AC3E}">
        <p14:creationId xmlns:p14="http://schemas.microsoft.com/office/powerpoint/2010/main" val="42842110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40586" y="881021"/>
            <a:ext cx="7894414" cy="3897024"/>
          </a:xfrm>
          <a:prstGeom prst="rect">
            <a:avLst/>
          </a:prstGeom>
        </p:spPr>
      </p:pic>
      <p:sp>
        <p:nvSpPr>
          <p:cNvPr id="2" name="Title 1"/>
          <p:cNvSpPr>
            <a:spLocks noGrp="1"/>
          </p:cNvSpPr>
          <p:nvPr>
            <p:ph type="title"/>
          </p:nvPr>
        </p:nvSpPr>
        <p:spPr/>
        <p:txBody>
          <a:bodyPr/>
          <a:lstStyle/>
          <a:p>
            <a:r>
              <a:rPr lang="de-DE" dirty="0" err="1" smtClean="0"/>
              <a:t>Haswell</a:t>
            </a:r>
            <a:r>
              <a:rPr lang="de-DE" dirty="0" smtClean="0"/>
              <a:t> </a:t>
            </a:r>
            <a:r>
              <a:rPr lang="de-DE" dirty="0" err="1" smtClean="0"/>
              <a:t>Execution</a:t>
            </a:r>
            <a:r>
              <a:rPr lang="de-DE" dirty="0" smtClean="0"/>
              <a:t> Units </a:t>
            </a:r>
            <a:r>
              <a:rPr lang="de-DE" dirty="0" err="1" smtClean="0"/>
              <a:t>Overview</a:t>
            </a:r>
            <a:endParaRPr lang="en-US" dirty="0"/>
          </a:p>
        </p:txBody>
      </p:sp>
      <p:sp>
        <p:nvSpPr>
          <p:cNvPr id="4" name="Slide Number Placeholder 3"/>
          <p:cNvSpPr>
            <a:spLocks noGrp="1"/>
          </p:cNvSpPr>
          <p:nvPr>
            <p:ph type="sldNum" sz="quarter" idx="12"/>
          </p:nvPr>
        </p:nvSpPr>
        <p:spPr/>
        <p:txBody>
          <a:bodyPr/>
          <a:lstStyle/>
          <a:p>
            <a:fld id="{EE2556C5-CE8C-6547-B838-EA80C61A4AF7}" type="slidenum">
              <a:rPr lang="en-US" smtClean="0">
                <a:solidFill>
                  <a:prstClr val="white"/>
                </a:solidFill>
              </a:rPr>
              <a:pPr/>
              <a:t>20</a:t>
            </a:fld>
            <a:endParaRPr lang="en-US" dirty="0">
              <a:solidFill>
                <a:prstClr val="white"/>
              </a:solidFill>
            </a:endParaRPr>
          </a:p>
        </p:txBody>
      </p:sp>
    </p:spTree>
    <p:extLst>
      <p:ext uri="{BB962C8B-B14F-4D97-AF65-F5344CB8AC3E}">
        <p14:creationId xmlns:p14="http://schemas.microsoft.com/office/powerpoint/2010/main" val="18205420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b="1" dirty="0" smtClean="0">
                <a:latin typeface="Intel Clear" panose="020B0604020203020204" pitchFamily="34" charset="0"/>
              </a:rPr>
              <a:t>Major </a:t>
            </a:r>
            <a:r>
              <a:rPr lang="de-DE" b="1" dirty="0" err="1" smtClean="0">
                <a:latin typeface="Intel Clear" panose="020B0604020203020204" pitchFamily="34" charset="0"/>
              </a:rPr>
              <a:t>Buffer</a:t>
            </a:r>
            <a:r>
              <a:rPr lang="de-DE" b="1" dirty="0" smtClean="0">
                <a:latin typeface="Intel Clear" panose="020B0604020203020204" pitchFamily="34" charset="0"/>
              </a:rPr>
              <a:t> Sizes</a:t>
            </a:r>
            <a:endParaRPr lang="en-US" b="1" dirty="0">
              <a:latin typeface="Intel Clear" panose="020B0604020203020204" pitchFamily="34" charset="0"/>
            </a:endParaRPr>
          </a:p>
        </p:txBody>
      </p:sp>
      <p:graphicFrame>
        <p:nvGraphicFramePr>
          <p:cNvPr id="3" name="Group 4"/>
          <p:cNvGraphicFramePr>
            <a:graphicFrameLocks noGrp="1"/>
          </p:cNvGraphicFramePr>
          <p:nvPr>
            <p:extLst>
              <p:ext uri="{D42A27DB-BD31-4B8C-83A1-F6EECF244321}">
                <p14:modId xmlns:p14="http://schemas.microsoft.com/office/powerpoint/2010/main" val="3321448634"/>
              </p:ext>
            </p:extLst>
          </p:nvPr>
        </p:nvGraphicFramePr>
        <p:xfrm>
          <a:off x="631063" y="1242557"/>
          <a:ext cx="7334520" cy="2532006"/>
        </p:xfrm>
        <a:graphic>
          <a:graphicData uri="http://schemas.openxmlformats.org/drawingml/2006/table">
            <a:tbl>
              <a:tblPr firstRow="1">
                <a:tableStyleId>{6E25E649-3F16-4E02-A733-19D2CDBF48F0}</a:tableStyleId>
              </a:tblPr>
              <a:tblGrid>
                <a:gridCol w="2280305"/>
                <a:gridCol w="1641314"/>
                <a:gridCol w="1693572"/>
                <a:gridCol w="1719329"/>
              </a:tblGrid>
              <a:tr h="419132">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400" b="1" i="0" u="none" strike="noStrike" cap="none" normalizeH="0" baseline="0" dirty="0" smtClean="0">
                        <a:ln>
                          <a:noFill/>
                        </a:ln>
                        <a:solidFill>
                          <a:schemeClr val="bg1"/>
                        </a:solidFill>
                        <a:effectLst/>
                        <a:latin typeface="Intel Clear" panose="020B0604020203020204" pitchFamily="34" charset="0"/>
                        <a:cs typeface="Arial" charset="0"/>
                      </a:endParaRPr>
                    </a:p>
                  </a:txBody>
                  <a:tcPr marT="91440" marB="91440" anchor="b" horzOverflow="overflow">
                    <a:noFill/>
                  </a:tcPr>
                </a:tc>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u="none" strike="noStrike" cap="none" normalizeH="0" baseline="0" dirty="0" smtClean="0">
                          <a:ln>
                            <a:noFill/>
                          </a:ln>
                          <a:solidFill>
                            <a:schemeClr val="bg1"/>
                          </a:solidFill>
                          <a:effectLst/>
                          <a:latin typeface="Intel Clear" panose="020B0604020203020204" pitchFamily="34" charset="0"/>
                        </a:rPr>
                        <a:t>Nehalem</a:t>
                      </a:r>
                      <a:endParaRPr kumimoji="0" lang="en-US" sz="1400" b="1" i="0" u="none" strike="noStrike" cap="none" normalizeH="0" baseline="0" dirty="0" smtClean="0">
                        <a:ln>
                          <a:noFill/>
                        </a:ln>
                        <a:solidFill>
                          <a:schemeClr val="bg1"/>
                        </a:solidFill>
                        <a:effectLst/>
                        <a:latin typeface="Intel Clear" panose="020B0604020203020204" pitchFamily="34" charset="0"/>
                        <a:cs typeface="Arial" charset="0"/>
                      </a:endParaRPr>
                    </a:p>
                  </a:txBody>
                  <a:tcPr marT="91440" marB="91440" anchor="b" horzOverflow="overflow">
                    <a:lnR w="6350" cap="flat" cmpd="sng" algn="ctr">
                      <a:solidFill>
                        <a:schemeClr val="tx1">
                          <a:lumMod val="50000"/>
                        </a:schemeClr>
                      </a:solidFill>
                      <a:prstDash val="solid"/>
                      <a:round/>
                      <a:headEnd type="none" w="med" len="med"/>
                      <a:tailEnd type="none" w="med" len="med"/>
                    </a:lnR>
                    <a:solidFill>
                      <a:srgbClr val="0070C0"/>
                    </a:solidFill>
                  </a:tcPr>
                </a:tc>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u="none" strike="noStrike" cap="none" normalizeH="0" baseline="0" dirty="0" smtClean="0">
                          <a:ln>
                            <a:noFill/>
                          </a:ln>
                          <a:solidFill>
                            <a:schemeClr val="tx1"/>
                          </a:solidFill>
                          <a:effectLst/>
                          <a:latin typeface="Intel Clear" panose="020B0604020203020204" pitchFamily="34" charset="0"/>
                        </a:rPr>
                        <a:t>Sandy Bridge</a:t>
                      </a:r>
                      <a:endParaRPr kumimoji="0" lang="en-US" sz="1400" b="1" i="0" u="none" strike="noStrike" cap="none" normalizeH="0" baseline="0" dirty="0" smtClean="0">
                        <a:ln>
                          <a:noFill/>
                        </a:ln>
                        <a:solidFill>
                          <a:schemeClr val="tx1"/>
                        </a:solidFill>
                        <a:effectLst/>
                        <a:latin typeface="Intel Clear" panose="020B0604020203020204" pitchFamily="34" charset="0"/>
                        <a:cs typeface="Arial" charset="0"/>
                      </a:endParaRPr>
                    </a:p>
                  </a:txBody>
                  <a:tcPr marT="91440" marB="91440" anchor="b" horzOverflow="overflow">
                    <a:lnL w="6350" cap="flat" cmpd="sng" algn="ctr">
                      <a:solidFill>
                        <a:schemeClr val="tx1">
                          <a:lumMod val="50000"/>
                        </a:schemeClr>
                      </a:solidFill>
                      <a:prstDash val="solid"/>
                      <a:round/>
                      <a:headEnd type="none" w="med" len="med"/>
                      <a:tailEnd type="none" w="med" len="med"/>
                    </a:lnL>
                    <a:solidFill>
                      <a:schemeClr val="accent2"/>
                    </a:solidFill>
                  </a:tcPr>
                </a:tc>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u="none" strike="noStrike" cap="none" normalizeH="0" baseline="0" dirty="0" smtClean="0">
                          <a:ln>
                            <a:noFill/>
                          </a:ln>
                          <a:solidFill>
                            <a:schemeClr val="tx1"/>
                          </a:solidFill>
                          <a:effectLst/>
                          <a:latin typeface="Intel Clear" panose="020B0604020203020204" pitchFamily="34" charset="0"/>
                        </a:rPr>
                        <a:t>Haswell</a:t>
                      </a:r>
                      <a:endParaRPr kumimoji="0" lang="en-US" sz="1400" b="1" i="0" u="none" strike="noStrike" cap="none" normalizeH="0" baseline="0" dirty="0" smtClean="0">
                        <a:ln>
                          <a:noFill/>
                        </a:ln>
                        <a:solidFill>
                          <a:schemeClr val="tx1"/>
                        </a:solidFill>
                        <a:effectLst/>
                        <a:latin typeface="Intel Clear" panose="020B0604020203020204" pitchFamily="34" charset="0"/>
                        <a:cs typeface="Arial" charset="0"/>
                      </a:endParaRPr>
                    </a:p>
                  </a:txBody>
                  <a:tcPr marT="91440" marB="91440" anchor="b" horzOverflow="overflow">
                    <a:solidFill>
                      <a:schemeClr val="accent6"/>
                    </a:solidFill>
                  </a:tcPr>
                </a:tc>
              </a:tr>
              <a:tr h="316472">
                <a:tc>
                  <a:txBody>
                    <a:bodyPr/>
                    <a:lstStyle/>
                    <a:p>
                      <a:pPr marL="0" marR="0" lvl="0" indent="0" algn="l" defTabSz="914400" rtl="0" eaLnBrk="0" fontAlgn="base" latinLnBrk="0" hangingPunct="0">
                        <a:lnSpc>
                          <a:spcPct val="95000"/>
                        </a:lnSpc>
                        <a:spcBef>
                          <a:spcPct val="30000"/>
                        </a:spcBef>
                        <a:spcAft>
                          <a:spcPct val="0"/>
                        </a:spcAft>
                        <a:buClr>
                          <a:schemeClr val="tx2"/>
                        </a:buClr>
                        <a:buSzPct val="75000"/>
                        <a:buFont typeface="Wingdings" pitchFamily="2" charset="2"/>
                        <a:buNone/>
                        <a:tabLst/>
                      </a:pPr>
                      <a:r>
                        <a:rPr kumimoji="0" lang="en-US" sz="1400" b="0" u="none" strike="noStrike" cap="none" normalizeH="0" baseline="0" dirty="0" smtClean="0">
                          <a:ln>
                            <a:noFill/>
                          </a:ln>
                          <a:effectLst/>
                          <a:latin typeface="Intel Clear" panose="020B0604020203020204" pitchFamily="34" charset="0"/>
                        </a:rPr>
                        <a:t>Out-of-order Window</a:t>
                      </a:r>
                      <a:endParaRPr kumimoji="0" lang="en-US" sz="1400" b="0" i="0" u="none" strike="noStrike" cap="none" normalizeH="0" baseline="0" dirty="0" smtClean="0">
                        <a:ln>
                          <a:noFill/>
                        </a:ln>
                        <a:solidFill>
                          <a:schemeClr val="tx1"/>
                        </a:solidFill>
                        <a:effectLst/>
                        <a:latin typeface="Intel Clear" panose="020B0604020203020204" pitchFamily="34" charset="0"/>
                        <a:cs typeface="Arial" charset="0"/>
                      </a:endParaRPr>
                    </a:p>
                  </a:txBody>
                  <a:tcPr anchor="ctr" horzOverflow="overflow">
                    <a:lnB w="6350" cap="flat" cmpd="sng" algn="ctr">
                      <a:solidFill>
                        <a:schemeClr val="tx1">
                          <a:lumMod val="50000"/>
                        </a:schemeClr>
                      </a:solidFill>
                      <a:prstDash val="solid"/>
                      <a:round/>
                      <a:headEnd type="none" w="med" len="med"/>
                      <a:tailEnd type="none" w="med" len="med"/>
                    </a:lnB>
                    <a:noFill/>
                  </a:tcPr>
                </a:tc>
                <a:tc>
                  <a:txBody>
                    <a:bodyPr/>
                    <a:lstStyle/>
                    <a:p>
                      <a:pPr marL="0" marR="0" lvl="0" indent="0" algn="ctr" defTabSz="914400" rtl="0" eaLnBrk="0" fontAlgn="base" latinLnBrk="0" hangingPunct="0">
                        <a:lnSpc>
                          <a:spcPct val="95000"/>
                        </a:lnSpc>
                        <a:spcBef>
                          <a:spcPct val="30000"/>
                        </a:spcBef>
                        <a:spcAft>
                          <a:spcPct val="0"/>
                        </a:spcAft>
                        <a:buClr>
                          <a:schemeClr val="tx2"/>
                        </a:buClr>
                        <a:buSzPct val="75000"/>
                        <a:buFont typeface="Wingdings" pitchFamily="2" charset="2"/>
                        <a:buNone/>
                        <a:tabLst/>
                      </a:pPr>
                      <a:r>
                        <a:rPr kumimoji="0" lang="en-US" sz="1400" b="1" u="none" strike="noStrike" cap="none" normalizeH="0" baseline="0" dirty="0" smtClean="0">
                          <a:ln>
                            <a:noFill/>
                          </a:ln>
                          <a:solidFill>
                            <a:srgbClr val="0070C0"/>
                          </a:solidFill>
                          <a:effectLst/>
                          <a:latin typeface="Intel Clear" panose="020B0604020203020204" pitchFamily="34" charset="0"/>
                        </a:rPr>
                        <a:t>128</a:t>
                      </a:r>
                      <a:endParaRPr kumimoji="0" lang="en-US" sz="1400" b="1" i="0" u="none" strike="noStrike" cap="none" normalizeH="0" baseline="0" dirty="0" smtClean="0">
                        <a:ln>
                          <a:noFill/>
                        </a:ln>
                        <a:solidFill>
                          <a:srgbClr val="0070C0"/>
                        </a:solidFill>
                        <a:effectLst/>
                        <a:latin typeface="Intel Clear" panose="020B0604020203020204" pitchFamily="34" charset="0"/>
                        <a:cs typeface="Arial" charset="0"/>
                      </a:endParaRPr>
                    </a:p>
                  </a:txBody>
                  <a:tcPr anchor="ctr" anchorCtr="1" horzOverflow="overflow">
                    <a:lnB w="6350" cap="flat" cmpd="sng" algn="ctr">
                      <a:solidFill>
                        <a:schemeClr val="tx1">
                          <a:lumMod val="50000"/>
                        </a:schemeClr>
                      </a:solidFill>
                      <a:prstDash val="solid"/>
                      <a:round/>
                      <a:headEnd type="none" w="med" len="med"/>
                      <a:tailEnd type="none" w="med" len="med"/>
                    </a:lnB>
                    <a:noFill/>
                  </a:tcPr>
                </a:tc>
                <a:tc>
                  <a:txBody>
                    <a:bodyPr/>
                    <a:lstStyle/>
                    <a:p>
                      <a:pPr marL="0" marR="0" lvl="0" indent="0" algn="ctr" defTabSz="914400" rtl="0" eaLnBrk="0" fontAlgn="base" latinLnBrk="0" hangingPunct="0">
                        <a:lnSpc>
                          <a:spcPct val="95000"/>
                        </a:lnSpc>
                        <a:spcBef>
                          <a:spcPct val="30000"/>
                        </a:spcBef>
                        <a:spcAft>
                          <a:spcPct val="0"/>
                        </a:spcAft>
                        <a:buClr>
                          <a:schemeClr val="tx2"/>
                        </a:buClr>
                        <a:buSzPct val="75000"/>
                        <a:buFont typeface="Wingdings" pitchFamily="2" charset="2"/>
                        <a:buNone/>
                        <a:tabLst/>
                      </a:pPr>
                      <a:r>
                        <a:rPr kumimoji="0" lang="en-US" sz="1400" b="1" u="none" strike="noStrike" cap="none" normalizeH="0" baseline="0" dirty="0" smtClean="0">
                          <a:ln>
                            <a:noFill/>
                          </a:ln>
                          <a:solidFill>
                            <a:schemeClr val="tx2">
                              <a:lumMod val="75000"/>
                            </a:schemeClr>
                          </a:solidFill>
                          <a:effectLst/>
                          <a:latin typeface="Intel Clear" panose="020B0604020203020204" pitchFamily="34" charset="0"/>
                        </a:rPr>
                        <a:t>168</a:t>
                      </a:r>
                      <a:endParaRPr kumimoji="0" lang="en-US" sz="1400" b="1" i="0" u="none" strike="noStrike" cap="none" normalizeH="0" baseline="0" dirty="0" smtClean="0">
                        <a:ln>
                          <a:noFill/>
                        </a:ln>
                        <a:solidFill>
                          <a:schemeClr val="tx2">
                            <a:lumMod val="75000"/>
                          </a:schemeClr>
                        </a:solidFill>
                        <a:effectLst/>
                        <a:latin typeface="Intel Clear" panose="020B0604020203020204" pitchFamily="34" charset="0"/>
                        <a:cs typeface="Arial" charset="0"/>
                      </a:endParaRPr>
                    </a:p>
                  </a:txBody>
                  <a:tcPr anchor="ctr" anchorCtr="1" horzOverflow="overflow">
                    <a:lnB w="6350" cap="flat" cmpd="sng" algn="ctr">
                      <a:solidFill>
                        <a:schemeClr val="tx1">
                          <a:lumMod val="50000"/>
                        </a:schemeClr>
                      </a:solidFill>
                      <a:prstDash val="solid"/>
                      <a:round/>
                      <a:headEnd type="none" w="med" len="med"/>
                      <a:tailEnd type="none" w="med" len="med"/>
                    </a:lnB>
                    <a:noFill/>
                  </a:tcPr>
                </a:tc>
                <a:tc>
                  <a:txBody>
                    <a:bodyPr/>
                    <a:lstStyle/>
                    <a:p>
                      <a:pPr marL="0" marR="0" lvl="0" indent="0" algn="r" defTabSz="914400" rtl="0" eaLnBrk="0" fontAlgn="base" latinLnBrk="0" hangingPunct="0">
                        <a:lnSpc>
                          <a:spcPct val="95000"/>
                        </a:lnSpc>
                        <a:spcBef>
                          <a:spcPct val="30000"/>
                        </a:spcBef>
                        <a:spcAft>
                          <a:spcPct val="0"/>
                        </a:spcAft>
                        <a:buClr>
                          <a:schemeClr val="tx2"/>
                        </a:buClr>
                        <a:buSzPct val="75000"/>
                        <a:buFont typeface="Wingdings" pitchFamily="2" charset="2"/>
                        <a:buNone/>
                        <a:tabLst/>
                      </a:pPr>
                      <a:r>
                        <a:rPr kumimoji="0" lang="en-US" sz="1400" b="1" u="none" strike="noStrike" cap="none" normalizeH="0" baseline="0" dirty="0" smtClean="0">
                          <a:ln>
                            <a:noFill/>
                          </a:ln>
                          <a:solidFill>
                            <a:schemeClr val="accent6"/>
                          </a:solidFill>
                          <a:effectLst/>
                          <a:latin typeface="Intel Clear" panose="020B0604020203020204" pitchFamily="34" charset="0"/>
                        </a:rPr>
                        <a:t>192</a:t>
                      </a:r>
                      <a:endParaRPr kumimoji="0" lang="en-US" sz="1400" b="1" i="0" u="none" strike="noStrike" cap="none" normalizeH="0" baseline="0" dirty="0" smtClean="0">
                        <a:ln>
                          <a:noFill/>
                        </a:ln>
                        <a:solidFill>
                          <a:schemeClr val="accent6"/>
                        </a:solidFill>
                        <a:effectLst/>
                        <a:latin typeface="Intel Clear" panose="020B0604020203020204" pitchFamily="34" charset="0"/>
                        <a:cs typeface="Arial" charset="0"/>
                      </a:endParaRPr>
                    </a:p>
                  </a:txBody>
                  <a:tcPr anchor="ctr" anchorCtr="1" horzOverflow="overflow">
                    <a:lnB w="6350" cap="flat" cmpd="sng" algn="ctr">
                      <a:solidFill>
                        <a:schemeClr val="tx1">
                          <a:lumMod val="50000"/>
                        </a:schemeClr>
                      </a:solidFill>
                      <a:prstDash val="solid"/>
                      <a:round/>
                      <a:headEnd type="none" w="med" len="med"/>
                      <a:tailEnd type="none" w="med" len="med"/>
                    </a:lnB>
                    <a:noFill/>
                  </a:tcPr>
                </a:tc>
              </a:tr>
              <a:tr h="297752">
                <a:tc>
                  <a:txBody>
                    <a:bodyPr/>
                    <a:lstStyle/>
                    <a:p>
                      <a:pPr marL="0" marR="0" lvl="0" indent="0" algn="l" defTabSz="914400" rtl="0" eaLnBrk="0" fontAlgn="base" latinLnBrk="0" hangingPunct="0">
                        <a:lnSpc>
                          <a:spcPct val="95000"/>
                        </a:lnSpc>
                        <a:spcBef>
                          <a:spcPct val="30000"/>
                        </a:spcBef>
                        <a:spcAft>
                          <a:spcPct val="0"/>
                        </a:spcAft>
                        <a:buClr>
                          <a:schemeClr val="tx2"/>
                        </a:buClr>
                        <a:buSzPct val="75000"/>
                        <a:buFont typeface="Wingdings" pitchFamily="2" charset="2"/>
                        <a:buNone/>
                        <a:tabLst/>
                      </a:pPr>
                      <a:r>
                        <a:rPr kumimoji="0" lang="en-US" sz="1400" b="0" u="none" strike="noStrike" cap="none" normalizeH="0" baseline="0" dirty="0" smtClean="0">
                          <a:ln>
                            <a:noFill/>
                          </a:ln>
                          <a:effectLst/>
                          <a:latin typeface="Intel Clear" panose="020B0604020203020204" pitchFamily="34" charset="0"/>
                        </a:rPr>
                        <a:t>In-flight Loads</a:t>
                      </a:r>
                      <a:endParaRPr kumimoji="0" lang="en-US" sz="1400" b="0" i="0" u="none" strike="noStrike" cap="none" normalizeH="0" baseline="0" dirty="0" smtClean="0">
                        <a:ln>
                          <a:noFill/>
                        </a:ln>
                        <a:solidFill>
                          <a:schemeClr val="tx1"/>
                        </a:solidFill>
                        <a:effectLst/>
                        <a:latin typeface="Intel Clear" panose="020B0604020203020204" pitchFamily="34" charset="0"/>
                        <a:cs typeface="Arial" charset="0"/>
                      </a:endParaRPr>
                    </a:p>
                  </a:txBody>
                  <a:tcPr anchor="ctr" horzOverflow="overflow">
                    <a:lnT w="6350" cap="flat" cmpd="sng" algn="ctr">
                      <a:solidFill>
                        <a:schemeClr val="tx1">
                          <a:lumMod val="50000"/>
                        </a:schemeClr>
                      </a:solidFill>
                      <a:prstDash val="solid"/>
                      <a:round/>
                      <a:headEnd type="none" w="med" len="med"/>
                      <a:tailEnd type="none" w="med" len="med"/>
                    </a:lnT>
                    <a:lnB w="6350" cap="flat" cmpd="sng" algn="ctr">
                      <a:solidFill>
                        <a:schemeClr val="tx1">
                          <a:lumMod val="50000"/>
                        </a:schemeClr>
                      </a:solidFill>
                      <a:prstDash val="solid"/>
                      <a:round/>
                      <a:headEnd type="none" w="med" len="med"/>
                      <a:tailEnd type="none" w="med" len="med"/>
                    </a:lnB>
                    <a:noFill/>
                  </a:tcPr>
                </a:tc>
                <a:tc>
                  <a:txBody>
                    <a:bodyPr/>
                    <a:lstStyle/>
                    <a:p>
                      <a:pPr marL="0" marR="0" lvl="0" indent="0" algn="ctr" defTabSz="914400" rtl="0" eaLnBrk="0" fontAlgn="base" latinLnBrk="0" hangingPunct="0">
                        <a:lnSpc>
                          <a:spcPct val="95000"/>
                        </a:lnSpc>
                        <a:spcBef>
                          <a:spcPct val="30000"/>
                        </a:spcBef>
                        <a:spcAft>
                          <a:spcPct val="0"/>
                        </a:spcAft>
                        <a:buClr>
                          <a:schemeClr val="tx2"/>
                        </a:buClr>
                        <a:buSzPct val="75000"/>
                        <a:buFont typeface="Wingdings" pitchFamily="2" charset="2"/>
                        <a:buNone/>
                        <a:tabLst/>
                      </a:pPr>
                      <a:r>
                        <a:rPr kumimoji="0" lang="en-US" sz="1400" b="1" u="none" strike="noStrike" cap="none" normalizeH="0" baseline="0" dirty="0" smtClean="0">
                          <a:ln>
                            <a:noFill/>
                          </a:ln>
                          <a:solidFill>
                            <a:srgbClr val="0070C0"/>
                          </a:solidFill>
                          <a:effectLst/>
                          <a:latin typeface="Intel Clear" panose="020B0604020203020204" pitchFamily="34" charset="0"/>
                        </a:rPr>
                        <a:t>48</a:t>
                      </a:r>
                      <a:endParaRPr kumimoji="0" lang="en-US" sz="1400" b="1" i="0" u="none" strike="noStrike" cap="none" normalizeH="0" baseline="0" dirty="0" smtClean="0">
                        <a:ln>
                          <a:noFill/>
                        </a:ln>
                        <a:solidFill>
                          <a:srgbClr val="0070C0"/>
                        </a:solidFill>
                        <a:effectLst/>
                        <a:latin typeface="Intel Clear" panose="020B0604020203020204" pitchFamily="34" charset="0"/>
                        <a:cs typeface="Arial" charset="0"/>
                      </a:endParaRPr>
                    </a:p>
                  </a:txBody>
                  <a:tcPr anchor="ctr" anchorCtr="1" horzOverflow="overflow">
                    <a:lnT w="6350" cap="flat" cmpd="sng" algn="ctr">
                      <a:solidFill>
                        <a:schemeClr val="tx1">
                          <a:lumMod val="50000"/>
                        </a:schemeClr>
                      </a:solidFill>
                      <a:prstDash val="solid"/>
                      <a:round/>
                      <a:headEnd type="none" w="med" len="med"/>
                      <a:tailEnd type="none" w="med" len="med"/>
                    </a:lnT>
                    <a:lnB w="6350" cap="flat" cmpd="sng" algn="ctr">
                      <a:solidFill>
                        <a:schemeClr val="tx1">
                          <a:lumMod val="50000"/>
                        </a:schemeClr>
                      </a:solidFill>
                      <a:prstDash val="solid"/>
                      <a:round/>
                      <a:headEnd type="none" w="med" len="med"/>
                      <a:tailEnd type="none" w="med" len="med"/>
                    </a:lnB>
                    <a:noFill/>
                  </a:tcPr>
                </a:tc>
                <a:tc>
                  <a:txBody>
                    <a:bodyPr/>
                    <a:lstStyle/>
                    <a:p>
                      <a:pPr marL="0" marR="0" lvl="0" indent="0" algn="ctr" defTabSz="914400" rtl="0" eaLnBrk="0" fontAlgn="base" latinLnBrk="0" hangingPunct="0">
                        <a:lnSpc>
                          <a:spcPct val="95000"/>
                        </a:lnSpc>
                        <a:spcBef>
                          <a:spcPct val="30000"/>
                        </a:spcBef>
                        <a:spcAft>
                          <a:spcPct val="0"/>
                        </a:spcAft>
                        <a:buClr>
                          <a:schemeClr val="tx2"/>
                        </a:buClr>
                        <a:buSzPct val="75000"/>
                        <a:buFont typeface="Wingdings" pitchFamily="2" charset="2"/>
                        <a:buNone/>
                        <a:tabLst/>
                      </a:pPr>
                      <a:r>
                        <a:rPr kumimoji="0" lang="en-US" sz="1400" b="1" u="none" strike="noStrike" cap="none" normalizeH="0" baseline="0" dirty="0" smtClean="0">
                          <a:ln>
                            <a:noFill/>
                          </a:ln>
                          <a:solidFill>
                            <a:schemeClr val="tx2">
                              <a:lumMod val="75000"/>
                            </a:schemeClr>
                          </a:solidFill>
                          <a:effectLst/>
                          <a:latin typeface="Intel Clear" panose="020B0604020203020204" pitchFamily="34" charset="0"/>
                        </a:rPr>
                        <a:t>64</a:t>
                      </a:r>
                      <a:endParaRPr kumimoji="0" lang="en-US" sz="1400" b="1" i="0" u="none" strike="noStrike" cap="none" normalizeH="0" baseline="0" dirty="0" smtClean="0">
                        <a:ln>
                          <a:noFill/>
                        </a:ln>
                        <a:solidFill>
                          <a:schemeClr val="tx2">
                            <a:lumMod val="75000"/>
                          </a:schemeClr>
                        </a:solidFill>
                        <a:effectLst/>
                        <a:latin typeface="Intel Clear" panose="020B0604020203020204" pitchFamily="34" charset="0"/>
                        <a:cs typeface="Arial" charset="0"/>
                      </a:endParaRPr>
                    </a:p>
                  </a:txBody>
                  <a:tcPr anchor="ctr" anchorCtr="1" horzOverflow="overflow">
                    <a:lnT w="6350" cap="flat" cmpd="sng" algn="ctr">
                      <a:solidFill>
                        <a:schemeClr val="tx1">
                          <a:lumMod val="50000"/>
                        </a:schemeClr>
                      </a:solidFill>
                      <a:prstDash val="solid"/>
                      <a:round/>
                      <a:headEnd type="none" w="med" len="med"/>
                      <a:tailEnd type="none" w="med" len="med"/>
                    </a:lnT>
                    <a:lnB w="6350" cap="flat" cmpd="sng" algn="ctr">
                      <a:solidFill>
                        <a:schemeClr val="tx1">
                          <a:lumMod val="50000"/>
                        </a:schemeClr>
                      </a:solidFill>
                      <a:prstDash val="solid"/>
                      <a:round/>
                      <a:headEnd type="none" w="med" len="med"/>
                      <a:tailEnd type="none" w="med" len="med"/>
                    </a:lnB>
                    <a:noFill/>
                  </a:tcPr>
                </a:tc>
                <a:tc>
                  <a:txBody>
                    <a:bodyPr/>
                    <a:lstStyle/>
                    <a:p>
                      <a:pPr marL="0" marR="0" lvl="0" indent="0" algn="r" defTabSz="914400" rtl="0" eaLnBrk="0" fontAlgn="base" latinLnBrk="0" hangingPunct="0">
                        <a:lnSpc>
                          <a:spcPct val="95000"/>
                        </a:lnSpc>
                        <a:spcBef>
                          <a:spcPct val="30000"/>
                        </a:spcBef>
                        <a:spcAft>
                          <a:spcPct val="0"/>
                        </a:spcAft>
                        <a:buClr>
                          <a:schemeClr val="tx2"/>
                        </a:buClr>
                        <a:buSzPct val="75000"/>
                        <a:buFont typeface="Wingdings" pitchFamily="2" charset="2"/>
                        <a:buNone/>
                        <a:tabLst/>
                      </a:pPr>
                      <a:r>
                        <a:rPr kumimoji="0" lang="en-US" sz="1400" b="1" u="none" strike="noStrike" cap="none" normalizeH="0" baseline="0" dirty="0" smtClean="0">
                          <a:ln>
                            <a:noFill/>
                          </a:ln>
                          <a:solidFill>
                            <a:schemeClr val="accent6"/>
                          </a:solidFill>
                          <a:effectLst/>
                          <a:latin typeface="Intel Clear" panose="020B0604020203020204" pitchFamily="34" charset="0"/>
                        </a:rPr>
                        <a:t>72</a:t>
                      </a:r>
                      <a:endParaRPr kumimoji="0" lang="en-US" sz="1400" b="1" i="0" u="none" strike="noStrike" cap="none" normalizeH="0" baseline="0" dirty="0" smtClean="0">
                        <a:ln>
                          <a:noFill/>
                        </a:ln>
                        <a:solidFill>
                          <a:schemeClr val="accent6"/>
                        </a:solidFill>
                        <a:effectLst/>
                        <a:latin typeface="Intel Clear" panose="020B0604020203020204" pitchFamily="34" charset="0"/>
                        <a:cs typeface="Arial" charset="0"/>
                      </a:endParaRPr>
                    </a:p>
                  </a:txBody>
                  <a:tcPr anchor="ctr" anchorCtr="1" horzOverflow="overflow">
                    <a:lnT w="6350" cap="flat" cmpd="sng" algn="ctr">
                      <a:solidFill>
                        <a:schemeClr val="tx1">
                          <a:lumMod val="50000"/>
                        </a:schemeClr>
                      </a:solidFill>
                      <a:prstDash val="solid"/>
                      <a:round/>
                      <a:headEnd type="none" w="med" len="med"/>
                      <a:tailEnd type="none" w="med" len="med"/>
                    </a:lnT>
                    <a:lnB w="6350" cap="flat" cmpd="sng" algn="ctr">
                      <a:solidFill>
                        <a:schemeClr val="tx1">
                          <a:lumMod val="50000"/>
                        </a:schemeClr>
                      </a:solidFill>
                      <a:prstDash val="solid"/>
                      <a:round/>
                      <a:headEnd type="none" w="med" len="med"/>
                      <a:tailEnd type="none" w="med" len="med"/>
                    </a:lnB>
                    <a:noFill/>
                  </a:tcPr>
                </a:tc>
              </a:tr>
              <a:tr h="297752">
                <a:tc>
                  <a:txBody>
                    <a:bodyPr/>
                    <a:lstStyle/>
                    <a:p>
                      <a:pPr marL="0" marR="0" lvl="0" indent="0" algn="l" defTabSz="914400" rtl="0" eaLnBrk="0" fontAlgn="base" latinLnBrk="0" hangingPunct="0">
                        <a:lnSpc>
                          <a:spcPct val="95000"/>
                        </a:lnSpc>
                        <a:spcBef>
                          <a:spcPct val="30000"/>
                        </a:spcBef>
                        <a:spcAft>
                          <a:spcPct val="0"/>
                        </a:spcAft>
                        <a:buClr>
                          <a:schemeClr val="tx2"/>
                        </a:buClr>
                        <a:buSzPct val="75000"/>
                        <a:buFont typeface="Wingdings" pitchFamily="2" charset="2"/>
                        <a:buNone/>
                        <a:tabLst/>
                      </a:pPr>
                      <a:r>
                        <a:rPr kumimoji="0" lang="en-US" sz="1400" b="0" u="none" strike="noStrike" cap="none" normalizeH="0" baseline="0" dirty="0" smtClean="0">
                          <a:ln>
                            <a:noFill/>
                          </a:ln>
                          <a:effectLst/>
                          <a:latin typeface="Intel Clear" panose="020B0604020203020204" pitchFamily="34" charset="0"/>
                        </a:rPr>
                        <a:t>In-flight Stores</a:t>
                      </a:r>
                      <a:endParaRPr kumimoji="0" lang="en-US" sz="1400" b="0" i="0" u="none" strike="noStrike" cap="none" normalizeH="0" baseline="0" dirty="0" smtClean="0">
                        <a:ln>
                          <a:noFill/>
                        </a:ln>
                        <a:solidFill>
                          <a:schemeClr val="tx1"/>
                        </a:solidFill>
                        <a:effectLst/>
                        <a:latin typeface="Intel Clear" panose="020B0604020203020204" pitchFamily="34" charset="0"/>
                        <a:cs typeface="Arial" charset="0"/>
                      </a:endParaRPr>
                    </a:p>
                  </a:txBody>
                  <a:tcPr anchor="ctr" horzOverflow="overflow">
                    <a:lnT w="6350" cap="flat" cmpd="sng" algn="ctr">
                      <a:solidFill>
                        <a:schemeClr val="tx1">
                          <a:lumMod val="50000"/>
                        </a:schemeClr>
                      </a:solidFill>
                      <a:prstDash val="solid"/>
                      <a:round/>
                      <a:headEnd type="none" w="med" len="med"/>
                      <a:tailEnd type="none" w="med" len="med"/>
                    </a:lnT>
                    <a:lnB w="6350" cap="flat" cmpd="sng" algn="ctr">
                      <a:solidFill>
                        <a:schemeClr val="tx1">
                          <a:lumMod val="50000"/>
                        </a:schemeClr>
                      </a:solidFill>
                      <a:prstDash val="solid"/>
                      <a:round/>
                      <a:headEnd type="none" w="med" len="med"/>
                      <a:tailEnd type="none" w="med" len="med"/>
                    </a:lnB>
                    <a:noFill/>
                  </a:tcPr>
                </a:tc>
                <a:tc>
                  <a:txBody>
                    <a:bodyPr/>
                    <a:lstStyle/>
                    <a:p>
                      <a:pPr marL="0" marR="0" lvl="0" indent="0" algn="ctr" defTabSz="914400" rtl="0" eaLnBrk="0" fontAlgn="base" latinLnBrk="0" hangingPunct="0">
                        <a:lnSpc>
                          <a:spcPct val="95000"/>
                        </a:lnSpc>
                        <a:spcBef>
                          <a:spcPct val="30000"/>
                        </a:spcBef>
                        <a:spcAft>
                          <a:spcPct val="0"/>
                        </a:spcAft>
                        <a:buClr>
                          <a:schemeClr val="tx2"/>
                        </a:buClr>
                        <a:buSzPct val="75000"/>
                        <a:buFont typeface="Wingdings" pitchFamily="2" charset="2"/>
                        <a:buNone/>
                        <a:tabLst/>
                      </a:pPr>
                      <a:r>
                        <a:rPr kumimoji="0" lang="en-US" sz="1400" b="1" u="none" strike="noStrike" cap="none" normalizeH="0" baseline="0" dirty="0" smtClean="0">
                          <a:ln>
                            <a:noFill/>
                          </a:ln>
                          <a:solidFill>
                            <a:srgbClr val="0070C0"/>
                          </a:solidFill>
                          <a:effectLst/>
                          <a:latin typeface="Intel Clear" panose="020B0604020203020204" pitchFamily="34" charset="0"/>
                        </a:rPr>
                        <a:t>32</a:t>
                      </a:r>
                      <a:endParaRPr kumimoji="0" lang="en-US" sz="1400" b="1" i="0" u="none" strike="noStrike" cap="none" normalizeH="0" baseline="0" dirty="0" smtClean="0">
                        <a:ln>
                          <a:noFill/>
                        </a:ln>
                        <a:solidFill>
                          <a:srgbClr val="0070C0"/>
                        </a:solidFill>
                        <a:effectLst/>
                        <a:latin typeface="Intel Clear" panose="020B0604020203020204" pitchFamily="34" charset="0"/>
                        <a:cs typeface="Arial" charset="0"/>
                      </a:endParaRPr>
                    </a:p>
                  </a:txBody>
                  <a:tcPr anchor="ctr" anchorCtr="1" horzOverflow="overflow">
                    <a:lnT w="6350" cap="flat" cmpd="sng" algn="ctr">
                      <a:solidFill>
                        <a:schemeClr val="tx1">
                          <a:lumMod val="50000"/>
                        </a:schemeClr>
                      </a:solidFill>
                      <a:prstDash val="solid"/>
                      <a:round/>
                      <a:headEnd type="none" w="med" len="med"/>
                      <a:tailEnd type="none" w="med" len="med"/>
                    </a:lnT>
                    <a:lnB w="6350" cap="flat" cmpd="sng" algn="ctr">
                      <a:solidFill>
                        <a:schemeClr val="tx1">
                          <a:lumMod val="50000"/>
                        </a:schemeClr>
                      </a:solidFill>
                      <a:prstDash val="solid"/>
                      <a:round/>
                      <a:headEnd type="none" w="med" len="med"/>
                      <a:tailEnd type="none" w="med" len="med"/>
                    </a:lnB>
                    <a:noFill/>
                  </a:tcPr>
                </a:tc>
                <a:tc>
                  <a:txBody>
                    <a:bodyPr/>
                    <a:lstStyle/>
                    <a:p>
                      <a:pPr marL="0" marR="0" lvl="0" indent="0" algn="ctr" defTabSz="914400" rtl="0" eaLnBrk="0" fontAlgn="base" latinLnBrk="0" hangingPunct="0">
                        <a:lnSpc>
                          <a:spcPct val="95000"/>
                        </a:lnSpc>
                        <a:spcBef>
                          <a:spcPct val="30000"/>
                        </a:spcBef>
                        <a:spcAft>
                          <a:spcPct val="0"/>
                        </a:spcAft>
                        <a:buClr>
                          <a:schemeClr val="tx2"/>
                        </a:buClr>
                        <a:buSzPct val="75000"/>
                        <a:buFont typeface="Wingdings" pitchFamily="2" charset="2"/>
                        <a:buNone/>
                        <a:tabLst/>
                      </a:pPr>
                      <a:r>
                        <a:rPr kumimoji="0" lang="en-US" sz="1400" b="1" u="none" strike="noStrike" cap="none" normalizeH="0" baseline="0" dirty="0" smtClean="0">
                          <a:ln>
                            <a:noFill/>
                          </a:ln>
                          <a:solidFill>
                            <a:schemeClr val="tx2">
                              <a:lumMod val="75000"/>
                            </a:schemeClr>
                          </a:solidFill>
                          <a:effectLst/>
                          <a:latin typeface="Intel Clear" panose="020B0604020203020204" pitchFamily="34" charset="0"/>
                        </a:rPr>
                        <a:t>36</a:t>
                      </a:r>
                      <a:endParaRPr kumimoji="0" lang="en-US" sz="1400" b="1" i="0" u="none" strike="noStrike" cap="none" normalizeH="0" baseline="0" dirty="0" smtClean="0">
                        <a:ln>
                          <a:noFill/>
                        </a:ln>
                        <a:solidFill>
                          <a:schemeClr val="tx2">
                            <a:lumMod val="75000"/>
                          </a:schemeClr>
                        </a:solidFill>
                        <a:effectLst/>
                        <a:latin typeface="Intel Clear" panose="020B0604020203020204" pitchFamily="34" charset="0"/>
                        <a:cs typeface="Arial" charset="0"/>
                      </a:endParaRPr>
                    </a:p>
                  </a:txBody>
                  <a:tcPr anchor="ctr" anchorCtr="1" horzOverflow="overflow">
                    <a:lnT w="6350" cap="flat" cmpd="sng" algn="ctr">
                      <a:solidFill>
                        <a:schemeClr val="tx1">
                          <a:lumMod val="50000"/>
                        </a:schemeClr>
                      </a:solidFill>
                      <a:prstDash val="solid"/>
                      <a:round/>
                      <a:headEnd type="none" w="med" len="med"/>
                      <a:tailEnd type="none" w="med" len="med"/>
                    </a:lnT>
                    <a:lnB w="6350" cap="flat" cmpd="sng" algn="ctr">
                      <a:solidFill>
                        <a:schemeClr val="tx1">
                          <a:lumMod val="50000"/>
                        </a:schemeClr>
                      </a:solidFill>
                      <a:prstDash val="solid"/>
                      <a:round/>
                      <a:headEnd type="none" w="med" len="med"/>
                      <a:tailEnd type="none" w="med" len="med"/>
                    </a:lnB>
                    <a:noFill/>
                  </a:tcPr>
                </a:tc>
                <a:tc>
                  <a:txBody>
                    <a:bodyPr/>
                    <a:lstStyle/>
                    <a:p>
                      <a:pPr marL="0" marR="0" lvl="0" indent="0" algn="r" defTabSz="914400" rtl="0" eaLnBrk="0" fontAlgn="base" latinLnBrk="0" hangingPunct="0">
                        <a:lnSpc>
                          <a:spcPct val="95000"/>
                        </a:lnSpc>
                        <a:spcBef>
                          <a:spcPct val="30000"/>
                        </a:spcBef>
                        <a:spcAft>
                          <a:spcPct val="0"/>
                        </a:spcAft>
                        <a:buClr>
                          <a:schemeClr val="tx2"/>
                        </a:buClr>
                        <a:buSzPct val="75000"/>
                        <a:buFont typeface="Wingdings" pitchFamily="2" charset="2"/>
                        <a:buNone/>
                        <a:tabLst/>
                      </a:pPr>
                      <a:r>
                        <a:rPr kumimoji="0" lang="en-US" sz="1400" b="1" u="none" strike="noStrike" cap="none" normalizeH="0" baseline="0" dirty="0" smtClean="0">
                          <a:ln>
                            <a:noFill/>
                          </a:ln>
                          <a:solidFill>
                            <a:schemeClr val="accent6"/>
                          </a:solidFill>
                          <a:effectLst/>
                          <a:latin typeface="Intel Clear" panose="020B0604020203020204" pitchFamily="34" charset="0"/>
                        </a:rPr>
                        <a:t>42</a:t>
                      </a:r>
                      <a:endParaRPr kumimoji="0" lang="en-US" sz="1400" b="1" i="0" u="none" strike="noStrike" cap="none" normalizeH="0" baseline="0" dirty="0" smtClean="0">
                        <a:ln>
                          <a:noFill/>
                        </a:ln>
                        <a:solidFill>
                          <a:schemeClr val="accent6"/>
                        </a:solidFill>
                        <a:effectLst/>
                        <a:latin typeface="Intel Clear" panose="020B0604020203020204" pitchFamily="34" charset="0"/>
                        <a:cs typeface="Arial" charset="0"/>
                      </a:endParaRPr>
                    </a:p>
                  </a:txBody>
                  <a:tcPr anchor="ctr" anchorCtr="1" horzOverflow="overflow">
                    <a:lnT w="6350" cap="flat" cmpd="sng" algn="ctr">
                      <a:solidFill>
                        <a:schemeClr val="tx1">
                          <a:lumMod val="50000"/>
                        </a:schemeClr>
                      </a:solidFill>
                      <a:prstDash val="solid"/>
                      <a:round/>
                      <a:headEnd type="none" w="med" len="med"/>
                      <a:tailEnd type="none" w="med" len="med"/>
                    </a:lnT>
                    <a:lnB w="6350" cap="flat" cmpd="sng" algn="ctr">
                      <a:solidFill>
                        <a:schemeClr val="tx1">
                          <a:lumMod val="50000"/>
                        </a:schemeClr>
                      </a:solidFill>
                      <a:prstDash val="solid"/>
                      <a:round/>
                      <a:headEnd type="none" w="med" len="med"/>
                      <a:tailEnd type="none" w="med" len="med"/>
                    </a:lnB>
                    <a:noFill/>
                  </a:tcPr>
                </a:tc>
              </a:tr>
              <a:tr h="297752">
                <a:tc>
                  <a:txBody>
                    <a:bodyPr/>
                    <a:lstStyle/>
                    <a:p>
                      <a:pPr marL="0" marR="0" lvl="0" indent="0" algn="l" defTabSz="914400" rtl="0" eaLnBrk="0" fontAlgn="base" latinLnBrk="0" hangingPunct="0">
                        <a:lnSpc>
                          <a:spcPct val="95000"/>
                        </a:lnSpc>
                        <a:spcBef>
                          <a:spcPct val="30000"/>
                        </a:spcBef>
                        <a:spcAft>
                          <a:spcPct val="0"/>
                        </a:spcAft>
                        <a:buClr>
                          <a:schemeClr val="tx2"/>
                        </a:buClr>
                        <a:buSzPct val="75000"/>
                        <a:buFont typeface="Wingdings" pitchFamily="2" charset="2"/>
                        <a:buNone/>
                        <a:tabLst/>
                      </a:pPr>
                      <a:r>
                        <a:rPr kumimoji="0" lang="en-US" sz="1400" b="0" u="none" strike="noStrike" cap="none" normalizeH="0" baseline="0" dirty="0" smtClean="0">
                          <a:ln>
                            <a:noFill/>
                          </a:ln>
                          <a:effectLst/>
                          <a:latin typeface="Intel Clear" panose="020B0604020203020204" pitchFamily="34" charset="0"/>
                        </a:rPr>
                        <a:t>Scheduler Entries</a:t>
                      </a:r>
                      <a:endParaRPr kumimoji="0" lang="en-US" sz="1400" b="0" i="0" u="none" strike="noStrike" cap="none" normalizeH="0" baseline="0" dirty="0" smtClean="0">
                        <a:ln>
                          <a:noFill/>
                        </a:ln>
                        <a:solidFill>
                          <a:schemeClr val="tx1"/>
                        </a:solidFill>
                        <a:effectLst/>
                        <a:latin typeface="Intel Clear" panose="020B0604020203020204" pitchFamily="34" charset="0"/>
                        <a:cs typeface="Arial" charset="0"/>
                      </a:endParaRPr>
                    </a:p>
                  </a:txBody>
                  <a:tcPr anchor="ctr" horzOverflow="overflow">
                    <a:lnT w="6350" cap="flat" cmpd="sng" algn="ctr">
                      <a:solidFill>
                        <a:schemeClr val="tx1">
                          <a:lumMod val="50000"/>
                        </a:schemeClr>
                      </a:solidFill>
                      <a:prstDash val="solid"/>
                      <a:round/>
                      <a:headEnd type="none" w="med" len="med"/>
                      <a:tailEnd type="none" w="med" len="med"/>
                    </a:lnT>
                    <a:lnB w="6350" cap="flat" cmpd="sng" algn="ctr">
                      <a:solidFill>
                        <a:schemeClr val="tx1">
                          <a:lumMod val="50000"/>
                        </a:schemeClr>
                      </a:solidFill>
                      <a:prstDash val="solid"/>
                      <a:round/>
                      <a:headEnd type="none" w="med" len="med"/>
                      <a:tailEnd type="none" w="med" len="med"/>
                    </a:lnB>
                    <a:noFill/>
                  </a:tcPr>
                </a:tc>
                <a:tc>
                  <a:txBody>
                    <a:bodyPr/>
                    <a:lstStyle/>
                    <a:p>
                      <a:pPr marL="0" marR="0" lvl="0" indent="0" algn="ctr" defTabSz="914400" rtl="0" eaLnBrk="0" fontAlgn="base" latinLnBrk="0" hangingPunct="0">
                        <a:lnSpc>
                          <a:spcPct val="95000"/>
                        </a:lnSpc>
                        <a:spcBef>
                          <a:spcPct val="30000"/>
                        </a:spcBef>
                        <a:spcAft>
                          <a:spcPct val="0"/>
                        </a:spcAft>
                        <a:buClr>
                          <a:schemeClr val="tx2"/>
                        </a:buClr>
                        <a:buSzPct val="75000"/>
                        <a:buFont typeface="Wingdings" pitchFamily="2" charset="2"/>
                        <a:buNone/>
                        <a:tabLst/>
                      </a:pPr>
                      <a:r>
                        <a:rPr kumimoji="0" lang="en-US" sz="1400" b="1" u="none" strike="noStrike" cap="none" normalizeH="0" baseline="0" dirty="0" smtClean="0">
                          <a:ln>
                            <a:noFill/>
                          </a:ln>
                          <a:solidFill>
                            <a:srgbClr val="0070C0"/>
                          </a:solidFill>
                          <a:effectLst/>
                          <a:latin typeface="Intel Clear" panose="020B0604020203020204" pitchFamily="34" charset="0"/>
                        </a:rPr>
                        <a:t>36</a:t>
                      </a:r>
                      <a:endParaRPr kumimoji="0" lang="en-US" sz="1400" b="1" i="0" u="none" strike="noStrike" cap="none" normalizeH="0" baseline="0" dirty="0" smtClean="0">
                        <a:ln>
                          <a:noFill/>
                        </a:ln>
                        <a:solidFill>
                          <a:srgbClr val="0070C0"/>
                        </a:solidFill>
                        <a:effectLst/>
                        <a:latin typeface="Intel Clear" panose="020B0604020203020204" pitchFamily="34" charset="0"/>
                        <a:cs typeface="Arial" charset="0"/>
                      </a:endParaRPr>
                    </a:p>
                  </a:txBody>
                  <a:tcPr anchor="ctr" anchorCtr="1" horzOverflow="overflow">
                    <a:lnT w="6350" cap="flat" cmpd="sng" algn="ctr">
                      <a:solidFill>
                        <a:schemeClr val="tx1">
                          <a:lumMod val="50000"/>
                        </a:schemeClr>
                      </a:solidFill>
                      <a:prstDash val="solid"/>
                      <a:round/>
                      <a:headEnd type="none" w="med" len="med"/>
                      <a:tailEnd type="none" w="med" len="med"/>
                    </a:lnT>
                    <a:lnB w="6350" cap="flat" cmpd="sng" algn="ctr">
                      <a:solidFill>
                        <a:schemeClr val="tx1">
                          <a:lumMod val="50000"/>
                        </a:schemeClr>
                      </a:solidFill>
                      <a:prstDash val="solid"/>
                      <a:round/>
                      <a:headEnd type="none" w="med" len="med"/>
                      <a:tailEnd type="none" w="med" len="med"/>
                    </a:lnB>
                    <a:noFill/>
                  </a:tcPr>
                </a:tc>
                <a:tc>
                  <a:txBody>
                    <a:bodyPr/>
                    <a:lstStyle/>
                    <a:p>
                      <a:pPr marL="0" marR="0" lvl="0" indent="0" algn="ctr" defTabSz="914400" rtl="0" eaLnBrk="0" fontAlgn="base" latinLnBrk="0" hangingPunct="0">
                        <a:lnSpc>
                          <a:spcPct val="95000"/>
                        </a:lnSpc>
                        <a:spcBef>
                          <a:spcPct val="30000"/>
                        </a:spcBef>
                        <a:spcAft>
                          <a:spcPct val="0"/>
                        </a:spcAft>
                        <a:buClr>
                          <a:schemeClr val="tx2"/>
                        </a:buClr>
                        <a:buSzPct val="75000"/>
                        <a:buFont typeface="Wingdings" pitchFamily="2" charset="2"/>
                        <a:buNone/>
                        <a:tabLst/>
                      </a:pPr>
                      <a:r>
                        <a:rPr kumimoji="0" lang="en-US" sz="1400" b="1" u="none" strike="noStrike" cap="none" normalizeH="0" baseline="0" dirty="0" smtClean="0">
                          <a:ln>
                            <a:noFill/>
                          </a:ln>
                          <a:solidFill>
                            <a:schemeClr val="tx2">
                              <a:lumMod val="75000"/>
                            </a:schemeClr>
                          </a:solidFill>
                          <a:effectLst/>
                          <a:latin typeface="Intel Clear" panose="020B0604020203020204" pitchFamily="34" charset="0"/>
                        </a:rPr>
                        <a:t>54</a:t>
                      </a:r>
                      <a:endParaRPr kumimoji="0" lang="en-US" sz="1400" b="1" i="0" u="none" strike="noStrike" cap="none" normalizeH="0" baseline="0" dirty="0" smtClean="0">
                        <a:ln>
                          <a:noFill/>
                        </a:ln>
                        <a:solidFill>
                          <a:schemeClr val="tx2">
                            <a:lumMod val="75000"/>
                          </a:schemeClr>
                        </a:solidFill>
                        <a:effectLst/>
                        <a:latin typeface="Intel Clear" panose="020B0604020203020204" pitchFamily="34" charset="0"/>
                        <a:cs typeface="Arial" charset="0"/>
                      </a:endParaRPr>
                    </a:p>
                  </a:txBody>
                  <a:tcPr anchor="ctr" anchorCtr="1" horzOverflow="overflow">
                    <a:lnT w="6350" cap="flat" cmpd="sng" algn="ctr">
                      <a:solidFill>
                        <a:schemeClr val="tx1">
                          <a:lumMod val="50000"/>
                        </a:schemeClr>
                      </a:solidFill>
                      <a:prstDash val="solid"/>
                      <a:round/>
                      <a:headEnd type="none" w="med" len="med"/>
                      <a:tailEnd type="none" w="med" len="med"/>
                    </a:lnT>
                    <a:lnB w="6350" cap="flat" cmpd="sng" algn="ctr">
                      <a:solidFill>
                        <a:schemeClr val="tx1">
                          <a:lumMod val="50000"/>
                        </a:schemeClr>
                      </a:solidFill>
                      <a:prstDash val="solid"/>
                      <a:round/>
                      <a:headEnd type="none" w="med" len="med"/>
                      <a:tailEnd type="none" w="med" len="med"/>
                    </a:lnB>
                    <a:noFill/>
                  </a:tcPr>
                </a:tc>
                <a:tc>
                  <a:txBody>
                    <a:bodyPr/>
                    <a:lstStyle/>
                    <a:p>
                      <a:pPr marL="0" marR="0" lvl="0" indent="0" algn="r" defTabSz="914400" rtl="0" eaLnBrk="0" fontAlgn="base" latinLnBrk="0" hangingPunct="0">
                        <a:lnSpc>
                          <a:spcPct val="95000"/>
                        </a:lnSpc>
                        <a:spcBef>
                          <a:spcPct val="30000"/>
                        </a:spcBef>
                        <a:spcAft>
                          <a:spcPct val="0"/>
                        </a:spcAft>
                        <a:buClr>
                          <a:schemeClr val="tx2"/>
                        </a:buClr>
                        <a:buSzPct val="75000"/>
                        <a:buFont typeface="Wingdings" pitchFamily="2" charset="2"/>
                        <a:buNone/>
                        <a:tabLst/>
                      </a:pPr>
                      <a:r>
                        <a:rPr kumimoji="0" lang="en-US" sz="1400" b="1" u="none" strike="noStrike" cap="none" normalizeH="0" baseline="0" dirty="0" smtClean="0">
                          <a:ln>
                            <a:noFill/>
                          </a:ln>
                          <a:solidFill>
                            <a:schemeClr val="accent6"/>
                          </a:solidFill>
                          <a:effectLst/>
                          <a:latin typeface="Intel Clear" panose="020B0604020203020204" pitchFamily="34" charset="0"/>
                        </a:rPr>
                        <a:t>60</a:t>
                      </a:r>
                      <a:endParaRPr kumimoji="0" lang="en-US" sz="1400" b="1" i="0" u="none" strike="noStrike" cap="none" normalizeH="0" baseline="0" dirty="0" smtClean="0">
                        <a:ln>
                          <a:noFill/>
                        </a:ln>
                        <a:solidFill>
                          <a:schemeClr val="accent6"/>
                        </a:solidFill>
                        <a:effectLst/>
                        <a:latin typeface="Intel Clear" panose="020B0604020203020204" pitchFamily="34" charset="0"/>
                        <a:cs typeface="Arial" charset="0"/>
                      </a:endParaRPr>
                    </a:p>
                  </a:txBody>
                  <a:tcPr anchor="ctr" anchorCtr="1" horzOverflow="overflow">
                    <a:lnT w="6350" cap="flat" cmpd="sng" algn="ctr">
                      <a:solidFill>
                        <a:schemeClr val="tx1">
                          <a:lumMod val="50000"/>
                        </a:schemeClr>
                      </a:solidFill>
                      <a:prstDash val="solid"/>
                      <a:round/>
                      <a:headEnd type="none" w="med" len="med"/>
                      <a:tailEnd type="none" w="med" len="med"/>
                    </a:lnT>
                    <a:lnB w="6350" cap="flat" cmpd="sng" algn="ctr">
                      <a:solidFill>
                        <a:schemeClr val="tx1">
                          <a:lumMod val="50000"/>
                        </a:schemeClr>
                      </a:solidFill>
                      <a:prstDash val="solid"/>
                      <a:round/>
                      <a:headEnd type="none" w="med" len="med"/>
                      <a:tailEnd type="none" w="med" len="med"/>
                    </a:lnB>
                    <a:noFill/>
                  </a:tcPr>
                </a:tc>
              </a:tr>
              <a:tr h="140783">
                <a:tc>
                  <a:txBody>
                    <a:bodyPr/>
                    <a:lstStyle/>
                    <a:p>
                      <a:pPr marL="0" marR="0" lvl="0" indent="0" algn="l" defTabSz="914400" rtl="0" eaLnBrk="0" fontAlgn="base" latinLnBrk="0" hangingPunct="0">
                        <a:lnSpc>
                          <a:spcPct val="95000"/>
                        </a:lnSpc>
                        <a:spcBef>
                          <a:spcPct val="30000"/>
                        </a:spcBef>
                        <a:spcAft>
                          <a:spcPct val="0"/>
                        </a:spcAft>
                        <a:buClr>
                          <a:schemeClr val="tx2"/>
                        </a:buClr>
                        <a:buSzPct val="75000"/>
                        <a:buFont typeface="Wingdings" pitchFamily="2" charset="2"/>
                        <a:buNone/>
                        <a:tabLst/>
                      </a:pPr>
                      <a:r>
                        <a:rPr kumimoji="0" lang="en-US" sz="1400" b="0" u="none" strike="noStrike" cap="none" normalizeH="0" baseline="0" dirty="0" smtClean="0">
                          <a:ln>
                            <a:noFill/>
                          </a:ln>
                          <a:effectLst/>
                          <a:latin typeface="Intel Clear" panose="020B0604020203020204" pitchFamily="34" charset="0"/>
                        </a:rPr>
                        <a:t>Integer Register File</a:t>
                      </a:r>
                      <a:endParaRPr kumimoji="0" lang="en-US" sz="1400" b="0" i="0" u="none" strike="noStrike" cap="none" normalizeH="0" baseline="0" dirty="0" smtClean="0">
                        <a:ln>
                          <a:noFill/>
                        </a:ln>
                        <a:solidFill>
                          <a:schemeClr val="tx1"/>
                        </a:solidFill>
                        <a:effectLst/>
                        <a:latin typeface="Intel Clear" panose="020B0604020203020204" pitchFamily="34" charset="0"/>
                        <a:cs typeface="Arial" charset="0"/>
                      </a:endParaRPr>
                    </a:p>
                  </a:txBody>
                  <a:tcPr anchor="ctr" horzOverflow="overflow">
                    <a:lnT w="6350" cap="flat" cmpd="sng" algn="ctr">
                      <a:solidFill>
                        <a:schemeClr val="tx1">
                          <a:lumMod val="50000"/>
                        </a:schemeClr>
                      </a:solidFill>
                      <a:prstDash val="solid"/>
                      <a:round/>
                      <a:headEnd type="none" w="med" len="med"/>
                      <a:tailEnd type="none" w="med" len="med"/>
                    </a:lnT>
                    <a:lnB w="6350" cap="flat" cmpd="sng" algn="ctr">
                      <a:solidFill>
                        <a:schemeClr val="tx1">
                          <a:lumMod val="50000"/>
                        </a:schemeClr>
                      </a:solidFill>
                      <a:prstDash val="solid"/>
                      <a:round/>
                      <a:headEnd type="none" w="med" len="med"/>
                      <a:tailEnd type="none" w="med" len="med"/>
                    </a:lnB>
                    <a:noFill/>
                  </a:tcPr>
                </a:tc>
                <a:tc>
                  <a:txBody>
                    <a:bodyPr/>
                    <a:lstStyle/>
                    <a:p>
                      <a:pPr marL="0" marR="0" lvl="0" indent="0" algn="ctr" defTabSz="914400" rtl="0" eaLnBrk="0" fontAlgn="base" latinLnBrk="0" hangingPunct="0">
                        <a:lnSpc>
                          <a:spcPct val="95000"/>
                        </a:lnSpc>
                        <a:spcBef>
                          <a:spcPct val="30000"/>
                        </a:spcBef>
                        <a:spcAft>
                          <a:spcPct val="0"/>
                        </a:spcAft>
                        <a:buClr>
                          <a:schemeClr val="tx2"/>
                        </a:buClr>
                        <a:buSzPct val="75000"/>
                        <a:buFont typeface="Wingdings" pitchFamily="2" charset="2"/>
                        <a:buNone/>
                        <a:tabLst/>
                      </a:pPr>
                      <a:r>
                        <a:rPr kumimoji="0" lang="en-US" sz="1400" b="1" u="none" strike="noStrike" cap="none" normalizeH="0" baseline="0" dirty="0" smtClean="0">
                          <a:ln>
                            <a:noFill/>
                          </a:ln>
                          <a:solidFill>
                            <a:srgbClr val="0070C0"/>
                          </a:solidFill>
                          <a:effectLst/>
                          <a:latin typeface="Intel Clear" panose="020B0604020203020204" pitchFamily="34" charset="0"/>
                        </a:rPr>
                        <a:t>N/A</a:t>
                      </a:r>
                      <a:endParaRPr kumimoji="0" lang="en-US" sz="1400" b="1" i="0" u="none" strike="noStrike" cap="none" normalizeH="0" baseline="0" dirty="0" smtClean="0">
                        <a:ln>
                          <a:noFill/>
                        </a:ln>
                        <a:solidFill>
                          <a:srgbClr val="0070C0"/>
                        </a:solidFill>
                        <a:effectLst/>
                        <a:latin typeface="Intel Clear" panose="020B0604020203020204" pitchFamily="34" charset="0"/>
                        <a:cs typeface="Arial" charset="0"/>
                      </a:endParaRPr>
                    </a:p>
                  </a:txBody>
                  <a:tcPr anchor="ctr" anchorCtr="1" horzOverflow="overflow">
                    <a:lnT w="6350" cap="flat" cmpd="sng" algn="ctr">
                      <a:solidFill>
                        <a:schemeClr val="tx1">
                          <a:lumMod val="50000"/>
                        </a:schemeClr>
                      </a:solidFill>
                      <a:prstDash val="solid"/>
                      <a:round/>
                      <a:headEnd type="none" w="med" len="med"/>
                      <a:tailEnd type="none" w="med" len="med"/>
                    </a:lnT>
                    <a:lnB w="6350" cap="flat" cmpd="sng" algn="ctr">
                      <a:solidFill>
                        <a:schemeClr val="tx1">
                          <a:lumMod val="50000"/>
                        </a:schemeClr>
                      </a:solidFill>
                      <a:prstDash val="solid"/>
                      <a:round/>
                      <a:headEnd type="none" w="med" len="med"/>
                      <a:tailEnd type="none" w="med" len="med"/>
                    </a:lnB>
                    <a:noFill/>
                  </a:tcPr>
                </a:tc>
                <a:tc>
                  <a:txBody>
                    <a:bodyPr/>
                    <a:lstStyle/>
                    <a:p>
                      <a:pPr marL="0" marR="0" lvl="0" indent="0" algn="ctr" defTabSz="914400" rtl="0" eaLnBrk="0" fontAlgn="base" latinLnBrk="0" hangingPunct="0">
                        <a:lnSpc>
                          <a:spcPct val="95000"/>
                        </a:lnSpc>
                        <a:spcBef>
                          <a:spcPct val="30000"/>
                        </a:spcBef>
                        <a:spcAft>
                          <a:spcPct val="0"/>
                        </a:spcAft>
                        <a:buClr>
                          <a:schemeClr val="tx2"/>
                        </a:buClr>
                        <a:buSzPct val="75000"/>
                        <a:buFont typeface="Wingdings" pitchFamily="2" charset="2"/>
                        <a:buNone/>
                        <a:tabLst/>
                      </a:pPr>
                      <a:r>
                        <a:rPr kumimoji="0" lang="en-US" sz="1400" b="1" u="none" strike="noStrike" cap="none" normalizeH="0" baseline="0" dirty="0" smtClean="0">
                          <a:ln>
                            <a:noFill/>
                          </a:ln>
                          <a:solidFill>
                            <a:schemeClr val="tx2">
                              <a:lumMod val="75000"/>
                            </a:schemeClr>
                          </a:solidFill>
                          <a:effectLst/>
                          <a:latin typeface="Intel Clear" panose="020B0604020203020204" pitchFamily="34" charset="0"/>
                        </a:rPr>
                        <a:t>160</a:t>
                      </a:r>
                      <a:endParaRPr kumimoji="0" lang="en-US" sz="1400" b="1" i="0" u="none" strike="noStrike" cap="none" normalizeH="0" baseline="0" dirty="0" smtClean="0">
                        <a:ln>
                          <a:noFill/>
                        </a:ln>
                        <a:solidFill>
                          <a:schemeClr val="tx2">
                            <a:lumMod val="75000"/>
                          </a:schemeClr>
                        </a:solidFill>
                        <a:effectLst/>
                        <a:latin typeface="Intel Clear" panose="020B0604020203020204" pitchFamily="34" charset="0"/>
                        <a:cs typeface="Arial" charset="0"/>
                      </a:endParaRPr>
                    </a:p>
                  </a:txBody>
                  <a:tcPr anchor="ctr" anchorCtr="1" horzOverflow="overflow">
                    <a:lnT w="6350" cap="flat" cmpd="sng" algn="ctr">
                      <a:solidFill>
                        <a:schemeClr val="tx1">
                          <a:lumMod val="50000"/>
                        </a:schemeClr>
                      </a:solidFill>
                      <a:prstDash val="solid"/>
                      <a:round/>
                      <a:headEnd type="none" w="med" len="med"/>
                      <a:tailEnd type="none" w="med" len="med"/>
                    </a:lnT>
                    <a:lnB w="6350" cap="flat" cmpd="sng" algn="ctr">
                      <a:solidFill>
                        <a:schemeClr val="tx1">
                          <a:lumMod val="50000"/>
                        </a:schemeClr>
                      </a:solidFill>
                      <a:prstDash val="solid"/>
                      <a:round/>
                      <a:headEnd type="none" w="med" len="med"/>
                      <a:tailEnd type="none" w="med" len="med"/>
                    </a:lnB>
                    <a:noFill/>
                  </a:tcPr>
                </a:tc>
                <a:tc>
                  <a:txBody>
                    <a:bodyPr/>
                    <a:lstStyle/>
                    <a:p>
                      <a:pPr marL="0" marR="0" lvl="0" indent="0" algn="r" defTabSz="914400" rtl="0" eaLnBrk="0" fontAlgn="base" latinLnBrk="0" hangingPunct="0">
                        <a:lnSpc>
                          <a:spcPct val="95000"/>
                        </a:lnSpc>
                        <a:spcBef>
                          <a:spcPct val="30000"/>
                        </a:spcBef>
                        <a:spcAft>
                          <a:spcPct val="0"/>
                        </a:spcAft>
                        <a:buClr>
                          <a:schemeClr val="tx2"/>
                        </a:buClr>
                        <a:buSzPct val="75000"/>
                        <a:buFont typeface="Wingdings" pitchFamily="2" charset="2"/>
                        <a:buNone/>
                        <a:tabLst/>
                      </a:pPr>
                      <a:r>
                        <a:rPr kumimoji="0" lang="en-US" sz="1400" b="1" u="none" strike="noStrike" cap="none" normalizeH="0" baseline="0" dirty="0" smtClean="0">
                          <a:ln>
                            <a:noFill/>
                          </a:ln>
                          <a:solidFill>
                            <a:schemeClr val="accent6"/>
                          </a:solidFill>
                          <a:effectLst/>
                          <a:latin typeface="Intel Clear" panose="020B0604020203020204" pitchFamily="34" charset="0"/>
                        </a:rPr>
                        <a:t>168</a:t>
                      </a:r>
                      <a:endParaRPr kumimoji="0" lang="en-US" sz="1400" b="1" i="0" u="none" strike="noStrike" cap="none" normalizeH="0" baseline="0" dirty="0" smtClean="0">
                        <a:ln>
                          <a:noFill/>
                        </a:ln>
                        <a:solidFill>
                          <a:schemeClr val="accent6"/>
                        </a:solidFill>
                        <a:effectLst/>
                        <a:latin typeface="Intel Clear" panose="020B0604020203020204" pitchFamily="34" charset="0"/>
                        <a:cs typeface="Arial" charset="0"/>
                      </a:endParaRPr>
                    </a:p>
                  </a:txBody>
                  <a:tcPr anchor="ctr" anchorCtr="1" horzOverflow="overflow">
                    <a:lnT w="6350" cap="flat" cmpd="sng" algn="ctr">
                      <a:solidFill>
                        <a:schemeClr val="tx1">
                          <a:lumMod val="50000"/>
                        </a:schemeClr>
                      </a:solidFill>
                      <a:prstDash val="solid"/>
                      <a:round/>
                      <a:headEnd type="none" w="med" len="med"/>
                      <a:tailEnd type="none" w="med" len="med"/>
                    </a:lnT>
                    <a:lnB w="6350" cap="flat" cmpd="sng" algn="ctr">
                      <a:solidFill>
                        <a:schemeClr val="tx1">
                          <a:lumMod val="50000"/>
                        </a:schemeClr>
                      </a:solidFill>
                      <a:prstDash val="solid"/>
                      <a:round/>
                      <a:headEnd type="none" w="med" len="med"/>
                      <a:tailEnd type="none" w="med" len="med"/>
                    </a:lnB>
                    <a:noFill/>
                  </a:tcPr>
                </a:tc>
              </a:tr>
              <a:tr h="297752">
                <a:tc>
                  <a:txBody>
                    <a:bodyPr/>
                    <a:lstStyle/>
                    <a:p>
                      <a:pPr marL="0" marR="0" lvl="0" indent="0" algn="l" defTabSz="914400" rtl="0" eaLnBrk="0" fontAlgn="base" latinLnBrk="0" hangingPunct="0">
                        <a:lnSpc>
                          <a:spcPct val="95000"/>
                        </a:lnSpc>
                        <a:spcBef>
                          <a:spcPct val="30000"/>
                        </a:spcBef>
                        <a:spcAft>
                          <a:spcPct val="0"/>
                        </a:spcAft>
                        <a:buClr>
                          <a:schemeClr val="tx2"/>
                        </a:buClr>
                        <a:buSzPct val="75000"/>
                        <a:buFont typeface="Wingdings" pitchFamily="2" charset="2"/>
                        <a:buNone/>
                        <a:tabLst/>
                      </a:pPr>
                      <a:r>
                        <a:rPr kumimoji="0" lang="en-US" sz="1400" b="0" u="none" strike="noStrike" cap="none" normalizeH="0" baseline="0" dirty="0" smtClean="0">
                          <a:ln>
                            <a:noFill/>
                          </a:ln>
                          <a:effectLst/>
                          <a:latin typeface="Intel Clear" panose="020B0604020203020204" pitchFamily="34" charset="0"/>
                        </a:rPr>
                        <a:t>FP Register File</a:t>
                      </a:r>
                      <a:endParaRPr kumimoji="0" lang="en-US" sz="1400" b="0" i="0" u="none" strike="noStrike" cap="none" normalizeH="0" baseline="0" dirty="0" smtClean="0">
                        <a:ln>
                          <a:noFill/>
                        </a:ln>
                        <a:solidFill>
                          <a:schemeClr val="tx1"/>
                        </a:solidFill>
                        <a:effectLst/>
                        <a:latin typeface="Intel Clear" panose="020B0604020203020204" pitchFamily="34" charset="0"/>
                        <a:cs typeface="Arial" charset="0"/>
                      </a:endParaRPr>
                    </a:p>
                  </a:txBody>
                  <a:tcPr anchor="ctr" horzOverflow="overflow">
                    <a:lnT w="6350" cap="flat" cmpd="sng" algn="ctr">
                      <a:solidFill>
                        <a:schemeClr val="tx1">
                          <a:lumMod val="50000"/>
                        </a:schemeClr>
                      </a:solidFill>
                      <a:prstDash val="solid"/>
                      <a:round/>
                      <a:headEnd type="none" w="med" len="med"/>
                      <a:tailEnd type="none" w="med" len="med"/>
                    </a:lnT>
                    <a:lnB w="6350" cap="flat" cmpd="sng" algn="ctr">
                      <a:solidFill>
                        <a:schemeClr val="tx1">
                          <a:lumMod val="50000"/>
                        </a:schemeClr>
                      </a:solidFill>
                      <a:prstDash val="solid"/>
                      <a:round/>
                      <a:headEnd type="none" w="med" len="med"/>
                      <a:tailEnd type="none" w="med" len="med"/>
                    </a:lnB>
                    <a:noFill/>
                  </a:tcPr>
                </a:tc>
                <a:tc>
                  <a:txBody>
                    <a:bodyPr/>
                    <a:lstStyle/>
                    <a:p>
                      <a:pPr marL="0" marR="0" lvl="0" indent="0" algn="ctr" defTabSz="914400" rtl="0" eaLnBrk="0" fontAlgn="base" latinLnBrk="0" hangingPunct="0">
                        <a:lnSpc>
                          <a:spcPct val="95000"/>
                        </a:lnSpc>
                        <a:spcBef>
                          <a:spcPct val="30000"/>
                        </a:spcBef>
                        <a:spcAft>
                          <a:spcPct val="0"/>
                        </a:spcAft>
                        <a:buClr>
                          <a:schemeClr val="tx2"/>
                        </a:buClr>
                        <a:buSzPct val="75000"/>
                        <a:buFont typeface="Wingdings" pitchFamily="2" charset="2"/>
                        <a:buNone/>
                        <a:tabLst/>
                      </a:pPr>
                      <a:r>
                        <a:rPr kumimoji="0" lang="en-US" sz="1400" b="1" u="none" strike="noStrike" cap="none" normalizeH="0" baseline="0" dirty="0" smtClean="0">
                          <a:ln>
                            <a:noFill/>
                          </a:ln>
                          <a:solidFill>
                            <a:srgbClr val="0070C0"/>
                          </a:solidFill>
                          <a:effectLst/>
                          <a:latin typeface="Intel Clear" panose="020B0604020203020204" pitchFamily="34" charset="0"/>
                        </a:rPr>
                        <a:t>N/A</a:t>
                      </a:r>
                      <a:endParaRPr kumimoji="0" lang="en-US" sz="1400" b="1" i="0" u="none" strike="noStrike" cap="none" normalizeH="0" baseline="0" dirty="0" smtClean="0">
                        <a:ln>
                          <a:noFill/>
                        </a:ln>
                        <a:solidFill>
                          <a:srgbClr val="0070C0"/>
                        </a:solidFill>
                        <a:effectLst/>
                        <a:latin typeface="Intel Clear" panose="020B0604020203020204" pitchFamily="34" charset="0"/>
                        <a:cs typeface="Arial" charset="0"/>
                      </a:endParaRPr>
                    </a:p>
                  </a:txBody>
                  <a:tcPr anchor="ctr" anchorCtr="1" horzOverflow="overflow">
                    <a:lnT w="6350" cap="flat" cmpd="sng" algn="ctr">
                      <a:solidFill>
                        <a:schemeClr val="tx1">
                          <a:lumMod val="50000"/>
                        </a:schemeClr>
                      </a:solidFill>
                      <a:prstDash val="solid"/>
                      <a:round/>
                      <a:headEnd type="none" w="med" len="med"/>
                      <a:tailEnd type="none" w="med" len="med"/>
                    </a:lnT>
                    <a:lnB w="6350" cap="flat" cmpd="sng" algn="ctr">
                      <a:solidFill>
                        <a:schemeClr val="tx1">
                          <a:lumMod val="50000"/>
                        </a:schemeClr>
                      </a:solidFill>
                      <a:prstDash val="solid"/>
                      <a:round/>
                      <a:headEnd type="none" w="med" len="med"/>
                      <a:tailEnd type="none" w="med" len="med"/>
                    </a:lnB>
                    <a:noFill/>
                  </a:tcPr>
                </a:tc>
                <a:tc>
                  <a:txBody>
                    <a:bodyPr/>
                    <a:lstStyle/>
                    <a:p>
                      <a:pPr marL="0" marR="0" lvl="0" indent="0" algn="ctr" defTabSz="914400" rtl="0" eaLnBrk="0" fontAlgn="base" latinLnBrk="0" hangingPunct="0">
                        <a:lnSpc>
                          <a:spcPct val="95000"/>
                        </a:lnSpc>
                        <a:spcBef>
                          <a:spcPct val="30000"/>
                        </a:spcBef>
                        <a:spcAft>
                          <a:spcPct val="0"/>
                        </a:spcAft>
                        <a:buClr>
                          <a:schemeClr val="tx2"/>
                        </a:buClr>
                        <a:buSzPct val="75000"/>
                        <a:buFont typeface="Wingdings" pitchFamily="2" charset="2"/>
                        <a:buNone/>
                        <a:tabLst/>
                      </a:pPr>
                      <a:r>
                        <a:rPr kumimoji="0" lang="en-US" sz="1400" b="1" u="none" strike="noStrike" cap="none" normalizeH="0" baseline="0" dirty="0" smtClean="0">
                          <a:ln>
                            <a:noFill/>
                          </a:ln>
                          <a:solidFill>
                            <a:schemeClr val="tx2">
                              <a:lumMod val="75000"/>
                            </a:schemeClr>
                          </a:solidFill>
                          <a:effectLst/>
                          <a:latin typeface="Intel Clear" panose="020B0604020203020204" pitchFamily="34" charset="0"/>
                        </a:rPr>
                        <a:t>144</a:t>
                      </a:r>
                      <a:endParaRPr kumimoji="0" lang="en-US" sz="1400" b="1" i="0" u="none" strike="noStrike" cap="none" normalizeH="0" baseline="0" dirty="0" smtClean="0">
                        <a:ln>
                          <a:noFill/>
                        </a:ln>
                        <a:solidFill>
                          <a:schemeClr val="tx2">
                            <a:lumMod val="75000"/>
                          </a:schemeClr>
                        </a:solidFill>
                        <a:effectLst/>
                        <a:latin typeface="Intel Clear" panose="020B0604020203020204" pitchFamily="34" charset="0"/>
                        <a:cs typeface="Arial" charset="0"/>
                      </a:endParaRPr>
                    </a:p>
                  </a:txBody>
                  <a:tcPr anchor="ctr" anchorCtr="1" horzOverflow="overflow">
                    <a:lnT w="6350" cap="flat" cmpd="sng" algn="ctr">
                      <a:solidFill>
                        <a:schemeClr val="tx1">
                          <a:lumMod val="50000"/>
                        </a:schemeClr>
                      </a:solidFill>
                      <a:prstDash val="solid"/>
                      <a:round/>
                      <a:headEnd type="none" w="med" len="med"/>
                      <a:tailEnd type="none" w="med" len="med"/>
                    </a:lnT>
                    <a:lnB w="6350" cap="flat" cmpd="sng" algn="ctr">
                      <a:solidFill>
                        <a:schemeClr val="tx1">
                          <a:lumMod val="50000"/>
                        </a:schemeClr>
                      </a:solidFill>
                      <a:prstDash val="solid"/>
                      <a:round/>
                      <a:headEnd type="none" w="med" len="med"/>
                      <a:tailEnd type="none" w="med" len="med"/>
                    </a:lnB>
                    <a:noFill/>
                  </a:tcPr>
                </a:tc>
                <a:tc>
                  <a:txBody>
                    <a:bodyPr/>
                    <a:lstStyle/>
                    <a:p>
                      <a:pPr marL="0" marR="0" lvl="0" indent="0" algn="r" defTabSz="914400" rtl="0" eaLnBrk="0" fontAlgn="base" latinLnBrk="0" hangingPunct="0">
                        <a:lnSpc>
                          <a:spcPct val="95000"/>
                        </a:lnSpc>
                        <a:spcBef>
                          <a:spcPct val="30000"/>
                        </a:spcBef>
                        <a:spcAft>
                          <a:spcPct val="0"/>
                        </a:spcAft>
                        <a:buClr>
                          <a:schemeClr val="tx2"/>
                        </a:buClr>
                        <a:buSzPct val="75000"/>
                        <a:buFont typeface="Wingdings" pitchFamily="2" charset="2"/>
                        <a:buNone/>
                        <a:tabLst/>
                      </a:pPr>
                      <a:r>
                        <a:rPr kumimoji="0" lang="en-US" sz="1400" b="1" u="none" strike="noStrike" cap="none" normalizeH="0" baseline="0" dirty="0" smtClean="0">
                          <a:ln>
                            <a:noFill/>
                          </a:ln>
                          <a:solidFill>
                            <a:schemeClr val="accent6"/>
                          </a:solidFill>
                          <a:effectLst/>
                          <a:latin typeface="Intel Clear" panose="020B0604020203020204" pitchFamily="34" charset="0"/>
                        </a:rPr>
                        <a:t>168</a:t>
                      </a:r>
                      <a:endParaRPr kumimoji="0" lang="en-US" sz="1400" b="1" i="0" u="none" strike="noStrike" cap="none" normalizeH="0" baseline="0" dirty="0" smtClean="0">
                        <a:ln>
                          <a:noFill/>
                        </a:ln>
                        <a:solidFill>
                          <a:schemeClr val="accent6"/>
                        </a:solidFill>
                        <a:effectLst/>
                        <a:latin typeface="Intel Clear" panose="020B0604020203020204" pitchFamily="34" charset="0"/>
                        <a:cs typeface="Arial" charset="0"/>
                      </a:endParaRPr>
                    </a:p>
                  </a:txBody>
                  <a:tcPr anchor="ctr" anchorCtr="1" horzOverflow="overflow">
                    <a:lnT w="6350" cap="flat" cmpd="sng" algn="ctr">
                      <a:solidFill>
                        <a:schemeClr val="tx1">
                          <a:lumMod val="50000"/>
                        </a:schemeClr>
                      </a:solidFill>
                      <a:prstDash val="solid"/>
                      <a:round/>
                      <a:headEnd type="none" w="med" len="med"/>
                      <a:tailEnd type="none" w="med" len="med"/>
                    </a:lnT>
                    <a:lnB w="6350" cap="flat" cmpd="sng" algn="ctr">
                      <a:solidFill>
                        <a:schemeClr val="tx1">
                          <a:lumMod val="50000"/>
                        </a:schemeClr>
                      </a:solidFill>
                      <a:prstDash val="solid"/>
                      <a:round/>
                      <a:headEnd type="none" w="med" len="med"/>
                      <a:tailEnd type="none" w="med" len="med"/>
                    </a:lnB>
                    <a:noFill/>
                  </a:tcPr>
                </a:tc>
              </a:tr>
              <a:tr h="311263">
                <a:tc>
                  <a:txBody>
                    <a:bodyPr/>
                    <a:lstStyle/>
                    <a:p>
                      <a:pPr marL="0" marR="0" lvl="0" indent="0" algn="l" defTabSz="914400" rtl="0" eaLnBrk="0" fontAlgn="base" latinLnBrk="0" hangingPunct="0">
                        <a:lnSpc>
                          <a:spcPct val="95000"/>
                        </a:lnSpc>
                        <a:spcBef>
                          <a:spcPct val="30000"/>
                        </a:spcBef>
                        <a:spcAft>
                          <a:spcPct val="0"/>
                        </a:spcAft>
                        <a:buClr>
                          <a:schemeClr val="tx2"/>
                        </a:buClr>
                        <a:buSzPct val="75000"/>
                        <a:buFont typeface="Wingdings" pitchFamily="2" charset="2"/>
                        <a:buNone/>
                        <a:tabLst/>
                      </a:pPr>
                      <a:r>
                        <a:rPr kumimoji="0" lang="en-US" sz="1400" b="0" u="none" strike="noStrike" cap="none" normalizeH="0" baseline="0" dirty="0" smtClean="0">
                          <a:ln>
                            <a:noFill/>
                          </a:ln>
                          <a:solidFill>
                            <a:schemeClr val="tx1"/>
                          </a:solidFill>
                          <a:effectLst/>
                          <a:latin typeface="Intel Clear" panose="020B0604020203020204" pitchFamily="34" charset="0"/>
                        </a:rPr>
                        <a:t>Allocation Queue</a:t>
                      </a:r>
                      <a:endParaRPr kumimoji="0" lang="en-US" sz="1400" b="0" i="0" u="none" strike="noStrike" cap="none" normalizeH="0" baseline="0" dirty="0" smtClean="0">
                        <a:ln>
                          <a:noFill/>
                        </a:ln>
                        <a:solidFill>
                          <a:schemeClr val="tx1"/>
                        </a:solidFill>
                        <a:effectLst/>
                        <a:latin typeface="Intel Clear" panose="020B0604020203020204" pitchFamily="34" charset="0"/>
                        <a:cs typeface="Arial" charset="0"/>
                      </a:endParaRPr>
                    </a:p>
                  </a:txBody>
                  <a:tcPr anchor="ctr" horzOverflow="overflow">
                    <a:lnT w="6350" cap="flat" cmpd="sng" algn="ctr">
                      <a:solidFill>
                        <a:schemeClr val="tx1">
                          <a:lumMod val="50000"/>
                        </a:schemeClr>
                      </a:solidFill>
                      <a:prstDash val="solid"/>
                      <a:round/>
                      <a:headEnd type="none" w="med" len="med"/>
                      <a:tailEnd type="none" w="med" len="med"/>
                    </a:lnT>
                    <a:lnB w="6350" cap="flat" cmpd="sng" algn="ctr">
                      <a:solidFill>
                        <a:schemeClr val="tx1">
                          <a:lumMod val="50000"/>
                        </a:schemeClr>
                      </a:solidFill>
                      <a:prstDash val="solid"/>
                      <a:round/>
                      <a:headEnd type="none" w="med" len="med"/>
                      <a:tailEnd type="none" w="med" len="med"/>
                    </a:lnB>
                    <a:noFill/>
                  </a:tcPr>
                </a:tc>
                <a:tc>
                  <a:txBody>
                    <a:bodyPr/>
                    <a:lstStyle/>
                    <a:p>
                      <a:pPr marL="0" marR="0" lvl="0" indent="0" algn="ctr" defTabSz="914400" rtl="0" eaLnBrk="0" fontAlgn="base" latinLnBrk="0" hangingPunct="0">
                        <a:lnSpc>
                          <a:spcPct val="95000"/>
                        </a:lnSpc>
                        <a:spcBef>
                          <a:spcPct val="30000"/>
                        </a:spcBef>
                        <a:spcAft>
                          <a:spcPct val="0"/>
                        </a:spcAft>
                        <a:buClr>
                          <a:schemeClr val="tx2"/>
                        </a:buClr>
                        <a:buSzPct val="75000"/>
                        <a:buFont typeface="Wingdings" pitchFamily="2" charset="2"/>
                        <a:buNone/>
                        <a:tabLst/>
                      </a:pPr>
                      <a:r>
                        <a:rPr kumimoji="0" lang="en-US" sz="1400" b="1" u="none" strike="noStrike" cap="none" normalizeH="0" baseline="0" dirty="0" smtClean="0">
                          <a:ln>
                            <a:noFill/>
                          </a:ln>
                          <a:solidFill>
                            <a:srgbClr val="0070C0"/>
                          </a:solidFill>
                          <a:effectLst/>
                          <a:latin typeface="Intel Clear" panose="020B0604020203020204" pitchFamily="34" charset="0"/>
                        </a:rPr>
                        <a:t>28/thread</a:t>
                      </a:r>
                      <a:endParaRPr kumimoji="0" lang="en-US" sz="1400" b="1" i="0" u="none" strike="noStrike" cap="none" normalizeH="0" baseline="0" dirty="0" smtClean="0">
                        <a:ln>
                          <a:noFill/>
                        </a:ln>
                        <a:solidFill>
                          <a:srgbClr val="0070C0"/>
                        </a:solidFill>
                        <a:effectLst/>
                        <a:latin typeface="Intel Clear" panose="020B0604020203020204" pitchFamily="34" charset="0"/>
                        <a:cs typeface="Arial" charset="0"/>
                      </a:endParaRPr>
                    </a:p>
                  </a:txBody>
                  <a:tcPr anchor="ctr" anchorCtr="1" horzOverflow="overflow">
                    <a:lnT w="6350" cap="flat" cmpd="sng" algn="ctr">
                      <a:solidFill>
                        <a:schemeClr val="tx1">
                          <a:lumMod val="50000"/>
                        </a:schemeClr>
                      </a:solidFill>
                      <a:prstDash val="solid"/>
                      <a:round/>
                      <a:headEnd type="none" w="med" len="med"/>
                      <a:tailEnd type="none" w="med" len="med"/>
                    </a:lnT>
                    <a:lnB w="6350" cap="flat" cmpd="sng" algn="ctr">
                      <a:solidFill>
                        <a:schemeClr val="tx1">
                          <a:lumMod val="50000"/>
                        </a:schemeClr>
                      </a:solidFill>
                      <a:prstDash val="solid"/>
                      <a:round/>
                      <a:headEnd type="none" w="med" len="med"/>
                      <a:tailEnd type="none" w="med" len="med"/>
                    </a:lnB>
                    <a:noFill/>
                  </a:tcPr>
                </a:tc>
                <a:tc>
                  <a:txBody>
                    <a:bodyPr/>
                    <a:lstStyle/>
                    <a:p>
                      <a:pPr marL="0" marR="0" lvl="0" indent="0" algn="ctr" defTabSz="914400" rtl="0" eaLnBrk="0" fontAlgn="base" latinLnBrk="0" hangingPunct="0">
                        <a:lnSpc>
                          <a:spcPct val="95000"/>
                        </a:lnSpc>
                        <a:spcBef>
                          <a:spcPct val="30000"/>
                        </a:spcBef>
                        <a:spcAft>
                          <a:spcPct val="0"/>
                        </a:spcAft>
                        <a:buClr>
                          <a:schemeClr val="tx2"/>
                        </a:buClr>
                        <a:buSzPct val="75000"/>
                        <a:buFont typeface="Wingdings" pitchFamily="2" charset="2"/>
                        <a:buNone/>
                        <a:tabLst/>
                      </a:pPr>
                      <a:r>
                        <a:rPr kumimoji="0" lang="en-US" sz="1400" b="1" u="none" strike="noStrike" cap="none" normalizeH="0" baseline="0" dirty="0" smtClean="0">
                          <a:ln>
                            <a:noFill/>
                          </a:ln>
                          <a:solidFill>
                            <a:schemeClr val="tx2">
                              <a:lumMod val="75000"/>
                            </a:schemeClr>
                          </a:solidFill>
                          <a:effectLst/>
                          <a:latin typeface="Intel Clear" panose="020B0604020203020204" pitchFamily="34" charset="0"/>
                        </a:rPr>
                        <a:t>28/thread</a:t>
                      </a:r>
                      <a:endParaRPr kumimoji="0" lang="en-US" sz="1400" b="1" i="0" u="none" strike="noStrike" cap="none" normalizeH="0" baseline="0" dirty="0" smtClean="0">
                        <a:ln>
                          <a:noFill/>
                        </a:ln>
                        <a:solidFill>
                          <a:schemeClr val="tx2">
                            <a:lumMod val="75000"/>
                          </a:schemeClr>
                        </a:solidFill>
                        <a:effectLst/>
                        <a:latin typeface="Intel Clear" panose="020B0604020203020204" pitchFamily="34" charset="0"/>
                        <a:cs typeface="Arial" charset="0"/>
                      </a:endParaRPr>
                    </a:p>
                  </a:txBody>
                  <a:tcPr anchor="ctr" anchorCtr="1" horzOverflow="overflow">
                    <a:lnT w="6350" cap="flat" cmpd="sng" algn="ctr">
                      <a:solidFill>
                        <a:schemeClr val="tx1">
                          <a:lumMod val="50000"/>
                        </a:schemeClr>
                      </a:solidFill>
                      <a:prstDash val="solid"/>
                      <a:round/>
                      <a:headEnd type="none" w="med" len="med"/>
                      <a:tailEnd type="none" w="med" len="med"/>
                    </a:lnT>
                    <a:lnB w="6350" cap="flat" cmpd="sng" algn="ctr">
                      <a:solidFill>
                        <a:schemeClr val="tx1">
                          <a:lumMod val="50000"/>
                        </a:schemeClr>
                      </a:solidFill>
                      <a:prstDash val="solid"/>
                      <a:round/>
                      <a:headEnd type="none" w="med" len="med"/>
                      <a:tailEnd type="none" w="med" len="med"/>
                    </a:lnB>
                    <a:noFill/>
                  </a:tcPr>
                </a:tc>
                <a:tc>
                  <a:txBody>
                    <a:bodyPr/>
                    <a:lstStyle/>
                    <a:p>
                      <a:pPr marL="0" marR="0" lvl="0" indent="0" algn="r" defTabSz="914400" rtl="0" eaLnBrk="0" fontAlgn="base" latinLnBrk="0" hangingPunct="0">
                        <a:lnSpc>
                          <a:spcPct val="95000"/>
                        </a:lnSpc>
                        <a:spcBef>
                          <a:spcPct val="30000"/>
                        </a:spcBef>
                        <a:spcAft>
                          <a:spcPct val="0"/>
                        </a:spcAft>
                        <a:buClr>
                          <a:schemeClr val="tx2"/>
                        </a:buClr>
                        <a:buSzPct val="75000"/>
                        <a:buFont typeface="Wingdings" pitchFamily="2" charset="2"/>
                        <a:buNone/>
                        <a:tabLst/>
                      </a:pPr>
                      <a:r>
                        <a:rPr kumimoji="0" lang="en-US" sz="1400" b="1" u="none" strike="noStrike" cap="none" normalizeH="0" baseline="0" dirty="0" smtClean="0">
                          <a:ln>
                            <a:noFill/>
                          </a:ln>
                          <a:solidFill>
                            <a:schemeClr val="accent6"/>
                          </a:solidFill>
                          <a:effectLst/>
                          <a:latin typeface="Intel Clear" panose="020B0604020203020204" pitchFamily="34" charset="0"/>
                        </a:rPr>
                        <a:t>56</a:t>
                      </a:r>
                      <a:endParaRPr kumimoji="0" lang="en-US" sz="1400" b="1" i="0" u="none" strike="noStrike" cap="none" normalizeH="0" baseline="0" dirty="0" smtClean="0">
                        <a:ln>
                          <a:noFill/>
                        </a:ln>
                        <a:solidFill>
                          <a:schemeClr val="accent6"/>
                        </a:solidFill>
                        <a:effectLst/>
                        <a:latin typeface="Intel Clear" panose="020B0604020203020204" pitchFamily="34" charset="0"/>
                        <a:cs typeface="Arial" charset="0"/>
                      </a:endParaRPr>
                    </a:p>
                  </a:txBody>
                  <a:tcPr anchor="ctr" anchorCtr="1" horzOverflow="overflow">
                    <a:lnT w="6350" cap="flat" cmpd="sng" algn="ctr">
                      <a:solidFill>
                        <a:schemeClr val="tx1">
                          <a:lumMod val="50000"/>
                        </a:schemeClr>
                      </a:solidFill>
                      <a:prstDash val="solid"/>
                      <a:round/>
                      <a:headEnd type="none" w="med" len="med"/>
                      <a:tailEnd type="none" w="med" len="med"/>
                    </a:lnT>
                    <a:lnB w="6350" cap="flat" cmpd="sng" algn="ctr">
                      <a:solidFill>
                        <a:schemeClr val="tx1">
                          <a:lumMod val="50000"/>
                        </a:schemeClr>
                      </a:solidFill>
                      <a:prstDash val="solid"/>
                      <a:round/>
                      <a:headEnd type="none" w="med" len="med"/>
                      <a:tailEnd type="none" w="med" len="med"/>
                    </a:lnB>
                    <a:noFill/>
                  </a:tcPr>
                </a:tc>
              </a:tr>
            </a:tbl>
          </a:graphicData>
        </a:graphic>
      </p:graphicFrame>
      <p:sp>
        <p:nvSpPr>
          <p:cNvPr id="4" name="Slide Number Placeholder 3"/>
          <p:cNvSpPr>
            <a:spLocks noGrp="1"/>
          </p:cNvSpPr>
          <p:nvPr>
            <p:ph type="sldNum" sz="quarter" idx="12"/>
          </p:nvPr>
        </p:nvSpPr>
        <p:spPr/>
        <p:txBody>
          <a:bodyPr/>
          <a:lstStyle/>
          <a:p>
            <a:fld id="{EE2556C5-CE8C-6547-B838-EA80C61A4AF7}" type="slidenum">
              <a:rPr lang="en-US" smtClean="0">
                <a:solidFill>
                  <a:prstClr val="white"/>
                </a:solidFill>
              </a:rPr>
              <a:pPr/>
              <a:t>21</a:t>
            </a:fld>
            <a:endParaRPr lang="en-US" dirty="0">
              <a:solidFill>
                <a:prstClr val="white"/>
              </a:solidFill>
            </a:endParaRPr>
          </a:p>
        </p:txBody>
      </p:sp>
    </p:spTree>
    <p:extLst>
      <p:ext uri="{BB962C8B-B14F-4D97-AF65-F5344CB8AC3E}">
        <p14:creationId xmlns:p14="http://schemas.microsoft.com/office/powerpoint/2010/main" val="14537915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5127" y="102449"/>
            <a:ext cx="8410774" cy="857251"/>
          </a:xfrm>
        </p:spPr>
        <p:txBody>
          <a:bodyPr/>
          <a:lstStyle/>
          <a:p>
            <a:r>
              <a:rPr lang="de-DE" dirty="0" smtClean="0">
                <a:effectLst>
                  <a:outerShdw blurRad="38100" dist="38100" dir="2700000" algn="tl">
                    <a:srgbClr val="000000">
                      <a:alpha val="43137"/>
                    </a:srgbClr>
                  </a:outerShdw>
                </a:effectLst>
              </a:rPr>
              <a:t>Intel® Xeon® </a:t>
            </a:r>
            <a:r>
              <a:rPr lang="en-GB" dirty="0" smtClean="0">
                <a:effectLst>
                  <a:outerShdw blurRad="38100" dist="38100" dir="2700000" algn="tl">
                    <a:srgbClr val="000000">
                      <a:alpha val="43137"/>
                    </a:srgbClr>
                  </a:outerShdw>
                </a:effectLst>
              </a:rPr>
              <a:t>Processors and Platforms</a:t>
            </a:r>
            <a:endParaRPr lang="en-GB" dirty="0">
              <a:effectLst>
                <a:outerShdw blurRad="38100" dist="38100" dir="2700000" algn="tl">
                  <a:srgbClr val="000000">
                    <a:alpha val="43137"/>
                  </a:srgbClr>
                </a:outerShdw>
              </a:effectLst>
            </a:endParaRPr>
          </a:p>
        </p:txBody>
      </p:sp>
      <p:sp>
        <p:nvSpPr>
          <p:cNvPr id="31" name="TextBox 30"/>
          <p:cNvSpPr txBox="1"/>
          <p:nvPr/>
        </p:nvSpPr>
        <p:spPr>
          <a:xfrm>
            <a:off x="825195" y="846921"/>
            <a:ext cx="1864613" cy="461665"/>
          </a:xfrm>
          <a:prstGeom prst="rect">
            <a:avLst/>
          </a:prstGeom>
          <a:noFill/>
        </p:spPr>
        <p:txBody>
          <a:bodyPr wrap="none" lIns="91438" tIns="45719" rIns="91438" bIns="45719" rtlCol="0">
            <a:spAutoFit/>
          </a:bodyPr>
          <a:lstStyle/>
          <a:p>
            <a:r>
              <a:rPr lang="de-DE" sz="1800" dirty="0">
                <a:solidFill>
                  <a:srgbClr val="FDB605"/>
                </a:solidFill>
                <a:latin typeface="Intel Clear" panose="020B0604020203020204" pitchFamily="34" charset="0"/>
              </a:rPr>
              <a:t>Intel® Xeon® </a:t>
            </a:r>
            <a:r>
              <a:rPr lang="de-DE" sz="2400" dirty="0">
                <a:solidFill>
                  <a:srgbClr val="FDB605"/>
                </a:solidFill>
                <a:latin typeface="Intel Clear" panose="020B0604020203020204" pitchFamily="34" charset="0"/>
              </a:rPr>
              <a:t>E3</a:t>
            </a:r>
            <a:endParaRPr lang="en-US" sz="1800" dirty="0">
              <a:solidFill>
                <a:srgbClr val="FDB605"/>
              </a:solidFill>
              <a:latin typeface="Intel Clear" panose="020B0604020203020204" pitchFamily="34" charset="0"/>
            </a:endParaRPr>
          </a:p>
        </p:txBody>
      </p:sp>
      <p:sp>
        <p:nvSpPr>
          <p:cNvPr id="33" name="TextBox 32"/>
          <p:cNvSpPr txBox="1"/>
          <p:nvPr/>
        </p:nvSpPr>
        <p:spPr>
          <a:xfrm>
            <a:off x="3599847" y="846921"/>
            <a:ext cx="1864613" cy="461665"/>
          </a:xfrm>
          <a:prstGeom prst="rect">
            <a:avLst/>
          </a:prstGeom>
          <a:noFill/>
        </p:spPr>
        <p:txBody>
          <a:bodyPr wrap="none" lIns="91438" tIns="45719" rIns="91438" bIns="45719" rtlCol="0">
            <a:spAutoFit/>
          </a:bodyPr>
          <a:lstStyle>
            <a:defPPr>
              <a:defRPr lang="en-US"/>
            </a:defPPr>
            <a:lvl1pPr>
              <a:defRPr sz="1400" b="0">
                <a:solidFill>
                  <a:schemeClr val="tx2"/>
                </a:solidFill>
              </a:defRPr>
            </a:lvl1pPr>
          </a:lstStyle>
          <a:p>
            <a:r>
              <a:rPr lang="de-DE" sz="1800" dirty="0">
                <a:solidFill>
                  <a:srgbClr val="FDB605"/>
                </a:solidFill>
                <a:latin typeface="Intel Clear" panose="020B0604020203020204" pitchFamily="34" charset="0"/>
              </a:rPr>
              <a:t>Intel® Xeon® </a:t>
            </a:r>
            <a:r>
              <a:rPr lang="de-DE" sz="2400" b="1" dirty="0">
                <a:solidFill>
                  <a:srgbClr val="FDB605"/>
                </a:solidFill>
                <a:latin typeface="Intel Clear" panose="020B0604020203020204" pitchFamily="34" charset="0"/>
              </a:rPr>
              <a:t>E5</a:t>
            </a:r>
          </a:p>
        </p:txBody>
      </p:sp>
      <p:sp>
        <p:nvSpPr>
          <p:cNvPr id="34" name="TextBox 33"/>
          <p:cNvSpPr txBox="1"/>
          <p:nvPr/>
        </p:nvSpPr>
        <p:spPr>
          <a:xfrm>
            <a:off x="6350596" y="846921"/>
            <a:ext cx="1864613" cy="461665"/>
          </a:xfrm>
          <a:prstGeom prst="rect">
            <a:avLst/>
          </a:prstGeom>
          <a:noFill/>
        </p:spPr>
        <p:txBody>
          <a:bodyPr wrap="none" lIns="91438" tIns="45719" rIns="91438" bIns="45719" rtlCol="0">
            <a:spAutoFit/>
          </a:bodyPr>
          <a:lstStyle/>
          <a:p>
            <a:r>
              <a:rPr lang="de-DE" sz="1800" dirty="0">
                <a:solidFill>
                  <a:srgbClr val="FDB605"/>
                </a:solidFill>
                <a:latin typeface="Intel Clear" panose="020B0604020203020204" pitchFamily="34" charset="0"/>
              </a:rPr>
              <a:t>Intel® Xeon® </a:t>
            </a:r>
            <a:r>
              <a:rPr lang="de-DE" sz="2400" dirty="0">
                <a:solidFill>
                  <a:srgbClr val="FDB605"/>
                </a:solidFill>
                <a:latin typeface="Intel Clear" panose="020B0604020203020204" pitchFamily="34" charset="0"/>
              </a:rPr>
              <a:t>E7</a:t>
            </a:r>
            <a:endParaRPr lang="en-US" sz="2400" dirty="0">
              <a:solidFill>
                <a:srgbClr val="FDB605"/>
              </a:solidFill>
              <a:latin typeface="Intel Clear" panose="020B0604020203020204" pitchFamily="34" charset="0"/>
            </a:endParaRPr>
          </a:p>
        </p:txBody>
      </p:sp>
      <p:grpSp>
        <p:nvGrpSpPr>
          <p:cNvPr id="5" name="Group 4"/>
          <p:cNvGrpSpPr/>
          <p:nvPr/>
        </p:nvGrpSpPr>
        <p:grpSpPr>
          <a:xfrm>
            <a:off x="6349019" y="1216356"/>
            <a:ext cx="2156255" cy="1148887"/>
            <a:chOff x="8405592" y="2074401"/>
            <a:chExt cx="2875006" cy="1531849"/>
          </a:xfrm>
        </p:grpSpPr>
        <p:cxnSp>
          <p:nvCxnSpPr>
            <p:cNvPr id="23" name="Straight Connector 22"/>
            <p:cNvCxnSpPr/>
            <p:nvPr/>
          </p:nvCxnSpPr>
          <p:spPr bwMode="auto">
            <a:xfrm>
              <a:off x="10104909" y="2413738"/>
              <a:ext cx="291712" cy="0"/>
            </a:xfrm>
            <a:prstGeom prst="line">
              <a:avLst/>
            </a:prstGeom>
            <a:solidFill>
              <a:schemeClr val="accent1"/>
            </a:solidFill>
            <a:ln w="57150" cap="flat" cmpd="sng" algn="ctr">
              <a:solidFill>
                <a:srgbClr val="00B0F0"/>
              </a:solidFill>
              <a:prstDash val="solid"/>
              <a:round/>
              <a:headEnd type="none" w="med" len="med"/>
              <a:tailEnd type="none" w="med" len="med"/>
            </a:ln>
            <a:effectLst/>
          </p:spPr>
        </p:cxnSp>
        <p:cxnSp>
          <p:nvCxnSpPr>
            <p:cNvPr id="26" name="Straight Connector 25"/>
            <p:cNvCxnSpPr/>
            <p:nvPr/>
          </p:nvCxnSpPr>
          <p:spPr bwMode="auto">
            <a:xfrm>
              <a:off x="10104909" y="2615805"/>
              <a:ext cx="291712" cy="0"/>
            </a:xfrm>
            <a:prstGeom prst="line">
              <a:avLst/>
            </a:prstGeom>
            <a:solidFill>
              <a:schemeClr val="accent1"/>
            </a:solidFill>
            <a:ln w="57150" cap="flat" cmpd="sng" algn="ctr">
              <a:solidFill>
                <a:srgbClr val="00B0F0"/>
              </a:solidFill>
              <a:prstDash val="solid"/>
              <a:round/>
              <a:headEnd type="none" w="med" len="med"/>
              <a:tailEnd type="none" w="med" len="med"/>
            </a:ln>
            <a:effectLst/>
          </p:spPr>
        </p:cxnSp>
        <p:cxnSp>
          <p:nvCxnSpPr>
            <p:cNvPr id="43" name="Straight Connector 42"/>
            <p:cNvCxnSpPr/>
            <p:nvPr/>
          </p:nvCxnSpPr>
          <p:spPr bwMode="auto">
            <a:xfrm>
              <a:off x="10104909" y="2817026"/>
              <a:ext cx="291712" cy="0"/>
            </a:xfrm>
            <a:prstGeom prst="line">
              <a:avLst/>
            </a:prstGeom>
            <a:solidFill>
              <a:schemeClr val="accent1"/>
            </a:solidFill>
            <a:ln w="57150" cap="flat" cmpd="sng" algn="ctr">
              <a:solidFill>
                <a:srgbClr val="00B0F0"/>
              </a:solidFill>
              <a:prstDash val="solid"/>
              <a:round/>
              <a:headEnd type="none" w="med" len="med"/>
              <a:tailEnd type="none" w="med" len="med"/>
            </a:ln>
            <a:effectLst/>
          </p:spPr>
        </p:cxnSp>
        <p:cxnSp>
          <p:nvCxnSpPr>
            <p:cNvPr id="46" name="Straight Connector 45"/>
            <p:cNvCxnSpPr/>
            <p:nvPr/>
          </p:nvCxnSpPr>
          <p:spPr bwMode="auto">
            <a:xfrm>
              <a:off x="9130446" y="2535598"/>
              <a:ext cx="291712" cy="0"/>
            </a:xfrm>
            <a:prstGeom prst="line">
              <a:avLst/>
            </a:prstGeom>
            <a:solidFill>
              <a:schemeClr val="accent1"/>
            </a:solidFill>
            <a:ln w="57150" cap="flat" cmpd="sng" algn="ctr">
              <a:solidFill>
                <a:srgbClr val="4DB84D"/>
              </a:solidFill>
              <a:prstDash val="solid"/>
              <a:round/>
              <a:headEnd type="none" w="med" len="med"/>
              <a:tailEnd type="none" w="med" len="med"/>
            </a:ln>
            <a:effectLst/>
          </p:spPr>
        </p:cxnSp>
        <p:cxnSp>
          <p:nvCxnSpPr>
            <p:cNvPr id="47" name="Straight Connector 46"/>
            <p:cNvCxnSpPr/>
            <p:nvPr/>
          </p:nvCxnSpPr>
          <p:spPr bwMode="auto">
            <a:xfrm>
              <a:off x="9130446" y="2715009"/>
              <a:ext cx="291712" cy="0"/>
            </a:xfrm>
            <a:prstGeom prst="line">
              <a:avLst/>
            </a:prstGeom>
            <a:solidFill>
              <a:schemeClr val="accent1"/>
            </a:solidFill>
            <a:ln w="57150" cap="flat" cmpd="sng" algn="ctr">
              <a:solidFill>
                <a:srgbClr val="4DB84D"/>
              </a:solidFill>
              <a:prstDash val="solid"/>
              <a:round/>
              <a:headEnd type="none" w="med" len="med"/>
              <a:tailEnd type="none" w="med" len="med"/>
            </a:ln>
            <a:effectLst/>
          </p:spPr>
        </p:cxnSp>
        <p:cxnSp>
          <p:nvCxnSpPr>
            <p:cNvPr id="54" name="Straight Connector 53"/>
            <p:cNvCxnSpPr/>
            <p:nvPr/>
          </p:nvCxnSpPr>
          <p:spPr bwMode="auto">
            <a:xfrm>
              <a:off x="9130446" y="2901493"/>
              <a:ext cx="291712" cy="0"/>
            </a:xfrm>
            <a:prstGeom prst="line">
              <a:avLst/>
            </a:prstGeom>
            <a:solidFill>
              <a:schemeClr val="accent1"/>
            </a:solidFill>
            <a:ln w="57150" cap="flat" cmpd="sng" algn="ctr">
              <a:solidFill>
                <a:srgbClr val="4DB84D"/>
              </a:solidFill>
              <a:prstDash val="solid"/>
              <a:round/>
              <a:headEnd type="none" w="med" len="med"/>
              <a:tailEnd type="none" w="med" len="med"/>
            </a:ln>
            <a:effectLst/>
          </p:spPr>
        </p:cxnSp>
        <p:grpSp>
          <p:nvGrpSpPr>
            <p:cNvPr id="17" name="Group 16"/>
            <p:cNvGrpSpPr/>
            <p:nvPr/>
          </p:nvGrpSpPr>
          <p:grpSpPr>
            <a:xfrm>
              <a:off x="8868176" y="2307670"/>
              <a:ext cx="553983" cy="68249"/>
              <a:chOff x="6471838" y="2757765"/>
              <a:chExt cx="415487" cy="51187"/>
            </a:xfrm>
          </p:grpSpPr>
          <p:cxnSp>
            <p:nvCxnSpPr>
              <p:cNvPr id="44" name="Straight Connector 43"/>
              <p:cNvCxnSpPr/>
              <p:nvPr/>
            </p:nvCxnSpPr>
            <p:spPr bwMode="auto">
              <a:xfrm>
                <a:off x="6668541" y="2786090"/>
                <a:ext cx="218784" cy="0"/>
              </a:xfrm>
              <a:prstGeom prst="line">
                <a:avLst/>
              </a:prstGeom>
              <a:solidFill>
                <a:schemeClr val="accent1"/>
              </a:solidFill>
              <a:ln w="57150" cap="flat" cmpd="sng" algn="ctr">
                <a:solidFill>
                  <a:srgbClr val="4DB84D"/>
                </a:solidFill>
                <a:prstDash val="solid"/>
                <a:round/>
                <a:headEnd type="none" w="med" len="med"/>
                <a:tailEnd type="none" w="med" len="med"/>
              </a:ln>
              <a:effectLst/>
            </p:spPr>
          </p:cxnSp>
          <p:cxnSp>
            <p:nvCxnSpPr>
              <p:cNvPr id="14" name="Straight Connector 13"/>
              <p:cNvCxnSpPr/>
              <p:nvPr/>
            </p:nvCxnSpPr>
            <p:spPr bwMode="auto">
              <a:xfrm>
                <a:off x="6471838" y="2757765"/>
                <a:ext cx="196703" cy="0"/>
              </a:xfrm>
              <a:prstGeom prst="line">
                <a:avLst/>
              </a:prstGeom>
              <a:solidFill>
                <a:schemeClr val="accent1"/>
              </a:solidFill>
              <a:ln w="12700" cap="flat" cmpd="sng" algn="ctr">
                <a:solidFill>
                  <a:srgbClr val="4DB84D"/>
                </a:solidFill>
                <a:prstDash val="solid"/>
                <a:round/>
                <a:headEnd type="none" w="med" len="med"/>
                <a:tailEnd type="none" w="med" len="med"/>
              </a:ln>
              <a:effectLst/>
            </p:spPr>
          </p:cxnSp>
          <p:cxnSp>
            <p:nvCxnSpPr>
              <p:cNvPr id="55" name="Straight Connector 54"/>
              <p:cNvCxnSpPr/>
              <p:nvPr/>
            </p:nvCxnSpPr>
            <p:spPr bwMode="auto">
              <a:xfrm>
                <a:off x="6471838" y="2808952"/>
                <a:ext cx="196703" cy="0"/>
              </a:xfrm>
              <a:prstGeom prst="line">
                <a:avLst/>
              </a:prstGeom>
              <a:solidFill>
                <a:schemeClr val="accent1"/>
              </a:solidFill>
              <a:ln w="12700" cap="flat" cmpd="sng" algn="ctr">
                <a:solidFill>
                  <a:srgbClr val="4DB84D"/>
                </a:solidFill>
                <a:prstDash val="solid"/>
                <a:round/>
                <a:headEnd type="none" w="med" len="med"/>
                <a:tailEnd type="none" w="med" len="med"/>
              </a:ln>
              <a:effectLst/>
            </p:spPr>
          </p:cxnSp>
        </p:grpSp>
        <p:cxnSp>
          <p:nvCxnSpPr>
            <p:cNvPr id="56" name="Straight Connector 55"/>
            <p:cNvCxnSpPr/>
            <p:nvPr/>
          </p:nvCxnSpPr>
          <p:spPr bwMode="auto">
            <a:xfrm>
              <a:off x="8868176" y="2501232"/>
              <a:ext cx="262271" cy="0"/>
            </a:xfrm>
            <a:prstGeom prst="line">
              <a:avLst/>
            </a:prstGeom>
            <a:solidFill>
              <a:schemeClr val="accent1"/>
            </a:solidFill>
            <a:ln w="12700" cap="flat" cmpd="sng" algn="ctr">
              <a:solidFill>
                <a:srgbClr val="4DB84D"/>
              </a:solidFill>
              <a:prstDash val="solid"/>
              <a:round/>
              <a:headEnd type="none" w="med" len="med"/>
              <a:tailEnd type="none" w="med" len="med"/>
            </a:ln>
            <a:effectLst/>
          </p:spPr>
        </p:cxnSp>
        <p:cxnSp>
          <p:nvCxnSpPr>
            <p:cNvPr id="57" name="Straight Connector 56"/>
            <p:cNvCxnSpPr/>
            <p:nvPr/>
          </p:nvCxnSpPr>
          <p:spPr bwMode="auto">
            <a:xfrm>
              <a:off x="8868176" y="2569004"/>
              <a:ext cx="262271" cy="0"/>
            </a:xfrm>
            <a:prstGeom prst="line">
              <a:avLst/>
            </a:prstGeom>
            <a:solidFill>
              <a:schemeClr val="accent1"/>
            </a:solidFill>
            <a:ln w="12700" cap="flat" cmpd="sng" algn="ctr">
              <a:solidFill>
                <a:srgbClr val="4DB84D"/>
              </a:solidFill>
              <a:prstDash val="solid"/>
              <a:round/>
              <a:headEnd type="none" w="med" len="med"/>
              <a:tailEnd type="none" w="med" len="med"/>
            </a:ln>
            <a:effectLst/>
          </p:spPr>
        </p:cxnSp>
        <p:cxnSp>
          <p:nvCxnSpPr>
            <p:cNvPr id="58" name="Straight Connector 57"/>
            <p:cNvCxnSpPr/>
            <p:nvPr/>
          </p:nvCxnSpPr>
          <p:spPr bwMode="auto">
            <a:xfrm>
              <a:off x="8868176" y="2677236"/>
              <a:ext cx="262271" cy="0"/>
            </a:xfrm>
            <a:prstGeom prst="line">
              <a:avLst/>
            </a:prstGeom>
            <a:solidFill>
              <a:schemeClr val="accent1"/>
            </a:solidFill>
            <a:ln w="12700" cap="flat" cmpd="sng" algn="ctr">
              <a:solidFill>
                <a:srgbClr val="4DB84D"/>
              </a:solidFill>
              <a:prstDash val="solid"/>
              <a:round/>
              <a:headEnd type="none" w="med" len="med"/>
              <a:tailEnd type="none" w="med" len="med"/>
            </a:ln>
            <a:effectLst/>
          </p:spPr>
        </p:cxnSp>
        <p:cxnSp>
          <p:nvCxnSpPr>
            <p:cNvPr id="59" name="Straight Connector 58"/>
            <p:cNvCxnSpPr/>
            <p:nvPr/>
          </p:nvCxnSpPr>
          <p:spPr bwMode="auto">
            <a:xfrm>
              <a:off x="8868176" y="2745969"/>
              <a:ext cx="262271" cy="0"/>
            </a:xfrm>
            <a:prstGeom prst="line">
              <a:avLst/>
            </a:prstGeom>
            <a:solidFill>
              <a:schemeClr val="accent1"/>
            </a:solidFill>
            <a:ln w="12700" cap="flat" cmpd="sng" algn="ctr">
              <a:solidFill>
                <a:srgbClr val="4DB84D"/>
              </a:solidFill>
              <a:prstDash val="solid"/>
              <a:round/>
              <a:headEnd type="none" w="med" len="med"/>
              <a:tailEnd type="none" w="med" len="med"/>
            </a:ln>
            <a:effectLst/>
          </p:spPr>
        </p:cxnSp>
        <p:cxnSp>
          <p:nvCxnSpPr>
            <p:cNvPr id="60" name="Straight Connector 59"/>
            <p:cNvCxnSpPr/>
            <p:nvPr/>
          </p:nvCxnSpPr>
          <p:spPr bwMode="auto">
            <a:xfrm>
              <a:off x="8868176" y="2868029"/>
              <a:ext cx="262271" cy="0"/>
            </a:xfrm>
            <a:prstGeom prst="line">
              <a:avLst/>
            </a:prstGeom>
            <a:solidFill>
              <a:schemeClr val="accent1"/>
            </a:solidFill>
            <a:ln w="12700" cap="flat" cmpd="sng" algn="ctr">
              <a:solidFill>
                <a:srgbClr val="4DB84D"/>
              </a:solidFill>
              <a:prstDash val="solid"/>
              <a:round/>
              <a:headEnd type="none" w="med" len="med"/>
              <a:tailEnd type="none" w="med" len="med"/>
            </a:ln>
            <a:effectLst/>
          </p:spPr>
        </p:cxnSp>
        <p:cxnSp>
          <p:nvCxnSpPr>
            <p:cNvPr id="61" name="Straight Connector 60"/>
            <p:cNvCxnSpPr/>
            <p:nvPr/>
          </p:nvCxnSpPr>
          <p:spPr bwMode="auto">
            <a:xfrm>
              <a:off x="8868176" y="2936278"/>
              <a:ext cx="262271" cy="0"/>
            </a:xfrm>
            <a:prstGeom prst="line">
              <a:avLst/>
            </a:prstGeom>
            <a:solidFill>
              <a:schemeClr val="accent1"/>
            </a:solidFill>
            <a:ln w="12700" cap="flat" cmpd="sng" algn="ctr">
              <a:solidFill>
                <a:srgbClr val="4DB84D"/>
              </a:solidFill>
              <a:prstDash val="solid"/>
              <a:round/>
              <a:headEnd type="none" w="med" len="med"/>
              <a:tailEnd type="none" w="med" len="med"/>
            </a:ln>
            <a:effectLst/>
          </p:spPr>
        </p:cxnSp>
        <p:sp>
          <p:nvSpPr>
            <p:cNvPr id="67" name="TextBox 66"/>
            <p:cNvSpPr txBox="1"/>
            <p:nvPr/>
          </p:nvSpPr>
          <p:spPr>
            <a:xfrm>
              <a:off x="10342926" y="2431238"/>
              <a:ext cx="937672" cy="410364"/>
            </a:xfrm>
            <a:prstGeom prst="rect">
              <a:avLst/>
            </a:prstGeom>
            <a:noFill/>
          </p:spPr>
          <p:txBody>
            <a:bodyPr wrap="none" lIns="121917" tIns="60958" rIns="121917" bIns="60958" rtlCol="0">
              <a:spAutoFit/>
            </a:bodyPr>
            <a:lstStyle/>
            <a:p>
              <a:r>
                <a:rPr lang="de-DE" sz="1200" dirty="0">
                  <a:solidFill>
                    <a:srgbClr val="5CD3FF"/>
                  </a:solidFill>
                  <a:latin typeface="Intel Clear" panose="020B0604020203020204" pitchFamily="34" charset="0"/>
                </a:rPr>
                <a:t>3x QPI</a:t>
              </a:r>
              <a:endParaRPr lang="en-US" sz="1200" dirty="0">
                <a:solidFill>
                  <a:srgbClr val="5CD3FF"/>
                </a:solidFill>
                <a:latin typeface="Intel Clear" panose="020B0604020203020204" pitchFamily="34" charset="0"/>
              </a:endParaRPr>
            </a:p>
          </p:txBody>
        </p:sp>
        <p:cxnSp>
          <p:nvCxnSpPr>
            <p:cNvPr id="68" name="Straight Connector 67"/>
            <p:cNvCxnSpPr/>
            <p:nvPr/>
          </p:nvCxnSpPr>
          <p:spPr bwMode="auto">
            <a:xfrm>
              <a:off x="9946394" y="3009936"/>
              <a:ext cx="0" cy="200805"/>
            </a:xfrm>
            <a:prstGeom prst="line">
              <a:avLst/>
            </a:prstGeom>
            <a:solidFill>
              <a:schemeClr val="accent1"/>
            </a:solidFill>
            <a:ln w="19050" cap="flat" cmpd="sng" algn="ctr">
              <a:solidFill>
                <a:schemeClr val="accent2"/>
              </a:solidFill>
              <a:prstDash val="solid"/>
              <a:round/>
              <a:headEnd type="none" w="med" len="med"/>
              <a:tailEnd type="none" w="med" len="med"/>
            </a:ln>
            <a:effectLst/>
          </p:spPr>
        </p:cxnSp>
        <p:cxnSp>
          <p:nvCxnSpPr>
            <p:cNvPr id="76" name="Straight Connector 75"/>
            <p:cNvCxnSpPr/>
            <p:nvPr/>
          </p:nvCxnSpPr>
          <p:spPr bwMode="auto">
            <a:xfrm>
              <a:off x="9830618" y="3009936"/>
              <a:ext cx="0" cy="200805"/>
            </a:xfrm>
            <a:prstGeom prst="line">
              <a:avLst/>
            </a:prstGeom>
            <a:solidFill>
              <a:schemeClr val="accent1"/>
            </a:solidFill>
            <a:ln w="19050" cap="flat" cmpd="sng" algn="ctr">
              <a:solidFill>
                <a:schemeClr val="accent2"/>
              </a:solidFill>
              <a:prstDash val="solid"/>
              <a:round/>
              <a:headEnd type="none" w="med" len="med"/>
              <a:tailEnd type="none" w="med" len="med"/>
            </a:ln>
            <a:effectLst/>
          </p:spPr>
        </p:cxnSp>
        <p:cxnSp>
          <p:nvCxnSpPr>
            <p:cNvPr id="77" name="Straight Connector 76"/>
            <p:cNvCxnSpPr/>
            <p:nvPr/>
          </p:nvCxnSpPr>
          <p:spPr bwMode="auto">
            <a:xfrm>
              <a:off x="9710531" y="3009936"/>
              <a:ext cx="0" cy="200805"/>
            </a:xfrm>
            <a:prstGeom prst="line">
              <a:avLst/>
            </a:prstGeom>
            <a:solidFill>
              <a:schemeClr val="accent1"/>
            </a:solidFill>
            <a:ln w="19050" cap="flat" cmpd="sng" algn="ctr">
              <a:solidFill>
                <a:schemeClr val="accent2"/>
              </a:solidFill>
              <a:prstDash val="solid"/>
              <a:round/>
              <a:headEnd type="none" w="med" len="med"/>
              <a:tailEnd type="none" w="med" len="med"/>
            </a:ln>
            <a:effectLst/>
          </p:spPr>
        </p:cxnSp>
        <p:cxnSp>
          <p:nvCxnSpPr>
            <p:cNvPr id="78" name="Straight Connector 77"/>
            <p:cNvCxnSpPr/>
            <p:nvPr/>
          </p:nvCxnSpPr>
          <p:spPr bwMode="auto">
            <a:xfrm>
              <a:off x="9589613" y="3009936"/>
              <a:ext cx="0" cy="200805"/>
            </a:xfrm>
            <a:prstGeom prst="line">
              <a:avLst/>
            </a:prstGeom>
            <a:solidFill>
              <a:schemeClr val="accent1"/>
            </a:solidFill>
            <a:ln w="19050" cap="flat" cmpd="sng" algn="ctr">
              <a:solidFill>
                <a:schemeClr val="accent2"/>
              </a:solidFill>
              <a:prstDash val="solid"/>
              <a:round/>
              <a:headEnd type="none" w="med" len="med"/>
              <a:tailEnd type="none" w="med" len="med"/>
            </a:ln>
            <a:effectLst/>
          </p:spPr>
        </p:cxnSp>
        <p:sp>
          <p:nvSpPr>
            <p:cNvPr id="21" name="Rounded Rectangle 20"/>
            <p:cNvSpPr/>
            <p:nvPr/>
          </p:nvSpPr>
          <p:spPr bwMode="auto">
            <a:xfrm>
              <a:off x="9422158" y="2227790"/>
              <a:ext cx="692595" cy="789235"/>
            </a:xfrm>
            <a:prstGeom prst="roundRect">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121917" tIns="60958" rIns="121917" bIns="60958" numCol="1" rtlCol="0" anchor="ctr" anchorCtr="0" compatLnSpc="1">
              <a:prstTxWarp prst="textNoShape">
                <a:avLst/>
              </a:prstTxWarp>
            </a:bodyPr>
            <a:lstStyle/>
            <a:p>
              <a:pPr defTabSz="1306481"/>
              <a:r>
                <a:rPr lang="de-DE" dirty="0">
                  <a:solidFill>
                    <a:srgbClr val="000000"/>
                  </a:solidFill>
                  <a:latin typeface="Intel Clear" panose="020B0604020203020204" pitchFamily="34" charset="0"/>
                </a:rPr>
                <a:t>E7</a:t>
              </a:r>
              <a:endParaRPr lang="en-US" dirty="0">
                <a:solidFill>
                  <a:srgbClr val="000000"/>
                </a:solidFill>
                <a:latin typeface="Intel Clear" panose="020B0604020203020204" pitchFamily="34" charset="0"/>
              </a:endParaRPr>
            </a:p>
          </p:txBody>
        </p:sp>
        <p:sp>
          <p:nvSpPr>
            <p:cNvPr id="79" name="TextBox 78"/>
            <p:cNvSpPr txBox="1"/>
            <p:nvPr/>
          </p:nvSpPr>
          <p:spPr>
            <a:xfrm>
              <a:off x="9385824" y="3195886"/>
              <a:ext cx="875445" cy="410364"/>
            </a:xfrm>
            <a:prstGeom prst="rect">
              <a:avLst/>
            </a:prstGeom>
            <a:noFill/>
          </p:spPr>
          <p:txBody>
            <a:bodyPr wrap="none" lIns="121917" tIns="60958" rIns="121917" bIns="60958" rtlCol="0">
              <a:spAutoFit/>
            </a:bodyPr>
            <a:lstStyle/>
            <a:p>
              <a:r>
                <a:rPr lang="de-DE" sz="1200" dirty="0">
                  <a:solidFill>
                    <a:srgbClr val="FF5C00"/>
                  </a:solidFill>
                  <a:latin typeface="Intel Clear" panose="020B0604020203020204" pitchFamily="34" charset="0"/>
                </a:rPr>
                <a:t>PCIe3</a:t>
              </a:r>
              <a:endParaRPr lang="en-US" sz="1200" dirty="0">
                <a:solidFill>
                  <a:srgbClr val="FF5C00"/>
                </a:solidFill>
                <a:latin typeface="Intel Clear" panose="020B0604020203020204" pitchFamily="34" charset="0"/>
              </a:endParaRPr>
            </a:p>
          </p:txBody>
        </p:sp>
        <p:sp>
          <p:nvSpPr>
            <p:cNvPr id="80" name="TextBox 79"/>
            <p:cNvSpPr txBox="1"/>
            <p:nvPr/>
          </p:nvSpPr>
          <p:spPr>
            <a:xfrm rot="16200000">
              <a:off x="8061910" y="2418083"/>
              <a:ext cx="1097728" cy="410364"/>
            </a:xfrm>
            <a:prstGeom prst="rect">
              <a:avLst/>
            </a:prstGeom>
            <a:noFill/>
          </p:spPr>
          <p:txBody>
            <a:bodyPr wrap="none" lIns="121917" tIns="60958" rIns="121917" bIns="60958" rtlCol="0">
              <a:spAutoFit/>
            </a:bodyPr>
            <a:lstStyle/>
            <a:p>
              <a:r>
                <a:rPr lang="de-DE" sz="1200" dirty="0">
                  <a:solidFill>
                    <a:srgbClr val="4DB84D"/>
                  </a:solidFill>
                  <a:latin typeface="Intel Clear" panose="020B0604020203020204" pitchFamily="34" charset="0"/>
                </a:rPr>
                <a:t>Memory</a:t>
              </a:r>
              <a:endParaRPr lang="en-US" sz="1200" dirty="0">
                <a:solidFill>
                  <a:srgbClr val="4DB84D"/>
                </a:solidFill>
                <a:latin typeface="Intel Clear" panose="020B0604020203020204" pitchFamily="34" charset="0"/>
              </a:endParaRPr>
            </a:p>
          </p:txBody>
        </p:sp>
      </p:grpSp>
      <p:grpSp>
        <p:nvGrpSpPr>
          <p:cNvPr id="4" name="Group 3"/>
          <p:cNvGrpSpPr/>
          <p:nvPr/>
        </p:nvGrpSpPr>
        <p:grpSpPr>
          <a:xfrm>
            <a:off x="3794966" y="1245015"/>
            <a:ext cx="1910142" cy="1091569"/>
            <a:chOff x="5015130" y="2067038"/>
            <a:chExt cx="2546855" cy="1455425"/>
          </a:xfrm>
        </p:grpSpPr>
        <p:cxnSp>
          <p:nvCxnSpPr>
            <p:cNvPr id="81" name="Straight Connector 80"/>
            <p:cNvCxnSpPr/>
            <p:nvPr/>
          </p:nvCxnSpPr>
          <p:spPr bwMode="auto">
            <a:xfrm>
              <a:off x="6386297" y="2527568"/>
              <a:ext cx="291712" cy="0"/>
            </a:xfrm>
            <a:prstGeom prst="line">
              <a:avLst/>
            </a:prstGeom>
            <a:solidFill>
              <a:schemeClr val="accent1"/>
            </a:solidFill>
            <a:ln w="57150" cap="flat" cmpd="sng" algn="ctr">
              <a:solidFill>
                <a:srgbClr val="00B0F0"/>
              </a:solidFill>
              <a:prstDash val="solid"/>
              <a:round/>
              <a:headEnd type="none" w="med" len="med"/>
              <a:tailEnd type="none" w="med" len="med"/>
            </a:ln>
            <a:effectLst/>
          </p:spPr>
        </p:cxnSp>
        <p:cxnSp>
          <p:nvCxnSpPr>
            <p:cNvPr id="83" name="Straight Connector 82"/>
            <p:cNvCxnSpPr/>
            <p:nvPr/>
          </p:nvCxnSpPr>
          <p:spPr bwMode="auto">
            <a:xfrm>
              <a:off x="6386297" y="2703197"/>
              <a:ext cx="291712" cy="0"/>
            </a:xfrm>
            <a:prstGeom prst="line">
              <a:avLst/>
            </a:prstGeom>
            <a:solidFill>
              <a:schemeClr val="accent1"/>
            </a:solidFill>
            <a:ln w="57150" cap="flat" cmpd="sng" algn="ctr">
              <a:solidFill>
                <a:srgbClr val="00B0F0"/>
              </a:solidFill>
              <a:prstDash val="solid"/>
              <a:round/>
              <a:headEnd type="none" w="med" len="med"/>
              <a:tailEnd type="none" w="med" len="med"/>
            </a:ln>
            <a:effectLst/>
          </p:spPr>
        </p:cxnSp>
        <p:cxnSp>
          <p:nvCxnSpPr>
            <p:cNvPr id="84" name="Straight Connector 83"/>
            <p:cNvCxnSpPr/>
            <p:nvPr/>
          </p:nvCxnSpPr>
          <p:spPr bwMode="auto">
            <a:xfrm>
              <a:off x="5443062" y="2352992"/>
              <a:ext cx="291712" cy="0"/>
            </a:xfrm>
            <a:prstGeom prst="line">
              <a:avLst/>
            </a:prstGeom>
            <a:solidFill>
              <a:schemeClr val="accent1"/>
            </a:solidFill>
            <a:ln w="44450" cap="flat" cmpd="sng" algn="ctr">
              <a:solidFill>
                <a:srgbClr val="4DB84D"/>
              </a:solidFill>
              <a:prstDash val="solid"/>
              <a:round/>
              <a:headEnd type="none" w="med" len="med"/>
              <a:tailEnd type="none" w="med" len="med"/>
            </a:ln>
            <a:effectLst/>
          </p:spPr>
        </p:cxnSp>
        <p:cxnSp>
          <p:nvCxnSpPr>
            <p:cNvPr id="85" name="Straight Connector 84"/>
            <p:cNvCxnSpPr/>
            <p:nvPr/>
          </p:nvCxnSpPr>
          <p:spPr bwMode="auto">
            <a:xfrm>
              <a:off x="5443062" y="2523346"/>
              <a:ext cx="291712" cy="0"/>
            </a:xfrm>
            <a:prstGeom prst="line">
              <a:avLst/>
            </a:prstGeom>
            <a:solidFill>
              <a:schemeClr val="accent1"/>
            </a:solidFill>
            <a:ln w="44450" cap="flat" cmpd="sng" algn="ctr">
              <a:solidFill>
                <a:srgbClr val="4DB84D"/>
              </a:solidFill>
              <a:prstDash val="solid"/>
              <a:round/>
              <a:headEnd type="none" w="med" len="med"/>
              <a:tailEnd type="none" w="med" len="med"/>
            </a:ln>
            <a:effectLst/>
          </p:spPr>
        </p:cxnSp>
        <p:cxnSp>
          <p:nvCxnSpPr>
            <p:cNvPr id="86" name="Straight Connector 85"/>
            <p:cNvCxnSpPr/>
            <p:nvPr/>
          </p:nvCxnSpPr>
          <p:spPr bwMode="auto">
            <a:xfrm>
              <a:off x="5443062" y="2693792"/>
              <a:ext cx="291712" cy="0"/>
            </a:xfrm>
            <a:prstGeom prst="line">
              <a:avLst/>
            </a:prstGeom>
            <a:solidFill>
              <a:schemeClr val="accent1"/>
            </a:solidFill>
            <a:ln w="44450" cap="flat" cmpd="sng" algn="ctr">
              <a:solidFill>
                <a:srgbClr val="4DB84D"/>
              </a:solidFill>
              <a:prstDash val="solid"/>
              <a:round/>
              <a:headEnd type="none" w="med" len="med"/>
              <a:tailEnd type="none" w="med" len="med"/>
            </a:ln>
            <a:effectLst/>
          </p:spPr>
        </p:cxnSp>
        <p:cxnSp>
          <p:nvCxnSpPr>
            <p:cNvPr id="87" name="Straight Connector 86"/>
            <p:cNvCxnSpPr/>
            <p:nvPr/>
          </p:nvCxnSpPr>
          <p:spPr bwMode="auto">
            <a:xfrm>
              <a:off x="5443062" y="2855257"/>
              <a:ext cx="291712" cy="0"/>
            </a:xfrm>
            <a:prstGeom prst="line">
              <a:avLst/>
            </a:prstGeom>
            <a:solidFill>
              <a:schemeClr val="accent1"/>
            </a:solidFill>
            <a:ln w="44450" cap="flat" cmpd="sng" algn="ctr">
              <a:solidFill>
                <a:srgbClr val="4DB84D"/>
              </a:solidFill>
              <a:prstDash val="solid"/>
              <a:round/>
              <a:headEnd type="none" w="med" len="med"/>
              <a:tailEnd type="none" w="med" len="med"/>
            </a:ln>
            <a:effectLst/>
          </p:spPr>
        </p:cxnSp>
        <p:sp>
          <p:nvSpPr>
            <p:cNvPr id="96" name="TextBox 95"/>
            <p:cNvSpPr txBox="1"/>
            <p:nvPr/>
          </p:nvSpPr>
          <p:spPr>
            <a:xfrm>
              <a:off x="6624313" y="2431238"/>
              <a:ext cx="937672" cy="410364"/>
            </a:xfrm>
            <a:prstGeom prst="rect">
              <a:avLst/>
            </a:prstGeom>
            <a:noFill/>
          </p:spPr>
          <p:txBody>
            <a:bodyPr wrap="none" lIns="121917" tIns="60958" rIns="121917" bIns="60958" rtlCol="0">
              <a:spAutoFit/>
            </a:bodyPr>
            <a:lstStyle/>
            <a:p>
              <a:r>
                <a:rPr lang="de-DE" sz="1200" dirty="0">
                  <a:solidFill>
                    <a:srgbClr val="5CD3FF"/>
                  </a:solidFill>
                  <a:latin typeface="Intel Clear" panose="020B0604020203020204" pitchFamily="34" charset="0"/>
                </a:rPr>
                <a:t>2x QPI</a:t>
              </a:r>
              <a:endParaRPr lang="en-US" sz="1200" dirty="0">
                <a:solidFill>
                  <a:srgbClr val="5CD3FF"/>
                </a:solidFill>
                <a:latin typeface="Intel Clear" panose="020B0604020203020204" pitchFamily="34" charset="0"/>
              </a:endParaRPr>
            </a:p>
          </p:txBody>
        </p:sp>
        <p:cxnSp>
          <p:nvCxnSpPr>
            <p:cNvPr id="97" name="Straight Connector 96"/>
            <p:cNvCxnSpPr/>
            <p:nvPr/>
          </p:nvCxnSpPr>
          <p:spPr bwMode="auto">
            <a:xfrm>
              <a:off x="6294450" y="2935348"/>
              <a:ext cx="0" cy="200805"/>
            </a:xfrm>
            <a:prstGeom prst="line">
              <a:avLst/>
            </a:prstGeom>
            <a:solidFill>
              <a:schemeClr val="accent1"/>
            </a:solidFill>
            <a:ln w="19050" cap="flat" cmpd="sng" algn="ctr">
              <a:solidFill>
                <a:schemeClr val="accent2"/>
              </a:solidFill>
              <a:prstDash val="solid"/>
              <a:round/>
              <a:headEnd type="none" w="med" len="med"/>
              <a:tailEnd type="none" w="med" len="med"/>
            </a:ln>
            <a:effectLst/>
          </p:spPr>
        </p:cxnSp>
        <p:cxnSp>
          <p:nvCxnSpPr>
            <p:cNvPr id="98" name="Straight Connector 97"/>
            <p:cNvCxnSpPr/>
            <p:nvPr/>
          </p:nvCxnSpPr>
          <p:spPr bwMode="auto">
            <a:xfrm>
              <a:off x="6178674" y="2935348"/>
              <a:ext cx="0" cy="200805"/>
            </a:xfrm>
            <a:prstGeom prst="line">
              <a:avLst/>
            </a:prstGeom>
            <a:solidFill>
              <a:schemeClr val="accent1"/>
            </a:solidFill>
            <a:ln w="19050" cap="flat" cmpd="sng" algn="ctr">
              <a:solidFill>
                <a:schemeClr val="accent2"/>
              </a:solidFill>
              <a:prstDash val="solid"/>
              <a:round/>
              <a:headEnd type="none" w="med" len="med"/>
              <a:tailEnd type="none" w="med" len="med"/>
            </a:ln>
            <a:effectLst/>
          </p:spPr>
        </p:cxnSp>
        <p:cxnSp>
          <p:nvCxnSpPr>
            <p:cNvPr id="99" name="Straight Connector 98"/>
            <p:cNvCxnSpPr/>
            <p:nvPr/>
          </p:nvCxnSpPr>
          <p:spPr bwMode="auto">
            <a:xfrm>
              <a:off x="6058587" y="2935348"/>
              <a:ext cx="0" cy="200805"/>
            </a:xfrm>
            <a:prstGeom prst="line">
              <a:avLst/>
            </a:prstGeom>
            <a:solidFill>
              <a:schemeClr val="accent1"/>
            </a:solidFill>
            <a:ln w="19050" cap="flat" cmpd="sng" algn="ctr">
              <a:solidFill>
                <a:schemeClr val="accent2"/>
              </a:solidFill>
              <a:prstDash val="solid"/>
              <a:round/>
              <a:headEnd type="none" w="med" len="med"/>
              <a:tailEnd type="none" w="med" len="med"/>
            </a:ln>
            <a:effectLst/>
          </p:spPr>
        </p:cxnSp>
        <p:cxnSp>
          <p:nvCxnSpPr>
            <p:cNvPr id="100" name="Straight Connector 99"/>
            <p:cNvCxnSpPr/>
            <p:nvPr/>
          </p:nvCxnSpPr>
          <p:spPr bwMode="auto">
            <a:xfrm>
              <a:off x="5937669" y="2935348"/>
              <a:ext cx="0" cy="200805"/>
            </a:xfrm>
            <a:prstGeom prst="line">
              <a:avLst/>
            </a:prstGeom>
            <a:solidFill>
              <a:schemeClr val="accent1"/>
            </a:solidFill>
            <a:ln w="19050" cap="flat" cmpd="sng" algn="ctr">
              <a:solidFill>
                <a:schemeClr val="accent2"/>
              </a:solidFill>
              <a:prstDash val="solid"/>
              <a:round/>
              <a:headEnd type="none" w="med" len="med"/>
              <a:tailEnd type="none" w="med" len="med"/>
            </a:ln>
            <a:effectLst/>
          </p:spPr>
        </p:cxnSp>
        <p:sp>
          <p:nvSpPr>
            <p:cNvPr id="102" name="TextBox 101"/>
            <p:cNvSpPr txBox="1"/>
            <p:nvPr/>
          </p:nvSpPr>
          <p:spPr>
            <a:xfrm>
              <a:off x="5663066" y="3112099"/>
              <a:ext cx="875445" cy="410364"/>
            </a:xfrm>
            <a:prstGeom prst="rect">
              <a:avLst/>
            </a:prstGeom>
            <a:noFill/>
          </p:spPr>
          <p:txBody>
            <a:bodyPr wrap="none" lIns="121917" tIns="60958" rIns="121917" bIns="60958" rtlCol="0">
              <a:spAutoFit/>
            </a:bodyPr>
            <a:lstStyle/>
            <a:p>
              <a:r>
                <a:rPr lang="de-DE" sz="1200" dirty="0">
                  <a:solidFill>
                    <a:srgbClr val="FF5C00"/>
                  </a:solidFill>
                  <a:latin typeface="Intel Clear" panose="020B0604020203020204" pitchFamily="34" charset="0"/>
                </a:rPr>
                <a:t>PCIe3</a:t>
              </a:r>
              <a:endParaRPr lang="en-US" sz="1200" dirty="0">
                <a:solidFill>
                  <a:srgbClr val="FF5C00"/>
                </a:solidFill>
                <a:latin typeface="Intel Clear" panose="020B0604020203020204" pitchFamily="34" charset="0"/>
              </a:endParaRPr>
            </a:p>
          </p:txBody>
        </p:sp>
        <p:sp>
          <p:nvSpPr>
            <p:cNvPr id="103" name="TextBox 102"/>
            <p:cNvSpPr txBox="1"/>
            <p:nvPr/>
          </p:nvSpPr>
          <p:spPr>
            <a:xfrm rot="16200000">
              <a:off x="4671448" y="2410720"/>
              <a:ext cx="1097728" cy="410364"/>
            </a:xfrm>
            <a:prstGeom prst="rect">
              <a:avLst/>
            </a:prstGeom>
            <a:noFill/>
          </p:spPr>
          <p:txBody>
            <a:bodyPr wrap="none" lIns="121917" tIns="60958" rIns="121917" bIns="60958" rtlCol="0">
              <a:spAutoFit/>
            </a:bodyPr>
            <a:lstStyle/>
            <a:p>
              <a:r>
                <a:rPr lang="de-DE" sz="1200" dirty="0">
                  <a:solidFill>
                    <a:srgbClr val="4DB84D"/>
                  </a:solidFill>
                  <a:latin typeface="Intel Clear" panose="020B0604020203020204" pitchFamily="34" charset="0"/>
                </a:rPr>
                <a:t>Memory</a:t>
              </a:r>
              <a:endParaRPr lang="en-US" sz="1200" dirty="0">
                <a:solidFill>
                  <a:srgbClr val="4DB84D"/>
                </a:solidFill>
                <a:latin typeface="Intel Clear" panose="020B0604020203020204" pitchFamily="34" charset="0"/>
              </a:endParaRPr>
            </a:p>
          </p:txBody>
        </p:sp>
        <p:cxnSp>
          <p:nvCxnSpPr>
            <p:cNvPr id="104" name="Straight Connector 103"/>
            <p:cNvCxnSpPr/>
            <p:nvPr/>
          </p:nvCxnSpPr>
          <p:spPr bwMode="auto">
            <a:xfrm>
              <a:off x="5810079" y="2935348"/>
              <a:ext cx="0" cy="200805"/>
            </a:xfrm>
            <a:prstGeom prst="line">
              <a:avLst/>
            </a:prstGeom>
            <a:solidFill>
              <a:schemeClr val="accent1"/>
            </a:solidFill>
            <a:ln w="19050" cap="flat" cmpd="sng" algn="ctr">
              <a:solidFill>
                <a:schemeClr val="accent2"/>
              </a:solidFill>
              <a:prstDash val="solid"/>
              <a:round/>
              <a:headEnd type="none" w="med" len="med"/>
              <a:tailEnd type="none" w="med" len="med"/>
            </a:ln>
            <a:effectLst/>
          </p:spPr>
        </p:cxnSp>
        <p:sp>
          <p:nvSpPr>
            <p:cNvPr id="101" name="Rounded Rectangle 100"/>
            <p:cNvSpPr/>
            <p:nvPr/>
          </p:nvSpPr>
          <p:spPr bwMode="auto">
            <a:xfrm>
              <a:off x="5720598" y="2273105"/>
              <a:ext cx="665699" cy="665387"/>
            </a:xfrm>
            <a:prstGeom prst="roundRect">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121917" tIns="60958" rIns="121917" bIns="60958" numCol="1" rtlCol="0" anchor="ctr" anchorCtr="0" compatLnSpc="1">
              <a:prstTxWarp prst="textNoShape">
                <a:avLst/>
              </a:prstTxWarp>
            </a:bodyPr>
            <a:lstStyle/>
            <a:p>
              <a:pPr defTabSz="1306481"/>
              <a:r>
                <a:rPr lang="de-DE" dirty="0">
                  <a:solidFill>
                    <a:srgbClr val="000000"/>
                  </a:solidFill>
                  <a:latin typeface="Intel Clear" panose="020B0604020203020204" pitchFamily="34" charset="0"/>
                </a:rPr>
                <a:t>E5</a:t>
              </a:r>
              <a:endParaRPr lang="en-US" dirty="0">
                <a:solidFill>
                  <a:srgbClr val="000000"/>
                </a:solidFill>
                <a:latin typeface="Intel Clear" panose="020B0604020203020204" pitchFamily="34" charset="0"/>
              </a:endParaRPr>
            </a:p>
          </p:txBody>
        </p:sp>
      </p:grpSp>
      <p:grpSp>
        <p:nvGrpSpPr>
          <p:cNvPr id="3" name="Group 2"/>
          <p:cNvGrpSpPr/>
          <p:nvPr/>
        </p:nvGrpSpPr>
        <p:grpSpPr>
          <a:xfrm>
            <a:off x="1061747" y="1241901"/>
            <a:ext cx="1104163" cy="1097798"/>
            <a:chOff x="1311073" y="2065684"/>
            <a:chExt cx="1472216" cy="1463730"/>
          </a:xfrm>
        </p:grpSpPr>
        <p:cxnSp>
          <p:nvCxnSpPr>
            <p:cNvPr id="108" name="Straight Connector 107"/>
            <p:cNvCxnSpPr/>
            <p:nvPr/>
          </p:nvCxnSpPr>
          <p:spPr bwMode="auto">
            <a:xfrm>
              <a:off x="1739005" y="2571608"/>
              <a:ext cx="291712" cy="0"/>
            </a:xfrm>
            <a:prstGeom prst="line">
              <a:avLst/>
            </a:prstGeom>
            <a:solidFill>
              <a:schemeClr val="accent1"/>
            </a:solidFill>
            <a:ln w="44450" cap="flat" cmpd="sng" algn="ctr">
              <a:solidFill>
                <a:srgbClr val="4DB84D"/>
              </a:solidFill>
              <a:prstDash val="solid"/>
              <a:round/>
              <a:headEnd type="none" w="med" len="med"/>
              <a:tailEnd type="none" w="med" len="med"/>
            </a:ln>
            <a:effectLst/>
          </p:spPr>
        </p:cxnSp>
        <p:cxnSp>
          <p:nvCxnSpPr>
            <p:cNvPr id="109" name="Straight Connector 108"/>
            <p:cNvCxnSpPr/>
            <p:nvPr/>
          </p:nvCxnSpPr>
          <p:spPr bwMode="auto">
            <a:xfrm>
              <a:off x="1739005" y="2742053"/>
              <a:ext cx="291712" cy="0"/>
            </a:xfrm>
            <a:prstGeom prst="line">
              <a:avLst/>
            </a:prstGeom>
            <a:solidFill>
              <a:schemeClr val="accent1"/>
            </a:solidFill>
            <a:ln w="44450" cap="flat" cmpd="sng" algn="ctr">
              <a:solidFill>
                <a:srgbClr val="4DB84D"/>
              </a:solidFill>
              <a:prstDash val="solid"/>
              <a:round/>
              <a:headEnd type="none" w="med" len="med"/>
              <a:tailEnd type="none" w="med" len="med"/>
            </a:ln>
            <a:effectLst/>
          </p:spPr>
        </p:cxnSp>
        <p:cxnSp>
          <p:nvCxnSpPr>
            <p:cNvPr id="115" name="Straight Connector 114"/>
            <p:cNvCxnSpPr/>
            <p:nvPr/>
          </p:nvCxnSpPr>
          <p:spPr bwMode="auto">
            <a:xfrm>
              <a:off x="2369126" y="2933993"/>
              <a:ext cx="0" cy="200805"/>
            </a:xfrm>
            <a:prstGeom prst="line">
              <a:avLst/>
            </a:prstGeom>
            <a:solidFill>
              <a:schemeClr val="accent1"/>
            </a:solidFill>
            <a:ln w="19050" cap="flat" cmpd="sng" algn="ctr">
              <a:solidFill>
                <a:schemeClr val="accent2"/>
              </a:solidFill>
              <a:prstDash val="solid"/>
              <a:round/>
              <a:headEnd type="none" w="med" len="med"/>
              <a:tailEnd type="none" w="med" len="med"/>
            </a:ln>
            <a:effectLst/>
          </p:spPr>
        </p:cxnSp>
        <p:sp>
          <p:nvSpPr>
            <p:cNvPr id="116" name="TextBox 115"/>
            <p:cNvSpPr txBox="1"/>
            <p:nvPr/>
          </p:nvSpPr>
          <p:spPr>
            <a:xfrm>
              <a:off x="1907844" y="3119050"/>
              <a:ext cx="875445" cy="410364"/>
            </a:xfrm>
            <a:prstGeom prst="rect">
              <a:avLst/>
            </a:prstGeom>
            <a:noFill/>
          </p:spPr>
          <p:txBody>
            <a:bodyPr wrap="none" lIns="121917" tIns="60958" rIns="121917" bIns="60958" rtlCol="0">
              <a:spAutoFit/>
            </a:bodyPr>
            <a:lstStyle/>
            <a:p>
              <a:r>
                <a:rPr lang="de-DE" sz="1200" dirty="0">
                  <a:solidFill>
                    <a:srgbClr val="FF5C00"/>
                  </a:solidFill>
                  <a:latin typeface="Intel Clear" panose="020B0604020203020204" pitchFamily="34" charset="0"/>
                </a:rPr>
                <a:t>PCIe3</a:t>
              </a:r>
              <a:endParaRPr lang="en-US" sz="1200" dirty="0">
                <a:solidFill>
                  <a:srgbClr val="FF5C00"/>
                </a:solidFill>
                <a:latin typeface="Intel Clear" panose="020B0604020203020204" pitchFamily="34" charset="0"/>
              </a:endParaRPr>
            </a:p>
          </p:txBody>
        </p:sp>
        <p:sp>
          <p:nvSpPr>
            <p:cNvPr id="117" name="TextBox 116"/>
            <p:cNvSpPr txBox="1"/>
            <p:nvPr/>
          </p:nvSpPr>
          <p:spPr>
            <a:xfrm rot="16200000">
              <a:off x="967391" y="2409366"/>
              <a:ext cx="1097728" cy="410364"/>
            </a:xfrm>
            <a:prstGeom prst="rect">
              <a:avLst/>
            </a:prstGeom>
            <a:noFill/>
          </p:spPr>
          <p:txBody>
            <a:bodyPr wrap="none" lIns="121917" tIns="60958" rIns="121917" bIns="60958" rtlCol="0">
              <a:spAutoFit/>
            </a:bodyPr>
            <a:lstStyle/>
            <a:p>
              <a:r>
                <a:rPr lang="de-DE" sz="1200" dirty="0">
                  <a:solidFill>
                    <a:srgbClr val="4DB84D"/>
                  </a:solidFill>
                  <a:latin typeface="Intel Clear" panose="020B0604020203020204" pitchFamily="34" charset="0"/>
                </a:rPr>
                <a:t>Memory</a:t>
              </a:r>
              <a:endParaRPr lang="en-US" sz="1200" dirty="0">
                <a:solidFill>
                  <a:srgbClr val="4DB84D"/>
                </a:solidFill>
                <a:latin typeface="Intel Clear" panose="020B0604020203020204" pitchFamily="34" charset="0"/>
              </a:endParaRPr>
            </a:p>
          </p:txBody>
        </p:sp>
        <p:cxnSp>
          <p:nvCxnSpPr>
            <p:cNvPr id="118" name="Straight Connector 117"/>
            <p:cNvCxnSpPr/>
            <p:nvPr/>
          </p:nvCxnSpPr>
          <p:spPr bwMode="auto">
            <a:xfrm>
              <a:off x="2241537" y="2933993"/>
              <a:ext cx="0" cy="200805"/>
            </a:xfrm>
            <a:prstGeom prst="line">
              <a:avLst/>
            </a:prstGeom>
            <a:solidFill>
              <a:schemeClr val="accent1"/>
            </a:solidFill>
            <a:ln w="19050" cap="flat" cmpd="sng" algn="ctr">
              <a:solidFill>
                <a:schemeClr val="accent2"/>
              </a:solidFill>
              <a:prstDash val="solid"/>
              <a:round/>
              <a:headEnd type="none" w="med" len="med"/>
              <a:tailEnd type="none" w="med" len="med"/>
            </a:ln>
            <a:effectLst/>
          </p:spPr>
        </p:cxnSp>
        <p:sp>
          <p:nvSpPr>
            <p:cNvPr id="119" name="Rounded Rectangle 118"/>
            <p:cNvSpPr/>
            <p:nvPr/>
          </p:nvSpPr>
          <p:spPr bwMode="auto">
            <a:xfrm>
              <a:off x="2016541" y="2372332"/>
              <a:ext cx="577097" cy="564805"/>
            </a:xfrm>
            <a:prstGeom prst="roundRect">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121917" tIns="60958" rIns="121917" bIns="60958" numCol="1" rtlCol="0" anchor="ctr" anchorCtr="0" compatLnSpc="1">
              <a:prstTxWarp prst="textNoShape">
                <a:avLst/>
              </a:prstTxWarp>
            </a:bodyPr>
            <a:lstStyle/>
            <a:p>
              <a:pPr defTabSz="1306481"/>
              <a:r>
                <a:rPr lang="de-DE" dirty="0">
                  <a:solidFill>
                    <a:srgbClr val="000000"/>
                  </a:solidFill>
                  <a:latin typeface="Intel Clear" panose="020B0604020203020204" pitchFamily="34" charset="0"/>
                </a:rPr>
                <a:t>E3</a:t>
              </a:r>
              <a:endParaRPr lang="en-US" dirty="0">
                <a:solidFill>
                  <a:srgbClr val="000000"/>
                </a:solidFill>
                <a:latin typeface="Intel Clear" panose="020B0604020203020204" pitchFamily="34" charset="0"/>
              </a:endParaRPr>
            </a:p>
          </p:txBody>
        </p:sp>
      </p:grpSp>
      <p:sp>
        <p:nvSpPr>
          <p:cNvPr id="105" name="Text Box 29"/>
          <p:cNvSpPr txBox="1">
            <a:spLocks noChangeArrowheads="1"/>
          </p:cNvSpPr>
          <p:nvPr/>
        </p:nvSpPr>
        <p:spPr bwMode="auto">
          <a:xfrm>
            <a:off x="2399112" y="4787700"/>
            <a:ext cx="4342804" cy="200000"/>
          </a:xfrm>
          <a:prstGeom prst="rect">
            <a:avLst/>
          </a:prstGeom>
          <a:noFill/>
          <a:ln w="9525">
            <a:noFill/>
            <a:miter lim="800000"/>
            <a:headEnd/>
            <a:tailEnd/>
          </a:ln>
        </p:spPr>
        <p:txBody>
          <a:bodyPr lIns="91382" tIns="45692" rIns="91382" bIns="45692">
            <a:spAutoFit/>
          </a:bodyPr>
          <a:lstStyle/>
          <a:p>
            <a:pPr defTabSz="914166"/>
            <a:r>
              <a:rPr lang="en-US" sz="700" dirty="0">
                <a:solidFill>
                  <a:srgbClr val="FFFFFF"/>
                </a:solidFill>
                <a:latin typeface="Intel Clear" panose="020B0604020203020204" pitchFamily="34" charset="0"/>
              </a:rPr>
              <a:t>Future options are forecasts and subject to change without notice.</a:t>
            </a:r>
          </a:p>
        </p:txBody>
      </p:sp>
      <p:pic>
        <p:nvPicPr>
          <p:cNvPr id="107" name="Picture 10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66046" y="264801"/>
            <a:ext cx="527561" cy="703414"/>
          </a:xfrm>
          <a:prstGeom prst="rect">
            <a:avLst/>
          </a:prstGeom>
        </p:spPr>
      </p:pic>
      <p:grpSp>
        <p:nvGrpSpPr>
          <p:cNvPr id="20" name="Group 19"/>
          <p:cNvGrpSpPr/>
          <p:nvPr/>
        </p:nvGrpSpPr>
        <p:grpSpPr>
          <a:xfrm>
            <a:off x="2924345" y="2503459"/>
            <a:ext cx="2393034" cy="1349810"/>
            <a:chOff x="3525599" y="3337944"/>
            <a:chExt cx="3190712" cy="1799747"/>
          </a:xfrm>
        </p:grpSpPr>
        <p:cxnSp>
          <p:nvCxnSpPr>
            <p:cNvPr id="95" name="Straight Connector 94"/>
            <p:cNvCxnSpPr/>
            <p:nvPr/>
          </p:nvCxnSpPr>
          <p:spPr bwMode="auto">
            <a:xfrm>
              <a:off x="4220083" y="4241807"/>
              <a:ext cx="291712" cy="0"/>
            </a:xfrm>
            <a:prstGeom prst="line">
              <a:avLst/>
            </a:prstGeom>
            <a:solidFill>
              <a:schemeClr val="accent1"/>
            </a:solidFill>
            <a:ln w="57150" cap="flat" cmpd="sng" algn="ctr">
              <a:solidFill>
                <a:srgbClr val="00B0F0"/>
              </a:solidFill>
              <a:prstDash val="solid"/>
              <a:round/>
              <a:headEnd type="none" w="med" len="med"/>
              <a:tailEnd type="none" w="med" len="med"/>
            </a:ln>
            <a:effectLst/>
          </p:spPr>
        </p:cxnSp>
        <p:cxnSp>
          <p:nvCxnSpPr>
            <p:cNvPr id="106" name="Straight Connector 105"/>
            <p:cNvCxnSpPr/>
            <p:nvPr/>
          </p:nvCxnSpPr>
          <p:spPr bwMode="auto">
            <a:xfrm>
              <a:off x="4205059" y="4422751"/>
              <a:ext cx="306736" cy="0"/>
            </a:xfrm>
            <a:prstGeom prst="line">
              <a:avLst/>
            </a:prstGeom>
            <a:solidFill>
              <a:schemeClr val="accent1"/>
            </a:solidFill>
            <a:ln w="57150" cap="flat" cmpd="sng" algn="ctr">
              <a:solidFill>
                <a:srgbClr val="00B0F0"/>
              </a:solidFill>
              <a:prstDash val="solid"/>
              <a:round/>
              <a:headEnd type="none" w="med" len="med"/>
              <a:tailEnd type="none" w="med" len="med"/>
            </a:ln>
            <a:effectLst/>
          </p:spPr>
        </p:cxnSp>
        <p:cxnSp>
          <p:nvCxnSpPr>
            <p:cNvPr id="112" name="Straight Connector 111"/>
            <p:cNvCxnSpPr/>
            <p:nvPr/>
          </p:nvCxnSpPr>
          <p:spPr bwMode="auto">
            <a:xfrm>
              <a:off x="5609062" y="4422753"/>
              <a:ext cx="3740" cy="426345"/>
            </a:xfrm>
            <a:prstGeom prst="line">
              <a:avLst/>
            </a:prstGeom>
            <a:solidFill>
              <a:schemeClr val="accent1"/>
            </a:solidFill>
            <a:ln w="57150" cap="flat" cmpd="sng" algn="ctr">
              <a:solidFill>
                <a:srgbClr val="00B0F0"/>
              </a:solidFill>
              <a:prstDash val="solid"/>
              <a:round/>
              <a:headEnd type="none" w="med" len="med"/>
              <a:tailEnd type="none" w="med" len="med"/>
            </a:ln>
            <a:effectLst/>
          </p:spPr>
        </p:cxnSp>
        <p:cxnSp>
          <p:nvCxnSpPr>
            <p:cNvPr id="113" name="Straight Connector 112"/>
            <p:cNvCxnSpPr/>
            <p:nvPr/>
          </p:nvCxnSpPr>
          <p:spPr bwMode="auto">
            <a:xfrm>
              <a:off x="6274761" y="4422753"/>
              <a:ext cx="3740" cy="426345"/>
            </a:xfrm>
            <a:prstGeom prst="line">
              <a:avLst/>
            </a:prstGeom>
            <a:solidFill>
              <a:schemeClr val="accent1"/>
            </a:solidFill>
            <a:ln w="57150" cap="flat" cmpd="sng" algn="ctr">
              <a:solidFill>
                <a:srgbClr val="00B0F0"/>
              </a:solidFill>
              <a:prstDash val="solid"/>
              <a:round/>
              <a:headEnd type="none" w="med" len="med"/>
              <a:tailEnd type="none" w="med" len="med"/>
            </a:ln>
            <a:effectLst/>
          </p:spPr>
        </p:cxnSp>
        <p:sp>
          <p:nvSpPr>
            <p:cNvPr id="120" name="Rounded Rectangle 119"/>
            <p:cNvSpPr/>
            <p:nvPr/>
          </p:nvSpPr>
          <p:spPr bwMode="auto">
            <a:xfrm>
              <a:off x="3856516" y="4171559"/>
              <a:ext cx="373987" cy="373987"/>
            </a:xfrm>
            <a:prstGeom prst="roundRect">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121917" tIns="60958" rIns="121917" bIns="60958" numCol="1" rtlCol="0" anchor="t" anchorCtr="0" compatLnSpc="1">
              <a:prstTxWarp prst="textNoShape">
                <a:avLst/>
              </a:prstTxWarp>
            </a:bodyPr>
            <a:lstStyle/>
            <a:p>
              <a:pPr defTabSz="1306481"/>
              <a:endParaRPr lang="en-US" sz="2100">
                <a:solidFill>
                  <a:srgbClr val="FFFFFF"/>
                </a:solidFill>
                <a:latin typeface="Intel Clear" panose="020B0604020203020204" pitchFamily="34" charset="0"/>
              </a:endParaRPr>
            </a:p>
          </p:txBody>
        </p:sp>
        <p:sp>
          <p:nvSpPr>
            <p:cNvPr id="121" name="Rounded Rectangle 120"/>
            <p:cNvSpPr/>
            <p:nvPr/>
          </p:nvSpPr>
          <p:spPr bwMode="auto">
            <a:xfrm>
              <a:off x="4522215" y="4171559"/>
              <a:ext cx="373987" cy="373987"/>
            </a:xfrm>
            <a:prstGeom prst="roundRect">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121917" tIns="60958" rIns="121917" bIns="60958" numCol="1" rtlCol="0" anchor="t" anchorCtr="0" compatLnSpc="1">
              <a:prstTxWarp prst="textNoShape">
                <a:avLst/>
              </a:prstTxWarp>
            </a:bodyPr>
            <a:lstStyle/>
            <a:p>
              <a:pPr defTabSz="1306481"/>
              <a:endParaRPr lang="en-US" sz="2100">
                <a:solidFill>
                  <a:srgbClr val="FFFFFF"/>
                </a:solidFill>
                <a:latin typeface="Intel Clear" panose="020B0604020203020204" pitchFamily="34" charset="0"/>
              </a:endParaRPr>
            </a:p>
          </p:txBody>
        </p:sp>
        <p:sp>
          <p:nvSpPr>
            <p:cNvPr id="122" name="Rounded Rectangle 121"/>
            <p:cNvSpPr/>
            <p:nvPr/>
          </p:nvSpPr>
          <p:spPr bwMode="auto">
            <a:xfrm>
              <a:off x="5422068" y="4134159"/>
              <a:ext cx="373987" cy="373987"/>
            </a:xfrm>
            <a:prstGeom prst="roundRect">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121917" tIns="60958" rIns="121917" bIns="60958" numCol="1" rtlCol="0" anchor="t" anchorCtr="0" compatLnSpc="1">
              <a:prstTxWarp prst="textNoShape">
                <a:avLst/>
              </a:prstTxWarp>
            </a:bodyPr>
            <a:lstStyle/>
            <a:p>
              <a:pPr defTabSz="1306481"/>
              <a:endParaRPr lang="en-US" sz="2100">
                <a:solidFill>
                  <a:srgbClr val="FFFFFF"/>
                </a:solidFill>
                <a:latin typeface="Intel Clear" panose="020B0604020203020204" pitchFamily="34" charset="0"/>
              </a:endParaRPr>
            </a:p>
          </p:txBody>
        </p:sp>
        <p:sp>
          <p:nvSpPr>
            <p:cNvPr id="123" name="Rounded Rectangle 122"/>
            <p:cNvSpPr/>
            <p:nvPr/>
          </p:nvSpPr>
          <p:spPr bwMode="auto">
            <a:xfrm>
              <a:off x="6087767" y="4134159"/>
              <a:ext cx="373987" cy="373987"/>
            </a:xfrm>
            <a:prstGeom prst="roundRect">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121917" tIns="60958" rIns="121917" bIns="60958" numCol="1" rtlCol="0" anchor="t" anchorCtr="0" compatLnSpc="1">
              <a:prstTxWarp prst="textNoShape">
                <a:avLst/>
              </a:prstTxWarp>
            </a:bodyPr>
            <a:lstStyle/>
            <a:p>
              <a:pPr defTabSz="1306481"/>
              <a:endParaRPr lang="en-US" sz="2100">
                <a:solidFill>
                  <a:srgbClr val="FFFFFF"/>
                </a:solidFill>
                <a:latin typeface="Intel Clear" panose="020B0604020203020204" pitchFamily="34" charset="0"/>
              </a:endParaRPr>
            </a:p>
          </p:txBody>
        </p:sp>
        <p:cxnSp>
          <p:nvCxnSpPr>
            <p:cNvPr id="124" name="Straight Connector 123"/>
            <p:cNvCxnSpPr>
              <a:endCxn id="123" idx="1"/>
            </p:cNvCxnSpPr>
            <p:nvPr/>
          </p:nvCxnSpPr>
          <p:spPr bwMode="auto">
            <a:xfrm>
              <a:off x="5796055" y="4321152"/>
              <a:ext cx="291712" cy="0"/>
            </a:xfrm>
            <a:prstGeom prst="line">
              <a:avLst/>
            </a:prstGeom>
            <a:solidFill>
              <a:schemeClr val="accent1"/>
            </a:solidFill>
            <a:ln w="57150" cap="flat" cmpd="sng" algn="ctr">
              <a:solidFill>
                <a:srgbClr val="00B0F0"/>
              </a:solidFill>
              <a:prstDash val="solid"/>
              <a:round/>
              <a:headEnd type="none" w="med" len="med"/>
              <a:tailEnd type="none" w="med" len="med"/>
            </a:ln>
            <a:effectLst/>
          </p:spPr>
        </p:cxnSp>
        <p:sp>
          <p:nvSpPr>
            <p:cNvPr id="125" name="Rounded Rectangle 124"/>
            <p:cNvSpPr/>
            <p:nvPr/>
          </p:nvSpPr>
          <p:spPr bwMode="auto">
            <a:xfrm>
              <a:off x="5422068" y="4763704"/>
              <a:ext cx="373987" cy="373987"/>
            </a:xfrm>
            <a:prstGeom prst="roundRect">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121917" tIns="60958" rIns="121917" bIns="60958" numCol="1" rtlCol="0" anchor="t" anchorCtr="0" compatLnSpc="1">
              <a:prstTxWarp prst="textNoShape">
                <a:avLst/>
              </a:prstTxWarp>
            </a:bodyPr>
            <a:lstStyle/>
            <a:p>
              <a:pPr defTabSz="1306481"/>
              <a:endParaRPr lang="en-US" sz="2100">
                <a:solidFill>
                  <a:srgbClr val="FFFFFF"/>
                </a:solidFill>
                <a:latin typeface="Intel Clear" panose="020B0604020203020204" pitchFamily="34" charset="0"/>
              </a:endParaRPr>
            </a:p>
          </p:txBody>
        </p:sp>
        <p:sp>
          <p:nvSpPr>
            <p:cNvPr id="126" name="Rounded Rectangle 125"/>
            <p:cNvSpPr/>
            <p:nvPr/>
          </p:nvSpPr>
          <p:spPr bwMode="auto">
            <a:xfrm>
              <a:off x="6087767" y="4763704"/>
              <a:ext cx="373987" cy="373987"/>
            </a:xfrm>
            <a:prstGeom prst="roundRect">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121917" tIns="60958" rIns="121917" bIns="60958" numCol="1" rtlCol="0" anchor="t" anchorCtr="0" compatLnSpc="1">
              <a:prstTxWarp prst="textNoShape">
                <a:avLst/>
              </a:prstTxWarp>
            </a:bodyPr>
            <a:lstStyle/>
            <a:p>
              <a:pPr defTabSz="1306481"/>
              <a:endParaRPr lang="en-US" sz="2100">
                <a:solidFill>
                  <a:srgbClr val="FFFFFF"/>
                </a:solidFill>
                <a:latin typeface="Intel Clear" panose="020B0604020203020204" pitchFamily="34" charset="0"/>
              </a:endParaRPr>
            </a:p>
          </p:txBody>
        </p:sp>
        <p:cxnSp>
          <p:nvCxnSpPr>
            <p:cNvPr id="127" name="Straight Connector 126"/>
            <p:cNvCxnSpPr>
              <a:endCxn id="126" idx="1"/>
            </p:cNvCxnSpPr>
            <p:nvPr/>
          </p:nvCxnSpPr>
          <p:spPr bwMode="auto">
            <a:xfrm>
              <a:off x="5796055" y="4950697"/>
              <a:ext cx="291712" cy="0"/>
            </a:xfrm>
            <a:prstGeom prst="line">
              <a:avLst/>
            </a:prstGeom>
            <a:solidFill>
              <a:schemeClr val="accent1"/>
            </a:solidFill>
            <a:ln w="57150" cap="flat" cmpd="sng" algn="ctr">
              <a:solidFill>
                <a:srgbClr val="00B0F0"/>
              </a:solidFill>
              <a:prstDash val="solid"/>
              <a:round/>
              <a:headEnd type="none" w="med" len="med"/>
              <a:tailEnd type="none" w="med" len="med"/>
            </a:ln>
            <a:effectLst/>
          </p:spPr>
        </p:cxnSp>
        <p:sp>
          <p:nvSpPr>
            <p:cNvPr id="137" name="TextBox 136"/>
            <p:cNvSpPr txBox="1"/>
            <p:nvPr/>
          </p:nvSpPr>
          <p:spPr>
            <a:xfrm>
              <a:off x="3525599" y="3351712"/>
              <a:ext cx="1635526" cy="820732"/>
            </a:xfrm>
            <a:prstGeom prst="rect">
              <a:avLst/>
            </a:prstGeom>
            <a:noFill/>
          </p:spPr>
          <p:txBody>
            <a:bodyPr wrap="none" lIns="121917" tIns="60958" rIns="121917" bIns="60958" rtlCol="0">
              <a:spAutoFit/>
            </a:bodyPr>
            <a:lstStyle>
              <a:defPPr>
                <a:defRPr lang="en-US"/>
              </a:defPPr>
              <a:lvl1pPr>
                <a:defRPr sz="1400" b="0">
                  <a:solidFill>
                    <a:schemeClr val="tx2"/>
                  </a:solidFill>
                </a:defRPr>
              </a:lvl1pPr>
            </a:lstStyle>
            <a:p>
              <a:pPr algn="ctr"/>
              <a:r>
                <a:rPr lang="de-DE" dirty="0" smtClean="0">
                  <a:solidFill>
                    <a:srgbClr val="FDB605"/>
                  </a:solidFill>
                  <a:latin typeface="Intel Clear" panose="020B0604020203020204" pitchFamily="34" charset="0"/>
                </a:rPr>
                <a:t>Intel® Xeon®</a:t>
              </a:r>
            </a:p>
            <a:p>
              <a:pPr algn="ctr"/>
              <a:r>
                <a:rPr lang="de-DE" sz="1800" b="1" dirty="0">
                  <a:solidFill>
                    <a:srgbClr val="FDB605"/>
                  </a:solidFill>
                  <a:latin typeface="Intel Clear" panose="020B0604020203020204" pitchFamily="34" charset="0"/>
                </a:rPr>
                <a:t>E5-2</a:t>
              </a:r>
              <a:r>
                <a:rPr lang="de-DE" sz="1800" dirty="0">
                  <a:solidFill>
                    <a:srgbClr val="FDB605"/>
                  </a:solidFill>
                  <a:latin typeface="Intel Clear" panose="020B0604020203020204" pitchFamily="34" charset="0"/>
                </a:rPr>
                <a:t>xxx</a:t>
              </a:r>
              <a:endParaRPr lang="en-US" sz="1800" dirty="0">
                <a:solidFill>
                  <a:srgbClr val="FDB605"/>
                </a:solidFill>
                <a:latin typeface="Intel Clear" panose="020B0604020203020204" pitchFamily="34" charset="0"/>
              </a:endParaRPr>
            </a:p>
          </p:txBody>
        </p:sp>
        <p:sp>
          <p:nvSpPr>
            <p:cNvPr id="138" name="TextBox 137"/>
            <p:cNvSpPr txBox="1"/>
            <p:nvPr/>
          </p:nvSpPr>
          <p:spPr>
            <a:xfrm>
              <a:off x="5080786" y="3337944"/>
              <a:ext cx="1635525" cy="820732"/>
            </a:xfrm>
            <a:prstGeom prst="rect">
              <a:avLst/>
            </a:prstGeom>
            <a:noFill/>
          </p:spPr>
          <p:txBody>
            <a:bodyPr wrap="none" lIns="121917" tIns="60958" rIns="121917" bIns="60958" rtlCol="0">
              <a:spAutoFit/>
            </a:bodyPr>
            <a:lstStyle>
              <a:defPPr>
                <a:defRPr lang="en-US"/>
              </a:defPPr>
              <a:lvl1pPr>
                <a:defRPr sz="1400" b="0">
                  <a:solidFill>
                    <a:schemeClr val="tx2"/>
                  </a:solidFill>
                </a:defRPr>
              </a:lvl1pPr>
            </a:lstStyle>
            <a:p>
              <a:pPr algn="ctr"/>
              <a:r>
                <a:rPr lang="de-DE" dirty="0" smtClean="0">
                  <a:solidFill>
                    <a:srgbClr val="FDB605"/>
                  </a:solidFill>
                  <a:latin typeface="Intel Clear" panose="020B0604020203020204" pitchFamily="34" charset="0"/>
                </a:rPr>
                <a:t>Intel® Xeon®</a:t>
              </a:r>
            </a:p>
            <a:p>
              <a:pPr algn="ctr"/>
              <a:r>
                <a:rPr lang="de-DE" sz="1800" b="1" dirty="0">
                  <a:solidFill>
                    <a:srgbClr val="FDB605"/>
                  </a:solidFill>
                  <a:latin typeface="Intel Clear" panose="020B0604020203020204" pitchFamily="34" charset="0"/>
                </a:rPr>
                <a:t>E5-4</a:t>
              </a:r>
              <a:r>
                <a:rPr lang="de-DE" sz="1800" dirty="0">
                  <a:solidFill>
                    <a:srgbClr val="FDB605"/>
                  </a:solidFill>
                  <a:latin typeface="Intel Clear" panose="020B0604020203020204" pitchFamily="34" charset="0"/>
                </a:rPr>
                <a:t>xxx</a:t>
              </a:r>
              <a:endParaRPr lang="en-US" sz="1800" dirty="0">
                <a:solidFill>
                  <a:srgbClr val="FDB605"/>
                </a:solidFill>
                <a:latin typeface="Intel Clear" panose="020B0604020203020204" pitchFamily="34" charset="0"/>
              </a:endParaRPr>
            </a:p>
          </p:txBody>
        </p:sp>
        <p:sp>
          <p:nvSpPr>
            <p:cNvPr id="143" name="TextBox 142"/>
            <p:cNvSpPr txBox="1"/>
            <p:nvPr/>
          </p:nvSpPr>
          <p:spPr>
            <a:xfrm>
              <a:off x="4029334" y="4553315"/>
              <a:ext cx="670261" cy="410364"/>
            </a:xfrm>
            <a:prstGeom prst="rect">
              <a:avLst/>
            </a:prstGeom>
            <a:noFill/>
          </p:spPr>
          <p:txBody>
            <a:bodyPr wrap="none" lIns="121917" tIns="60958" rIns="121917" bIns="60958" rtlCol="0">
              <a:spAutoFit/>
            </a:bodyPr>
            <a:lstStyle/>
            <a:p>
              <a:r>
                <a:rPr lang="de-DE" sz="1200" dirty="0">
                  <a:solidFill>
                    <a:schemeClr val="accent1">
                      <a:lumMod val="60000"/>
                      <a:lumOff val="40000"/>
                    </a:schemeClr>
                  </a:solidFill>
                  <a:latin typeface="Intel Clear" panose="020B0604020203020204" pitchFamily="34" charset="0"/>
                </a:rPr>
                <a:t>QPI</a:t>
              </a:r>
              <a:endParaRPr lang="en-US" sz="1200" dirty="0">
                <a:solidFill>
                  <a:schemeClr val="accent1">
                    <a:lumMod val="60000"/>
                    <a:lumOff val="40000"/>
                  </a:schemeClr>
                </a:solidFill>
                <a:latin typeface="Intel Clear" panose="020B0604020203020204" pitchFamily="34" charset="0"/>
              </a:endParaRPr>
            </a:p>
          </p:txBody>
        </p:sp>
      </p:grpSp>
      <p:grpSp>
        <p:nvGrpSpPr>
          <p:cNvPr id="19" name="Group 18"/>
          <p:cNvGrpSpPr/>
          <p:nvPr/>
        </p:nvGrpSpPr>
        <p:grpSpPr>
          <a:xfrm>
            <a:off x="1019764" y="2484931"/>
            <a:ext cx="1249352" cy="1947589"/>
            <a:chOff x="702274" y="3313240"/>
            <a:chExt cx="1665803" cy="2596784"/>
          </a:xfrm>
        </p:grpSpPr>
        <p:sp>
          <p:nvSpPr>
            <p:cNvPr id="114" name="Rounded Rectangle 113"/>
            <p:cNvSpPr/>
            <p:nvPr/>
          </p:nvSpPr>
          <p:spPr bwMode="auto">
            <a:xfrm>
              <a:off x="1275791" y="4171559"/>
              <a:ext cx="373987" cy="373987"/>
            </a:xfrm>
            <a:prstGeom prst="roundRect">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121917" tIns="60958" rIns="121917" bIns="60958" numCol="1" rtlCol="0" anchor="t" anchorCtr="0" compatLnSpc="1">
              <a:prstTxWarp prst="textNoShape">
                <a:avLst/>
              </a:prstTxWarp>
            </a:bodyPr>
            <a:lstStyle/>
            <a:p>
              <a:pPr defTabSz="1306481"/>
              <a:endParaRPr lang="en-US" sz="2100">
                <a:solidFill>
                  <a:srgbClr val="FFFFFF"/>
                </a:solidFill>
                <a:latin typeface="Intel Clear" panose="020B0604020203020204" pitchFamily="34" charset="0"/>
              </a:endParaRPr>
            </a:p>
          </p:txBody>
        </p:sp>
        <p:sp>
          <p:nvSpPr>
            <p:cNvPr id="136" name="TextBox 135"/>
            <p:cNvSpPr txBox="1"/>
            <p:nvPr/>
          </p:nvSpPr>
          <p:spPr>
            <a:xfrm>
              <a:off x="732551" y="3313240"/>
              <a:ext cx="1635526" cy="820732"/>
            </a:xfrm>
            <a:prstGeom prst="rect">
              <a:avLst/>
            </a:prstGeom>
            <a:noFill/>
          </p:spPr>
          <p:txBody>
            <a:bodyPr wrap="none" lIns="121917" tIns="60958" rIns="121917" bIns="60958" rtlCol="0">
              <a:spAutoFit/>
            </a:bodyPr>
            <a:lstStyle/>
            <a:p>
              <a:pPr algn="ctr"/>
              <a:r>
                <a:rPr lang="de-DE" dirty="0">
                  <a:solidFill>
                    <a:srgbClr val="FDB605"/>
                  </a:solidFill>
                  <a:latin typeface="Intel Clear" panose="020B0604020203020204" pitchFamily="34" charset="0"/>
                </a:rPr>
                <a:t>Intel® Xeon®</a:t>
              </a:r>
            </a:p>
            <a:p>
              <a:pPr algn="ctr"/>
              <a:r>
                <a:rPr lang="de-DE" sz="1800" dirty="0">
                  <a:solidFill>
                    <a:srgbClr val="FDB605"/>
                  </a:solidFill>
                  <a:latin typeface="Intel Clear" panose="020B0604020203020204" pitchFamily="34" charset="0"/>
                </a:rPr>
                <a:t>E5</a:t>
              </a:r>
              <a:r>
                <a:rPr lang="de-DE" dirty="0">
                  <a:solidFill>
                    <a:srgbClr val="FDB605"/>
                  </a:solidFill>
                  <a:latin typeface="Intel Clear" panose="020B0604020203020204" pitchFamily="34" charset="0"/>
                </a:rPr>
                <a:t>-</a:t>
              </a:r>
              <a:r>
                <a:rPr lang="de-DE" sz="1800" dirty="0">
                  <a:solidFill>
                    <a:srgbClr val="FDB605"/>
                  </a:solidFill>
                  <a:latin typeface="Intel Clear" panose="020B0604020203020204" pitchFamily="34" charset="0"/>
                </a:rPr>
                <a:t>1</a:t>
              </a:r>
              <a:r>
                <a:rPr lang="de-DE" dirty="0">
                  <a:solidFill>
                    <a:srgbClr val="FDB605"/>
                  </a:solidFill>
                  <a:latin typeface="Intel Clear" panose="020B0604020203020204" pitchFamily="34" charset="0"/>
                </a:rPr>
                <a:t>xxx</a:t>
              </a:r>
              <a:endParaRPr lang="en-US" dirty="0">
                <a:solidFill>
                  <a:srgbClr val="FDB605"/>
                </a:solidFill>
                <a:latin typeface="Intel Clear" panose="020B0604020203020204" pitchFamily="34" charset="0"/>
              </a:endParaRPr>
            </a:p>
          </p:txBody>
        </p:sp>
        <p:sp>
          <p:nvSpPr>
            <p:cNvPr id="142" name="TextBox 141"/>
            <p:cNvSpPr txBox="1"/>
            <p:nvPr/>
          </p:nvSpPr>
          <p:spPr>
            <a:xfrm>
              <a:off x="781828" y="4635924"/>
              <a:ext cx="1439703" cy="410364"/>
            </a:xfrm>
            <a:prstGeom prst="rect">
              <a:avLst/>
            </a:prstGeom>
            <a:noFill/>
          </p:spPr>
          <p:txBody>
            <a:bodyPr wrap="none" lIns="121917" tIns="60958" rIns="121917" bIns="60958" rtlCol="0">
              <a:spAutoFit/>
            </a:bodyPr>
            <a:lstStyle/>
            <a:p>
              <a:r>
                <a:rPr lang="de-DE" sz="1200" dirty="0">
                  <a:solidFill>
                    <a:srgbClr val="FFFFFF"/>
                  </a:solidFill>
                  <a:latin typeface="Intel Clear" panose="020B0604020203020204" pitchFamily="34" charset="0"/>
                </a:rPr>
                <a:t>CPU/Socket</a:t>
              </a:r>
              <a:endParaRPr lang="en-US" sz="1200" dirty="0">
                <a:solidFill>
                  <a:srgbClr val="FFFFFF"/>
                </a:solidFill>
                <a:latin typeface="Intel Clear" panose="020B0604020203020204" pitchFamily="34" charset="0"/>
              </a:endParaRPr>
            </a:p>
          </p:txBody>
        </p:sp>
        <p:sp>
          <p:nvSpPr>
            <p:cNvPr id="148" name="TextBox 147"/>
            <p:cNvSpPr txBox="1"/>
            <p:nvPr/>
          </p:nvSpPr>
          <p:spPr>
            <a:xfrm>
              <a:off x="702274" y="5089292"/>
              <a:ext cx="1635526" cy="820732"/>
            </a:xfrm>
            <a:prstGeom prst="rect">
              <a:avLst/>
            </a:prstGeom>
            <a:noFill/>
          </p:spPr>
          <p:txBody>
            <a:bodyPr wrap="none" lIns="121917" tIns="60958" rIns="121917" bIns="60958" rtlCol="0">
              <a:spAutoFit/>
            </a:bodyPr>
            <a:lstStyle/>
            <a:p>
              <a:pPr algn="ctr"/>
              <a:r>
                <a:rPr lang="de-DE" dirty="0">
                  <a:solidFill>
                    <a:srgbClr val="FDB605"/>
                  </a:solidFill>
                  <a:latin typeface="Intel Clear" panose="020B0604020203020204" pitchFamily="34" charset="0"/>
                </a:rPr>
                <a:t>Intel® Xeon®</a:t>
              </a:r>
            </a:p>
            <a:p>
              <a:pPr algn="ctr"/>
              <a:r>
                <a:rPr lang="de-DE" sz="1800" dirty="0">
                  <a:solidFill>
                    <a:srgbClr val="FDB605"/>
                  </a:solidFill>
                  <a:latin typeface="Intel Clear" panose="020B0604020203020204" pitchFamily="34" charset="0"/>
                </a:rPr>
                <a:t>E3-1xxx</a:t>
              </a:r>
              <a:endParaRPr lang="en-US" sz="1800" dirty="0">
                <a:solidFill>
                  <a:srgbClr val="FDB605"/>
                </a:solidFill>
                <a:latin typeface="Intel Clear" panose="020B0604020203020204" pitchFamily="34" charset="0"/>
              </a:endParaRPr>
            </a:p>
          </p:txBody>
        </p:sp>
      </p:grpSp>
      <p:sp>
        <p:nvSpPr>
          <p:cNvPr id="155" name="TextBox 154"/>
          <p:cNvSpPr txBox="1"/>
          <p:nvPr/>
        </p:nvSpPr>
        <p:spPr>
          <a:xfrm>
            <a:off x="6119205" y="5430457"/>
            <a:ext cx="1116010" cy="400110"/>
          </a:xfrm>
          <a:prstGeom prst="rect">
            <a:avLst/>
          </a:prstGeom>
          <a:noFill/>
        </p:spPr>
        <p:txBody>
          <a:bodyPr wrap="none" lIns="91438" tIns="45719" rIns="91438" bIns="45719" rtlCol="0">
            <a:spAutoFit/>
          </a:bodyPr>
          <a:lstStyle/>
          <a:p>
            <a:r>
              <a:rPr lang="de-DE" sz="1000" dirty="0">
                <a:solidFill>
                  <a:schemeClr val="accent2"/>
                </a:solidFill>
                <a:latin typeface="Intel Clear" panose="020B0604020203020204" pitchFamily="34" charset="0"/>
              </a:rPr>
              <a:t>OEM</a:t>
            </a:r>
          </a:p>
          <a:p>
            <a:r>
              <a:rPr lang="de-DE" sz="1000" dirty="0" err="1">
                <a:solidFill>
                  <a:schemeClr val="accent2"/>
                </a:solidFill>
                <a:latin typeface="Intel Clear" panose="020B0604020203020204" pitchFamily="34" charset="0"/>
              </a:rPr>
              <a:t>Node</a:t>
            </a:r>
            <a:r>
              <a:rPr lang="de-DE" sz="1000" dirty="0">
                <a:solidFill>
                  <a:schemeClr val="accent2"/>
                </a:solidFill>
                <a:latin typeface="Intel Clear" panose="020B0604020203020204" pitchFamily="34" charset="0"/>
              </a:rPr>
              <a:t> Controller</a:t>
            </a:r>
            <a:endParaRPr lang="en-US" sz="1000" dirty="0">
              <a:solidFill>
                <a:schemeClr val="accent2"/>
              </a:solidFill>
              <a:latin typeface="Intel Clear" panose="020B0604020203020204" pitchFamily="34" charset="0"/>
            </a:endParaRPr>
          </a:p>
        </p:txBody>
      </p:sp>
      <p:grpSp>
        <p:nvGrpSpPr>
          <p:cNvPr id="22" name="Group 21"/>
          <p:cNvGrpSpPr/>
          <p:nvPr/>
        </p:nvGrpSpPr>
        <p:grpSpPr>
          <a:xfrm>
            <a:off x="5669895" y="2484930"/>
            <a:ext cx="2932233" cy="2300182"/>
            <a:chOff x="7559859" y="3313240"/>
            <a:chExt cx="3909643" cy="3066909"/>
          </a:xfrm>
        </p:grpSpPr>
        <p:cxnSp>
          <p:nvCxnSpPr>
            <p:cNvPr id="110" name="Straight Connector 109"/>
            <p:cNvCxnSpPr/>
            <p:nvPr/>
          </p:nvCxnSpPr>
          <p:spPr bwMode="auto">
            <a:xfrm flipV="1">
              <a:off x="8038734" y="4358552"/>
              <a:ext cx="638275" cy="592144"/>
            </a:xfrm>
            <a:prstGeom prst="line">
              <a:avLst/>
            </a:prstGeom>
            <a:solidFill>
              <a:schemeClr val="accent1"/>
            </a:solidFill>
            <a:ln w="57150" cap="flat" cmpd="sng" algn="ctr">
              <a:solidFill>
                <a:srgbClr val="00B0F0"/>
              </a:solidFill>
              <a:prstDash val="solid"/>
              <a:round/>
              <a:headEnd type="none" w="med" len="med"/>
              <a:tailEnd type="none" w="med" len="med"/>
            </a:ln>
            <a:effectLst/>
          </p:spPr>
        </p:cxnSp>
        <p:cxnSp>
          <p:nvCxnSpPr>
            <p:cNvPr id="111" name="Straight Connector 110"/>
            <p:cNvCxnSpPr/>
            <p:nvPr/>
          </p:nvCxnSpPr>
          <p:spPr bwMode="auto">
            <a:xfrm>
              <a:off x="8084234" y="4358552"/>
              <a:ext cx="594644" cy="611883"/>
            </a:xfrm>
            <a:prstGeom prst="line">
              <a:avLst/>
            </a:prstGeom>
            <a:solidFill>
              <a:schemeClr val="accent1"/>
            </a:solidFill>
            <a:ln w="57150" cap="flat" cmpd="sng" algn="ctr">
              <a:solidFill>
                <a:srgbClr val="00B0F0"/>
              </a:solidFill>
              <a:prstDash val="solid"/>
              <a:round/>
              <a:headEnd type="none" w="med" len="med"/>
              <a:tailEnd type="none" w="med" len="med"/>
            </a:ln>
            <a:effectLst/>
          </p:spPr>
        </p:cxnSp>
        <p:cxnSp>
          <p:nvCxnSpPr>
            <p:cNvPr id="128" name="Straight Connector 127"/>
            <p:cNvCxnSpPr/>
            <p:nvPr/>
          </p:nvCxnSpPr>
          <p:spPr bwMode="auto">
            <a:xfrm>
              <a:off x="8011310" y="4422752"/>
              <a:ext cx="3740" cy="426345"/>
            </a:xfrm>
            <a:prstGeom prst="line">
              <a:avLst/>
            </a:prstGeom>
            <a:solidFill>
              <a:schemeClr val="accent1"/>
            </a:solidFill>
            <a:ln w="57150" cap="flat" cmpd="sng" algn="ctr">
              <a:solidFill>
                <a:srgbClr val="00B0F0"/>
              </a:solidFill>
              <a:prstDash val="solid"/>
              <a:round/>
              <a:headEnd type="none" w="med" len="med"/>
              <a:tailEnd type="none" w="med" len="med"/>
            </a:ln>
            <a:effectLst/>
          </p:spPr>
        </p:cxnSp>
        <p:cxnSp>
          <p:nvCxnSpPr>
            <p:cNvPr id="129" name="Straight Connector 128"/>
            <p:cNvCxnSpPr/>
            <p:nvPr/>
          </p:nvCxnSpPr>
          <p:spPr bwMode="auto">
            <a:xfrm>
              <a:off x="8677009" y="4422752"/>
              <a:ext cx="3740" cy="426345"/>
            </a:xfrm>
            <a:prstGeom prst="line">
              <a:avLst/>
            </a:prstGeom>
            <a:solidFill>
              <a:schemeClr val="accent1"/>
            </a:solidFill>
            <a:ln w="57150" cap="flat" cmpd="sng" algn="ctr">
              <a:solidFill>
                <a:srgbClr val="00B0F0"/>
              </a:solidFill>
              <a:prstDash val="solid"/>
              <a:round/>
              <a:headEnd type="none" w="med" len="med"/>
              <a:tailEnd type="none" w="med" len="med"/>
            </a:ln>
            <a:effectLst/>
          </p:spPr>
        </p:cxnSp>
        <p:sp>
          <p:nvSpPr>
            <p:cNvPr id="130" name="Rounded Rectangle 129"/>
            <p:cNvSpPr/>
            <p:nvPr/>
          </p:nvSpPr>
          <p:spPr bwMode="auto">
            <a:xfrm>
              <a:off x="7824316" y="4134157"/>
              <a:ext cx="373987" cy="373987"/>
            </a:xfrm>
            <a:prstGeom prst="roundRect">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121917" tIns="60958" rIns="121917" bIns="60958" numCol="1" rtlCol="0" anchor="t" anchorCtr="0" compatLnSpc="1">
              <a:prstTxWarp prst="textNoShape">
                <a:avLst/>
              </a:prstTxWarp>
            </a:bodyPr>
            <a:lstStyle/>
            <a:p>
              <a:pPr defTabSz="1306481"/>
              <a:endParaRPr lang="en-US" sz="2100">
                <a:solidFill>
                  <a:srgbClr val="FFFFFF"/>
                </a:solidFill>
                <a:latin typeface="Intel Clear" panose="020B0604020203020204" pitchFamily="34" charset="0"/>
              </a:endParaRPr>
            </a:p>
          </p:txBody>
        </p:sp>
        <p:sp>
          <p:nvSpPr>
            <p:cNvPr id="131" name="Rounded Rectangle 130"/>
            <p:cNvSpPr/>
            <p:nvPr/>
          </p:nvSpPr>
          <p:spPr bwMode="auto">
            <a:xfrm>
              <a:off x="8490015" y="4134157"/>
              <a:ext cx="373987" cy="373987"/>
            </a:xfrm>
            <a:prstGeom prst="roundRect">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121917" tIns="60958" rIns="121917" bIns="60958" numCol="1" rtlCol="0" anchor="t" anchorCtr="0" compatLnSpc="1">
              <a:prstTxWarp prst="textNoShape">
                <a:avLst/>
              </a:prstTxWarp>
            </a:bodyPr>
            <a:lstStyle/>
            <a:p>
              <a:pPr defTabSz="1306481"/>
              <a:endParaRPr lang="en-US" sz="2100">
                <a:solidFill>
                  <a:srgbClr val="FFFFFF"/>
                </a:solidFill>
                <a:latin typeface="Intel Clear" panose="020B0604020203020204" pitchFamily="34" charset="0"/>
              </a:endParaRPr>
            </a:p>
          </p:txBody>
        </p:sp>
        <p:cxnSp>
          <p:nvCxnSpPr>
            <p:cNvPr id="132" name="Straight Connector 131"/>
            <p:cNvCxnSpPr>
              <a:endCxn id="131" idx="1"/>
            </p:cNvCxnSpPr>
            <p:nvPr/>
          </p:nvCxnSpPr>
          <p:spPr bwMode="auto">
            <a:xfrm>
              <a:off x="8198303" y="4321151"/>
              <a:ext cx="291712" cy="0"/>
            </a:xfrm>
            <a:prstGeom prst="line">
              <a:avLst/>
            </a:prstGeom>
            <a:solidFill>
              <a:schemeClr val="accent1"/>
            </a:solidFill>
            <a:ln w="57150" cap="flat" cmpd="sng" algn="ctr">
              <a:solidFill>
                <a:srgbClr val="00B0F0"/>
              </a:solidFill>
              <a:prstDash val="solid"/>
              <a:round/>
              <a:headEnd type="none" w="med" len="med"/>
              <a:tailEnd type="none" w="med" len="med"/>
            </a:ln>
            <a:effectLst/>
          </p:spPr>
        </p:cxnSp>
        <p:sp>
          <p:nvSpPr>
            <p:cNvPr id="133" name="Rounded Rectangle 132"/>
            <p:cNvSpPr/>
            <p:nvPr/>
          </p:nvSpPr>
          <p:spPr bwMode="auto">
            <a:xfrm>
              <a:off x="7824316" y="4763703"/>
              <a:ext cx="373987" cy="373987"/>
            </a:xfrm>
            <a:prstGeom prst="roundRect">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121917" tIns="60958" rIns="121917" bIns="60958" numCol="1" rtlCol="0" anchor="t" anchorCtr="0" compatLnSpc="1">
              <a:prstTxWarp prst="textNoShape">
                <a:avLst/>
              </a:prstTxWarp>
            </a:bodyPr>
            <a:lstStyle/>
            <a:p>
              <a:pPr defTabSz="1306481"/>
              <a:endParaRPr lang="en-US" sz="2100">
                <a:solidFill>
                  <a:srgbClr val="FFFFFF"/>
                </a:solidFill>
                <a:latin typeface="Intel Clear" panose="020B0604020203020204" pitchFamily="34" charset="0"/>
              </a:endParaRPr>
            </a:p>
          </p:txBody>
        </p:sp>
        <p:sp>
          <p:nvSpPr>
            <p:cNvPr id="134" name="Rounded Rectangle 133"/>
            <p:cNvSpPr/>
            <p:nvPr/>
          </p:nvSpPr>
          <p:spPr bwMode="auto">
            <a:xfrm>
              <a:off x="8490015" y="4763703"/>
              <a:ext cx="373987" cy="373987"/>
            </a:xfrm>
            <a:prstGeom prst="roundRect">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121917" tIns="60958" rIns="121917" bIns="60958" numCol="1" rtlCol="0" anchor="t" anchorCtr="0" compatLnSpc="1">
              <a:prstTxWarp prst="textNoShape">
                <a:avLst/>
              </a:prstTxWarp>
            </a:bodyPr>
            <a:lstStyle/>
            <a:p>
              <a:pPr defTabSz="1306481"/>
              <a:endParaRPr lang="en-US" sz="2100">
                <a:solidFill>
                  <a:srgbClr val="FFFFFF"/>
                </a:solidFill>
                <a:latin typeface="Intel Clear" panose="020B0604020203020204" pitchFamily="34" charset="0"/>
              </a:endParaRPr>
            </a:p>
          </p:txBody>
        </p:sp>
        <p:cxnSp>
          <p:nvCxnSpPr>
            <p:cNvPr id="135" name="Straight Connector 134"/>
            <p:cNvCxnSpPr>
              <a:endCxn id="134" idx="1"/>
            </p:cNvCxnSpPr>
            <p:nvPr/>
          </p:nvCxnSpPr>
          <p:spPr bwMode="auto">
            <a:xfrm>
              <a:off x="8198303" y="4950696"/>
              <a:ext cx="291712" cy="0"/>
            </a:xfrm>
            <a:prstGeom prst="line">
              <a:avLst/>
            </a:prstGeom>
            <a:solidFill>
              <a:schemeClr val="accent1"/>
            </a:solidFill>
            <a:ln w="57150" cap="flat" cmpd="sng" algn="ctr">
              <a:solidFill>
                <a:srgbClr val="00B0F0"/>
              </a:solidFill>
              <a:prstDash val="solid"/>
              <a:round/>
              <a:headEnd type="none" w="med" len="med"/>
              <a:tailEnd type="none" w="med" len="med"/>
            </a:ln>
            <a:effectLst/>
          </p:spPr>
        </p:cxnSp>
        <p:sp>
          <p:nvSpPr>
            <p:cNvPr id="139" name="TextBox 138"/>
            <p:cNvSpPr txBox="1"/>
            <p:nvPr/>
          </p:nvSpPr>
          <p:spPr>
            <a:xfrm>
              <a:off x="7559859" y="3313240"/>
              <a:ext cx="1635525" cy="820732"/>
            </a:xfrm>
            <a:prstGeom prst="rect">
              <a:avLst/>
            </a:prstGeom>
            <a:noFill/>
          </p:spPr>
          <p:txBody>
            <a:bodyPr wrap="none" lIns="121917" tIns="60958" rIns="121917" bIns="60958" rtlCol="0">
              <a:spAutoFit/>
            </a:bodyPr>
            <a:lstStyle/>
            <a:p>
              <a:pPr algn="ctr"/>
              <a:r>
                <a:rPr lang="de-DE" dirty="0">
                  <a:solidFill>
                    <a:srgbClr val="FDB605"/>
                  </a:solidFill>
                  <a:latin typeface="Intel Clear" panose="020B0604020203020204" pitchFamily="34" charset="0"/>
                </a:rPr>
                <a:t>Intel® Xeon®</a:t>
              </a:r>
            </a:p>
            <a:p>
              <a:pPr algn="ctr"/>
              <a:r>
                <a:rPr lang="de-DE" sz="1800" dirty="0">
                  <a:solidFill>
                    <a:srgbClr val="FDB605"/>
                  </a:solidFill>
                  <a:latin typeface="Intel Clear" panose="020B0604020203020204" pitchFamily="34" charset="0"/>
                </a:rPr>
                <a:t>E7-xxxx</a:t>
              </a:r>
              <a:endParaRPr lang="en-US" sz="1800" dirty="0">
                <a:solidFill>
                  <a:srgbClr val="FDB605"/>
                </a:solidFill>
                <a:latin typeface="Intel Clear" panose="020B0604020203020204" pitchFamily="34" charset="0"/>
              </a:endParaRPr>
            </a:p>
          </p:txBody>
        </p:sp>
        <p:sp>
          <p:nvSpPr>
            <p:cNvPr id="140" name="TextBox 139"/>
            <p:cNvSpPr txBox="1"/>
            <p:nvPr/>
          </p:nvSpPr>
          <p:spPr>
            <a:xfrm>
              <a:off x="9833977" y="3313240"/>
              <a:ext cx="1635525" cy="820732"/>
            </a:xfrm>
            <a:prstGeom prst="rect">
              <a:avLst/>
            </a:prstGeom>
            <a:noFill/>
          </p:spPr>
          <p:txBody>
            <a:bodyPr wrap="none" lIns="121917" tIns="60958" rIns="121917" bIns="60958" rtlCol="0">
              <a:spAutoFit/>
            </a:bodyPr>
            <a:lstStyle/>
            <a:p>
              <a:pPr algn="ctr"/>
              <a:r>
                <a:rPr lang="de-DE" dirty="0">
                  <a:solidFill>
                    <a:srgbClr val="FDB605"/>
                  </a:solidFill>
                  <a:latin typeface="Intel Clear" panose="020B0604020203020204" pitchFamily="34" charset="0"/>
                </a:rPr>
                <a:t>Intel® Xeon®</a:t>
              </a:r>
            </a:p>
            <a:p>
              <a:pPr algn="ctr"/>
              <a:r>
                <a:rPr lang="de-DE" sz="1800" dirty="0">
                  <a:solidFill>
                    <a:srgbClr val="FDB605"/>
                  </a:solidFill>
                  <a:latin typeface="Intel Clear" panose="020B0604020203020204" pitchFamily="34" charset="0"/>
                </a:rPr>
                <a:t>E7-xxxx</a:t>
              </a:r>
              <a:endParaRPr lang="en-US" sz="1800" dirty="0">
                <a:solidFill>
                  <a:srgbClr val="FDB605"/>
                </a:solidFill>
                <a:latin typeface="Intel Clear" panose="020B0604020203020204" pitchFamily="34" charset="0"/>
              </a:endParaRPr>
            </a:p>
          </p:txBody>
        </p:sp>
        <p:cxnSp>
          <p:nvCxnSpPr>
            <p:cNvPr id="144" name="Straight Connector 143"/>
            <p:cNvCxnSpPr/>
            <p:nvPr/>
          </p:nvCxnSpPr>
          <p:spPr bwMode="auto">
            <a:xfrm>
              <a:off x="8193948" y="5515868"/>
              <a:ext cx="291712" cy="0"/>
            </a:xfrm>
            <a:prstGeom prst="line">
              <a:avLst/>
            </a:prstGeom>
            <a:solidFill>
              <a:schemeClr val="accent1"/>
            </a:solidFill>
            <a:ln w="57150" cap="flat" cmpd="sng" algn="ctr">
              <a:solidFill>
                <a:srgbClr val="00B0F0"/>
              </a:solidFill>
              <a:prstDash val="solid"/>
              <a:round/>
              <a:headEnd type="none" w="med" len="med"/>
              <a:tailEnd type="none" w="med" len="med"/>
            </a:ln>
            <a:effectLst/>
          </p:spPr>
        </p:cxnSp>
        <p:cxnSp>
          <p:nvCxnSpPr>
            <p:cNvPr id="145" name="Straight Connector 144"/>
            <p:cNvCxnSpPr/>
            <p:nvPr/>
          </p:nvCxnSpPr>
          <p:spPr bwMode="auto">
            <a:xfrm>
              <a:off x="8178924" y="5651985"/>
              <a:ext cx="306736" cy="0"/>
            </a:xfrm>
            <a:prstGeom prst="line">
              <a:avLst/>
            </a:prstGeom>
            <a:solidFill>
              <a:schemeClr val="accent1"/>
            </a:solidFill>
            <a:ln w="57150" cap="flat" cmpd="sng" algn="ctr">
              <a:solidFill>
                <a:srgbClr val="00B0F0"/>
              </a:solidFill>
              <a:prstDash val="solid"/>
              <a:round/>
              <a:headEnd type="none" w="med" len="med"/>
              <a:tailEnd type="none" w="med" len="med"/>
            </a:ln>
            <a:effectLst/>
          </p:spPr>
        </p:cxnSp>
        <p:sp>
          <p:nvSpPr>
            <p:cNvPr id="146" name="Rounded Rectangle 145"/>
            <p:cNvSpPr/>
            <p:nvPr/>
          </p:nvSpPr>
          <p:spPr bwMode="auto">
            <a:xfrm>
              <a:off x="7830381" y="5400793"/>
              <a:ext cx="373987" cy="373987"/>
            </a:xfrm>
            <a:prstGeom prst="roundRect">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121917" tIns="60958" rIns="121917" bIns="60958" numCol="1" rtlCol="0" anchor="t" anchorCtr="0" compatLnSpc="1">
              <a:prstTxWarp prst="textNoShape">
                <a:avLst/>
              </a:prstTxWarp>
            </a:bodyPr>
            <a:lstStyle/>
            <a:p>
              <a:pPr defTabSz="1306481"/>
              <a:endParaRPr lang="en-US" sz="2100">
                <a:solidFill>
                  <a:srgbClr val="FFFFFF"/>
                </a:solidFill>
                <a:latin typeface="Intel Clear" panose="020B0604020203020204" pitchFamily="34" charset="0"/>
              </a:endParaRPr>
            </a:p>
          </p:txBody>
        </p:sp>
        <p:sp>
          <p:nvSpPr>
            <p:cNvPr id="147" name="Rounded Rectangle 146"/>
            <p:cNvSpPr/>
            <p:nvPr/>
          </p:nvSpPr>
          <p:spPr bwMode="auto">
            <a:xfrm>
              <a:off x="8496080" y="5400793"/>
              <a:ext cx="373987" cy="373987"/>
            </a:xfrm>
            <a:prstGeom prst="roundRect">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121917" tIns="60958" rIns="121917" bIns="60958" numCol="1" rtlCol="0" anchor="t" anchorCtr="0" compatLnSpc="1">
              <a:prstTxWarp prst="textNoShape">
                <a:avLst/>
              </a:prstTxWarp>
            </a:bodyPr>
            <a:lstStyle/>
            <a:p>
              <a:pPr defTabSz="1306481"/>
              <a:endParaRPr lang="en-US" sz="2100">
                <a:solidFill>
                  <a:srgbClr val="FFFFFF"/>
                </a:solidFill>
                <a:latin typeface="Intel Clear" panose="020B0604020203020204" pitchFamily="34" charset="0"/>
              </a:endParaRPr>
            </a:p>
          </p:txBody>
        </p:sp>
        <p:cxnSp>
          <p:nvCxnSpPr>
            <p:cNvPr id="149" name="Straight Connector 148"/>
            <p:cNvCxnSpPr/>
            <p:nvPr/>
          </p:nvCxnSpPr>
          <p:spPr bwMode="auto">
            <a:xfrm>
              <a:off x="9437787" y="5610627"/>
              <a:ext cx="291712" cy="0"/>
            </a:xfrm>
            <a:prstGeom prst="line">
              <a:avLst/>
            </a:prstGeom>
            <a:solidFill>
              <a:schemeClr val="accent1"/>
            </a:solidFill>
            <a:ln w="57150" cap="flat" cmpd="sng" algn="ctr">
              <a:solidFill>
                <a:srgbClr val="00B0F0"/>
              </a:solidFill>
              <a:prstDash val="solid"/>
              <a:round/>
              <a:headEnd type="none" w="med" len="med"/>
              <a:tailEnd type="none" w="med" len="med"/>
            </a:ln>
            <a:effectLst/>
          </p:spPr>
        </p:cxnSp>
        <p:cxnSp>
          <p:nvCxnSpPr>
            <p:cNvPr id="150" name="Straight Connector 149"/>
            <p:cNvCxnSpPr/>
            <p:nvPr/>
          </p:nvCxnSpPr>
          <p:spPr bwMode="auto">
            <a:xfrm>
              <a:off x="9248955" y="5622855"/>
              <a:ext cx="334688" cy="507999"/>
            </a:xfrm>
            <a:prstGeom prst="line">
              <a:avLst/>
            </a:prstGeom>
            <a:solidFill>
              <a:schemeClr val="accent1"/>
            </a:solidFill>
            <a:ln w="57150" cap="flat" cmpd="sng" algn="ctr">
              <a:solidFill>
                <a:srgbClr val="00B0F0"/>
              </a:solidFill>
              <a:prstDash val="solid"/>
              <a:round/>
              <a:headEnd type="none" w="med" len="med"/>
              <a:tailEnd type="none" w="med" len="med"/>
            </a:ln>
            <a:effectLst/>
          </p:spPr>
        </p:cxnSp>
        <p:sp>
          <p:nvSpPr>
            <p:cNvPr id="151" name="Rounded Rectangle 150"/>
            <p:cNvSpPr/>
            <p:nvPr/>
          </p:nvSpPr>
          <p:spPr bwMode="auto">
            <a:xfrm>
              <a:off x="9065824" y="5423633"/>
              <a:ext cx="373987" cy="373987"/>
            </a:xfrm>
            <a:prstGeom prst="roundRect">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121917" tIns="60958" rIns="121917" bIns="60958" numCol="1" rtlCol="0" anchor="t" anchorCtr="0" compatLnSpc="1">
              <a:prstTxWarp prst="textNoShape">
                <a:avLst/>
              </a:prstTxWarp>
            </a:bodyPr>
            <a:lstStyle/>
            <a:p>
              <a:pPr defTabSz="1306481"/>
              <a:endParaRPr lang="en-US" sz="2100">
                <a:solidFill>
                  <a:srgbClr val="FFFFFF"/>
                </a:solidFill>
                <a:latin typeface="Intel Clear" panose="020B0604020203020204" pitchFamily="34" charset="0"/>
              </a:endParaRPr>
            </a:p>
          </p:txBody>
        </p:sp>
        <p:cxnSp>
          <p:nvCxnSpPr>
            <p:cNvPr id="152" name="Straight Connector 151"/>
            <p:cNvCxnSpPr/>
            <p:nvPr/>
          </p:nvCxnSpPr>
          <p:spPr bwMode="auto">
            <a:xfrm flipH="1">
              <a:off x="9601583" y="5610627"/>
              <a:ext cx="316933" cy="520227"/>
            </a:xfrm>
            <a:prstGeom prst="line">
              <a:avLst/>
            </a:prstGeom>
            <a:solidFill>
              <a:schemeClr val="accent1"/>
            </a:solidFill>
            <a:ln w="57150" cap="flat" cmpd="sng" algn="ctr">
              <a:solidFill>
                <a:srgbClr val="00B0F0"/>
              </a:solidFill>
              <a:prstDash val="solid"/>
              <a:round/>
              <a:headEnd type="none" w="med" len="med"/>
              <a:tailEnd type="none" w="med" len="med"/>
            </a:ln>
            <a:effectLst/>
          </p:spPr>
        </p:cxnSp>
        <p:sp>
          <p:nvSpPr>
            <p:cNvPr id="153" name="Rounded Rectangle 152"/>
            <p:cNvSpPr/>
            <p:nvPr/>
          </p:nvSpPr>
          <p:spPr bwMode="auto">
            <a:xfrm>
              <a:off x="9731523" y="5423633"/>
              <a:ext cx="373987" cy="373987"/>
            </a:xfrm>
            <a:prstGeom prst="roundRect">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121917" tIns="60958" rIns="121917" bIns="60958" numCol="1" rtlCol="0" anchor="t" anchorCtr="0" compatLnSpc="1">
              <a:prstTxWarp prst="textNoShape">
                <a:avLst/>
              </a:prstTxWarp>
            </a:bodyPr>
            <a:lstStyle/>
            <a:p>
              <a:pPr defTabSz="1306481"/>
              <a:endParaRPr lang="en-US" sz="2100">
                <a:solidFill>
                  <a:srgbClr val="FFFFFF"/>
                </a:solidFill>
                <a:latin typeface="Intel Clear" panose="020B0604020203020204" pitchFamily="34" charset="0"/>
              </a:endParaRPr>
            </a:p>
          </p:txBody>
        </p:sp>
        <p:sp>
          <p:nvSpPr>
            <p:cNvPr id="154" name="Rounded Rectangle 153"/>
            <p:cNvSpPr/>
            <p:nvPr/>
          </p:nvSpPr>
          <p:spPr bwMode="auto">
            <a:xfrm>
              <a:off x="9403677" y="5938142"/>
              <a:ext cx="373987" cy="294477"/>
            </a:xfrm>
            <a:prstGeom prst="roundRect">
              <a:avLst/>
            </a:prstGeom>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121917" tIns="60958" rIns="121917" bIns="60958" numCol="1" rtlCol="0" anchor="t" anchorCtr="0" compatLnSpc="1">
              <a:prstTxWarp prst="textNoShape">
                <a:avLst/>
              </a:prstTxWarp>
            </a:bodyPr>
            <a:lstStyle/>
            <a:p>
              <a:pPr defTabSz="1306481"/>
              <a:endParaRPr lang="en-US" sz="2100">
                <a:solidFill>
                  <a:srgbClr val="FFFFFF"/>
                </a:solidFill>
                <a:latin typeface="Intel Clear" panose="020B0604020203020204" pitchFamily="34" charset="0"/>
              </a:endParaRPr>
            </a:p>
          </p:txBody>
        </p:sp>
        <p:cxnSp>
          <p:nvCxnSpPr>
            <p:cNvPr id="156" name="Straight Connector 155"/>
            <p:cNvCxnSpPr/>
            <p:nvPr/>
          </p:nvCxnSpPr>
          <p:spPr bwMode="auto">
            <a:xfrm>
              <a:off x="10598214" y="5015707"/>
              <a:ext cx="445983" cy="611883"/>
            </a:xfrm>
            <a:prstGeom prst="line">
              <a:avLst/>
            </a:prstGeom>
            <a:solidFill>
              <a:schemeClr val="accent1"/>
            </a:solidFill>
            <a:ln w="57150" cap="flat" cmpd="sng" algn="ctr">
              <a:solidFill>
                <a:srgbClr val="00B0F0"/>
              </a:solidFill>
              <a:prstDash val="solid"/>
              <a:round/>
              <a:headEnd type="none" w="med" len="med"/>
              <a:tailEnd type="none" w="med" len="med"/>
            </a:ln>
            <a:effectLst/>
          </p:spPr>
        </p:cxnSp>
        <p:cxnSp>
          <p:nvCxnSpPr>
            <p:cNvPr id="157" name="Straight Connector 156"/>
            <p:cNvCxnSpPr/>
            <p:nvPr/>
          </p:nvCxnSpPr>
          <p:spPr bwMode="auto">
            <a:xfrm>
              <a:off x="10499346" y="4428349"/>
              <a:ext cx="2805" cy="426345"/>
            </a:xfrm>
            <a:prstGeom prst="line">
              <a:avLst/>
            </a:prstGeom>
            <a:solidFill>
              <a:schemeClr val="accent1"/>
            </a:solidFill>
            <a:ln w="57150" cap="flat" cmpd="sng" algn="ctr">
              <a:solidFill>
                <a:srgbClr val="00B0F0"/>
              </a:solidFill>
              <a:prstDash val="solid"/>
              <a:round/>
              <a:headEnd type="none" w="med" len="med"/>
              <a:tailEnd type="none" w="med" len="med"/>
            </a:ln>
            <a:effectLst/>
          </p:spPr>
        </p:cxnSp>
        <p:cxnSp>
          <p:nvCxnSpPr>
            <p:cNvPr id="158" name="Straight Connector 157"/>
            <p:cNvCxnSpPr/>
            <p:nvPr/>
          </p:nvCxnSpPr>
          <p:spPr bwMode="auto">
            <a:xfrm>
              <a:off x="10998632" y="4428349"/>
              <a:ext cx="2805" cy="426345"/>
            </a:xfrm>
            <a:prstGeom prst="line">
              <a:avLst/>
            </a:prstGeom>
            <a:solidFill>
              <a:schemeClr val="accent1"/>
            </a:solidFill>
            <a:ln w="57150" cap="flat" cmpd="sng" algn="ctr">
              <a:solidFill>
                <a:srgbClr val="00B0F0"/>
              </a:solidFill>
              <a:prstDash val="solid"/>
              <a:round/>
              <a:headEnd type="none" w="med" len="med"/>
              <a:tailEnd type="none" w="med" len="med"/>
            </a:ln>
            <a:effectLst/>
          </p:spPr>
        </p:cxnSp>
        <p:cxnSp>
          <p:nvCxnSpPr>
            <p:cNvPr id="159" name="Straight Connector 158"/>
            <p:cNvCxnSpPr>
              <a:endCxn id="169" idx="1"/>
            </p:cNvCxnSpPr>
            <p:nvPr/>
          </p:nvCxnSpPr>
          <p:spPr bwMode="auto">
            <a:xfrm>
              <a:off x="10609708" y="4326740"/>
              <a:ext cx="218783" cy="0"/>
            </a:xfrm>
            <a:prstGeom prst="line">
              <a:avLst/>
            </a:prstGeom>
            <a:solidFill>
              <a:schemeClr val="accent1"/>
            </a:solidFill>
            <a:ln w="57150" cap="flat" cmpd="sng" algn="ctr">
              <a:solidFill>
                <a:srgbClr val="00B0F0"/>
              </a:solidFill>
              <a:prstDash val="solid"/>
              <a:round/>
              <a:headEnd type="none" w="med" len="med"/>
              <a:tailEnd type="none" w="med" len="med"/>
            </a:ln>
            <a:effectLst/>
          </p:spPr>
        </p:cxnSp>
        <p:cxnSp>
          <p:nvCxnSpPr>
            <p:cNvPr id="160" name="Straight Connector 159"/>
            <p:cNvCxnSpPr>
              <a:endCxn id="171" idx="1"/>
            </p:cNvCxnSpPr>
            <p:nvPr/>
          </p:nvCxnSpPr>
          <p:spPr bwMode="auto">
            <a:xfrm>
              <a:off x="10609708" y="4956285"/>
              <a:ext cx="218783" cy="3"/>
            </a:xfrm>
            <a:prstGeom prst="line">
              <a:avLst/>
            </a:prstGeom>
            <a:solidFill>
              <a:schemeClr val="accent1"/>
            </a:solidFill>
            <a:ln w="57150" cap="flat" cmpd="sng" algn="ctr">
              <a:solidFill>
                <a:srgbClr val="00B0F0"/>
              </a:solidFill>
              <a:prstDash val="solid"/>
              <a:round/>
              <a:headEnd type="none" w="med" len="med"/>
              <a:tailEnd type="none" w="med" len="med"/>
            </a:ln>
            <a:effectLst/>
          </p:spPr>
        </p:cxnSp>
        <p:cxnSp>
          <p:nvCxnSpPr>
            <p:cNvPr id="161" name="Straight Connector 160"/>
            <p:cNvCxnSpPr/>
            <p:nvPr/>
          </p:nvCxnSpPr>
          <p:spPr bwMode="auto">
            <a:xfrm flipV="1">
              <a:off x="10508869" y="5037794"/>
              <a:ext cx="478706" cy="592144"/>
            </a:xfrm>
            <a:prstGeom prst="line">
              <a:avLst/>
            </a:prstGeom>
            <a:solidFill>
              <a:schemeClr val="accent1"/>
            </a:solidFill>
            <a:ln w="57150" cap="flat" cmpd="sng" algn="ctr">
              <a:solidFill>
                <a:srgbClr val="00B0F0"/>
              </a:solidFill>
              <a:prstDash val="solid"/>
              <a:round/>
              <a:headEnd type="none" w="med" len="med"/>
              <a:tailEnd type="none" w="med" len="med"/>
            </a:ln>
            <a:effectLst/>
          </p:spPr>
        </p:cxnSp>
        <p:cxnSp>
          <p:nvCxnSpPr>
            <p:cNvPr id="162" name="Straight Connector 161"/>
            <p:cNvCxnSpPr/>
            <p:nvPr/>
          </p:nvCxnSpPr>
          <p:spPr bwMode="auto">
            <a:xfrm>
              <a:off x="10510399" y="5665219"/>
              <a:ext cx="2805" cy="426345"/>
            </a:xfrm>
            <a:prstGeom prst="line">
              <a:avLst/>
            </a:prstGeom>
            <a:solidFill>
              <a:schemeClr val="accent1"/>
            </a:solidFill>
            <a:ln w="57150" cap="flat" cmpd="sng" algn="ctr">
              <a:solidFill>
                <a:srgbClr val="00B0F0"/>
              </a:solidFill>
              <a:prstDash val="solid"/>
              <a:round/>
              <a:headEnd type="none" w="med" len="med"/>
              <a:tailEnd type="none" w="med" len="med"/>
            </a:ln>
            <a:effectLst/>
          </p:spPr>
        </p:cxnSp>
        <p:cxnSp>
          <p:nvCxnSpPr>
            <p:cNvPr id="163" name="Straight Connector 162"/>
            <p:cNvCxnSpPr/>
            <p:nvPr/>
          </p:nvCxnSpPr>
          <p:spPr bwMode="auto">
            <a:xfrm>
              <a:off x="11009675" y="5665219"/>
              <a:ext cx="2805" cy="426345"/>
            </a:xfrm>
            <a:prstGeom prst="line">
              <a:avLst/>
            </a:prstGeom>
            <a:solidFill>
              <a:schemeClr val="accent1"/>
            </a:solidFill>
            <a:ln w="57150" cap="flat" cmpd="sng" algn="ctr">
              <a:solidFill>
                <a:srgbClr val="00B0F0"/>
              </a:solidFill>
              <a:prstDash val="solid"/>
              <a:round/>
              <a:headEnd type="none" w="med" len="med"/>
              <a:tailEnd type="none" w="med" len="med"/>
            </a:ln>
            <a:effectLst/>
          </p:spPr>
        </p:cxnSp>
        <p:cxnSp>
          <p:nvCxnSpPr>
            <p:cNvPr id="164" name="Straight Connector 163"/>
            <p:cNvCxnSpPr>
              <a:endCxn id="173" idx="1"/>
            </p:cNvCxnSpPr>
            <p:nvPr/>
          </p:nvCxnSpPr>
          <p:spPr bwMode="auto">
            <a:xfrm>
              <a:off x="10620751" y="5563610"/>
              <a:ext cx="218783" cy="2"/>
            </a:xfrm>
            <a:prstGeom prst="line">
              <a:avLst/>
            </a:prstGeom>
            <a:solidFill>
              <a:schemeClr val="accent1"/>
            </a:solidFill>
            <a:ln w="57150" cap="flat" cmpd="sng" algn="ctr">
              <a:solidFill>
                <a:srgbClr val="00B0F0"/>
              </a:solidFill>
              <a:prstDash val="solid"/>
              <a:round/>
              <a:headEnd type="none" w="med" len="med"/>
              <a:tailEnd type="none" w="med" len="med"/>
            </a:ln>
            <a:effectLst/>
          </p:spPr>
        </p:cxnSp>
        <p:cxnSp>
          <p:nvCxnSpPr>
            <p:cNvPr id="165" name="Straight Connector 164"/>
            <p:cNvCxnSpPr>
              <a:endCxn id="175" idx="1"/>
            </p:cNvCxnSpPr>
            <p:nvPr/>
          </p:nvCxnSpPr>
          <p:spPr bwMode="auto">
            <a:xfrm>
              <a:off x="10620751" y="6193156"/>
              <a:ext cx="218783" cy="0"/>
            </a:xfrm>
            <a:prstGeom prst="line">
              <a:avLst/>
            </a:prstGeom>
            <a:solidFill>
              <a:schemeClr val="accent1"/>
            </a:solidFill>
            <a:ln w="57150" cap="flat" cmpd="sng" algn="ctr">
              <a:solidFill>
                <a:srgbClr val="00B0F0"/>
              </a:solidFill>
              <a:prstDash val="solid"/>
              <a:round/>
              <a:headEnd type="none" w="med" len="med"/>
              <a:tailEnd type="none" w="med" len="med"/>
            </a:ln>
            <a:effectLst/>
          </p:spPr>
        </p:cxnSp>
        <p:cxnSp>
          <p:nvCxnSpPr>
            <p:cNvPr id="166" name="Straight Connector 165"/>
            <p:cNvCxnSpPr/>
            <p:nvPr/>
          </p:nvCxnSpPr>
          <p:spPr bwMode="auto">
            <a:xfrm>
              <a:off x="11007467" y="5077706"/>
              <a:ext cx="2805" cy="426345"/>
            </a:xfrm>
            <a:prstGeom prst="line">
              <a:avLst/>
            </a:prstGeom>
            <a:solidFill>
              <a:schemeClr val="accent1"/>
            </a:solidFill>
            <a:ln w="57150" cap="flat" cmpd="sng" algn="ctr">
              <a:solidFill>
                <a:srgbClr val="00B0F0"/>
              </a:solidFill>
              <a:prstDash val="solid"/>
              <a:round/>
              <a:headEnd type="none" w="med" len="med"/>
              <a:tailEnd type="none" w="med" len="med"/>
            </a:ln>
            <a:effectLst/>
          </p:spPr>
        </p:cxnSp>
        <p:cxnSp>
          <p:nvCxnSpPr>
            <p:cNvPr id="167" name="Straight Connector 166"/>
            <p:cNvCxnSpPr/>
            <p:nvPr/>
          </p:nvCxnSpPr>
          <p:spPr bwMode="auto">
            <a:xfrm>
              <a:off x="10532596" y="5088748"/>
              <a:ext cx="2805" cy="426345"/>
            </a:xfrm>
            <a:prstGeom prst="line">
              <a:avLst/>
            </a:prstGeom>
            <a:solidFill>
              <a:schemeClr val="accent1"/>
            </a:solidFill>
            <a:ln w="57150" cap="flat" cmpd="sng" algn="ctr">
              <a:solidFill>
                <a:srgbClr val="00B0F0"/>
              </a:solidFill>
              <a:prstDash val="solid"/>
              <a:round/>
              <a:headEnd type="none" w="med" len="med"/>
              <a:tailEnd type="none" w="med" len="med"/>
            </a:ln>
            <a:effectLst/>
          </p:spPr>
        </p:cxnSp>
        <p:sp>
          <p:nvSpPr>
            <p:cNvPr id="168" name="Rounded Rectangle 167"/>
            <p:cNvSpPr/>
            <p:nvPr/>
          </p:nvSpPr>
          <p:spPr bwMode="auto">
            <a:xfrm>
              <a:off x="10329217" y="4139746"/>
              <a:ext cx="377391" cy="373987"/>
            </a:xfrm>
            <a:prstGeom prst="roundRect">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121917" tIns="60958" rIns="121917" bIns="60958" numCol="1" rtlCol="0" anchor="t" anchorCtr="0" compatLnSpc="1">
              <a:prstTxWarp prst="textNoShape">
                <a:avLst/>
              </a:prstTxWarp>
            </a:bodyPr>
            <a:lstStyle/>
            <a:p>
              <a:pPr defTabSz="1306481"/>
              <a:endParaRPr lang="en-US" sz="2100">
                <a:solidFill>
                  <a:srgbClr val="FFFFFF"/>
                </a:solidFill>
                <a:latin typeface="Intel Clear" panose="020B0604020203020204" pitchFamily="34" charset="0"/>
              </a:endParaRPr>
            </a:p>
          </p:txBody>
        </p:sp>
        <p:sp>
          <p:nvSpPr>
            <p:cNvPr id="169" name="Rounded Rectangle 168"/>
            <p:cNvSpPr/>
            <p:nvPr/>
          </p:nvSpPr>
          <p:spPr bwMode="auto">
            <a:xfrm>
              <a:off x="10828491" y="4139746"/>
              <a:ext cx="377391" cy="373987"/>
            </a:xfrm>
            <a:prstGeom prst="roundRect">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121917" tIns="60958" rIns="121917" bIns="60958" numCol="1" rtlCol="0" anchor="t" anchorCtr="0" compatLnSpc="1">
              <a:prstTxWarp prst="textNoShape">
                <a:avLst/>
              </a:prstTxWarp>
            </a:bodyPr>
            <a:lstStyle/>
            <a:p>
              <a:pPr defTabSz="1306481"/>
              <a:endParaRPr lang="en-US" sz="2100">
                <a:solidFill>
                  <a:srgbClr val="FFFFFF"/>
                </a:solidFill>
                <a:latin typeface="Intel Clear" panose="020B0604020203020204" pitchFamily="34" charset="0"/>
              </a:endParaRPr>
            </a:p>
          </p:txBody>
        </p:sp>
        <p:sp>
          <p:nvSpPr>
            <p:cNvPr id="170" name="Rounded Rectangle 169"/>
            <p:cNvSpPr/>
            <p:nvPr/>
          </p:nvSpPr>
          <p:spPr bwMode="auto">
            <a:xfrm>
              <a:off x="10329217" y="4769294"/>
              <a:ext cx="377391" cy="373987"/>
            </a:xfrm>
            <a:prstGeom prst="roundRect">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121917" tIns="60958" rIns="121917" bIns="60958" numCol="1" rtlCol="0" anchor="t" anchorCtr="0" compatLnSpc="1">
              <a:prstTxWarp prst="textNoShape">
                <a:avLst/>
              </a:prstTxWarp>
            </a:bodyPr>
            <a:lstStyle/>
            <a:p>
              <a:pPr defTabSz="1306481"/>
              <a:endParaRPr lang="en-US" sz="2100">
                <a:solidFill>
                  <a:srgbClr val="FFFFFF"/>
                </a:solidFill>
                <a:latin typeface="Intel Clear" panose="020B0604020203020204" pitchFamily="34" charset="0"/>
              </a:endParaRPr>
            </a:p>
          </p:txBody>
        </p:sp>
        <p:sp>
          <p:nvSpPr>
            <p:cNvPr id="171" name="Rounded Rectangle 170"/>
            <p:cNvSpPr/>
            <p:nvPr/>
          </p:nvSpPr>
          <p:spPr bwMode="auto">
            <a:xfrm>
              <a:off x="10828491" y="4769294"/>
              <a:ext cx="377391" cy="373987"/>
            </a:xfrm>
            <a:prstGeom prst="roundRect">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121917" tIns="60958" rIns="121917" bIns="60958" numCol="1" rtlCol="0" anchor="t" anchorCtr="0" compatLnSpc="1">
              <a:prstTxWarp prst="textNoShape">
                <a:avLst/>
              </a:prstTxWarp>
            </a:bodyPr>
            <a:lstStyle/>
            <a:p>
              <a:pPr defTabSz="1306481"/>
              <a:endParaRPr lang="en-US" sz="2100">
                <a:solidFill>
                  <a:srgbClr val="FFFFFF"/>
                </a:solidFill>
                <a:latin typeface="Intel Clear" panose="020B0604020203020204" pitchFamily="34" charset="0"/>
              </a:endParaRPr>
            </a:p>
          </p:txBody>
        </p:sp>
        <p:sp>
          <p:nvSpPr>
            <p:cNvPr id="172" name="Rounded Rectangle 171"/>
            <p:cNvSpPr/>
            <p:nvPr/>
          </p:nvSpPr>
          <p:spPr bwMode="auto">
            <a:xfrm>
              <a:off x="10340260" y="5376618"/>
              <a:ext cx="377391" cy="373987"/>
            </a:xfrm>
            <a:prstGeom prst="roundRect">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121917" tIns="60958" rIns="121917" bIns="60958" numCol="1" rtlCol="0" anchor="t" anchorCtr="0" compatLnSpc="1">
              <a:prstTxWarp prst="textNoShape">
                <a:avLst/>
              </a:prstTxWarp>
            </a:bodyPr>
            <a:lstStyle/>
            <a:p>
              <a:pPr defTabSz="1306481"/>
              <a:endParaRPr lang="en-US" sz="2100">
                <a:solidFill>
                  <a:srgbClr val="FFFFFF"/>
                </a:solidFill>
                <a:latin typeface="Intel Clear" panose="020B0604020203020204" pitchFamily="34" charset="0"/>
              </a:endParaRPr>
            </a:p>
          </p:txBody>
        </p:sp>
        <p:sp>
          <p:nvSpPr>
            <p:cNvPr id="173" name="Rounded Rectangle 172"/>
            <p:cNvSpPr/>
            <p:nvPr/>
          </p:nvSpPr>
          <p:spPr bwMode="auto">
            <a:xfrm>
              <a:off x="10839534" y="5376618"/>
              <a:ext cx="377391" cy="373987"/>
            </a:xfrm>
            <a:prstGeom prst="roundRect">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121917" tIns="60958" rIns="121917" bIns="60958" numCol="1" rtlCol="0" anchor="t" anchorCtr="0" compatLnSpc="1">
              <a:prstTxWarp prst="textNoShape">
                <a:avLst/>
              </a:prstTxWarp>
            </a:bodyPr>
            <a:lstStyle/>
            <a:p>
              <a:pPr defTabSz="1306481"/>
              <a:endParaRPr lang="en-US" sz="2100">
                <a:solidFill>
                  <a:srgbClr val="FFFFFF"/>
                </a:solidFill>
                <a:latin typeface="Intel Clear" panose="020B0604020203020204" pitchFamily="34" charset="0"/>
              </a:endParaRPr>
            </a:p>
          </p:txBody>
        </p:sp>
        <p:sp>
          <p:nvSpPr>
            <p:cNvPr id="174" name="Rounded Rectangle 173"/>
            <p:cNvSpPr/>
            <p:nvPr/>
          </p:nvSpPr>
          <p:spPr bwMode="auto">
            <a:xfrm>
              <a:off x="10340260" y="6006162"/>
              <a:ext cx="377391" cy="373987"/>
            </a:xfrm>
            <a:prstGeom prst="roundRect">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121917" tIns="60958" rIns="121917" bIns="60958" numCol="1" rtlCol="0" anchor="t" anchorCtr="0" compatLnSpc="1">
              <a:prstTxWarp prst="textNoShape">
                <a:avLst/>
              </a:prstTxWarp>
            </a:bodyPr>
            <a:lstStyle/>
            <a:p>
              <a:pPr defTabSz="1306481"/>
              <a:endParaRPr lang="en-US" sz="2100">
                <a:solidFill>
                  <a:srgbClr val="FFFFFF"/>
                </a:solidFill>
                <a:latin typeface="Intel Clear" panose="020B0604020203020204" pitchFamily="34" charset="0"/>
              </a:endParaRPr>
            </a:p>
          </p:txBody>
        </p:sp>
        <p:sp>
          <p:nvSpPr>
            <p:cNvPr id="175" name="Rounded Rectangle 174"/>
            <p:cNvSpPr/>
            <p:nvPr/>
          </p:nvSpPr>
          <p:spPr bwMode="auto">
            <a:xfrm>
              <a:off x="10839534" y="6006162"/>
              <a:ext cx="377391" cy="373987"/>
            </a:xfrm>
            <a:prstGeom prst="roundRect">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121917" tIns="60958" rIns="121917" bIns="60958" numCol="1" rtlCol="0" anchor="t" anchorCtr="0" compatLnSpc="1">
              <a:prstTxWarp prst="textNoShape">
                <a:avLst/>
              </a:prstTxWarp>
            </a:bodyPr>
            <a:lstStyle/>
            <a:p>
              <a:pPr defTabSz="1306481"/>
              <a:endParaRPr lang="en-US" sz="2100">
                <a:solidFill>
                  <a:srgbClr val="FFFFFF"/>
                </a:solidFill>
                <a:latin typeface="Intel Clear" panose="020B0604020203020204" pitchFamily="34" charset="0"/>
              </a:endParaRPr>
            </a:p>
          </p:txBody>
        </p:sp>
      </p:grpSp>
      <p:sp>
        <p:nvSpPr>
          <p:cNvPr id="141" name="Slide Number Placeholder 3"/>
          <p:cNvSpPr>
            <a:spLocks noGrp="1"/>
          </p:cNvSpPr>
          <p:nvPr>
            <p:ph type="sldNum" sz="quarter" idx="4"/>
          </p:nvPr>
        </p:nvSpPr>
        <p:spPr>
          <a:xfrm>
            <a:off x="6917531" y="4830854"/>
            <a:ext cx="2057400" cy="273844"/>
          </a:xfrm>
        </p:spPr>
        <p:txBody>
          <a:bodyPr/>
          <a:lstStyle/>
          <a:p>
            <a:fld id="{B41F42F8-25E4-4D1B-BD30-C90591184289}" type="slidenum">
              <a:rPr lang="en-US" smtClean="0"/>
              <a:t>22</a:t>
            </a:fld>
            <a:endParaRPr lang="en-US" dirty="0"/>
          </a:p>
        </p:txBody>
      </p:sp>
    </p:spTree>
    <p:extLst>
      <p:ext uri="{BB962C8B-B14F-4D97-AF65-F5344CB8AC3E}">
        <p14:creationId xmlns:p14="http://schemas.microsoft.com/office/powerpoint/2010/main" val="1743907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3" name="TextBox 502"/>
          <p:cNvSpPr txBox="1"/>
          <p:nvPr/>
        </p:nvSpPr>
        <p:spPr>
          <a:xfrm>
            <a:off x="2187736" y="3506536"/>
            <a:ext cx="184731" cy="207749"/>
          </a:xfrm>
          <a:prstGeom prst="rect">
            <a:avLst/>
          </a:prstGeom>
          <a:noFill/>
        </p:spPr>
        <p:txBody>
          <a:bodyPr wrap="none" rtlCol="0">
            <a:spAutoFit/>
          </a:bodyPr>
          <a:lstStyle/>
          <a:p>
            <a:endParaRPr lang="en-US" sz="750" dirty="0">
              <a:solidFill>
                <a:schemeClr val="tx2"/>
              </a:solidFill>
              <a:latin typeface="Neo Sans Intel"/>
              <a:cs typeface="Neo Sans Intel"/>
            </a:endParaRPr>
          </a:p>
        </p:txBody>
      </p:sp>
      <p:pic>
        <p:nvPicPr>
          <p:cNvPr id="7" name="Pictur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2400" y="688773"/>
            <a:ext cx="8877300" cy="3104192"/>
          </a:xfrm>
          <a:prstGeom prst="rect">
            <a:avLst/>
          </a:prstGeom>
        </p:spPr>
      </p:pic>
      <p:pic>
        <p:nvPicPr>
          <p:cNvPr id="9" name="Picture 8"/>
          <p:cNvPicPr>
            <a:picLocks noChangeAspect="1"/>
          </p:cNvPicPr>
          <p:nvPr/>
        </p:nvPicPr>
        <p:blipFill>
          <a:blip r:embed="rId4"/>
          <a:stretch>
            <a:fillRect/>
          </a:stretch>
        </p:blipFill>
        <p:spPr>
          <a:xfrm>
            <a:off x="152400" y="3792965"/>
            <a:ext cx="8877300" cy="981540"/>
          </a:xfrm>
          <a:prstGeom prst="rect">
            <a:avLst/>
          </a:prstGeom>
        </p:spPr>
      </p:pic>
      <p:sp>
        <p:nvSpPr>
          <p:cNvPr id="2" name="Title 1"/>
          <p:cNvSpPr>
            <a:spLocks noGrp="1"/>
          </p:cNvSpPr>
          <p:nvPr>
            <p:ph type="title"/>
          </p:nvPr>
        </p:nvSpPr>
        <p:spPr/>
        <p:txBody>
          <a:bodyPr/>
          <a:lstStyle/>
          <a:p>
            <a:r>
              <a:rPr lang="en-US" dirty="0" err="1" smtClean="0"/>
              <a:t>Haswell</a:t>
            </a:r>
            <a:r>
              <a:rPr lang="en-US" dirty="0" smtClean="0"/>
              <a:t>-EP (Xeon E5-2600 v3) Die Options</a:t>
            </a:r>
            <a:br>
              <a:rPr lang="en-US" dirty="0" smtClean="0"/>
            </a:br>
            <a:endParaRPr lang="en-US" dirty="0"/>
          </a:p>
        </p:txBody>
      </p:sp>
      <p:sp>
        <p:nvSpPr>
          <p:cNvPr id="3" name="Slide Number Placeholder 2"/>
          <p:cNvSpPr>
            <a:spLocks noGrp="1"/>
          </p:cNvSpPr>
          <p:nvPr>
            <p:ph type="sldNum" sz="quarter" idx="12"/>
          </p:nvPr>
        </p:nvSpPr>
        <p:spPr/>
        <p:txBody>
          <a:bodyPr/>
          <a:lstStyle/>
          <a:p>
            <a:fld id="{EE2556C5-CE8C-6547-B838-EA80C61A4AF7}" type="slidenum">
              <a:rPr lang="en-US" smtClean="0">
                <a:solidFill>
                  <a:prstClr val="white"/>
                </a:solidFill>
              </a:rPr>
              <a:pPr/>
              <a:t>23</a:t>
            </a:fld>
            <a:endParaRPr lang="en-US" dirty="0">
              <a:solidFill>
                <a:prstClr val="white"/>
              </a:solidFill>
            </a:endParaRPr>
          </a:p>
        </p:txBody>
      </p:sp>
    </p:spTree>
    <p:extLst>
      <p:ext uri="{BB962C8B-B14F-4D97-AF65-F5344CB8AC3E}">
        <p14:creationId xmlns:p14="http://schemas.microsoft.com/office/powerpoint/2010/main" val="15466018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smtClean="0"/>
              <a:t>New Cluster On Die (COD) </a:t>
            </a:r>
            <a:r>
              <a:rPr lang="de-DE" dirty="0" err="1" smtClean="0"/>
              <a:t>Snoop</a:t>
            </a:r>
            <a:r>
              <a:rPr lang="de-DE" dirty="0" smtClean="0"/>
              <a:t> Mode</a:t>
            </a:r>
            <a:endParaRPr lang="en-US" dirty="0"/>
          </a:p>
        </p:txBody>
      </p:sp>
      <p:pic>
        <p:nvPicPr>
          <p:cNvPr id="3" name="Picture 2"/>
          <p:cNvPicPr>
            <a:picLocks noChangeAspect="1"/>
          </p:cNvPicPr>
          <p:nvPr/>
        </p:nvPicPr>
        <p:blipFill>
          <a:blip r:embed="rId2"/>
          <a:stretch>
            <a:fillRect/>
          </a:stretch>
        </p:blipFill>
        <p:spPr>
          <a:xfrm>
            <a:off x="365126" y="899128"/>
            <a:ext cx="8410774" cy="3699475"/>
          </a:xfrm>
          <a:prstGeom prst="rect">
            <a:avLst/>
          </a:prstGeom>
        </p:spPr>
      </p:pic>
      <p:sp>
        <p:nvSpPr>
          <p:cNvPr id="4" name="Slide Number Placeholder 3"/>
          <p:cNvSpPr>
            <a:spLocks noGrp="1"/>
          </p:cNvSpPr>
          <p:nvPr>
            <p:ph type="sldNum" sz="quarter" idx="12"/>
          </p:nvPr>
        </p:nvSpPr>
        <p:spPr/>
        <p:txBody>
          <a:bodyPr/>
          <a:lstStyle/>
          <a:p>
            <a:fld id="{EE2556C5-CE8C-6547-B838-EA80C61A4AF7}" type="slidenum">
              <a:rPr lang="en-US" smtClean="0">
                <a:solidFill>
                  <a:prstClr val="white"/>
                </a:solidFill>
              </a:rPr>
              <a:pPr/>
              <a:t>24</a:t>
            </a:fld>
            <a:endParaRPr lang="en-US" dirty="0">
              <a:solidFill>
                <a:prstClr val="white"/>
              </a:solidFill>
            </a:endParaRPr>
          </a:p>
        </p:txBody>
      </p:sp>
    </p:spTree>
    <p:extLst>
      <p:ext uri="{BB962C8B-B14F-4D97-AF65-F5344CB8AC3E}">
        <p14:creationId xmlns:p14="http://schemas.microsoft.com/office/powerpoint/2010/main" val="5529785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dirty="0" smtClean="0"/>
              <a:t>Cluster on Die (COD) Mode</a:t>
            </a:r>
            <a:endParaRPr lang="en-US" dirty="0"/>
          </a:p>
        </p:txBody>
      </p:sp>
      <p:grpSp>
        <p:nvGrpSpPr>
          <p:cNvPr id="5" name="Group 4"/>
          <p:cNvGrpSpPr/>
          <p:nvPr/>
        </p:nvGrpSpPr>
        <p:grpSpPr>
          <a:xfrm>
            <a:off x="288563" y="1091372"/>
            <a:ext cx="4278701" cy="2066694"/>
            <a:chOff x="4471861" y="1813275"/>
            <a:chExt cx="4469621" cy="3286697"/>
          </a:xfrm>
        </p:grpSpPr>
        <p:sp>
          <p:nvSpPr>
            <p:cNvPr id="66" name="Rectangle 65"/>
            <p:cNvSpPr/>
            <p:nvPr/>
          </p:nvSpPr>
          <p:spPr>
            <a:xfrm>
              <a:off x="4955350" y="2193051"/>
              <a:ext cx="1097280" cy="2536589"/>
            </a:xfrm>
            <a:prstGeom prst="rect">
              <a:avLst/>
            </a:prstGeom>
            <a:noFill/>
            <a:ln w="25400" cap="flat" cmpd="sng" algn="ctr">
              <a:solidFill>
                <a:sysClr val="windowText" lastClr="000000"/>
              </a:solidFill>
              <a:prstDash val="solid"/>
            </a:ln>
            <a:effectLst/>
          </p:spPr>
          <p:txBody>
            <a:bodyPr rtlCol="0" anchor="ctr"/>
            <a:lstStyle/>
            <a:p>
              <a:pPr algn="ctr" defTabSz="914400">
                <a:defRPr/>
              </a:pPr>
              <a:endParaRPr lang="en-US" sz="1000" b="1" kern="0" dirty="0">
                <a:solidFill>
                  <a:sysClr val="window" lastClr="FFFFFF"/>
                </a:solidFill>
                <a:latin typeface="Intel Clear"/>
              </a:endParaRPr>
            </a:p>
          </p:txBody>
        </p:sp>
        <p:sp>
          <p:nvSpPr>
            <p:cNvPr id="67" name="Rectangle 66"/>
            <p:cNvSpPr/>
            <p:nvPr/>
          </p:nvSpPr>
          <p:spPr>
            <a:xfrm>
              <a:off x="4475290" y="3495200"/>
              <a:ext cx="480060" cy="370332"/>
            </a:xfrm>
            <a:prstGeom prst="rect">
              <a:avLst/>
            </a:prstGeom>
            <a:solidFill>
              <a:schemeClr val="accent4"/>
            </a:solidFill>
            <a:ln w="25400" cap="flat" cmpd="sng" algn="ctr">
              <a:solidFill>
                <a:sysClr val="windowText" lastClr="000000"/>
              </a:solidFill>
              <a:prstDash val="solid"/>
            </a:ln>
            <a:effectLst/>
          </p:spPr>
          <p:txBody>
            <a:bodyPr rtlCol="0" anchor="ctr"/>
            <a:lstStyle/>
            <a:p>
              <a:pPr algn="ctr" defTabSz="914400">
                <a:defRPr/>
              </a:pPr>
              <a:r>
                <a:rPr lang="en-US" sz="1000" b="1" kern="0" dirty="0" err="1">
                  <a:solidFill>
                    <a:sysClr val="windowText" lastClr="000000"/>
                  </a:solidFill>
                  <a:latin typeface="Intel Clear"/>
                </a:rPr>
                <a:t>Cbo</a:t>
              </a:r>
              <a:endParaRPr lang="en-US" sz="1000" b="1" kern="0" dirty="0">
                <a:solidFill>
                  <a:sysClr val="windowText" lastClr="000000"/>
                </a:solidFill>
                <a:latin typeface="Intel Clear"/>
              </a:endParaRPr>
            </a:p>
            <a:p>
              <a:pPr algn="ctr" defTabSz="914400">
                <a:defRPr/>
              </a:pPr>
              <a:r>
                <a:rPr lang="en-US" sz="1000" b="1" kern="0" dirty="0">
                  <a:solidFill>
                    <a:sysClr val="windowText" lastClr="000000"/>
                  </a:solidFill>
                  <a:latin typeface="Intel Clear"/>
                </a:rPr>
                <a:t>LLC</a:t>
              </a:r>
            </a:p>
          </p:txBody>
        </p:sp>
        <p:sp>
          <p:nvSpPr>
            <p:cNvPr id="68" name="Rectangle 67"/>
            <p:cNvSpPr/>
            <p:nvPr/>
          </p:nvSpPr>
          <p:spPr>
            <a:xfrm>
              <a:off x="7364142" y="2199038"/>
              <a:ext cx="1097280" cy="2536589"/>
            </a:xfrm>
            <a:prstGeom prst="rect">
              <a:avLst/>
            </a:prstGeom>
            <a:noFill/>
            <a:ln w="25400" cap="flat" cmpd="sng" algn="ctr">
              <a:solidFill>
                <a:sysClr val="windowText" lastClr="000000"/>
              </a:solidFill>
              <a:prstDash val="solid"/>
            </a:ln>
            <a:effectLst/>
          </p:spPr>
          <p:txBody>
            <a:bodyPr rtlCol="0" anchor="ctr"/>
            <a:lstStyle/>
            <a:p>
              <a:pPr algn="ctr" defTabSz="914400">
                <a:defRPr/>
              </a:pPr>
              <a:endParaRPr lang="en-US" sz="1000" b="1" kern="0" dirty="0">
                <a:solidFill>
                  <a:sysClr val="window" lastClr="FFFFFF"/>
                </a:solidFill>
                <a:latin typeface="Intel Clear"/>
              </a:endParaRPr>
            </a:p>
          </p:txBody>
        </p:sp>
        <p:sp>
          <p:nvSpPr>
            <p:cNvPr id="69" name="Rectangle 68"/>
            <p:cNvSpPr/>
            <p:nvPr/>
          </p:nvSpPr>
          <p:spPr>
            <a:xfrm>
              <a:off x="6884082" y="2992443"/>
              <a:ext cx="480060" cy="376319"/>
            </a:xfrm>
            <a:prstGeom prst="rect">
              <a:avLst/>
            </a:prstGeom>
            <a:solidFill>
              <a:schemeClr val="accent6"/>
            </a:solidFill>
            <a:ln w="25400" cap="flat" cmpd="sng" algn="ctr">
              <a:solidFill>
                <a:sysClr val="windowText" lastClr="000000"/>
              </a:solidFill>
              <a:prstDash val="solid"/>
            </a:ln>
            <a:effectLst/>
          </p:spPr>
          <p:txBody>
            <a:bodyPr rtlCol="0" anchor="ctr"/>
            <a:lstStyle/>
            <a:p>
              <a:pPr algn="ctr" defTabSz="914400">
                <a:defRPr/>
              </a:pPr>
              <a:r>
                <a:rPr lang="en-US" sz="1000" b="1" kern="0" dirty="0" err="1">
                  <a:solidFill>
                    <a:sysClr val="windowText" lastClr="000000"/>
                  </a:solidFill>
                  <a:latin typeface="Intel Clear"/>
                </a:rPr>
                <a:t>Cbo</a:t>
              </a:r>
              <a:endParaRPr lang="en-US" sz="1000" b="1" kern="0" dirty="0">
                <a:solidFill>
                  <a:sysClr val="windowText" lastClr="000000"/>
                </a:solidFill>
                <a:latin typeface="Intel Clear"/>
              </a:endParaRPr>
            </a:p>
            <a:p>
              <a:pPr algn="ctr" defTabSz="914400">
                <a:defRPr/>
              </a:pPr>
              <a:r>
                <a:rPr lang="en-US" sz="1000" b="1" kern="0" dirty="0">
                  <a:solidFill>
                    <a:sysClr val="windowText" lastClr="000000"/>
                  </a:solidFill>
                  <a:latin typeface="Intel Clear"/>
                </a:rPr>
                <a:t>LLC</a:t>
              </a:r>
            </a:p>
          </p:txBody>
        </p:sp>
        <p:sp>
          <p:nvSpPr>
            <p:cNvPr id="70" name="Rectangle 69"/>
            <p:cNvSpPr/>
            <p:nvPr/>
          </p:nvSpPr>
          <p:spPr>
            <a:xfrm>
              <a:off x="6056059" y="2199038"/>
              <a:ext cx="1308083" cy="246888"/>
            </a:xfrm>
            <a:prstGeom prst="rect">
              <a:avLst/>
            </a:prstGeom>
            <a:solidFill>
              <a:srgbClr val="4F81BD">
                <a:lumMod val="20000"/>
                <a:lumOff val="80000"/>
              </a:srgbClr>
            </a:solidFill>
            <a:ln w="25400" cap="flat" cmpd="sng" algn="ctr">
              <a:solidFill>
                <a:sysClr val="windowText" lastClr="000000"/>
              </a:solidFill>
              <a:prstDash val="solid"/>
            </a:ln>
            <a:effectLst/>
          </p:spPr>
          <p:txBody>
            <a:bodyPr rtlCol="0" anchor="ctr"/>
            <a:lstStyle/>
            <a:p>
              <a:pPr algn="ctr" defTabSz="914400">
                <a:defRPr/>
              </a:pPr>
              <a:r>
                <a:rPr lang="en-US" sz="1000" b="1" kern="0" dirty="0" err="1">
                  <a:solidFill>
                    <a:sysClr val="windowText" lastClr="000000"/>
                  </a:solidFill>
                  <a:latin typeface="Intel Clear"/>
                </a:rPr>
                <a:t>Sbo</a:t>
              </a:r>
              <a:endParaRPr lang="en-US" sz="1000" b="1" kern="0" dirty="0">
                <a:solidFill>
                  <a:sysClr val="windowText" lastClr="000000"/>
                </a:solidFill>
                <a:latin typeface="Intel Clear"/>
              </a:endParaRPr>
            </a:p>
          </p:txBody>
        </p:sp>
        <p:sp>
          <p:nvSpPr>
            <p:cNvPr id="71" name="Rectangle 70"/>
            <p:cNvSpPr/>
            <p:nvPr/>
          </p:nvSpPr>
          <p:spPr>
            <a:xfrm>
              <a:off x="6052630" y="4421030"/>
              <a:ext cx="1308083" cy="246888"/>
            </a:xfrm>
            <a:prstGeom prst="rect">
              <a:avLst/>
            </a:prstGeom>
            <a:solidFill>
              <a:srgbClr val="4F81BD">
                <a:lumMod val="20000"/>
                <a:lumOff val="80000"/>
              </a:srgbClr>
            </a:solidFill>
            <a:ln w="25400" cap="flat" cmpd="sng" algn="ctr">
              <a:solidFill>
                <a:sysClr val="windowText" lastClr="000000"/>
              </a:solidFill>
              <a:prstDash val="solid"/>
            </a:ln>
            <a:effectLst/>
          </p:spPr>
          <p:txBody>
            <a:bodyPr rtlCol="0" anchor="ctr"/>
            <a:lstStyle/>
            <a:p>
              <a:pPr algn="ctr" defTabSz="914400">
                <a:defRPr/>
              </a:pPr>
              <a:r>
                <a:rPr lang="en-US" sz="1000" b="1" kern="0" dirty="0" err="1">
                  <a:solidFill>
                    <a:sysClr val="windowText" lastClr="000000"/>
                  </a:solidFill>
                  <a:latin typeface="Intel Clear"/>
                </a:rPr>
                <a:t>Sbo</a:t>
              </a:r>
              <a:endParaRPr lang="en-US" sz="1000" b="1" kern="0" dirty="0">
                <a:solidFill>
                  <a:sysClr val="windowText" lastClr="000000"/>
                </a:solidFill>
                <a:latin typeface="Intel Clear"/>
              </a:endParaRPr>
            </a:p>
          </p:txBody>
        </p:sp>
        <p:sp>
          <p:nvSpPr>
            <p:cNvPr id="72" name="Rectangle 71"/>
            <p:cNvSpPr/>
            <p:nvPr/>
          </p:nvSpPr>
          <p:spPr>
            <a:xfrm>
              <a:off x="6868572" y="3495200"/>
              <a:ext cx="480060" cy="376319"/>
            </a:xfrm>
            <a:prstGeom prst="rect">
              <a:avLst/>
            </a:prstGeom>
            <a:solidFill>
              <a:schemeClr val="accent6"/>
            </a:solidFill>
            <a:ln w="25400" cap="flat" cmpd="sng" algn="ctr">
              <a:solidFill>
                <a:sysClr val="windowText" lastClr="000000"/>
              </a:solidFill>
              <a:prstDash val="solid"/>
            </a:ln>
            <a:effectLst/>
          </p:spPr>
          <p:txBody>
            <a:bodyPr rtlCol="0" anchor="ctr"/>
            <a:lstStyle/>
            <a:p>
              <a:pPr algn="ctr" defTabSz="914400">
                <a:defRPr/>
              </a:pPr>
              <a:r>
                <a:rPr lang="en-US" sz="1000" b="1" kern="0" dirty="0" err="1">
                  <a:solidFill>
                    <a:sysClr val="windowText" lastClr="000000"/>
                  </a:solidFill>
                  <a:latin typeface="Intel Clear"/>
                </a:rPr>
                <a:t>Cbo</a:t>
              </a:r>
              <a:endParaRPr lang="en-US" sz="1000" b="1" kern="0" dirty="0">
                <a:solidFill>
                  <a:sysClr val="windowText" lastClr="000000"/>
                </a:solidFill>
                <a:latin typeface="Intel Clear"/>
              </a:endParaRPr>
            </a:p>
            <a:p>
              <a:pPr algn="ctr" defTabSz="914400">
                <a:defRPr/>
              </a:pPr>
              <a:r>
                <a:rPr lang="en-US" sz="1000" b="1" kern="0" dirty="0">
                  <a:solidFill>
                    <a:sysClr val="windowText" lastClr="000000"/>
                  </a:solidFill>
                  <a:latin typeface="Intel Clear"/>
                </a:rPr>
                <a:t>LLC</a:t>
              </a:r>
            </a:p>
          </p:txBody>
        </p:sp>
        <p:sp>
          <p:nvSpPr>
            <p:cNvPr id="73" name="Rectangle 72"/>
            <p:cNvSpPr/>
            <p:nvPr/>
          </p:nvSpPr>
          <p:spPr>
            <a:xfrm>
              <a:off x="6878859" y="3988976"/>
              <a:ext cx="480060" cy="376319"/>
            </a:xfrm>
            <a:prstGeom prst="rect">
              <a:avLst/>
            </a:prstGeom>
            <a:solidFill>
              <a:schemeClr val="accent6"/>
            </a:solidFill>
            <a:ln w="25400" cap="flat" cmpd="sng" algn="ctr">
              <a:solidFill>
                <a:sysClr val="windowText" lastClr="000000"/>
              </a:solidFill>
              <a:prstDash val="solid"/>
            </a:ln>
            <a:effectLst/>
          </p:spPr>
          <p:txBody>
            <a:bodyPr rtlCol="0" anchor="ctr"/>
            <a:lstStyle/>
            <a:p>
              <a:pPr algn="ctr" defTabSz="914400">
                <a:defRPr/>
              </a:pPr>
              <a:r>
                <a:rPr lang="en-US" sz="1000" b="1" kern="0" dirty="0" err="1">
                  <a:solidFill>
                    <a:sysClr val="windowText" lastClr="000000"/>
                  </a:solidFill>
                  <a:latin typeface="Intel Clear"/>
                </a:rPr>
                <a:t>Cbo</a:t>
              </a:r>
              <a:endParaRPr lang="en-US" sz="1000" b="1" kern="0" dirty="0">
                <a:solidFill>
                  <a:sysClr val="windowText" lastClr="000000"/>
                </a:solidFill>
                <a:latin typeface="Intel Clear"/>
              </a:endParaRPr>
            </a:p>
            <a:p>
              <a:pPr algn="ctr" defTabSz="914400">
                <a:defRPr/>
              </a:pPr>
              <a:r>
                <a:rPr lang="en-US" sz="1000" b="1" kern="0" dirty="0">
                  <a:solidFill>
                    <a:sysClr val="windowText" lastClr="000000"/>
                  </a:solidFill>
                  <a:latin typeface="Intel Clear"/>
                </a:rPr>
                <a:t>LLC</a:t>
              </a:r>
            </a:p>
          </p:txBody>
        </p:sp>
        <p:sp>
          <p:nvSpPr>
            <p:cNvPr id="74" name="Rectangle 73"/>
            <p:cNvSpPr/>
            <p:nvPr/>
          </p:nvSpPr>
          <p:spPr>
            <a:xfrm>
              <a:off x="8461422" y="3988976"/>
              <a:ext cx="480060" cy="376319"/>
            </a:xfrm>
            <a:prstGeom prst="rect">
              <a:avLst/>
            </a:prstGeom>
            <a:solidFill>
              <a:schemeClr val="accent6"/>
            </a:solidFill>
            <a:ln w="25400" cap="flat" cmpd="sng" algn="ctr">
              <a:solidFill>
                <a:sysClr val="windowText" lastClr="000000"/>
              </a:solidFill>
              <a:prstDash val="solid"/>
            </a:ln>
            <a:effectLst/>
          </p:spPr>
          <p:txBody>
            <a:bodyPr rtlCol="0" anchor="ctr"/>
            <a:lstStyle/>
            <a:p>
              <a:pPr algn="ctr" defTabSz="914400">
                <a:defRPr/>
              </a:pPr>
              <a:r>
                <a:rPr lang="en-US" sz="1000" b="1" kern="0" dirty="0" err="1">
                  <a:solidFill>
                    <a:sysClr val="windowText" lastClr="000000"/>
                  </a:solidFill>
                  <a:latin typeface="Intel Clear"/>
                </a:rPr>
                <a:t>Cbo</a:t>
              </a:r>
              <a:endParaRPr lang="en-US" sz="1000" b="1" kern="0" dirty="0">
                <a:solidFill>
                  <a:sysClr val="windowText" lastClr="000000"/>
                </a:solidFill>
                <a:latin typeface="Intel Clear"/>
              </a:endParaRPr>
            </a:p>
            <a:p>
              <a:pPr algn="ctr" defTabSz="914400">
                <a:defRPr/>
              </a:pPr>
              <a:r>
                <a:rPr lang="en-US" sz="1000" b="1" kern="0" dirty="0">
                  <a:solidFill>
                    <a:sysClr val="windowText" lastClr="000000"/>
                  </a:solidFill>
                  <a:latin typeface="Intel Clear"/>
                </a:rPr>
                <a:t>LLC</a:t>
              </a:r>
            </a:p>
          </p:txBody>
        </p:sp>
        <p:sp>
          <p:nvSpPr>
            <p:cNvPr id="75" name="Rectangle 74"/>
            <p:cNvSpPr/>
            <p:nvPr/>
          </p:nvSpPr>
          <p:spPr>
            <a:xfrm>
              <a:off x="8461422" y="3495200"/>
              <a:ext cx="480060" cy="376319"/>
            </a:xfrm>
            <a:prstGeom prst="rect">
              <a:avLst/>
            </a:prstGeom>
            <a:solidFill>
              <a:schemeClr val="accent6"/>
            </a:solidFill>
            <a:ln w="25400" cap="flat" cmpd="sng" algn="ctr">
              <a:solidFill>
                <a:sysClr val="windowText" lastClr="000000"/>
              </a:solidFill>
              <a:prstDash val="solid"/>
            </a:ln>
            <a:effectLst/>
          </p:spPr>
          <p:txBody>
            <a:bodyPr rtlCol="0" anchor="ctr"/>
            <a:lstStyle/>
            <a:p>
              <a:pPr algn="ctr" defTabSz="914400">
                <a:defRPr/>
              </a:pPr>
              <a:r>
                <a:rPr lang="en-US" sz="1000" b="1" kern="0" dirty="0" err="1">
                  <a:solidFill>
                    <a:sysClr val="windowText" lastClr="000000"/>
                  </a:solidFill>
                  <a:latin typeface="Intel Clear"/>
                </a:rPr>
                <a:t>Cbo</a:t>
              </a:r>
              <a:endParaRPr lang="en-US" sz="1000" b="1" kern="0" dirty="0">
                <a:solidFill>
                  <a:sysClr val="windowText" lastClr="000000"/>
                </a:solidFill>
                <a:latin typeface="Intel Clear"/>
              </a:endParaRPr>
            </a:p>
            <a:p>
              <a:pPr algn="ctr" defTabSz="914400">
                <a:defRPr/>
              </a:pPr>
              <a:r>
                <a:rPr lang="en-US" sz="1000" b="1" kern="0" dirty="0">
                  <a:solidFill>
                    <a:sysClr val="windowText" lastClr="000000"/>
                  </a:solidFill>
                  <a:latin typeface="Intel Clear"/>
                </a:rPr>
                <a:t>LLC</a:t>
              </a:r>
            </a:p>
          </p:txBody>
        </p:sp>
        <p:sp>
          <p:nvSpPr>
            <p:cNvPr id="76" name="Rectangle 75"/>
            <p:cNvSpPr/>
            <p:nvPr/>
          </p:nvSpPr>
          <p:spPr>
            <a:xfrm>
              <a:off x="8461422" y="2992442"/>
              <a:ext cx="480060" cy="376319"/>
            </a:xfrm>
            <a:prstGeom prst="rect">
              <a:avLst/>
            </a:prstGeom>
            <a:solidFill>
              <a:schemeClr val="accent6"/>
            </a:solidFill>
            <a:ln w="25400" cap="flat" cmpd="sng" algn="ctr">
              <a:solidFill>
                <a:sysClr val="windowText" lastClr="000000"/>
              </a:solidFill>
              <a:prstDash val="solid"/>
            </a:ln>
            <a:effectLst/>
          </p:spPr>
          <p:txBody>
            <a:bodyPr rtlCol="0" anchor="ctr"/>
            <a:lstStyle/>
            <a:p>
              <a:pPr algn="ctr" defTabSz="914400">
                <a:defRPr/>
              </a:pPr>
              <a:r>
                <a:rPr lang="en-US" sz="1000" b="1" kern="0" dirty="0" err="1">
                  <a:solidFill>
                    <a:sysClr val="windowText" lastClr="000000"/>
                  </a:solidFill>
                  <a:latin typeface="Intel Clear"/>
                </a:rPr>
                <a:t>Cbo</a:t>
              </a:r>
              <a:endParaRPr lang="en-US" sz="1000" b="1" kern="0" dirty="0">
                <a:solidFill>
                  <a:sysClr val="windowText" lastClr="000000"/>
                </a:solidFill>
                <a:latin typeface="Intel Clear"/>
              </a:endParaRPr>
            </a:p>
            <a:p>
              <a:pPr algn="ctr" defTabSz="914400">
                <a:defRPr/>
              </a:pPr>
              <a:r>
                <a:rPr lang="en-US" sz="1000" b="1" kern="0" dirty="0">
                  <a:solidFill>
                    <a:sysClr val="windowText" lastClr="000000"/>
                  </a:solidFill>
                  <a:latin typeface="Intel Clear"/>
                </a:rPr>
                <a:t>LLC</a:t>
              </a:r>
            </a:p>
          </p:txBody>
        </p:sp>
        <p:sp>
          <p:nvSpPr>
            <p:cNvPr id="77" name="Rectangle 76"/>
            <p:cNvSpPr/>
            <p:nvPr/>
          </p:nvSpPr>
          <p:spPr>
            <a:xfrm>
              <a:off x="6861714" y="2507648"/>
              <a:ext cx="480060" cy="376319"/>
            </a:xfrm>
            <a:prstGeom prst="rect">
              <a:avLst/>
            </a:prstGeom>
            <a:solidFill>
              <a:schemeClr val="accent6"/>
            </a:solidFill>
            <a:ln w="25400" cap="flat" cmpd="sng" algn="ctr">
              <a:solidFill>
                <a:sysClr val="windowText" lastClr="000000"/>
              </a:solidFill>
              <a:prstDash val="solid"/>
            </a:ln>
            <a:effectLst/>
          </p:spPr>
          <p:txBody>
            <a:bodyPr rtlCol="0" anchor="ctr"/>
            <a:lstStyle/>
            <a:p>
              <a:pPr algn="ctr" defTabSz="914400">
                <a:defRPr/>
              </a:pPr>
              <a:r>
                <a:rPr lang="en-US" sz="1000" b="1" kern="0" dirty="0" err="1">
                  <a:solidFill>
                    <a:sysClr val="windowText" lastClr="000000"/>
                  </a:solidFill>
                  <a:latin typeface="Intel Clear"/>
                </a:rPr>
                <a:t>Cbo</a:t>
              </a:r>
              <a:endParaRPr lang="en-US" sz="1000" b="1" kern="0" dirty="0">
                <a:solidFill>
                  <a:sysClr val="windowText" lastClr="000000"/>
                </a:solidFill>
                <a:latin typeface="Intel Clear"/>
              </a:endParaRPr>
            </a:p>
            <a:p>
              <a:pPr algn="ctr" defTabSz="914400">
                <a:defRPr/>
              </a:pPr>
              <a:r>
                <a:rPr lang="en-US" sz="1000" b="1" kern="0" dirty="0">
                  <a:solidFill>
                    <a:sysClr val="windowText" lastClr="000000"/>
                  </a:solidFill>
                  <a:latin typeface="Intel Clear"/>
                </a:rPr>
                <a:t>LLC</a:t>
              </a:r>
            </a:p>
          </p:txBody>
        </p:sp>
        <p:sp>
          <p:nvSpPr>
            <p:cNvPr id="78" name="Rectangle 77"/>
            <p:cNvSpPr/>
            <p:nvPr/>
          </p:nvSpPr>
          <p:spPr>
            <a:xfrm>
              <a:off x="4471861" y="3988976"/>
              <a:ext cx="480060" cy="370332"/>
            </a:xfrm>
            <a:prstGeom prst="rect">
              <a:avLst/>
            </a:prstGeom>
            <a:solidFill>
              <a:schemeClr val="accent4"/>
            </a:solidFill>
            <a:ln w="25400" cap="flat" cmpd="sng" algn="ctr">
              <a:solidFill>
                <a:sysClr val="windowText" lastClr="000000"/>
              </a:solidFill>
              <a:prstDash val="solid"/>
            </a:ln>
            <a:effectLst/>
          </p:spPr>
          <p:txBody>
            <a:bodyPr rtlCol="0" anchor="ctr"/>
            <a:lstStyle/>
            <a:p>
              <a:pPr algn="ctr" defTabSz="914400">
                <a:defRPr/>
              </a:pPr>
              <a:r>
                <a:rPr lang="en-US" sz="1000" b="1" kern="0" dirty="0" err="1">
                  <a:solidFill>
                    <a:sysClr val="windowText" lastClr="000000"/>
                  </a:solidFill>
                  <a:latin typeface="Intel Clear"/>
                </a:rPr>
                <a:t>Cbo</a:t>
              </a:r>
              <a:endParaRPr lang="en-US" sz="1000" b="1" kern="0" dirty="0">
                <a:solidFill>
                  <a:sysClr val="windowText" lastClr="000000"/>
                </a:solidFill>
                <a:latin typeface="Intel Clear"/>
              </a:endParaRPr>
            </a:p>
            <a:p>
              <a:pPr algn="ctr" defTabSz="914400">
                <a:defRPr/>
              </a:pPr>
              <a:r>
                <a:rPr lang="en-US" sz="1000" b="1" kern="0" dirty="0">
                  <a:solidFill>
                    <a:sysClr val="windowText" lastClr="000000"/>
                  </a:solidFill>
                  <a:latin typeface="Intel Clear"/>
                </a:rPr>
                <a:t>LLC</a:t>
              </a:r>
            </a:p>
          </p:txBody>
        </p:sp>
        <p:sp>
          <p:nvSpPr>
            <p:cNvPr id="79" name="Rectangle 78"/>
            <p:cNvSpPr/>
            <p:nvPr/>
          </p:nvSpPr>
          <p:spPr>
            <a:xfrm>
              <a:off x="6052630" y="3988976"/>
              <a:ext cx="480060" cy="370332"/>
            </a:xfrm>
            <a:prstGeom prst="rect">
              <a:avLst/>
            </a:prstGeom>
            <a:solidFill>
              <a:schemeClr val="accent4"/>
            </a:solidFill>
            <a:ln w="25400" cap="flat" cmpd="sng" algn="ctr">
              <a:solidFill>
                <a:sysClr val="windowText" lastClr="000000"/>
              </a:solidFill>
              <a:prstDash val="solid"/>
            </a:ln>
            <a:effectLst/>
          </p:spPr>
          <p:txBody>
            <a:bodyPr rtlCol="0" anchor="ctr"/>
            <a:lstStyle/>
            <a:p>
              <a:pPr algn="ctr" defTabSz="914400">
                <a:defRPr/>
              </a:pPr>
              <a:r>
                <a:rPr lang="en-US" sz="1000" b="1" kern="0" dirty="0" err="1">
                  <a:solidFill>
                    <a:sysClr val="windowText" lastClr="000000"/>
                  </a:solidFill>
                  <a:latin typeface="Intel Clear"/>
                </a:rPr>
                <a:t>Cbo</a:t>
              </a:r>
              <a:endParaRPr lang="en-US" sz="1000" b="1" kern="0" dirty="0">
                <a:solidFill>
                  <a:sysClr val="windowText" lastClr="000000"/>
                </a:solidFill>
                <a:latin typeface="Intel Clear"/>
              </a:endParaRPr>
            </a:p>
            <a:p>
              <a:pPr algn="ctr" defTabSz="914400">
                <a:defRPr/>
              </a:pPr>
              <a:r>
                <a:rPr lang="en-US" sz="1000" b="1" kern="0" dirty="0">
                  <a:solidFill>
                    <a:sysClr val="windowText" lastClr="000000"/>
                  </a:solidFill>
                  <a:latin typeface="Intel Clear"/>
                </a:rPr>
                <a:t>LLC</a:t>
              </a:r>
            </a:p>
          </p:txBody>
        </p:sp>
        <p:sp>
          <p:nvSpPr>
            <p:cNvPr id="80" name="Rectangle 79"/>
            <p:cNvSpPr/>
            <p:nvPr/>
          </p:nvSpPr>
          <p:spPr>
            <a:xfrm>
              <a:off x="6056059" y="3495200"/>
              <a:ext cx="480060" cy="370332"/>
            </a:xfrm>
            <a:prstGeom prst="rect">
              <a:avLst/>
            </a:prstGeom>
            <a:solidFill>
              <a:schemeClr val="accent4"/>
            </a:solidFill>
            <a:ln w="25400" cap="flat" cmpd="sng" algn="ctr">
              <a:solidFill>
                <a:sysClr val="windowText" lastClr="000000"/>
              </a:solidFill>
              <a:prstDash val="solid"/>
            </a:ln>
            <a:effectLst/>
          </p:spPr>
          <p:txBody>
            <a:bodyPr rtlCol="0" anchor="ctr"/>
            <a:lstStyle/>
            <a:p>
              <a:pPr algn="ctr" defTabSz="914400">
                <a:defRPr/>
              </a:pPr>
              <a:r>
                <a:rPr lang="en-US" sz="1000" b="1" kern="0" dirty="0" err="1">
                  <a:solidFill>
                    <a:sysClr val="windowText" lastClr="000000"/>
                  </a:solidFill>
                  <a:latin typeface="Intel Clear"/>
                </a:rPr>
                <a:t>Cbo</a:t>
              </a:r>
              <a:endParaRPr lang="en-US" sz="1000" b="1" kern="0" dirty="0">
                <a:solidFill>
                  <a:sysClr val="windowText" lastClr="000000"/>
                </a:solidFill>
                <a:latin typeface="Intel Clear"/>
              </a:endParaRPr>
            </a:p>
            <a:p>
              <a:pPr algn="ctr" defTabSz="914400">
                <a:defRPr/>
              </a:pPr>
              <a:r>
                <a:rPr lang="en-US" sz="1000" b="1" kern="0" dirty="0">
                  <a:solidFill>
                    <a:sysClr val="windowText" lastClr="000000"/>
                  </a:solidFill>
                  <a:latin typeface="Intel Clear"/>
                </a:rPr>
                <a:t>LLC</a:t>
              </a:r>
            </a:p>
          </p:txBody>
        </p:sp>
        <p:sp>
          <p:nvSpPr>
            <p:cNvPr id="81" name="Rectangle 80"/>
            <p:cNvSpPr/>
            <p:nvPr/>
          </p:nvSpPr>
          <p:spPr>
            <a:xfrm>
              <a:off x="6056059" y="3001424"/>
              <a:ext cx="480060" cy="370332"/>
            </a:xfrm>
            <a:prstGeom prst="rect">
              <a:avLst/>
            </a:prstGeom>
            <a:solidFill>
              <a:schemeClr val="accent4"/>
            </a:solidFill>
            <a:ln w="25400" cap="flat" cmpd="sng" algn="ctr">
              <a:solidFill>
                <a:sysClr val="windowText" lastClr="000000"/>
              </a:solidFill>
              <a:prstDash val="solid"/>
            </a:ln>
            <a:effectLst/>
          </p:spPr>
          <p:txBody>
            <a:bodyPr rtlCol="0" anchor="ctr"/>
            <a:lstStyle/>
            <a:p>
              <a:pPr algn="ctr" defTabSz="914400">
                <a:defRPr/>
              </a:pPr>
              <a:r>
                <a:rPr lang="en-US" sz="1000" b="1" kern="0" dirty="0" err="1">
                  <a:solidFill>
                    <a:sysClr val="windowText" lastClr="000000"/>
                  </a:solidFill>
                  <a:latin typeface="Intel Clear"/>
                </a:rPr>
                <a:t>Cbo</a:t>
              </a:r>
              <a:endParaRPr lang="en-US" sz="1000" b="1" kern="0" dirty="0">
                <a:solidFill>
                  <a:sysClr val="windowText" lastClr="000000"/>
                </a:solidFill>
                <a:latin typeface="Intel Clear"/>
              </a:endParaRPr>
            </a:p>
            <a:p>
              <a:pPr algn="ctr" defTabSz="914400">
                <a:defRPr/>
              </a:pPr>
              <a:r>
                <a:rPr lang="en-US" sz="1000" b="1" kern="0" dirty="0">
                  <a:solidFill>
                    <a:sysClr val="windowText" lastClr="000000"/>
                  </a:solidFill>
                  <a:latin typeface="Intel Clear"/>
                </a:rPr>
                <a:t>LLC</a:t>
              </a:r>
            </a:p>
          </p:txBody>
        </p:sp>
        <p:sp>
          <p:nvSpPr>
            <p:cNvPr id="82" name="Rectangle 81"/>
            <p:cNvSpPr/>
            <p:nvPr/>
          </p:nvSpPr>
          <p:spPr>
            <a:xfrm>
              <a:off x="6052630" y="2507648"/>
              <a:ext cx="480060" cy="370332"/>
            </a:xfrm>
            <a:prstGeom prst="rect">
              <a:avLst/>
            </a:prstGeom>
            <a:solidFill>
              <a:schemeClr val="accent4"/>
            </a:solidFill>
            <a:ln w="25400" cap="flat" cmpd="sng" algn="ctr">
              <a:solidFill>
                <a:sysClr val="windowText" lastClr="000000"/>
              </a:solidFill>
              <a:prstDash val="solid"/>
            </a:ln>
            <a:effectLst/>
          </p:spPr>
          <p:txBody>
            <a:bodyPr rtlCol="0" anchor="ctr"/>
            <a:lstStyle/>
            <a:p>
              <a:pPr algn="ctr" defTabSz="914400">
                <a:defRPr/>
              </a:pPr>
              <a:r>
                <a:rPr lang="en-US" sz="1000" b="1" kern="0" dirty="0" err="1">
                  <a:solidFill>
                    <a:sysClr val="windowText" lastClr="000000"/>
                  </a:solidFill>
                  <a:latin typeface="Intel Clear"/>
                </a:rPr>
                <a:t>Cbo</a:t>
              </a:r>
              <a:endParaRPr lang="en-US" sz="1000" b="1" kern="0" dirty="0">
                <a:solidFill>
                  <a:sysClr val="windowText" lastClr="000000"/>
                </a:solidFill>
                <a:latin typeface="Intel Clear"/>
              </a:endParaRPr>
            </a:p>
            <a:p>
              <a:pPr algn="ctr" defTabSz="914400">
                <a:defRPr/>
              </a:pPr>
              <a:r>
                <a:rPr lang="en-US" sz="1000" b="1" kern="0" dirty="0">
                  <a:solidFill>
                    <a:sysClr val="windowText" lastClr="000000"/>
                  </a:solidFill>
                  <a:latin typeface="Intel Clear"/>
                </a:rPr>
                <a:t>LLC</a:t>
              </a:r>
            </a:p>
          </p:txBody>
        </p:sp>
        <p:sp>
          <p:nvSpPr>
            <p:cNvPr id="83" name="Rectangle 82"/>
            <p:cNvSpPr/>
            <p:nvPr/>
          </p:nvSpPr>
          <p:spPr>
            <a:xfrm>
              <a:off x="4475290" y="2998430"/>
              <a:ext cx="480060" cy="370332"/>
            </a:xfrm>
            <a:prstGeom prst="rect">
              <a:avLst/>
            </a:prstGeom>
            <a:solidFill>
              <a:schemeClr val="accent4"/>
            </a:solidFill>
            <a:ln w="25400" cap="flat" cmpd="sng" algn="ctr">
              <a:solidFill>
                <a:sysClr val="windowText" lastClr="000000"/>
              </a:solidFill>
              <a:prstDash val="solid"/>
            </a:ln>
            <a:effectLst/>
          </p:spPr>
          <p:txBody>
            <a:bodyPr rtlCol="0" anchor="ctr"/>
            <a:lstStyle/>
            <a:p>
              <a:pPr algn="ctr"/>
              <a:r>
                <a:rPr lang="en-US" sz="1000" b="1" kern="0" dirty="0" err="1">
                  <a:solidFill>
                    <a:sysClr val="windowText" lastClr="000000"/>
                  </a:solidFill>
                  <a:latin typeface="Intel Clear"/>
                </a:rPr>
                <a:t>Cbo</a:t>
              </a:r>
              <a:endParaRPr lang="en-US" sz="1000" b="1" kern="0" dirty="0">
                <a:solidFill>
                  <a:sysClr val="windowText" lastClr="000000"/>
                </a:solidFill>
                <a:latin typeface="Intel Clear"/>
              </a:endParaRPr>
            </a:p>
            <a:p>
              <a:pPr algn="ctr"/>
              <a:r>
                <a:rPr lang="en-US" sz="1000" b="1" kern="0" dirty="0">
                  <a:solidFill>
                    <a:sysClr val="windowText" lastClr="000000"/>
                  </a:solidFill>
                  <a:latin typeface="Intel Clear"/>
                </a:rPr>
                <a:t>LLC</a:t>
              </a:r>
            </a:p>
          </p:txBody>
        </p:sp>
        <p:sp>
          <p:nvSpPr>
            <p:cNvPr id="84" name="Rectangle 83"/>
            <p:cNvSpPr/>
            <p:nvPr/>
          </p:nvSpPr>
          <p:spPr>
            <a:xfrm>
              <a:off x="5263960" y="4726554"/>
              <a:ext cx="480060" cy="370332"/>
            </a:xfrm>
            <a:prstGeom prst="rect">
              <a:avLst/>
            </a:prstGeom>
            <a:solidFill>
              <a:schemeClr val="accent4"/>
            </a:solidFill>
            <a:ln w="25400" cap="flat" cmpd="sng" algn="ctr">
              <a:solidFill>
                <a:sysClr val="windowText" lastClr="000000"/>
              </a:solidFill>
              <a:prstDash val="solid"/>
            </a:ln>
            <a:effectLst/>
          </p:spPr>
          <p:txBody>
            <a:bodyPr rtlCol="0" anchor="ctr"/>
            <a:lstStyle/>
            <a:p>
              <a:pPr algn="ctr" defTabSz="914400">
                <a:defRPr/>
              </a:pPr>
              <a:r>
                <a:rPr lang="en-US" sz="1000" b="1" kern="0" dirty="0">
                  <a:solidFill>
                    <a:sysClr val="windowText" lastClr="000000"/>
                  </a:solidFill>
                  <a:latin typeface="Intel Clear"/>
                </a:rPr>
                <a:t>HA0</a:t>
              </a:r>
            </a:p>
          </p:txBody>
        </p:sp>
        <p:sp>
          <p:nvSpPr>
            <p:cNvPr id="85" name="Rectangle 84"/>
            <p:cNvSpPr/>
            <p:nvPr/>
          </p:nvSpPr>
          <p:spPr>
            <a:xfrm>
              <a:off x="4739323" y="1819447"/>
              <a:ext cx="480060" cy="370332"/>
            </a:xfrm>
            <a:prstGeom prst="rect">
              <a:avLst/>
            </a:prstGeom>
            <a:solidFill>
              <a:srgbClr val="4F81BD">
                <a:lumMod val="20000"/>
                <a:lumOff val="80000"/>
              </a:srgbClr>
            </a:solidFill>
            <a:ln w="25400" cap="flat" cmpd="sng" algn="ctr">
              <a:solidFill>
                <a:sysClr val="windowText" lastClr="000000"/>
              </a:solidFill>
              <a:prstDash val="solid"/>
            </a:ln>
            <a:effectLst/>
          </p:spPr>
          <p:txBody>
            <a:bodyPr rtlCol="0" anchor="ctr"/>
            <a:lstStyle/>
            <a:p>
              <a:pPr algn="ctr" defTabSz="914400">
                <a:defRPr/>
              </a:pPr>
              <a:r>
                <a:rPr lang="en-US" sz="1000" b="1" kern="0" dirty="0">
                  <a:solidFill>
                    <a:sysClr val="windowText" lastClr="000000"/>
                  </a:solidFill>
                  <a:latin typeface="Intel Clear"/>
                </a:rPr>
                <a:t>QPI 0/1</a:t>
              </a:r>
            </a:p>
          </p:txBody>
        </p:sp>
        <p:sp>
          <p:nvSpPr>
            <p:cNvPr id="86" name="Rectangle 85"/>
            <p:cNvSpPr/>
            <p:nvPr/>
          </p:nvSpPr>
          <p:spPr>
            <a:xfrm>
              <a:off x="5503990" y="1813275"/>
              <a:ext cx="480060" cy="370332"/>
            </a:xfrm>
            <a:prstGeom prst="rect">
              <a:avLst/>
            </a:prstGeom>
            <a:solidFill>
              <a:srgbClr val="4F81BD">
                <a:lumMod val="20000"/>
                <a:lumOff val="80000"/>
              </a:srgbClr>
            </a:solidFill>
            <a:ln w="25400" cap="flat" cmpd="sng" algn="ctr">
              <a:solidFill>
                <a:sysClr val="windowText" lastClr="000000"/>
              </a:solidFill>
              <a:prstDash val="solid"/>
            </a:ln>
            <a:effectLst/>
          </p:spPr>
          <p:txBody>
            <a:bodyPr rtlCol="0" anchor="ctr"/>
            <a:lstStyle/>
            <a:p>
              <a:pPr algn="ctr" defTabSz="914400">
                <a:defRPr/>
              </a:pPr>
              <a:r>
                <a:rPr lang="en-US" sz="1000" b="1" kern="0" dirty="0">
                  <a:solidFill>
                    <a:sysClr val="windowText" lastClr="000000"/>
                  </a:solidFill>
                  <a:latin typeface="Intel Clear"/>
                </a:rPr>
                <a:t>IIO</a:t>
              </a:r>
            </a:p>
          </p:txBody>
        </p:sp>
        <p:sp>
          <p:nvSpPr>
            <p:cNvPr id="87" name="Rectangle 86"/>
            <p:cNvSpPr/>
            <p:nvPr/>
          </p:nvSpPr>
          <p:spPr>
            <a:xfrm>
              <a:off x="7672752" y="4729640"/>
              <a:ext cx="480060" cy="370332"/>
            </a:xfrm>
            <a:prstGeom prst="rect">
              <a:avLst/>
            </a:prstGeom>
            <a:solidFill>
              <a:schemeClr val="accent6"/>
            </a:solidFill>
            <a:ln w="25400" cap="flat" cmpd="sng" algn="ctr">
              <a:solidFill>
                <a:sysClr val="windowText" lastClr="000000"/>
              </a:solidFill>
              <a:prstDash val="solid"/>
            </a:ln>
            <a:effectLst/>
          </p:spPr>
          <p:txBody>
            <a:bodyPr rtlCol="0" anchor="ctr"/>
            <a:lstStyle/>
            <a:p>
              <a:pPr algn="ctr" defTabSz="914400">
                <a:defRPr/>
              </a:pPr>
              <a:r>
                <a:rPr lang="en-US" sz="1000" b="1" kern="0" dirty="0">
                  <a:solidFill>
                    <a:sysClr val="windowText" lastClr="000000"/>
                  </a:solidFill>
                  <a:latin typeface="Intel Clear"/>
                </a:rPr>
                <a:t>HA1</a:t>
              </a:r>
            </a:p>
          </p:txBody>
        </p:sp>
        <p:sp>
          <p:nvSpPr>
            <p:cNvPr id="88" name="Rectangle 87"/>
            <p:cNvSpPr/>
            <p:nvPr/>
          </p:nvSpPr>
          <p:spPr>
            <a:xfrm>
              <a:off x="4970237" y="3495200"/>
              <a:ext cx="480060" cy="370332"/>
            </a:xfrm>
            <a:prstGeom prst="rect">
              <a:avLst/>
            </a:prstGeom>
            <a:solidFill>
              <a:schemeClr val="accent4"/>
            </a:solidFill>
            <a:ln w="25400" cap="flat" cmpd="sng" algn="ctr">
              <a:solidFill>
                <a:sysClr val="windowText" lastClr="000000"/>
              </a:solidFill>
              <a:prstDash val="solid"/>
            </a:ln>
            <a:effectLst/>
          </p:spPr>
          <p:txBody>
            <a:bodyPr rtlCol="0" anchor="ctr"/>
            <a:lstStyle/>
            <a:p>
              <a:pPr algn="ctr"/>
              <a:r>
                <a:rPr lang="en-US" sz="1000" b="1" kern="0" dirty="0">
                  <a:solidFill>
                    <a:sysClr val="windowText" lastClr="000000"/>
                  </a:solidFill>
                  <a:latin typeface="Intel Clear"/>
                </a:rPr>
                <a:t>Core</a:t>
              </a:r>
            </a:p>
          </p:txBody>
        </p:sp>
        <p:sp>
          <p:nvSpPr>
            <p:cNvPr id="89" name="Rectangle 88"/>
            <p:cNvSpPr/>
            <p:nvPr/>
          </p:nvSpPr>
          <p:spPr>
            <a:xfrm>
              <a:off x="5572570" y="2995435"/>
              <a:ext cx="480060" cy="370332"/>
            </a:xfrm>
            <a:prstGeom prst="rect">
              <a:avLst/>
            </a:prstGeom>
            <a:solidFill>
              <a:schemeClr val="accent4"/>
            </a:solidFill>
            <a:ln w="25400" cap="flat" cmpd="sng" algn="ctr">
              <a:solidFill>
                <a:sysClr val="windowText" lastClr="000000"/>
              </a:solidFill>
              <a:prstDash val="solid"/>
            </a:ln>
            <a:effectLst/>
          </p:spPr>
          <p:txBody>
            <a:bodyPr rtlCol="0" anchor="ctr"/>
            <a:lstStyle/>
            <a:p>
              <a:pPr algn="ctr"/>
              <a:r>
                <a:rPr lang="en-US" sz="1000" b="1" kern="0" dirty="0">
                  <a:solidFill>
                    <a:sysClr val="windowText" lastClr="000000"/>
                  </a:solidFill>
                  <a:latin typeface="Intel Clear"/>
                </a:rPr>
                <a:t>Core</a:t>
              </a:r>
            </a:p>
          </p:txBody>
        </p:sp>
        <p:sp>
          <p:nvSpPr>
            <p:cNvPr id="90" name="Rectangle 89"/>
            <p:cNvSpPr/>
            <p:nvPr/>
          </p:nvSpPr>
          <p:spPr>
            <a:xfrm>
              <a:off x="4962543" y="3001424"/>
              <a:ext cx="480060" cy="370332"/>
            </a:xfrm>
            <a:prstGeom prst="rect">
              <a:avLst/>
            </a:prstGeom>
            <a:solidFill>
              <a:schemeClr val="accent4"/>
            </a:solidFill>
            <a:ln w="25400" cap="flat" cmpd="sng" algn="ctr">
              <a:solidFill>
                <a:sysClr val="windowText" lastClr="000000"/>
              </a:solidFill>
              <a:prstDash val="solid"/>
            </a:ln>
            <a:effectLst/>
          </p:spPr>
          <p:txBody>
            <a:bodyPr rtlCol="0" anchor="ctr"/>
            <a:lstStyle/>
            <a:p>
              <a:pPr algn="ctr"/>
              <a:r>
                <a:rPr lang="en-US" sz="1000" b="1" kern="0" dirty="0">
                  <a:solidFill>
                    <a:sysClr val="windowText" lastClr="000000"/>
                  </a:solidFill>
                  <a:latin typeface="Intel Clear"/>
                </a:rPr>
                <a:t>Core</a:t>
              </a:r>
            </a:p>
          </p:txBody>
        </p:sp>
        <p:sp>
          <p:nvSpPr>
            <p:cNvPr id="91" name="Rectangle 90"/>
            <p:cNvSpPr/>
            <p:nvPr/>
          </p:nvSpPr>
          <p:spPr>
            <a:xfrm>
              <a:off x="5572570" y="3495200"/>
              <a:ext cx="480060" cy="370332"/>
            </a:xfrm>
            <a:prstGeom prst="rect">
              <a:avLst/>
            </a:prstGeom>
            <a:solidFill>
              <a:schemeClr val="accent4"/>
            </a:solidFill>
            <a:ln w="25400" cap="flat" cmpd="sng" algn="ctr">
              <a:solidFill>
                <a:sysClr val="windowText" lastClr="000000"/>
              </a:solidFill>
              <a:prstDash val="solid"/>
            </a:ln>
            <a:effectLst/>
          </p:spPr>
          <p:txBody>
            <a:bodyPr rtlCol="0" anchor="ctr"/>
            <a:lstStyle/>
            <a:p>
              <a:pPr algn="ctr"/>
              <a:r>
                <a:rPr lang="en-US" sz="1000" b="1" kern="0" dirty="0">
                  <a:solidFill>
                    <a:sysClr val="windowText" lastClr="000000"/>
                  </a:solidFill>
                  <a:latin typeface="Intel Clear"/>
                </a:rPr>
                <a:t>Core</a:t>
              </a:r>
            </a:p>
          </p:txBody>
        </p:sp>
        <p:sp>
          <p:nvSpPr>
            <p:cNvPr id="92" name="Rectangle 91"/>
            <p:cNvSpPr/>
            <p:nvPr/>
          </p:nvSpPr>
          <p:spPr>
            <a:xfrm>
              <a:off x="5572570" y="3995168"/>
              <a:ext cx="480060" cy="370332"/>
            </a:xfrm>
            <a:prstGeom prst="rect">
              <a:avLst/>
            </a:prstGeom>
            <a:solidFill>
              <a:schemeClr val="accent4"/>
            </a:solidFill>
            <a:ln w="25400" cap="flat" cmpd="sng" algn="ctr">
              <a:solidFill>
                <a:sysClr val="windowText" lastClr="000000"/>
              </a:solidFill>
              <a:prstDash val="solid"/>
            </a:ln>
            <a:effectLst/>
          </p:spPr>
          <p:txBody>
            <a:bodyPr rtlCol="0" anchor="ctr"/>
            <a:lstStyle/>
            <a:p>
              <a:pPr algn="ctr"/>
              <a:r>
                <a:rPr lang="en-US" sz="1000" b="1" kern="0" dirty="0">
                  <a:solidFill>
                    <a:sysClr val="windowText" lastClr="000000"/>
                  </a:solidFill>
                  <a:latin typeface="Intel Clear"/>
                </a:rPr>
                <a:t>Core</a:t>
              </a:r>
            </a:p>
          </p:txBody>
        </p:sp>
        <p:sp>
          <p:nvSpPr>
            <p:cNvPr id="93" name="Rectangle 92"/>
            <p:cNvSpPr/>
            <p:nvPr/>
          </p:nvSpPr>
          <p:spPr>
            <a:xfrm>
              <a:off x="4962543" y="3994963"/>
              <a:ext cx="480060" cy="370332"/>
            </a:xfrm>
            <a:prstGeom prst="rect">
              <a:avLst/>
            </a:prstGeom>
            <a:solidFill>
              <a:schemeClr val="accent4"/>
            </a:solidFill>
            <a:ln w="25400" cap="flat" cmpd="sng" algn="ctr">
              <a:solidFill>
                <a:sysClr val="windowText" lastClr="000000"/>
              </a:solidFill>
              <a:prstDash val="solid"/>
            </a:ln>
            <a:effectLst/>
          </p:spPr>
          <p:txBody>
            <a:bodyPr rtlCol="0" anchor="ctr"/>
            <a:lstStyle/>
            <a:p>
              <a:pPr algn="ctr"/>
              <a:r>
                <a:rPr lang="en-US" sz="1000" b="1" kern="0" dirty="0">
                  <a:solidFill>
                    <a:sysClr val="windowText" lastClr="000000"/>
                  </a:solidFill>
                  <a:latin typeface="Intel Clear"/>
                </a:rPr>
                <a:t>Core</a:t>
              </a:r>
            </a:p>
          </p:txBody>
        </p:sp>
        <p:sp>
          <p:nvSpPr>
            <p:cNvPr id="94" name="Rectangle 93"/>
            <p:cNvSpPr/>
            <p:nvPr/>
          </p:nvSpPr>
          <p:spPr>
            <a:xfrm>
              <a:off x="5572570" y="2510641"/>
              <a:ext cx="480060" cy="370332"/>
            </a:xfrm>
            <a:prstGeom prst="rect">
              <a:avLst/>
            </a:prstGeom>
            <a:solidFill>
              <a:schemeClr val="accent4"/>
            </a:solidFill>
            <a:ln w="25400" cap="flat" cmpd="sng" algn="ctr">
              <a:solidFill>
                <a:sysClr val="windowText" lastClr="000000"/>
              </a:solidFill>
              <a:prstDash val="solid"/>
            </a:ln>
            <a:effectLst/>
          </p:spPr>
          <p:txBody>
            <a:bodyPr rtlCol="0" anchor="ctr"/>
            <a:lstStyle/>
            <a:p>
              <a:pPr algn="ctr"/>
              <a:r>
                <a:rPr lang="en-US" sz="1000" b="1" kern="0" dirty="0">
                  <a:solidFill>
                    <a:sysClr val="windowText" lastClr="000000"/>
                  </a:solidFill>
                  <a:latin typeface="Intel Clear"/>
                </a:rPr>
                <a:t>Core</a:t>
              </a:r>
            </a:p>
          </p:txBody>
        </p:sp>
        <p:sp>
          <p:nvSpPr>
            <p:cNvPr id="95" name="Rectangle 94"/>
            <p:cNvSpPr/>
            <p:nvPr/>
          </p:nvSpPr>
          <p:spPr>
            <a:xfrm>
              <a:off x="7352221" y="3499903"/>
              <a:ext cx="480060" cy="370332"/>
            </a:xfrm>
            <a:prstGeom prst="rect">
              <a:avLst/>
            </a:prstGeom>
            <a:solidFill>
              <a:schemeClr val="accent6"/>
            </a:solidFill>
            <a:ln w="25400" cap="flat" cmpd="sng" algn="ctr">
              <a:solidFill>
                <a:sysClr val="windowText" lastClr="000000"/>
              </a:solidFill>
              <a:prstDash val="solid"/>
            </a:ln>
            <a:effectLst/>
          </p:spPr>
          <p:txBody>
            <a:bodyPr rtlCol="0" anchor="ctr"/>
            <a:lstStyle/>
            <a:p>
              <a:pPr algn="ctr"/>
              <a:r>
                <a:rPr lang="en-US" sz="1000" b="1" kern="0" dirty="0">
                  <a:solidFill>
                    <a:sysClr val="windowText" lastClr="000000"/>
                  </a:solidFill>
                  <a:latin typeface="Intel Clear"/>
                </a:rPr>
                <a:t>Core</a:t>
              </a:r>
            </a:p>
          </p:txBody>
        </p:sp>
        <p:sp>
          <p:nvSpPr>
            <p:cNvPr id="96" name="Rectangle 95"/>
            <p:cNvSpPr/>
            <p:nvPr/>
          </p:nvSpPr>
          <p:spPr>
            <a:xfrm>
              <a:off x="7981362" y="3000139"/>
              <a:ext cx="480060" cy="370332"/>
            </a:xfrm>
            <a:prstGeom prst="rect">
              <a:avLst/>
            </a:prstGeom>
            <a:solidFill>
              <a:schemeClr val="accent6"/>
            </a:solidFill>
            <a:ln w="25400" cap="flat" cmpd="sng" algn="ctr">
              <a:solidFill>
                <a:sysClr val="windowText" lastClr="000000"/>
              </a:solidFill>
              <a:prstDash val="solid"/>
            </a:ln>
            <a:effectLst/>
          </p:spPr>
          <p:txBody>
            <a:bodyPr rtlCol="0" anchor="ctr"/>
            <a:lstStyle/>
            <a:p>
              <a:pPr algn="ctr"/>
              <a:r>
                <a:rPr lang="en-US" sz="1000" b="1" kern="0" dirty="0">
                  <a:solidFill>
                    <a:sysClr val="windowText" lastClr="000000"/>
                  </a:solidFill>
                  <a:latin typeface="Intel Clear"/>
                </a:rPr>
                <a:t>Core</a:t>
              </a:r>
            </a:p>
          </p:txBody>
        </p:sp>
        <p:sp>
          <p:nvSpPr>
            <p:cNvPr id="97" name="Rectangle 96"/>
            <p:cNvSpPr/>
            <p:nvPr/>
          </p:nvSpPr>
          <p:spPr>
            <a:xfrm>
              <a:off x="7371335" y="3006127"/>
              <a:ext cx="480060" cy="370332"/>
            </a:xfrm>
            <a:prstGeom prst="rect">
              <a:avLst/>
            </a:prstGeom>
            <a:solidFill>
              <a:schemeClr val="accent6"/>
            </a:solidFill>
            <a:ln w="25400" cap="flat" cmpd="sng" algn="ctr">
              <a:solidFill>
                <a:sysClr val="windowText" lastClr="000000"/>
              </a:solidFill>
              <a:prstDash val="solid"/>
            </a:ln>
            <a:effectLst/>
          </p:spPr>
          <p:txBody>
            <a:bodyPr rtlCol="0" anchor="ctr"/>
            <a:lstStyle/>
            <a:p>
              <a:pPr algn="ctr"/>
              <a:r>
                <a:rPr lang="en-US" sz="1000" b="1" kern="0" dirty="0">
                  <a:solidFill>
                    <a:sysClr val="windowText" lastClr="000000"/>
                  </a:solidFill>
                  <a:latin typeface="Intel Clear"/>
                </a:rPr>
                <a:t>Core</a:t>
              </a:r>
            </a:p>
          </p:txBody>
        </p:sp>
        <p:sp>
          <p:nvSpPr>
            <p:cNvPr id="98" name="Rectangle 97"/>
            <p:cNvSpPr/>
            <p:nvPr/>
          </p:nvSpPr>
          <p:spPr>
            <a:xfrm>
              <a:off x="7981362" y="3499903"/>
              <a:ext cx="480060" cy="370332"/>
            </a:xfrm>
            <a:prstGeom prst="rect">
              <a:avLst/>
            </a:prstGeom>
            <a:solidFill>
              <a:schemeClr val="accent6"/>
            </a:solidFill>
            <a:ln w="25400" cap="flat" cmpd="sng" algn="ctr">
              <a:solidFill>
                <a:sysClr val="windowText" lastClr="000000"/>
              </a:solidFill>
              <a:prstDash val="solid"/>
            </a:ln>
            <a:effectLst/>
          </p:spPr>
          <p:txBody>
            <a:bodyPr rtlCol="0" anchor="ctr"/>
            <a:lstStyle/>
            <a:p>
              <a:pPr algn="ctr"/>
              <a:r>
                <a:rPr lang="en-US" sz="1000" b="1" kern="0" dirty="0">
                  <a:solidFill>
                    <a:sysClr val="windowText" lastClr="000000"/>
                  </a:solidFill>
                  <a:latin typeface="Intel Clear"/>
                </a:rPr>
                <a:t>Core</a:t>
              </a:r>
            </a:p>
          </p:txBody>
        </p:sp>
        <p:sp>
          <p:nvSpPr>
            <p:cNvPr id="99" name="Rectangle 98"/>
            <p:cNvSpPr/>
            <p:nvPr/>
          </p:nvSpPr>
          <p:spPr>
            <a:xfrm>
              <a:off x="7981362" y="3999872"/>
              <a:ext cx="480060" cy="370332"/>
            </a:xfrm>
            <a:prstGeom prst="rect">
              <a:avLst/>
            </a:prstGeom>
            <a:solidFill>
              <a:schemeClr val="accent6"/>
            </a:solidFill>
            <a:ln w="25400" cap="flat" cmpd="sng" algn="ctr">
              <a:solidFill>
                <a:sysClr val="windowText" lastClr="000000"/>
              </a:solidFill>
              <a:prstDash val="solid"/>
            </a:ln>
            <a:effectLst/>
          </p:spPr>
          <p:txBody>
            <a:bodyPr rtlCol="0" anchor="ctr"/>
            <a:lstStyle/>
            <a:p>
              <a:pPr algn="ctr"/>
              <a:r>
                <a:rPr lang="en-US" sz="1000" b="1" kern="0" dirty="0">
                  <a:solidFill>
                    <a:sysClr val="windowText" lastClr="000000"/>
                  </a:solidFill>
                  <a:latin typeface="Intel Clear"/>
                </a:rPr>
                <a:t>Core</a:t>
              </a:r>
            </a:p>
          </p:txBody>
        </p:sp>
        <p:sp>
          <p:nvSpPr>
            <p:cNvPr id="100" name="Rectangle 99"/>
            <p:cNvSpPr/>
            <p:nvPr/>
          </p:nvSpPr>
          <p:spPr>
            <a:xfrm>
              <a:off x="7371335" y="3999666"/>
              <a:ext cx="480060" cy="370332"/>
            </a:xfrm>
            <a:prstGeom prst="rect">
              <a:avLst/>
            </a:prstGeom>
            <a:solidFill>
              <a:schemeClr val="accent6"/>
            </a:solidFill>
            <a:ln w="25400" cap="flat" cmpd="sng" algn="ctr">
              <a:solidFill>
                <a:sysClr val="windowText" lastClr="000000"/>
              </a:solidFill>
              <a:prstDash val="solid"/>
            </a:ln>
            <a:effectLst/>
          </p:spPr>
          <p:txBody>
            <a:bodyPr rtlCol="0" anchor="ctr"/>
            <a:lstStyle/>
            <a:p>
              <a:pPr algn="ctr"/>
              <a:r>
                <a:rPr lang="en-US" sz="1000" b="1" kern="0" dirty="0">
                  <a:solidFill>
                    <a:sysClr val="windowText" lastClr="000000"/>
                  </a:solidFill>
                  <a:latin typeface="Intel Clear"/>
                </a:rPr>
                <a:t>Core</a:t>
              </a:r>
            </a:p>
          </p:txBody>
        </p:sp>
        <p:sp>
          <p:nvSpPr>
            <p:cNvPr id="101" name="Rectangle 100"/>
            <p:cNvSpPr/>
            <p:nvPr/>
          </p:nvSpPr>
          <p:spPr>
            <a:xfrm>
              <a:off x="7352221" y="2507648"/>
              <a:ext cx="480060" cy="370332"/>
            </a:xfrm>
            <a:prstGeom prst="rect">
              <a:avLst/>
            </a:prstGeom>
            <a:solidFill>
              <a:schemeClr val="accent6"/>
            </a:solidFill>
            <a:ln w="25400" cap="flat" cmpd="sng" algn="ctr">
              <a:solidFill>
                <a:sysClr val="windowText" lastClr="000000"/>
              </a:solidFill>
              <a:prstDash val="solid"/>
            </a:ln>
            <a:effectLst/>
          </p:spPr>
          <p:txBody>
            <a:bodyPr rtlCol="0" anchor="ctr"/>
            <a:lstStyle/>
            <a:p>
              <a:pPr algn="ctr"/>
              <a:r>
                <a:rPr lang="en-US" sz="1000" b="1" kern="0" dirty="0">
                  <a:solidFill>
                    <a:sysClr val="windowText" lastClr="000000"/>
                  </a:solidFill>
                  <a:latin typeface="Intel Clear"/>
                </a:rPr>
                <a:t>Core</a:t>
              </a:r>
            </a:p>
          </p:txBody>
        </p:sp>
      </p:grpSp>
      <p:sp>
        <p:nvSpPr>
          <p:cNvPr id="6" name="TextBox 5"/>
          <p:cNvSpPr txBox="1"/>
          <p:nvPr/>
        </p:nvSpPr>
        <p:spPr>
          <a:xfrm>
            <a:off x="1076198" y="784199"/>
            <a:ext cx="2736095" cy="307777"/>
          </a:xfrm>
          <a:prstGeom prst="rect">
            <a:avLst/>
          </a:prstGeom>
          <a:noFill/>
        </p:spPr>
        <p:txBody>
          <a:bodyPr wrap="square" lIns="91440" tIns="45720" rIns="91440" bIns="45720" rtlCol="0">
            <a:spAutoFit/>
          </a:bodyPr>
          <a:lstStyle/>
          <a:p>
            <a:pPr algn="ctr"/>
            <a:r>
              <a:rPr lang="en-US" sz="1400" dirty="0">
                <a:solidFill>
                  <a:schemeClr val="tx2"/>
                </a:solidFill>
                <a:latin typeface="Intel Clear"/>
                <a:cs typeface="Neo Sans Intel"/>
              </a:rPr>
              <a:t>COD Mode for 14C HSW-EP</a:t>
            </a:r>
          </a:p>
        </p:txBody>
      </p:sp>
      <p:sp>
        <p:nvSpPr>
          <p:cNvPr id="7" name="Slide Number Placeholder 6"/>
          <p:cNvSpPr>
            <a:spLocks noGrp="1"/>
          </p:cNvSpPr>
          <p:nvPr>
            <p:ph type="sldNum" sz="quarter" idx="12"/>
          </p:nvPr>
        </p:nvSpPr>
        <p:spPr/>
        <p:txBody>
          <a:bodyPr/>
          <a:lstStyle/>
          <a:p>
            <a:fld id="{EE2556C5-CE8C-6547-B838-EA80C61A4AF7}" type="slidenum">
              <a:rPr lang="en-US" smtClean="0"/>
              <a:pPr/>
              <a:t>25</a:t>
            </a:fld>
            <a:endParaRPr lang="en-US" dirty="0"/>
          </a:p>
        </p:txBody>
      </p:sp>
      <p:sp>
        <p:nvSpPr>
          <p:cNvPr id="47" name="TextBox 46"/>
          <p:cNvSpPr txBox="1"/>
          <p:nvPr/>
        </p:nvSpPr>
        <p:spPr>
          <a:xfrm>
            <a:off x="4171515" y="832884"/>
            <a:ext cx="712053" cy="155812"/>
          </a:xfrm>
          <a:prstGeom prst="rect">
            <a:avLst/>
          </a:prstGeom>
          <a:solidFill>
            <a:schemeClr val="accent4"/>
          </a:solidFill>
          <a:ln w="25400" cap="flat" cmpd="sng" algn="ctr">
            <a:solidFill>
              <a:sysClr val="windowText" lastClr="000000"/>
            </a:solidFill>
            <a:prstDash val="solid"/>
          </a:ln>
          <a:effectLst/>
        </p:spPr>
        <p:txBody>
          <a:bodyPr lIns="91440" tIns="45720" rIns="91440" bIns="45720" rtlCol="0" anchor="ctr"/>
          <a:lstStyle>
            <a:defPPr>
              <a:defRPr lang="en-US"/>
            </a:defPPr>
            <a:lvl1pPr marR="0" lvl="0" indent="0" algn="ctr" fontAlgn="auto">
              <a:lnSpc>
                <a:spcPct val="100000"/>
              </a:lnSpc>
              <a:spcBef>
                <a:spcPts val="0"/>
              </a:spcBef>
              <a:spcAft>
                <a:spcPts val="0"/>
              </a:spcAft>
              <a:buClrTx/>
              <a:buSzTx/>
              <a:buFontTx/>
              <a:buNone/>
              <a:tabLst/>
              <a:defRPr kumimoji="0" sz="1200" b="1" i="0" u="none" strike="noStrike" kern="0" cap="none" spc="0" normalizeH="0" baseline="0">
                <a:ln>
                  <a:noFill/>
                </a:ln>
                <a:solidFill>
                  <a:sysClr val="windowText" lastClr="000000"/>
                </a:solidFill>
                <a:effectLst/>
                <a:uLnTx/>
                <a:uFillTx/>
                <a:latin typeface="Calibri"/>
              </a:defRPr>
            </a:lvl1pPr>
          </a:lstStyle>
          <a:p>
            <a:r>
              <a:rPr lang="en-US" sz="1000" dirty="0">
                <a:latin typeface="Intel Clear"/>
              </a:rPr>
              <a:t>Cluster0</a:t>
            </a:r>
          </a:p>
        </p:txBody>
      </p:sp>
      <p:sp>
        <p:nvSpPr>
          <p:cNvPr id="48" name="TextBox 47"/>
          <p:cNvSpPr txBox="1"/>
          <p:nvPr/>
        </p:nvSpPr>
        <p:spPr>
          <a:xfrm>
            <a:off x="4175232" y="990786"/>
            <a:ext cx="712053" cy="155812"/>
          </a:xfrm>
          <a:prstGeom prst="rect">
            <a:avLst/>
          </a:prstGeom>
          <a:solidFill>
            <a:schemeClr val="accent6"/>
          </a:solidFill>
          <a:ln w="25400" cap="flat" cmpd="sng" algn="ctr">
            <a:solidFill>
              <a:sysClr val="windowText" lastClr="000000"/>
            </a:solidFill>
            <a:prstDash val="solid"/>
          </a:ln>
          <a:effectLst/>
        </p:spPr>
        <p:txBody>
          <a:bodyPr lIns="91440" tIns="45720" rIns="91440" bIns="45720" rtlCol="0" anchor="ctr"/>
          <a:lstStyle>
            <a:defPPr>
              <a:defRPr lang="en-US"/>
            </a:defPPr>
            <a:lvl1pPr marR="0" lvl="0" indent="0" algn="ctr" fontAlgn="auto">
              <a:lnSpc>
                <a:spcPct val="100000"/>
              </a:lnSpc>
              <a:spcBef>
                <a:spcPts val="0"/>
              </a:spcBef>
              <a:spcAft>
                <a:spcPts val="0"/>
              </a:spcAft>
              <a:buClrTx/>
              <a:buSzTx/>
              <a:buFontTx/>
              <a:buNone/>
              <a:tabLst/>
              <a:defRPr kumimoji="0" sz="1200" b="1" i="0" u="none" strike="noStrike" kern="0" cap="none" spc="0" normalizeH="0" baseline="0">
                <a:ln>
                  <a:noFill/>
                </a:ln>
                <a:solidFill>
                  <a:sysClr val="windowText" lastClr="000000"/>
                </a:solidFill>
                <a:effectLst/>
                <a:uLnTx/>
                <a:uFillTx/>
                <a:latin typeface="Calibri"/>
              </a:defRPr>
            </a:lvl1pPr>
          </a:lstStyle>
          <a:p>
            <a:r>
              <a:rPr lang="en-US" sz="1000" dirty="0">
                <a:latin typeface="Intel Clear"/>
              </a:rPr>
              <a:t>Cluster1</a:t>
            </a:r>
          </a:p>
        </p:txBody>
      </p:sp>
      <p:sp>
        <p:nvSpPr>
          <p:cNvPr id="49" name="TextBox 48"/>
          <p:cNvSpPr txBox="1"/>
          <p:nvPr/>
        </p:nvSpPr>
        <p:spPr>
          <a:xfrm>
            <a:off x="5255426" y="797886"/>
            <a:ext cx="2736095" cy="307777"/>
          </a:xfrm>
          <a:prstGeom prst="rect">
            <a:avLst/>
          </a:prstGeom>
          <a:noFill/>
        </p:spPr>
        <p:txBody>
          <a:bodyPr wrap="square" lIns="91440" tIns="45720" rIns="91440" bIns="45720" rtlCol="0">
            <a:spAutoFit/>
          </a:bodyPr>
          <a:lstStyle/>
          <a:p>
            <a:pPr algn="ctr"/>
            <a:r>
              <a:rPr lang="en-US" sz="1400" dirty="0">
                <a:solidFill>
                  <a:schemeClr val="tx2"/>
                </a:solidFill>
                <a:latin typeface="Intel Clear"/>
                <a:cs typeface="Neo Sans Intel"/>
              </a:rPr>
              <a:t>COD Mode for 12C HSW-EP</a:t>
            </a:r>
          </a:p>
        </p:txBody>
      </p:sp>
      <p:grpSp>
        <p:nvGrpSpPr>
          <p:cNvPr id="50" name="Group 49"/>
          <p:cNvGrpSpPr/>
          <p:nvPr/>
        </p:nvGrpSpPr>
        <p:grpSpPr>
          <a:xfrm>
            <a:off x="4823907" y="1233752"/>
            <a:ext cx="3989561" cy="1848767"/>
            <a:chOff x="4471861" y="1813275"/>
            <a:chExt cx="3989561" cy="3286697"/>
          </a:xfrm>
        </p:grpSpPr>
        <p:sp>
          <p:nvSpPr>
            <p:cNvPr id="51" name="Rectangle 50"/>
            <p:cNvSpPr/>
            <p:nvPr/>
          </p:nvSpPr>
          <p:spPr>
            <a:xfrm>
              <a:off x="4955350" y="2193051"/>
              <a:ext cx="1097280" cy="2536589"/>
            </a:xfrm>
            <a:prstGeom prst="rect">
              <a:avLst/>
            </a:prstGeom>
            <a:noFill/>
            <a:ln w="25400" cap="flat" cmpd="sng" algn="ctr">
              <a:solidFill>
                <a:sysClr val="windowText" lastClr="000000"/>
              </a:solidFill>
              <a:prstDash val="solid"/>
            </a:ln>
            <a:effectLst/>
          </p:spPr>
          <p:txBody>
            <a:bodyPr rtlCol="0" anchor="ctr"/>
            <a:lstStyle/>
            <a:p>
              <a:pPr algn="ctr" defTabSz="914400">
                <a:defRPr/>
              </a:pPr>
              <a:endParaRPr lang="en-US" sz="1000" b="1" kern="0" dirty="0">
                <a:solidFill>
                  <a:sysClr val="window" lastClr="FFFFFF"/>
                </a:solidFill>
                <a:latin typeface="Intel Clear"/>
              </a:endParaRPr>
            </a:p>
          </p:txBody>
        </p:sp>
        <p:sp>
          <p:nvSpPr>
            <p:cNvPr id="52" name="Rectangle 51"/>
            <p:cNvSpPr/>
            <p:nvPr/>
          </p:nvSpPr>
          <p:spPr>
            <a:xfrm>
              <a:off x="4475290" y="3495200"/>
              <a:ext cx="480060" cy="370332"/>
            </a:xfrm>
            <a:prstGeom prst="rect">
              <a:avLst/>
            </a:prstGeom>
            <a:solidFill>
              <a:schemeClr val="accent4"/>
            </a:solidFill>
            <a:ln w="25400" cap="flat" cmpd="sng" algn="ctr">
              <a:solidFill>
                <a:sysClr val="windowText" lastClr="000000"/>
              </a:solidFill>
              <a:prstDash val="solid"/>
            </a:ln>
            <a:effectLst/>
          </p:spPr>
          <p:txBody>
            <a:bodyPr rtlCol="0" anchor="ctr"/>
            <a:lstStyle/>
            <a:p>
              <a:pPr algn="ctr" defTabSz="914400">
                <a:defRPr/>
              </a:pPr>
              <a:r>
                <a:rPr lang="en-US" sz="1000" b="1" kern="0" dirty="0" err="1">
                  <a:solidFill>
                    <a:sysClr val="windowText" lastClr="000000"/>
                  </a:solidFill>
                  <a:latin typeface="Intel Clear"/>
                </a:rPr>
                <a:t>Cbo</a:t>
              </a:r>
              <a:endParaRPr lang="en-US" sz="1000" b="1" kern="0" dirty="0">
                <a:solidFill>
                  <a:sysClr val="windowText" lastClr="000000"/>
                </a:solidFill>
                <a:latin typeface="Intel Clear"/>
              </a:endParaRPr>
            </a:p>
            <a:p>
              <a:pPr algn="ctr" defTabSz="914400">
                <a:defRPr/>
              </a:pPr>
              <a:r>
                <a:rPr lang="en-US" sz="1000" b="1" kern="0" dirty="0">
                  <a:solidFill>
                    <a:sysClr val="windowText" lastClr="000000"/>
                  </a:solidFill>
                  <a:latin typeface="Intel Clear"/>
                </a:rPr>
                <a:t>LLC</a:t>
              </a:r>
            </a:p>
          </p:txBody>
        </p:sp>
        <p:sp>
          <p:nvSpPr>
            <p:cNvPr id="53" name="Rectangle 52"/>
            <p:cNvSpPr/>
            <p:nvPr/>
          </p:nvSpPr>
          <p:spPr>
            <a:xfrm>
              <a:off x="6884082" y="2992443"/>
              <a:ext cx="480060" cy="376319"/>
            </a:xfrm>
            <a:prstGeom prst="rect">
              <a:avLst/>
            </a:prstGeom>
            <a:solidFill>
              <a:schemeClr val="accent6"/>
            </a:solidFill>
            <a:ln w="25400" cap="flat" cmpd="sng" algn="ctr">
              <a:solidFill>
                <a:sysClr val="windowText" lastClr="000000"/>
              </a:solidFill>
              <a:prstDash val="solid"/>
            </a:ln>
            <a:effectLst/>
          </p:spPr>
          <p:txBody>
            <a:bodyPr rtlCol="0" anchor="ctr"/>
            <a:lstStyle/>
            <a:p>
              <a:pPr algn="ctr" defTabSz="914400">
                <a:defRPr/>
              </a:pPr>
              <a:r>
                <a:rPr lang="en-US" sz="1000" b="1" kern="0" dirty="0" err="1">
                  <a:solidFill>
                    <a:sysClr val="windowText" lastClr="000000"/>
                  </a:solidFill>
                  <a:latin typeface="Intel Clear"/>
                </a:rPr>
                <a:t>Cbo</a:t>
              </a:r>
              <a:endParaRPr lang="en-US" sz="1000" b="1" kern="0" dirty="0">
                <a:solidFill>
                  <a:sysClr val="windowText" lastClr="000000"/>
                </a:solidFill>
                <a:latin typeface="Intel Clear"/>
              </a:endParaRPr>
            </a:p>
            <a:p>
              <a:pPr algn="ctr" defTabSz="914400">
                <a:defRPr/>
              </a:pPr>
              <a:r>
                <a:rPr lang="en-US" sz="1000" b="1" kern="0" dirty="0">
                  <a:solidFill>
                    <a:sysClr val="windowText" lastClr="000000"/>
                  </a:solidFill>
                  <a:latin typeface="Intel Clear"/>
                </a:rPr>
                <a:t>LLC</a:t>
              </a:r>
            </a:p>
          </p:txBody>
        </p:sp>
        <p:sp>
          <p:nvSpPr>
            <p:cNvPr id="54" name="Rectangle 53"/>
            <p:cNvSpPr/>
            <p:nvPr/>
          </p:nvSpPr>
          <p:spPr>
            <a:xfrm>
              <a:off x="6056059" y="2199038"/>
              <a:ext cx="1308083" cy="246888"/>
            </a:xfrm>
            <a:prstGeom prst="rect">
              <a:avLst/>
            </a:prstGeom>
            <a:solidFill>
              <a:srgbClr val="4F81BD">
                <a:lumMod val="20000"/>
                <a:lumOff val="80000"/>
              </a:srgbClr>
            </a:solidFill>
            <a:ln w="25400" cap="flat" cmpd="sng" algn="ctr">
              <a:solidFill>
                <a:sysClr val="windowText" lastClr="000000"/>
              </a:solidFill>
              <a:prstDash val="solid"/>
            </a:ln>
            <a:effectLst/>
          </p:spPr>
          <p:txBody>
            <a:bodyPr rtlCol="0" anchor="ctr"/>
            <a:lstStyle/>
            <a:p>
              <a:pPr algn="ctr" defTabSz="914400">
                <a:defRPr/>
              </a:pPr>
              <a:r>
                <a:rPr lang="en-US" sz="1000" b="1" kern="0" dirty="0" err="1">
                  <a:solidFill>
                    <a:sysClr val="windowText" lastClr="000000"/>
                  </a:solidFill>
                  <a:latin typeface="Intel Clear"/>
                </a:rPr>
                <a:t>Sbo</a:t>
              </a:r>
              <a:endParaRPr lang="en-US" sz="1000" b="1" kern="0" dirty="0">
                <a:solidFill>
                  <a:sysClr val="windowText" lastClr="000000"/>
                </a:solidFill>
                <a:latin typeface="Intel Clear"/>
              </a:endParaRPr>
            </a:p>
          </p:txBody>
        </p:sp>
        <p:sp>
          <p:nvSpPr>
            <p:cNvPr id="55" name="Rectangle 54"/>
            <p:cNvSpPr/>
            <p:nvPr/>
          </p:nvSpPr>
          <p:spPr>
            <a:xfrm>
              <a:off x="6052630" y="4421030"/>
              <a:ext cx="1308083" cy="246888"/>
            </a:xfrm>
            <a:prstGeom prst="rect">
              <a:avLst/>
            </a:prstGeom>
            <a:solidFill>
              <a:srgbClr val="4F81BD">
                <a:lumMod val="20000"/>
                <a:lumOff val="80000"/>
              </a:srgbClr>
            </a:solidFill>
            <a:ln w="25400" cap="flat" cmpd="sng" algn="ctr">
              <a:solidFill>
                <a:sysClr val="windowText" lastClr="000000"/>
              </a:solidFill>
              <a:prstDash val="solid"/>
            </a:ln>
            <a:effectLst/>
          </p:spPr>
          <p:txBody>
            <a:bodyPr rtlCol="0" anchor="ctr"/>
            <a:lstStyle/>
            <a:p>
              <a:pPr algn="ctr" defTabSz="914400">
                <a:defRPr/>
              </a:pPr>
              <a:r>
                <a:rPr lang="en-US" sz="1000" b="1" kern="0" dirty="0" err="1">
                  <a:solidFill>
                    <a:sysClr val="windowText" lastClr="000000"/>
                  </a:solidFill>
                  <a:latin typeface="Intel Clear"/>
                </a:rPr>
                <a:t>Sbo</a:t>
              </a:r>
              <a:endParaRPr lang="en-US" sz="1000" b="1" kern="0" dirty="0">
                <a:solidFill>
                  <a:sysClr val="windowText" lastClr="000000"/>
                </a:solidFill>
                <a:latin typeface="Intel Clear"/>
              </a:endParaRPr>
            </a:p>
          </p:txBody>
        </p:sp>
        <p:sp>
          <p:nvSpPr>
            <p:cNvPr id="56" name="Rectangle 55"/>
            <p:cNvSpPr/>
            <p:nvPr/>
          </p:nvSpPr>
          <p:spPr>
            <a:xfrm>
              <a:off x="6868572" y="3495200"/>
              <a:ext cx="480060" cy="376319"/>
            </a:xfrm>
            <a:prstGeom prst="rect">
              <a:avLst/>
            </a:prstGeom>
            <a:solidFill>
              <a:schemeClr val="accent6"/>
            </a:solidFill>
            <a:ln w="25400" cap="flat" cmpd="sng" algn="ctr">
              <a:solidFill>
                <a:sysClr val="windowText" lastClr="000000"/>
              </a:solidFill>
              <a:prstDash val="solid"/>
            </a:ln>
            <a:effectLst/>
          </p:spPr>
          <p:txBody>
            <a:bodyPr rtlCol="0" anchor="ctr"/>
            <a:lstStyle/>
            <a:p>
              <a:pPr algn="ctr" defTabSz="914400">
                <a:defRPr/>
              </a:pPr>
              <a:r>
                <a:rPr lang="en-US" sz="1000" b="1" kern="0" dirty="0" err="1">
                  <a:solidFill>
                    <a:sysClr val="windowText" lastClr="000000"/>
                  </a:solidFill>
                  <a:latin typeface="Intel Clear"/>
                </a:rPr>
                <a:t>Cbo</a:t>
              </a:r>
              <a:endParaRPr lang="en-US" sz="1000" b="1" kern="0" dirty="0">
                <a:solidFill>
                  <a:sysClr val="windowText" lastClr="000000"/>
                </a:solidFill>
                <a:latin typeface="Intel Clear"/>
              </a:endParaRPr>
            </a:p>
            <a:p>
              <a:pPr algn="ctr" defTabSz="914400">
                <a:defRPr/>
              </a:pPr>
              <a:r>
                <a:rPr lang="en-US" sz="1000" b="1" kern="0" dirty="0">
                  <a:solidFill>
                    <a:sysClr val="windowText" lastClr="000000"/>
                  </a:solidFill>
                  <a:latin typeface="Intel Clear"/>
                </a:rPr>
                <a:t>LLC</a:t>
              </a:r>
            </a:p>
          </p:txBody>
        </p:sp>
        <p:sp>
          <p:nvSpPr>
            <p:cNvPr id="57" name="Rectangle 56"/>
            <p:cNvSpPr/>
            <p:nvPr/>
          </p:nvSpPr>
          <p:spPr>
            <a:xfrm>
              <a:off x="6878859" y="3988976"/>
              <a:ext cx="480060" cy="376319"/>
            </a:xfrm>
            <a:prstGeom prst="rect">
              <a:avLst/>
            </a:prstGeom>
            <a:solidFill>
              <a:schemeClr val="accent6"/>
            </a:solidFill>
            <a:ln w="25400" cap="flat" cmpd="sng" algn="ctr">
              <a:solidFill>
                <a:sysClr val="windowText" lastClr="000000"/>
              </a:solidFill>
              <a:prstDash val="solid"/>
            </a:ln>
            <a:effectLst/>
          </p:spPr>
          <p:txBody>
            <a:bodyPr rtlCol="0" anchor="ctr"/>
            <a:lstStyle/>
            <a:p>
              <a:pPr algn="ctr" defTabSz="914400">
                <a:defRPr/>
              </a:pPr>
              <a:r>
                <a:rPr lang="en-US" sz="1000" b="1" kern="0" dirty="0" err="1">
                  <a:solidFill>
                    <a:sysClr val="windowText" lastClr="000000"/>
                  </a:solidFill>
                  <a:latin typeface="Intel Clear"/>
                </a:rPr>
                <a:t>Cbo</a:t>
              </a:r>
              <a:endParaRPr lang="en-US" sz="1000" b="1" kern="0" dirty="0">
                <a:solidFill>
                  <a:sysClr val="windowText" lastClr="000000"/>
                </a:solidFill>
                <a:latin typeface="Intel Clear"/>
              </a:endParaRPr>
            </a:p>
            <a:p>
              <a:pPr algn="ctr" defTabSz="914400">
                <a:defRPr/>
              </a:pPr>
              <a:r>
                <a:rPr lang="en-US" sz="1000" b="1" kern="0" dirty="0">
                  <a:solidFill>
                    <a:sysClr val="windowText" lastClr="000000"/>
                  </a:solidFill>
                  <a:latin typeface="Intel Clear"/>
                </a:rPr>
                <a:t>LLC</a:t>
              </a:r>
            </a:p>
          </p:txBody>
        </p:sp>
        <p:sp>
          <p:nvSpPr>
            <p:cNvPr id="58" name="Rectangle 57"/>
            <p:cNvSpPr/>
            <p:nvPr/>
          </p:nvSpPr>
          <p:spPr>
            <a:xfrm>
              <a:off x="6861714" y="2507648"/>
              <a:ext cx="480060" cy="376319"/>
            </a:xfrm>
            <a:prstGeom prst="rect">
              <a:avLst/>
            </a:prstGeom>
            <a:solidFill>
              <a:schemeClr val="accent6"/>
            </a:solidFill>
            <a:ln w="25400" cap="flat" cmpd="sng" algn="ctr">
              <a:solidFill>
                <a:sysClr val="windowText" lastClr="000000"/>
              </a:solidFill>
              <a:prstDash val="solid"/>
            </a:ln>
            <a:effectLst/>
          </p:spPr>
          <p:txBody>
            <a:bodyPr rtlCol="0" anchor="ctr"/>
            <a:lstStyle/>
            <a:p>
              <a:pPr algn="ctr" defTabSz="914400">
                <a:defRPr/>
              </a:pPr>
              <a:r>
                <a:rPr lang="en-US" sz="1000" b="1" kern="0" dirty="0" err="1">
                  <a:solidFill>
                    <a:sysClr val="windowText" lastClr="000000"/>
                  </a:solidFill>
                  <a:latin typeface="Intel Clear"/>
                </a:rPr>
                <a:t>Cbo</a:t>
              </a:r>
              <a:endParaRPr lang="en-US" sz="1000" b="1" kern="0" dirty="0">
                <a:solidFill>
                  <a:sysClr val="windowText" lastClr="000000"/>
                </a:solidFill>
                <a:latin typeface="Intel Clear"/>
              </a:endParaRPr>
            </a:p>
            <a:p>
              <a:pPr algn="ctr" defTabSz="914400">
                <a:defRPr/>
              </a:pPr>
              <a:r>
                <a:rPr lang="en-US" sz="1000" b="1" kern="0" dirty="0">
                  <a:solidFill>
                    <a:sysClr val="windowText" lastClr="000000"/>
                  </a:solidFill>
                  <a:latin typeface="Intel Clear"/>
                </a:rPr>
                <a:t>LLC</a:t>
              </a:r>
            </a:p>
          </p:txBody>
        </p:sp>
        <p:sp>
          <p:nvSpPr>
            <p:cNvPr id="59" name="Rectangle 58"/>
            <p:cNvSpPr/>
            <p:nvPr/>
          </p:nvSpPr>
          <p:spPr>
            <a:xfrm>
              <a:off x="4471861" y="3988976"/>
              <a:ext cx="480060" cy="370332"/>
            </a:xfrm>
            <a:prstGeom prst="rect">
              <a:avLst/>
            </a:prstGeom>
            <a:solidFill>
              <a:schemeClr val="accent4"/>
            </a:solidFill>
            <a:ln w="25400" cap="flat" cmpd="sng" algn="ctr">
              <a:solidFill>
                <a:sysClr val="windowText" lastClr="000000"/>
              </a:solidFill>
              <a:prstDash val="solid"/>
            </a:ln>
            <a:effectLst/>
          </p:spPr>
          <p:txBody>
            <a:bodyPr rtlCol="0" anchor="ctr"/>
            <a:lstStyle/>
            <a:p>
              <a:pPr algn="ctr" defTabSz="914400">
                <a:defRPr/>
              </a:pPr>
              <a:r>
                <a:rPr lang="en-US" sz="1000" b="1" kern="0" dirty="0" err="1">
                  <a:solidFill>
                    <a:sysClr val="windowText" lastClr="000000"/>
                  </a:solidFill>
                  <a:latin typeface="Intel Clear"/>
                </a:rPr>
                <a:t>Cbo</a:t>
              </a:r>
              <a:endParaRPr lang="en-US" sz="1000" b="1" kern="0" dirty="0">
                <a:solidFill>
                  <a:sysClr val="windowText" lastClr="000000"/>
                </a:solidFill>
                <a:latin typeface="Intel Clear"/>
              </a:endParaRPr>
            </a:p>
            <a:p>
              <a:pPr algn="ctr" defTabSz="914400">
                <a:defRPr/>
              </a:pPr>
              <a:r>
                <a:rPr lang="en-US" sz="1000" b="1" kern="0" dirty="0">
                  <a:solidFill>
                    <a:sysClr val="windowText" lastClr="000000"/>
                  </a:solidFill>
                  <a:latin typeface="Intel Clear"/>
                </a:rPr>
                <a:t>LLC</a:t>
              </a:r>
            </a:p>
          </p:txBody>
        </p:sp>
        <p:sp>
          <p:nvSpPr>
            <p:cNvPr id="60" name="Rectangle 59"/>
            <p:cNvSpPr/>
            <p:nvPr/>
          </p:nvSpPr>
          <p:spPr>
            <a:xfrm>
              <a:off x="6052630" y="3988976"/>
              <a:ext cx="480060" cy="370332"/>
            </a:xfrm>
            <a:prstGeom prst="rect">
              <a:avLst/>
            </a:prstGeom>
            <a:solidFill>
              <a:schemeClr val="accent4"/>
            </a:solidFill>
            <a:ln w="25400" cap="flat" cmpd="sng" algn="ctr">
              <a:solidFill>
                <a:sysClr val="windowText" lastClr="000000"/>
              </a:solidFill>
              <a:prstDash val="solid"/>
            </a:ln>
            <a:effectLst/>
          </p:spPr>
          <p:txBody>
            <a:bodyPr rtlCol="0" anchor="ctr"/>
            <a:lstStyle/>
            <a:p>
              <a:pPr algn="ctr" defTabSz="914400">
                <a:defRPr/>
              </a:pPr>
              <a:r>
                <a:rPr lang="en-US" sz="1000" b="1" kern="0" dirty="0" err="1">
                  <a:solidFill>
                    <a:sysClr val="windowText" lastClr="000000"/>
                  </a:solidFill>
                  <a:latin typeface="Intel Clear"/>
                </a:rPr>
                <a:t>Cbo</a:t>
              </a:r>
              <a:endParaRPr lang="en-US" sz="1000" b="1" kern="0" dirty="0">
                <a:solidFill>
                  <a:sysClr val="windowText" lastClr="000000"/>
                </a:solidFill>
                <a:latin typeface="Intel Clear"/>
              </a:endParaRPr>
            </a:p>
            <a:p>
              <a:pPr algn="ctr" defTabSz="914400">
                <a:defRPr/>
              </a:pPr>
              <a:r>
                <a:rPr lang="en-US" sz="1000" b="1" kern="0" dirty="0">
                  <a:solidFill>
                    <a:sysClr val="windowText" lastClr="000000"/>
                  </a:solidFill>
                  <a:latin typeface="Intel Clear"/>
                </a:rPr>
                <a:t>LLC</a:t>
              </a:r>
            </a:p>
          </p:txBody>
        </p:sp>
        <p:sp>
          <p:nvSpPr>
            <p:cNvPr id="61" name="Rectangle 60"/>
            <p:cNvSpPr/>
            <p:nvPr/>
          </p:nvSpPr>
          <p:spPr>
            <a:xfrm>
              <a:off x="6056059" y="3495200"/>
              <a:ext cx="480060" cy="370332"/>
            </a:xfrm>
            <a:prstGeom prst="rect">
              <a:avLst/>
            </a:prstGeom>
            <a:solidFill>
              <a:schemeClr val="accent6"/>
            </a:solidFill>
            <a:ln w="25400" cap="flat" cmpd="sng" algn="ctr">
              <a:solidFill>
                <a:sysClr val="windowText" lastClr="000000"/>
              </a:solidFill>
              <a:prstDash val="solid"/>
            </a:ln>
            <a:effectLst/>
          </p:spPr>
          <p:txBody>
            <a:bodyPr rtlCol="0" anchor="ctr"/>
            <a:lstStyle/>
            <a:p>
              <a:pPr algn="ctr" defTabSz="914400">
                <a:defRPr/>
              </a:pPr>
              <a:r>
                <a:rPr lang="en-US" sz="1000" b="1" kern="0" dirty="0" err="1">
                  <a:solidFill>
                    <a:sysClr val="windowText" lastClr="000000"/>
                  </a:solidFill>
                  <a:latin typeface="Intel Clear"/>
                </a:rPr>
                <a:t>Cbo</a:t>
              </a:r>
              <a:endParaRPr lang="en-US" sz="1000" b="1" kern="0" dirty="0">
                <a:solidFill>
                  <a:sysClr val="windowText" lastClr="000000"/>
                </a:solidFill>
                <a:latin typeface="Intel Clear"/>
              </a:endParaRPr>
            </a:p>
            <a:p>
              <a:pPr algn="ctr" defTabSz="914400">
                <a:defRPr/>
              </a:pPr>
              <a:r>
                <a:rPr lang="en-US" sz="1000" b="1" kern="0" dirty="0">
                  <a:solidFill>
                    <a:sysClr val="windowText" lastClr="000000"/>
                  </a:solidFill>
                  <a:latin typeface="Intel Clear"/>
                </a:rPr>
                <a:t>LLC</a:t>
              </a:r>
            </a:p>
          </p:txBody>
        </p:sp>
        <p:sp>
          <p:nvSpPr>
            <p:cNvPr id="62" name="Rectangle 61"/>
            <p:cNvSpPr/>
            <p:nvPr/>
          </p:nvSpPr>
          <p:spPr>
            <a:xfrm>
              <a:off x="6056059" y="3001424"/>
              <a:ext cx="480060" cy="370332"/>
            </a:xfrm>
            <a:prstGeom prst="rect">
              <a:avLst/>
            </a:prstGeom>
            <a:solidFill>
              <a:schemeClr val="accent6"/>
            </a:solidFill>
            <a:ln w="25400" cap="flat" cmpd="sng" algn="ctr">
              <a:solidFill>
                <a:sysClr val="windowText" lastClr="000000"/>
              </a:solidFill>
              <a:prstDash val="solid"/>
            </a:ln>
            <a:effectLst/>
          </p:spPr>
          <p:txBody>
            <a:bodyPr rtlCol="0" anchor="ctr"/>
            <a:lstStyle/>
            <a:p>
              <a:pPr algn="ctr" defTabSz="914400">
                <a:defRPr/>
              </a:pPr>
              <a:r>
                <a:rPr lang="en-US" sz="1000" b="1" kern="0" dirty="0" err="1">
                  <a:solidFill>
                    <a:sysClr val="windowText" lastClr="000000"/>
                  </a:solidFill>
                  <a:latin typeface="Intel Clear"/>
                </a:rPr>
                <a:t>Cbo</a:t>
              </a:r>
              <a:endParaRPr lang="en-US" sz="1000" b="1" kern="0" dirty="0">
                <a:solidFill>
                  <a:sysClr val="windowText" lastClr="000000"/>
                </a:solidFill>
                <a:latin typeface="Intel Clear"/>
              </a:endParaRPr>
            </a:p>
            <a:p>
              <a:pPr algn="ctr" defTabSz="914400">
                <a:defRPr/>
              </a:pPr>
              <a:r>
                <a:rPr lang="en-US" sz="1000" b="1" kern="0" dirty="0">
                  <a:solidFill>
                    <a:sysClr val="windowText" lastClr="000000"/>
                  </a:solidFill>
                  <a:latin typeface="Intel Clear"/>
                </a:rPr>
                <a:t>LLC</a:t>
              </a:r>
            </a:p>
          </p:txBody>
        </p:sp>
        <p:sp>
          <p:nvSpPr>
            <p:cNvPr id="63" name="Rectangle 62"/>
            <p:cNvSpPr/>
            <p:nvPr/>
          </p:nvSpPr>
          <p:spPr>
            <a:xfrm>
              <a:off x="6052630" y="2507648"/>
              <a:ext cx="480060" cy="370332"/>
            </a:xfrm>
            <a:prstGeom prst="rect">
              <a:avLst/>
            </a:prstGeom>
            <a:solidFill>
              <a:schemeClr val="accent4"/>
            </a:solidFill>
            <a:ln w="25400" cap="flat" cmpd="sng" algn="ctr">
              <a:solidFill>
                <a:sysClr val="windowText" lastClr="000000"/>
              </a:solidFill>
              <a:prstDash val="solid"/>
            </a:ln>
            <a:effectLst/>
          </p:spPr>
          <p:txBody>
            <a:bodyPr rtlCol="0" anchor="ctr"/>
            <a:lstStyle/>
            <a:p>
              <a:pPr algn="ctr" defTabSz="914400">
                <a:defRPr/>
              </a:pPr>
              <a:r>
                <a:rPr lang="en-US" sz="1000" b="1" kern="0" dirty="0" err="1">
                  <a:solidFill>
                    <a:sysClr val="windowText" lastClr="000000"/>
                  </a:solidFill>
                  <a:latin typeface="Intel Clear"/>
                </a:rPr>
                <a:t>Cbo</a:t>
              </a:r>
              <a:endParaRPr lang="en-US" sz="1000" b="1" kern="0" dirty="0">
                <a:solidFill>
                  <a:sysClr val="windowText" lastClr="000000"/>
                </a:solidFill>
                <a:latin typeface="Intel Clear"/>
              </a:endParaRPr>
            </a:p>
            <a:p>
              <a:pPr algn="ctr" defTabSz="914400">
                <a:defRPr/>
              </a:pPr>
              <a:r>
                <a:rPr lang="en-US" sz="1000" b="1" kern="0" dirty="0">
                  <a:solidFill>
                    <a:sysClr val="windowText" lastClr="000000"/>
                  </a:solidFill>
                  <a:latin typeface="Intel Clear"/>
                </a:rPr>
                <a:t>LLC</a:t>
              </a:r>
            </a:p>
          </p:txBody>
        </p:sp>
        <p:sp>
          <p:nvSpPr>
            <p:cNvPr id="64" name="Rectangle 63"/>
            <p:cNvSpPr/>
            <p:nvPr/>
          </p:nvSpPr>
          <p:spPr>
            <a:xfrm>
              <a:off x="4475290" y="2998430"/>
              <a:ext cx="480060" cy="370332"/>
            </a:xfrm>
            <a:prstGeom prst="rect">
              <a:avLst/>
            </a:prstGeom>
            <a:solidFill>
              <a:schemeClr val="accent4"/>
            </a:solidFill>
            <a:ln w="25400" cap="flat" cmpd="sng" algn="ctr">
              <a:solidFill>
                <a:sysClr val="windowText" lastClr="000000"/>
              </a:solidFill>
              <a:prstDash val="solid"/>
            </a:ln>
            <a:effectLst/>
          </p:spPr>
          <p:txBody>
            <a:bodyPr rtlCol="0" anchor="ctr"/>
            <a:lstStyle/>
            <a:p>
              <a:pPr algn="ctr"/>
              <a:r>
                <a:rPr lang="en-US" sz="1000" b="1" kern="0" dirty="0" err="1">
                  <a:solidFill>
                    <a:sysClr val="windowText" lastClr="000000"/>
                  </a:solidFill>
                  <a:latin typeface="Intel Clear"/>
                </a:rPr>
                <a:t>Cbo</a:t>
              </a:r>
              <a:endParaRPr lang="en-US" sz="1000" b="1" kern="0" dirty="0">
                <a:solidFill>
                  <a:sysClr val="windowText" lastClr="000000"/>
                </a:solidFill>
                <a:latin typeface="Intel Clear"/>
              </a:endParaRPr>
            </a:p>
            <a:p>
              <a:pPr algn="ctr"/>
              <a:r>
                <a:rPr lang="en-US" sz="1000" b="1" kern="0" dirty="0">
                  <a:solidFill>
                    <a:sysClr val="windowText" lastClr="000000"/>
                  </a:solidFill>
                  <a:latin typeface="Intel Clear"/>
                </a:rPr>
                <a:t>LLC</a:t>
              </a:r>
            </a:p>
          </p:txBody>
        </p:sp>
        <p:sp>
          <p:nvSpPr>
            <p:cNvPr id="65" name="Rectangle 64"/>
            <p:cNvSpPr/>
            <p:nvPr/>
          </p:nvSpPr>
          <p:spPr>
            <a:xfrm>
              <a:off x="5263960" y="4726554"/>
              <a:ext cx="480060" cy="370332"/>
            </a:xfrm>
            <a:prstGeom prst="rect">
              <a:avLst/>
            </a:prstGeom>
            <a:solidFill>
              <a:schemeClr val="accent4"/>
            </a:solidFill>
            <a:ln w="25400" cap="flat" cmpd="sng" algn="ctr">
              <a:solidFill>
                <a:sysClr val="windowText" lastClr="000000"/>
              </a:solidFill>
              <a:prstDash val="solid"/>
            </a:ln>
            <a:effectLst/>
          </p:spPr>
          <p:txBody>
            <a:bodyPr rtlCol="0" anchor="ctr"/>
            <a:lstStyle/>
            <a:p>
              <a:pPr algn="ctr" defTabSz="914400">
                <a:defRPr/>
              </a:pPr>
              <a:r>
                <a:rPr lang="en-US" sz="1000" b="1" kern="0" dirty="0">
                  <a:solidFill>
                    <a:sysClr val="windowText" lastClr="000000"/>
                  </a:solidFill>
                  <a:latin typeface="Intel Clear"/>
                </a:rPr>
                <a:t>HA0</a:t>
              </a:r>
            </a:p>
          </p:txBody>
        </p:sp>
        <p:sp>
          <p:nvSpPr>
            <p:cNvPr id="102" name="Rectangle 101"/>
            <p:cNvSpPr/>
            <p:nvPr/>
          </p:nvSpPr>
          <p:spPr>
            <a:xfrm>
              <a:off x="4739323" y="1819447"/>
              <a:ext cx="480060" cy="370332"/>
            </a:xfrm>
            <a:prstGeom prst="rect">
              <a:avLst/>
            </a:prstGeom>
            <a:solidFill>
              <a:srgbClr val="4F81BD">
                <a:lumMod val="20000"/>
                <a:lumOff val="80000"/>
              </a:srgbClr>
            </a:solidFill>
            <a:ln w="25400" cap="flat" cmpd="sng" algn="ctr">
              <a:solidFill>
                <a:sysClr val="windowText" lastClr="000000"/>
              </a:solidFill>
              <a:prstDash val="solid"/>
            </a:ln>
            <a:effectLst/>
          </p:spPr>
          <p:txBody>
            <a:bodyPr rtlCol="0" anchor="ctr"/>
            <a:lstStyle/>
            <a:p>
              <a:pPr algn="ctr" defTabSz="914400">
                <a:defRPr/>
              </a:pPr>
              <a:r>
                <a:rPr lang="en-US" sz="1000" b="1" kern="0" dirty="0">
                  <a:solidFill>
                    <a:sysClr val="windowText" lastClr="000000"/>
                  </a:solidFill>
                  <a:latin typeface="Intel Clear"/>
                </a:rPr>
                <a:t>QPI 0/1</a:t>
              </a:r>
            </a:p>
          </p:txBody>
        </p:sp>
        <p:sp>
          <p:nvSpPr>
            <p:cNvPr id="103" name="Rectangle 102"/>
            <p:cNvSpPr/>
            <p:nvPr/>
          </p:nvSpPr>
          <p:spPr>
            <a:xfrm>
              <a:off x="5503990" y="1813275"/>
              <a:ext cx="480060" cy="370332"/>
            </a:xfrm>
            <a:prstGeom prst="rect">
              <a:avLst/>
            </a:prstGeom>
            <a:solidFill>
              <a:srgbClr val="4F81BD">
                <a:lumMod val="20000"/>
                <a:lumOff val="80000"/>
              </a:srgbClr>
            </a:solidFill>
            <a:ln w="25400" cap="flat" cmpd="sng" algn="ctr">
              <a:solidFill>
                <a:sysClr val="windowText" lastClr="000000"/>
              </a:solidFill>
              <a:prstDash val="solid"/>
            </a:ln>
            <a:effectLst/>
          </p:spPr>
          <p:txBody>
            <a:bodyPr rtlCol="0" anchor="ctr"/>
            <a:lstStyle/>
            <a:p>
              <a:pPr algn="ctr" defTabSz="914400">
                <a:defRPr/>
              </a:pPr>
              <a:r>
                <a:rPr lang="en-US" sz="1000" b="1" kern="0" dirty="0">
                  <a:solidFill>
                    <a:sysClr val="windowText" lastClr="000000"/>
                  </a:solidFill>
                  <a:latin typeface="Intel Clear"/>
                </a:rPr>
                <a:t>IIO</a:t>
              </a:r>
            </a:p>
          </p:txBody>
        </p:sp>
        <p:sp>
          <p:nvSpPr>
            <p:cNvPr id="104" name="Rectangle 103"/>
            <p:cNvSpPr/>
            <p:nvPr/>
          </p:nvSpPr>
          <p:spPr>
            <a:xfrm>
              <a:off x="7672752" y="4729640"/>
              <a:ext cx="480060" cy="370332"/>
            </a:xfrm>
            <a:prstGeom prst="rect">
              <a:avLst/>
            </a:prstGeom>
            <a:solidFill>
              <a:schemeClr val="accent6"/>
            </a:solidFill>
            <a:ln w="25400" cap="flat" cmpd="sng" algn="ctr">
              <a:solidFill>
                <a:sysClr val="windowText" lastClr="000000"/>
              </a:solidFill>
              <a:prstDash val="solid"/>
            </a:ln>
            <a:effectLst/>
          </p:spPr>
          <p:txBody>
            <a:bodyPr rtlCol="0" anchor="ctr"/>
            <a:lstStyle/>
            <a:p>
              <a:pPr algn="ctr" defTabSz="914400">
                <a:defRPr/>
              </a:pPr>
              <a:r>
                <a:rPr lang="en-US" sz="1000" b="1" kern="0" dirty="0">
                  <a:solidFill>
                    <a:sysClr val="windowText" lastClr="000000"/>
                  </a:solidFill>
                  <a:latin typeface="Intel Clear"/>
                </a:rPr>
                <a:t>HA1</a:t>
              </a:r>
            </a:p>
          </p:txBody>
        </p:sp>
        <p:sp>
          <p:nvSpPr>
            <p:cNvPr id="105" name="Rectangle 104"/>
            <p:cNvSpPr/>
            <p:nvPr/>
          </p:nvSpPr>
          <p:spPr>
            <a:xfrm>
              <a:off x="4970237" y="3495200"/>
              <a:ext cx="480060" cy="370332"/>
            </a:xfrm>
            <a:prstGeom prst="rect">
              <a:avLst/>
            </a:prstGeom>
            <a:solidFill>
              <a:schemeClr val="accent4"/>
            </a:solidFill>
            <a:ln w="25400" cap="flat" cmpd="sng" algn="ctr">
              <a:solidFill>
                <a:sysClr val="windowText" lastClr="000000"/>
              </a:solidFill>
              <a:prstDash val="solid"/>
            </a:ln>
            <a:effectLst/>
          </p:spPr>
          <p:txBody>
            <a:bodyPr rtlCol="0" anchor="ctr"/>
            <a:lstStyle/>
            <a:p>
              <a:pPr algn="ctr"/>
              <a:r>
                <a:rPr lang="en-US" sz="1000" b="1" kern="0" dirty="0">
                  <a:solidFill>
                    <a:sysClr val="windowText" lastClr="000000"/>
                  </a:solidFill>
                  <a:latin typeface="Intel Clear"/>
                </a:rPr>
                <a:t>Core</a:t>
              </a:r>
            </a:p>
          </p:txBody>
        </p:sp>
        <p:sp>
          <p:nvSpPr>
            <p:cNvPr id="106" name="Rectangle 105"/>
            <p:cNvSpPr/>
            <p:nvPr/>
          </p:nvSpPr>
          <p:spPr>
            <a:xfrm>
              <a:off x="5572570" y="2995435"/>
              <a:ext cx="480060" cy="370332"/>
            </a:xfrm>
            <a:prstGeom prst="rect">
              <a:avLst/>
            </a:prstGeom>
            <a:solidFill>
              <a:schemeClr val="accent6"/>
            </a:solidFill>
            <a:ln w="25400" cap="flat" cmpd="sng" algn="ctr">
              <a:solidFill>
                <a:sysClr val="windowText" lastClr="000000"/>
              </a:solidFill>
              <a:prstDash val="solid"/>
            </a:ln>
            <a:effectLst/>
          </p:spPr>
          <p:txBody>
            <a:bodyPr rtlCol="0" anchor="ctr"/>
            <a:lstStyle/>
            <a:p>
              <a:pPr algn="ctr"/>
              <a:r>
                <a:rPr lang="en-US" sz="1000" b="1" kern="0" dirty="0">
                  <a:solidFill>
                    <a:sysClr val="windowText" lastClr="000000"/>
                  </a:solidFill>
                  <a:latin typeface="Intel Clear"/>
                </a:rPr>
                <a:t>Core</a:t>
              </a:r>
            </a:p>
          </p:txBody>
        </p:sp>
        <p:sp>
          <p:nvSpPr>
            <p:cNvPr id="107" name="Rectangle 106"/>
            <p:cNvSpPr/>
            <p:nvPr/>
          </p:nvSpPr>
          <p:spPr>
            <a:xfrm>
              <a:off x="4962543" y="3001424"/>
              <a:ext cx="480060" cy="370332"/>
            </a:xfrm>
            <a:prstGeom prst="rect">
              <a:avLst/>
            </a:prstGeom>
            <a:solidFill>
              <a:schemeClr val="accent4"/>
            </a:solidFill>
            <a:ln w="25400" cap="flat" cmpd="sng" algn="ctr">
              <a:solidFill>
                <a:sysClr val="windowText" lastClr="000000"/>
              </a:solidFill>
              <a:prstDash val="solid"/>
            </a:ln>
            <a:effectLst/>
          </p:spPr>
          <p:txBody>
            <a:bodyPr rtlCol="0" anchor="ctr"/>
            <a:lstStyle/>
            <a:p>
              <a:pPr algn="ctr"/>
              <a:r>
                <a:rPr lang="en-US" sz="1000" b="1" kern="0" dirty="0">
                  <a:solidFill>
                    <a:sysClr val="windowText" lastClr="000000"/>
                  </a:solidFill>
                  <a:latin typeface="Intel Clear"/>
                </a:rPr>
                <a:t>Core</a:t>
              </a:r>
            </a:p>
          </p:txBody>
        </p:sp>
        <p:sp>
          <p:nvSpPr>
            <p:cNvPr id="108" name="Rectangle 107"/>
            <p:cNvSpPr/>
            <p:nvPr/>
          </p:nvSpPr>
          <p:spPr>
            <a:xfrm>
              <a:off x="5572570" y="3495200"/>
              <a:ext cx="480060" cy="370332"/>
            </a:xfrm>
            <a:prstGeom prst="rect">
              <a:avLst/>
            </a:prstGeom>
            <a:solidFill>
              <a:schemeClr val="accent6"/>
            </a:solidFill>
            <a:ln w="25400" cap="flat" cmpd="sng" algn="ctr">
              <a:solidFill>
                <a:sysClr val="windowText" lastClr="000000"/>
              </a:solidFill>
              <a:prstDash val="solid"/>
            </a:ln>
            <a:effectLst/>
          </p:spPr>
          <p:txBody>
            <a:bodyPr rtlCol="0" anchor="ctr"/>
            <a:lstStyle/>
            <a:p>
              <a:pPr algn="ctr"/>
              <a:r>
                <a:rPr lang="en-US" sz="1000" b="1" kern="0" dirty="0">
                  <a:solidFill>
                    <a:sysClr val="windowText" lastClr="000000"/>
                  </a:solidFill>
                  <a:latin typeface="Intel Clear"/>
                </a:rPr>
                <a:t>Core</a:t>
              </a:r>
            </a:p>
          </p:txBody>
        </p:sp>
        <p:sp>
          <p:nvSpPr>
            <p:cNvPr id="109" name="Rectangle 108"/>
            <p:cNvSpPr/>
            <p:nvPr/>
          </p:nvSpPr>
          <p:spPr>
            <a:xfrm>
              <a:off x="5572570" y="3995168"/>
              <a:ext cx="480060" cy="370332"/>
            </a:xfrm>
            <a:prstGeom prst="rect">
              <a:avLst/>
            </a:prstGeom>
            <a:solidFill>
              <a:schemeClr val="accent4"/>
            </a:solidFill>
            <a:ln w="25400" cap="flat" cmpd="sng" algn="ctr">
              <a:solidFill>
                <a:sysClr val="windowText" lastClr="000000"/>
              </a:solidFill>
              <a:prstDash val="solid"/>
            </a:ln>
            <a:effectLst/>
          </p:spPr>
          <p:txBody>
            <a:bodyPr rtlCol="0" anchor="ctr"/>
            <a:lstStyle/>
            <a:p>
              <a:pPr algn="ctr"/>
              <a:r>
                <a:rPr lang="en-US" sz="1000" b="1" kern="0" dirty="0">
                  <a:solidFill>
                    <a:sysClr val="windowText" lastClr="000000"/>
                  </a:solidFill>
                  <a:latin typeface="Intel Clear"/>
                </a:rPr>
                <a:t>Core</a:t>
              </a:r>
            </a:p>
          </p:txBody>
        </p:sp>
        <p:sp>
          <p:nvSpPr>
            <p:cNvPr id="110" name="Rectangle 109"/>
            <p:cNvSpPr/>
            <p:nvPr/>
          </p:nvSpPr>
          <p:spPr>
            <a:xfrm>
              <a:off x="4962543" y="3994963"/>
              <a:ext cx="480060" cy="370332"/>
            </a:xfrm>
            <a:prstGeom prst="rect">
              <a:avLst/>
            </a:prstGeom>
            <a:solidFill>
              <a:schemeClr val="accent4"/>
            </a:solidFill>
            <a:ln w="25400" cap="flat" cmpd="sng" algn="ctr">
              <a:solidFill>
                <a:sysClr val="windowText" lastClr="000000"/>
              </a:solidFill>
              <a:prstDash val="solid"/>
            </a:ln>
            <a:effectLst/>
          </p:spPr>
          <p:txBody>
            <a:bodyPr rtlCol="0" anchor="ctr"/>
            <a:lstStyle/>
            <a:p>
              <a:pPr algn="ctr"/>
              <a:r>
                <a:rPr lang="en-US" sz="1000" b="1" kern="0" dirty="0">
                  <a:solidFill>
                    <a:sysClr val="windowText" lastClr="000000"/>
                  </a:solidFill>
                  <a:latin typeface="Intel Clear"/>
                </a:rPr>
                <a:t>Core</a:t>
              </a:r>
            </a:p>
          </p:txBody>
        </p:sp>
        <p:sp>
          <p:nvSpPr>
            <p:cNvPr id="111" name="Rectangle 110"/>
            <p:cNvSpPr/>
            <p:nvPr/>
          </p:nvSpPr>
          <p:spPr>
            <a:xfrm>
              <a:off x="5572570" y="2510641"/>
              <a:ext cx="480060" cy="370332"/>
            </a:xfrm>
            <a:prstGeom prst="rect">
              <a:avLst/>
            </a:prstGeom>
            <a:solidFill>
              <a:schemeClr val="accent4"/>
            </a:solidFill>
            <a:ln w="25400" cap="flat" cmpd="sng" algn="ctr">
              <a:solidFill>
                <a:sysClr val="windowText" lastClr="000000"/>
              </a:solidFill>
              <a:prstDash val="solid"/>
            </a:ln>
            <a:effectLst/>
          </p:spPr>
          <p:txBody>
            <a:bodyPr rtlCol="0" anchor="ctr"/>
            <a:lstStyle/>
            <a:p>
              <a:pPr algn="ctr"/>
              <a:r>
                <a:rPr lang="en-US" sz="1000" b="1" kern="0" dirty="0">
                  <a:solidFill>
                    <a:sysClr val="windowText" lastClr="000000"/>
                  </a:solidFill>
                  <a:latin typeface="Intel Clear"/>
                </a:rPr>
                <a:t>Core</a:t>
              </a:r>
            </a:p>
          </p:txBody>
        </p:sp>
        <p:sp>
          <p:nvSpPr>
            <p:cNvPr id="112" name="Rectangle 111"/>
            <p:cNvSpPr/>
            <p:nvPr/>
          </p:nvSpPr>
          <p:spPr>
            <a:xfrm>
              <a:off x="7352221" y="3499903"/>
              <a:ext cx="480060" cy="370332"/>
            </a:xfrm>
            <a:prstGeom prst="rect">
              <a:avLst/>
            </a:prstGeom>
            <a:solidFill>
              <a:schemeClr val="accent6"/>
            </a:solidFill>
            <a:ln w="25400" cap="flat" cmpd="sng" algn="ctr">
              <a:solidFill>
                <a:sysClr val="windowText" lastClr="000000"/>
              </a:solidFill>
              <a:prstDash val="solid"/>
            </a:ln>
            <a:effectLst/>
          </p:spPr>
          <p:txBody>
            <a:bodyPr rtlCol="0" anchor="ctr"/>
            <a:lstStyle/>
            <a:p>
              <a:pPr algn="ctr"/>
              <a:r>
                <a:rPr lang="en-US" sz="1000" b="1" kern="0" dirty="0">
                  <a:solidFill>
                    <a:sysClr val="windowText" lastClr="000000"/>
                  </a:solidFill>
                  <a:latin typeface="Intel Clear"/>
                </a:rPr>
                <a:t>Core</a:t>
              </a:r>
            </a:p>
          </p:txBody>
        </p:sp>
        <p:sp>
          <p:nvSpPr>
            <p:cNvPr id="113" name="Rectangle 112"/>
            <p:cNvSpPr/>
            <p:nvPr/>
          </p:nvSpPr>
          <p:spPr>
            <a:xfrm>
              <a:off x="7371335" y="3006127"/>
              <a:ext cx="480060" cy="370332"/>
            </a:xfrm>
            <a:prstGeom prst="rect">
              <a:avLst/>
            </a:prstGeom>
            <a:solidFill>
              <a:schemeClr val="accent6"/>
            </a:solidFill>
            <a:ln w="25400" cap="flat" cmpd="sng" algn="ctr">
              <a:solidFill>
                <a:sysClr val="windowText" lastClr="000000"/>
              </a:solidFill>
              <a:prstDash val="solid"/>
            </a:ln>
            <a:effectLst/>
          </p:spPr>
          <p:txBody>
            <a:bodyPr rtlCol="0" anchor="ctr"/>
            <a:lstStyle/>
            <a:p>
              <a:pPr algn="ctr"/>
              <a:r>
                <a:rPr lang="en-US" sz="1000" b="1" kern="0" dirty="0">
                  <a:solidFill>
                    <a:sysClr val="windowText" lastClr="000000"/>
                  </a:solidFill>
                  <a:latin typeface="Intel Clear"/>
                </a:rPr>
                <a:t>Core</a:t>
              </a:r>
            </a:p>
          </p:txBody>
        </p:sp>
        <p:sp>
          <p:nvSpPr>
            <p:cNvPr id="114" name="Rectangle 113"/>
            <p:cNvSpPr/>
            <p:nvPr/>
          </p:nvSpPr>
          <p:spPr>
            <a:xfrm>
              <a:off x="7371335" y="3999666"/>
              <a:ext cx="480060" cy="370332"/>
            </a:xfrm>
            <a:prstGeom prst="rect">
              <a:avLst/>
            </a:prstGeom>
            <a:solidFill>
              <a:schemeClr val="accent6"/>
            </a:solidFill>
            <a:ln w="25400" cap="flat" cmpd="sng" algn="ctr">
              <a:solidFill>
                <a:sysClr val="windowText" lastClr="000000"/>
              </a:solidFill>
              <a:prstDash val="solid"/>
            </a:ln>
            <a:effectLst/>
          </p:spPr>
          <p:txBody>
            <a:bodyPr rtlCol="0" anchor="ctr"/>
            <a:lstStyle/>
            <a:p>
              <a:pPr algn="ctr"/>
              <a:r>
                <a:rPr lang="en-US" sz="1000" b="1" kern="0" dirty="0">
                  <a:solidFill>
                    <a:sysClr val="windowText" lastClr="000000"/>
                  </a:solidFill>
                  <a:latin typeface="Intel Clear"/>
                </a:rPr>
                <a:t>Core</a:t>
              </a:r>
            </a:p>
          </p:txBody>
        </p:sp>
        <p:sp>
          <p:nvSpPr>
            <p:cNvPr id="115" name="Rectangle 114"/>
            <p:cNvSpPr/>
            <p:nvPr/>
          </p:nvSpPr>
          <p:spPr>
            <a:xfrm>
              <a:off x="7352221" y="2507648"/>
              <a:ext cx="480060" cy="370332"/>
            </a:xfrm>
            <a:prstGeom prst="rect">
              <a:avLst/>
            </a:prstGeom>
            <a:solidFill>
              <a:schemeClr val="accent6"/>
            </a:solidFill>
            <a:ln w="25400" cap="flat" cmpd="sng" algn="ctr">
              <a:solidFill>
                <a:sysClr val="windowText" lastClr="000000"/>
              </a:solidFill>
              <a:prstDash val="solid"/>
            </a:ln>
            <a:effectLst/>
          </p:spPr>
          <p:txBody>
            <a:bodyPr rtlCol="0" anchor="ctr"/>
            <a:lstStyle/>
            <a:p>
              <a:pPr algn="ctr"/>
              <a:r>
                <a:rPr lang="en-US" sz="1000" b="1" kern="0" dirty="0">
                  <a:solidFill>
                    <a:sysClr val="windowText" lastClr="000000"/>
                  </a:solidFill>
                  <a:latin typeface="Intel Clear"/>
                </a:rPr>
                <a:t>Core</a:t>
              </a:r>
            </a:p>
          </p:txBody>
        </p:sp>
        <p:sp>
          <p:nvSpPr>
            <p:cNvPr id="116" name="Rectangle 115"/>
            <p:cNvSpPr/>
            <p:nvPr/>
          </p:nvSpPr>
          <p:spPr>
            <a:xfrm>
              <a:off x="4492100" y="2510641"/>
              <a:ext cx="480060" cy="370332"/>
            </a:xfrm>
            <a:prstGeom prst="rect">
              <a:avLst/>
            </a:prstGeom>
            <a:solidFill>
              <a:schemeClr val="accent4"/>
            </a:solidFill>
            <a:ln w="25400" cap="flat" cmpd="sng" algn="ctr">
              <a:solidFill>
                <a:sysClr val="windowText" lastClr="000000"/>
              </a:solidFill>
              <a:prstDash val="solid"/>
            </a:ln>
            <a:effectLst/>
          </p:spPr>
          <p:txBody>
            <a:bodyPr rtlCol="0" anchor="ctr"/>
            <a:lstStyle/>
            <a:p>
              <a:pPr algn="ctr"/>
              <a:r>
                <a:rPr lang="en-US" sz="1000" b="1" kern="0" dirty="0" err="1">
                  <a:solidFill>
                    <a:sysClr val="windowText" lastClr="000000"/>
                  </a:solidFill>
                  <a:latin typeface="Intel Clear"/>
                </a:rPr>
                <a:t>Cbo</a:t>
              </a:r>
              <a:endParaRPr lang="en-US" sz="1000" b="1" kern="0" dirty="0">
                <a:solidFill>
                  <a:sysClr val="windowText" lastClr="000000"/>
                </a:solidFill>
                <a:latin typeface="Intel Clear"/>
              </a:endParaRPr>
            </a:p>
            <a:p>
              <a:pPr algn="ctr"/>
              <a:r>
                <a:rPr lang="en-US" sz="1000" b="1" kern="0" dirty="0">
                  <a:solidFill>
                    <a:sysClr val="windowText" lastClr="000000"/>
                  </a:solidFill>
                  <a:latin typeface="Intel Clear"/>
                </a:rPr>
                <a:t>LLC</a:t>
              </a:r>
            </a:p>
          </p:txBody>
        </p:sp>
        <p:sp>
          <p:nvSpPr>
            <p:cNvPr id="117" name="Rectangle 116"/>
            <p:cNvSpPr/>
            <p:nvPr/>
          </p:nvSpPr>
          <p:spPr>
            <a:xfrm>
              <a:off x="4979353" y="2513635"/>
              <a:ext cx="480060" cy="370332"/>
            </a:xfrm>
            <a:prstGeom prst="rect">
              <a:avLst/>
            </a:prstGeom>
            <a:solidFill>
              <a:schemeClr val="accent4"/>
            </a:solidFill>
            <a:ln w="25400" cap="flat" cmpd="sng" algn="ctr">
              <a:solidFill>
                <a:sysClr val="windowText" lastClr="000000"/>
              </a:solidFill>
              <a:prstDash val="solid"/>
            </a:ln>
            <a:effectLst/>
          </p:spPr>
          <p:txBody>
            <a:bodyPr rtlCol="0" anchor="ctr"/>
            <a:lstStyle/>
            <a:p>
              <a:pPr algn="ctr"/>
              <a:r>
                <a:rPr lang="en-US" sz="1000" b="1" kern="0" dirty="0">
                  <a:solidFill>
                    <a:sysClr val="windowText" lastClr="000000"/>
                  </a:solidFill>
                  <a:latin typeface="Intel Clear"/>
                </a:rPr>
                <a:t>Core</a:t>
              </a:r>
            </a:p>
          </p:txBody>
        </p:sp>
        <p:cxnSp>
          <p:nvCxnSpPr>
            <p:cNvPr id="118" name="Straight Connector 117"/>
            <p:cNvCxnSpPr/>
            <p:nvPr/>
          </p:nvCxnSpPr>
          <p:spPr>
            <a:xfrm>
              <a:off x="7358919" y="2189779"/>
              <a:ext cx="12416" cy="2539861"/>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9" name="Straight Connector 118"/>
            <p:cNvCxnSpPr/>
            <p:nvPr/>
          </p:nvCxnSpPr>
          <p:spPr>
            <a:xfrm>
              <a:off x="7371335" y="4729640"/>
              <a:ext cx="1090087"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pic>
        <p:nvPicPr>
          <p:cNvPr id="3" name="Picture 2"/>
          <p:cNvPicPr>
            <a:picLocks noChangeAspect="1"/>
          </p:cNvPicPr>
          <p:nvPr/>
        </p:nvPicPr>
        <p:blipFill>
          <a:blip r:embed="rId3"/>
          <a:stretch>
            <a:fillRect/>
          </a:stretch>
        </p:blipFill>
        <p:spPr>
          <a:xfrm>
            <a:off x="285181" y="3252415"/>
            <a:ext cx="2835389" cy="1735563"/>
          </a:xfrm>
          <a:prstGeom prst="rect">
            <a:avLst/>
          </a:prstGeom>
        </p:spPr>
      </p:pic>
      <p:sp>
        <p:nvSpPr>
          <p:cNvPr id="121" name="TextBox 120"/>
          <p:cNvSpPr txBox="1"/>
          <p:nvPr/>
        </p:nvSpPr>
        <p:spPr>
          <a:xfrm>
            <a:off x="3350813" y="3592982"/>
            <a:ext cx="5311102" cy="1169551"/>
          </a:xfrm>
          <a:prstGeom prst="rect">
            <a:avLst/>
          </a:prstGeom>
          <a:noFill/>
        </p:spPr>
        <p:txBody>
          <a:bodyPr wrap="square" lIns="91440" tIns="45720" rIns="91440" bIns="45720" rtlCol="0">
            <a:spAutoFit/>
          </a:bodyPr>
          <a:lstStyle/>
          <a:p>
            <a:pPr marL="171450" indent="-171450">
              <a:buFont typeface="Wingdings" panose="05000000000000000000" pitchFamily="2" charset="2"/>
              <a:buChar char="§"/>
            </a:pPr>
            <a:r>
              <a:rPr lang="en-US" sz="1400" dirty="0" smtClean="0">
                <a:solidFill>
                  <a:schemeClr val="tx2"/>
                </a:solidFill>
                <a:latin typeface="Intel Clear"/>
                <a:cs typeface="Neo Sans Intel"/>
              </a:rPr>
              <a:t>When </a:t>
            </a:r>
            <a:r>
              <a:rPr lang="en-US" sz="1400" dirty="0" err="1" smtClean="0">
                <a:solidFill>
                  <a:schemeClr val="tx2"/>
                </a:solidFill>
                <a:latin typeface="Intel Clear"/>
                <a:cs typeface="Neo Sans Intel"/>
              </a:rPr>
              <a:t>CoD</a:t>
            </a:r>
            <a:r>
              <a:rPr lang="en-US" sz="1400" dirty="0" smtClean="0">
                <a:solidFill>
                  <a:schemeClr val="tx2"/>
                </a:solidFill>
                <a:latin typeface="Intel Clear"/>
                <a:cs typeface="Neo Sans Intel"/>
              </a:rPr>
              <a:t> is enabled in BIOS, the dual-socket system will be present to the OS as having 4 NUMA nodes</a:t>
            </a:r>
          </a:p>
          <a:p>
            <a:pPr marL="171450" indent="-171450">
              <a:buFont typeface="Wingdings" panose="05000000000000000000" pitchFamily="2" charset="2"/>
              <a:buChar char="§"/>
            </a:pPr>
            <a:r>
              <a:rPr lang="en-US" sz="1400" dirty="0" smtClean="0">
                <a:solidFill>
                  <a:schemeClr val="tx2"/>
                </a:solidFill>
                <a:latin typeface="Intel Clear"/>
                <a:cs typeface="Neo Sans Intel"/>
              </a:rPr>
              <a:t>Memory will be equally distributed between NUMA nodes</a:t>
            </a:r>
          </a:p>
          <a:p>
            <a:pPr marL="171450" indent="-171450">
              <a:buFont typeface="Wingdings" panose="05000000000000000000" pitchFamily="2" charset="2"/>
              <a:buChar char="§"/>
            </a:pPr>
            <a:r>
              <a:rPr lang="en-US" sz="1400" dirty="0" smtClean="0">
                <a:solidFill>
                  <a:schemeClr val="tx2"/>
                </a:solidFill>
                <a:latin typeface="Intel Clear"/>
                <a:cs typeface="Neo Sans Intel"/>
              </a:rPr>
              <a:t>Example with dual E5-2697 v3 (2.6GHz, 14 cores, HT enabled) and 64GB of RAM </a:t>
            </a:r>
            <a:endParaRPr lang="en-US" sz="1400" dirty="0">
              <a:solidFill>
                <a:schemeClr val="tx2"/>
              </a:solidFill>
              <a:latin typeface="Intel Clear"/>
              <a:cs typeface="Neo Sans Intel"/>
            </a:endParaRPr>
          </a:p>
        </p:txBody>
      </p:sp>
    </p:spTree>
    <p:extLst>
      <p:ext uri="{BB962C8B-B14F-4D97-AF65-F5344CB8AC3E}">
        <p14:creationId xmlns:p14="http://schemas.microsoft.com/office/powerpoint/2010/main" val="22629730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55390" y="615660"/>
            <a:ext cx="7763477" cy="4196127"/>
          </a:xfrm>
          <a:prstGeom prst="rect">
            <a:avLst/>
          </a:prstGeom>
        </p:spPr>
      </p:pic>
      <p:sp>
        <p:nvSpPr>
          <p:cNvPr id="2" name="Title 1"/>
          <p:cNvSpPr>
            <a:spLocks noGrp="1"/>
          </p:cNvSpPr>
          <p:nvPr>
            <p:ph type="title"/>
          </p:nvPr>
        </p:nvSpPr>
        <p:spPr/>
        <p:txBody>
          <a:bodyPr/>
          <a:lstStyle/>
          <a:p>
            <a:r>
              <a:rPr lang="de-DE" dirty="0" smtClean="0"/>
              <a:t>HSW-EP Memory Read &amp; </a:t>
            </a:r>
            <a:r>
              <a:rPr lang="de-DE" dirty="0" err="1" smtClean="0"/>
              <a:t>Latency</a:t>
            </a:r>
            <a:r>
              <a:rPr lang="de-DE" dirty="0" smtClean="0"/>
              <a:t> </a:t>
            </a:r>
            <a:r>
              <a:rPr lang="de-DE" dirty="0" err="1" smtClean="0"/>
              <a:t>Bandwidth</a:t>
            </a:r>
            <a:endParaRPr lang="en-US" dirty="0"/>
          </a:p>
        </p:txBody>
      </p:sp>
      <p:sp>
        <p:nvSpPr>
          <p:cNvPr id="4" name="Slide Number Placeholder 3"/>
          <p:cNvSpPr>
            <a:spLocks noGrp="1"/>
          </p:cNvSpPr>
          <p:nvPr>
            <p:ph type="sldNum" sz="quarter" idx="12"/>
          </p:nvPr>
        </p:nvSpPr>
        <p:spPr/>
        <p:txBody>
          <a:bodyPr/>
          <a:lstStyle/>
          <a:p>
            <a:fld id="{EE2556C5-CE8C-6547-B838-EA80C61A4AF7}" type="slidenum">
              <a:rPr lang="en-US" smtClean="0">
                <a:solidFill>
                  <a:prstClr val="white"/>
                </a:solidFill>
              </a:rPr>
              <a:pPr/>
              <a:t>26</a:t>
            </a:fld>
            <a:endParaRPr lang="en-US" dirty="0">
              <a:solidFill>
                <a:prstClr val="white"/>
              </a:solidFill>
            </a:endParaRPr>
          </a:p>
        </p:txBody>
      </p:sp>
    </p:spTree>
    <p:extLst>
      <p:ext uri="{BB962C8B-B14F-4D97-AF65-F5344CB8AC3E}">
        <p14:creationId xmlns:p14="http://schemas.microsoft.com/office/powerpoint/2010/main" val="29823432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8866"/>
            <a:ext cx="8229600" cy="741560"/>
          </a:xfrm>
        </p:spPr>
        <p:txBody>
          <a:bodyPr>
            <a:normAutofit fontScale="90000"/>
          </a:bodyPr>
          <a:lstStyle/>
          <a:p>
            <a:r>
              <a:rPr lang="en-US" dirty="0" smtClean="0"/>
              <a:t>Intel® Xeon® Processor E5-2600 v3 Product Family</a:t>
            </a:r>
            <a:br>
              <a:rPr lang="en-US" dirty="0" smtClean="0"/>
            </a:br>
            <a:r>
              <a:rPr lang="en-US" dirty="0" smtClean="0"/>
              <a:t>High Performance Computing Summary</a:t>
            </a:r>
            <a:endParaRPr lang="en-US" dirty="0"/>
          </a:p>
        </p:txBody>
      </p:sp>
      <p:sp>
        <p:nvSpPr>
          <p:cNvPr id="3" name="Slide Number Placeholder 2"/>
          <p:cNvSpPr>
            <a:spLocks noGrp="1"/>
          </p:cNvSpPr>
          <p:nvPr>
            <p:ph type="sldNum" sz="quarter" idx="12"/>
          </p:nvPr>
        </p:nvSpPr>
        <p:spPr/>
        <p:txBody>
          <a:bodyPr/>
          <a:lstStyle/>
          <a:p>
            <a:fld id="{EE2556C5-CE8C-6547-B838-EA80C61A4AF7}" type="slidenum">
              <a:rPr lang="en-US" smtClean="0"/>
              <a:pPr/>
              <a:t>27</a:t>
            </a:fld>
            <a:endParaRPr lang="en-US"/>
          </a:p>
        </p:txBody>
      </p:sp>
      <p:graphicFrame>
        <p:nvGraphicFramePr>
          <p:cNvPr id="4" name="Chart 3"/>
          <p:cNvGraphicFramePr>
            <a:graphicFrameLocks/>
          </p:cNvGraphicFramePr>
          <p:nvPr>
            <p:extLst>
              <p:ext uri="{D42A27DB-BD31-4B8C-83A1-F6EECF244321}">
                <p14:modId xmlns:p14="http://schemas.microsoft.com/office/powerpoint/2010/main" val="304249078"/>
              </p:ext>
            </p:extLst>
          </p:nvPr>
        </p:nvGraphicFramePr>
        <p:xfrm>
          <a:off x="318501" y="1028701"/>
          <a:ext cx="8578921" cy="3471381"/>
        </p:xfrm>
        <a:graphic>
          <a:graphicData uri="http://schemas.openxmlformats.org/drawingml/2006/chart">
            <c:chart xmlns:c="http://schemas.openxmlformats.org/drawingml/2006/chart" xmlns:r="http://schemas.openxmlformats.org/officeDocument/2006/relationships" r:id="rId3"/>
          </a:graphicData>
        </a:graphic>
      </p:graphicFrame>
      <p:sp>
        <p:nvSpPr>
          <p:cNvPr id="8" name="Rounded Rectangle 7"/>
          <p:cNvSpPr/>
          <p:nvPr/>
        </p:nvSpPr>
        <p:spPr>
          <a:xfrm>
            <a:off x="6494981" y="1653711"/>
            <a:ext cx="965771" cy="698641"/>
          </a:xfrm>
          <a:prstGeom prst="roundRect">
            <a:avLst/>
          </a:prstGeom>
          <a:ln/>
        </p:spPr>
        <p:style>
          <a:lnRef idx="0">
            <a:schemeClr val="accent6"/>
          </a:lnRef>
          <a:fillRef idx="3">
            <a:schemeClr val="accent6"/>
          </a:fillRef>
          <a:effectRef idx="3">
            <a:schemeClr val="accent6"/>
          </a:effectRef>
          <a:fontRef idx="minor">
            <a:schemeClr val="lt1"/>
          </a:fontRef>
        </p:style>
        <p:txBody>
          <a:bodyPr lIns="91440" tIns="45720" rIns="91440" bIns="45720" rtlCol="0" anchor="ctr"/>
          <a:lstStyle/>
          <a:p>
            <a:pPr algn="ctr"/>
            <a:r>
              <a:rPr lang="en-US" sz="1200" dirty="0">
                <a:solidFill>
                  <a:schemeClr val="tx1"/>
                </a:solidFill>
              </a:rPr>
              <a:t>Up to </a:t>
            </a:r>
            <a:r>
              <a:rPr lang="en-US" sz="1400" b="1" dirty="0">
                <a:solidFill>
                  <a:schemeClr val="tx1"/>
                </a:solidFill>
              </a:rPr>
              <a:t>1.39x</a:t>
            </a:r>
            <a:r>
              <a:rPr lang="en-US" sz="1200" dirty="0">
                <a:solidFill>
                  <a:schemeClr val="tx1"/>
                </a:solidFill>
              </a:rPr>
              <a:t> </a:t>
            </a:r>
            <a:r>
              <a:rPr lang="en-US" sz="1200" dirty="0" err="1">
                <a:solidFill>
                  <a:schemeClr val="tx1"/>
                </a:solidFill>
              </a:rPr>
              <a:t>Geomean</a:t>
            </a:r>
            <a:endParaRPr lang="en-US" sz="1200" dirty="0">
              <a:solidFill>
                <a:schemeClr val="tx1"/>
              </a:solidFill>
            </a:endParaRPr>
          </a:p>
        </p:txBody>
      </p:sp>
      <p:sp>
        <p:nvSpPr>
          <p:cNvPr id="10" name="Rounded Rectangle 9"/>
          <p:cNvSpPr/>
          <p:nvPr/>
        </p:nvSpPr>
        <p:spPr>
          <a:xfrm>
            <a:off x="7796438" y="1090166"/>
            <a:ext cx="885291" cy="698641"/>
          </a:xfrm>
          <a:prstGeom prst="roundRect">
            <a:avLst/>
          </a:prstGeom>
          <a:ln/>
        </p:spPr>
        <p:style>
          <a:lnRef idx="0">
            <a:schemeClr val="accent6"/>
          </a:lnRef>
          <a:fillRef idx="3">
            <a:schemeClr val="accent6"/>
          </a:fillRef>
          <a:effectRef idx="3">
            <a:schemeClr val="accent6"/>
          </a:effectRef>
          <a:fontRef idx="minor">
            <a:schemeClr val="lt1"/>
          </a:fontRef>
        </p:style>
        <p:txBody>
          <a:bodyPr lIns="91440" tIns="45720" rIns="91440" bIns="45720" rtlCol="0" anchor="ctr"/>
          <a:lstStyle/>
          <a:p>
            <a:pPr algn="ctr"/>
            <a:r>
              <a:rPr lang="en-US" sz="1100" dirty="0">
                <a:solidFill>
                  <a:schemeClr val="tx1"/>
                </a:solidFill>
              </a:rPr>
              <a:t>Up to </a:t>
            </a:r>
            <a:r>
              <a:rPr lang="en-US" sz="1200" b="1" dirty="0">
                <a:solidFill>
                  <a:schemeClr val="tx1"/>
                </a:solidFill>
              </a:rPr>
              <a:t>1.72x </a:t>
            </a:r>
            <a:r>
              <a:rPr lang="en-US" sz="1100" dirty="0" err="1">
                <a:solidFill>
                  <a:schemeClr val="tx1"/>
                </a:solidFill>
              </a:rPr>
              <a:t>Geomean</a:t>
            </a:r>
            <a:endParaRPr lang="en-US" sz="1100" dirty="0">
              <a:solidFill>
                <a:schemeClr val="tx1"/>
              </a:solidFill>
            </a:endParaRPr>
          </a:p>
        </p:txBody>
      </p:sp>
      <p:sp>
        <p:nvSpPr>
          <p:cNvPr id="22" name="Rectangle 21"/>
          <p:cNvSpPr/>
          <p:nvPr/>
        </p:nvSpPr>
        <p:spPr>
          <a:xfrm>
            <a:off x="569344" y="4359941"/>
            <a:ext cx="7755148" cy="717504"/>
          </a:xfrm>
          <a:prstGeom prst="rect">
            <a:avLst/>
          </a:prstGeom>
        </p:spPr>
        <p:txBody>
          <a:bodyPr wrap="square" lIns="91440" tIns="45720" rIns="91440" bIns="45720">
            <a:spAutoFit/>
          </a:bodyPr>
          <a:lstStyle/>
          <a:p>
            <a:r>
              <a:rPr lang="en-US" sz="800" baseline="30000" dirty="0">
                <a:latin typeface="Arial Narrow" panose="020B0606020202030204" pitchFamily="34" charset="0"/>
              </a:rPr>
              <a:t>+</a:t>
            </a:r>
            <a:r>
              <a:rPr lang="en-US" sz="800" dirty="0">
                <a:latin typeface="Arial Narrow" panose="020B0606020202030204" pitchFamily="34" charset="0"/>
              </a:rPr>
              <a:t>Optimized for AVX. </a:t>
            </a:r>
            <a:r>
              <a:rPr lang="en-US" sz="800" baseline="30000" dirty="0">
                <a:latin typeface="Arial Narrow" panose="020B0606020202030204" pitchFamily="34" charset="0"/>
              </a:rPr>
              <a:t>++</a:t>
            </a:r>
            <a:r>
              <a:rPr lang="en-US" sz="800" dirty="0">
                <a:latin typeface="Arial Narrow" panose="020B0606020202030204" pitchFamily="34" charset="0"/>
              </a:rPr>
              <a:t>Optimized for AVX2. Source as of June 2014: Intel internal measurements on platform with two E5-2697 v2, 8x8GB DDR3-1866, RHEL6.3. Platform with two E5-2699 v3,  8x8GB DDR4-2133, RHEL 6.3, NUMA-COD mode for all except Energy- ES mode. Software and workloads used in performance tests may have been optimized for performance only on Intel microprocessors. Performance tests, such as </a:t>
            </a:r>
            <a:r>
              <a:rPr lang="en-US" sz="800" dirty="0" err="1">
                <a:latin typeface="Arial Narrow" pitchFamily="34" charset="0"/>
              </a:rPr>
              <a:t>SYSmark</a:t>
            </a:r>
            <a:r>
              <a:rPr lang="en-US" sz="800" dirty="0">
                <a:latin typeface="Arial Narrow" pitchFamily="34" charset="0"/>
              </a:rPr>
              <a:t> and </a:t>
            </a:r>
            <a:r>
              <a:rPr lang="en-US" sz="800" dirty="0" err="1">
                <a:latin typeface="Arial Narrow" pitchFamily="34" charset="0"/>
              </a:rPr>
              <a:t>MobileMark</a:t>
            </a:r>
            <a:r>
              <a:rPr lang="en-US" sz="800" dirty="0">
                <a:latin typeface="Arial Narrow" pitchFamily="34" charset="0"/>
              </a:rPr>
              <a:t>, are measured using specific computer systems, components, software, operations and functions. Any change to any of those factors may cause the results to vary. You should consult other information and performance tests to assist you in fully evaluating your contemplated purchases, including the performance of that product when combined with other products. </a:t>
            </a:r>
            <a:r>
              <a:rPr lang="en-US" sz="800" b="1" dirty="0">
                <a:latin typeface="Arial Narrow" pitchFamily="34" charset="0"/>
              </a:rPr>
              <a:t>For more information go to </a:t>
            </a:r>
            <a:r>
              <a:rPr lang="en-US" sz="800" b="1" dirty="0">
                <a:latin typeface="Arial Narrow" pitchFamily="34" charset="0"/>
                <a:hlinkClick r:id="rId4"/>
              </a:rPr>
              <a:t>http://www.intel.com/performance</a:t>
            </a:r>
            <a:r>
              <a:rPr lang="en-US" sz="800" dirty="0">
                <a:latin typeface="Arial Narrow" pitchFamily="34" charset="0"/>
              </a:rPr>
              <a:t> *Other names and brands may be claimed as the property of others.</a:t>
            </a:r>
          </a:p>
        </p:txBody>
      </p:sp>
      <p:graphicFrame>
        <p:nvGraphicFramePr>
          <p:cNvPr id="11" name="Table 10"/>
          <p:cNvGraphicFramePr>
            <a:graphicFrameLocks noGrp="1"/>
          </p:cNvGraphicFramePr>
          <p:nvPr>
            <p:extLst>
              <p:ext uri="{D42A27DB-BD31-4B8C-83A1-F6EECF244321}">
                <p14:modId xmlns:p14="http://schemas.microsoft.com/office/powerpoint/2010/main" val="2694234563"/>
              </p:ext>
            </p:extLst>
          </p:nvPr>
        </p:nvGraphicFramePr>
        <p:xfrm>
          <a:off x="3443252" y="2817125"/>
          <a:ext cx="1987552" cy="793750"/>
        </p:xfrm>
        <a:graphic>
          <a:graphicData uri="http://schemas.openxmlformats.org/drawingml/2006/table">
            <a:tbl>
              <a:tblPr>
                <a:tableStyleId>{5C22544A-7EE6-4342-B048-85BDC9FD1C3A}</a:tableStyleId>
              </a:tblPr>
              <a:tblGrid>
                <a:gridCol w="248444"/>
                <a:gridCol w="248444"/>
                <a:gridCol w="248444"/>
                <a:gridCol w="248444"/>
                <a:gridCol w="248444"/>
                <a:gridCol w="248444"/>
                <a:gridCol w="248444"/>
                <a:gridCol w="248444"/>
              </a:tblGrid>
              <a:tr h="793750">
                <a:tc>
                  <a:txBody>
                    <a:bodyPr/>
                    <a:lstStyle/>
                    <a:p>
                      <a:pPr algn="l" fontAlgn="ctr"/>
                      <a:r>
                        <a:rPr lang="en-US" sz="1200" u="none" strike="noStrike" dirty="0" smtClean="0">
                          <a:effectLst/>
                        </a:rPr>
                        <a:t>MILC</a:t>
                      </a:r>
                      <a:r>
                        <a:rPr lang="en-US" sz="1200" u="none" strike="noStrike" baseline="30000" dirty="0" smtClean="0">
                          <a:effectLst/>
                        </a:rPr>
                        <a:t>++</a:t>
                      </a:r>
                      <a:endParaRPr lang="en-US" sz="1200" b="0" i="0" u="none" strike="noStrike" dirty="0">
                        <a:solidFill>
                          <a:srgbClr val="000000"/>
                        </a:solidFill>
                        <a:effectLst/>
                        <a:latin typeface="Intel Clear" panose="020B0604020203020204" pitchFamily="34" charset="0"/>
                      </a:endParaRPr>
                    </a:p>
                  </a:txBody>
                  <a:tcPr marL="9525" marR="9525" marT="9525" marB="0" vert="vert27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ctr"/>
                      <a:r>
                        <a:rPr lang="en-US" sz="1200" u="none" strike="noStrike" dirty="0" smtClean="0">
                          <a:effectLst/>
                        </a:rPr>
                        <a:t>Amber</a:t>
                      </a:r>
                      <a:endParaRPr lang="en-US" sz="1200" b="0" i="0" u="none" strike="noStrike" dirty="0">
                        <a:solidFill>
                          <a:srgbClr val="000000"/>
                        </a:solidFill>
                        <a:effectLst/>
                        <a:latin typeface="Intel Clear" panose="020B0604020203020204" pitchFamily="34" charset="0"/>
                      </a:endParaRPr>
                    </a:p>
                  </a:txBody>
                  <a:tcPr marL="9525" marR="9525" marT="9525" marB="0" vert="vert27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b"/>
                      <a:r>
                        <a:rPr lang="en-US" sz="1200" u="none" strike="noStrike" dirty="0" smtClean="0">
                          <a:effectLst/>
                        </a:rPr>
                        <a:t>Gaussian</a:t>
                      </a:r>
                      <a:endParaRPr lang="en-US" sz="1200" b="0" i="0" u="none" strike="noStrike" dirty="0">
                        <a:solidFill>
                          <a:srgbClr val="000000"/>
                        </a:solidFill>
                        <a:effectLst/>
                        <a:latin typeface="Intel Clear" panose="020B0604020203020204" pitchFamily="34" charset="0"/>
                      </a:endParaRPr>
                    </a:p>
                  </a:txBody>
                  <a:tcPr marL="9525" marR="9525" marT="9525" marB="0" vert="vert27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ctr"/>
                      <a:r>
                        <a:rPr lang="en-US" sz="1200" u="none" strike="noStrike" dirty="0" err="1" smtClean="0">
                          <a:effectLst/>
                        </a:rPr>
                        <a:t>Gromacs</a:t>
                      </a:r>
                      <a:r>
                        <a:rPr lang="en-US" sz="1200" u="none" strike="noStrike" dirty="0" smtClean="0">
                          <a:effectLst/>
                        </a:rPr>
                        <a:t>+</a:t>
                      </a:r>
                      <a:endParaRPr lang="en-US" sz="1200" b="0" i="0" u="none" strike="noStrike" dirty="0">
                        <a:solidFill>
                          <a:srgbClr val="000000"/>
                        </a:solidFill>
                        <a:effectLst/>
                        <a:latin typeface="Intel Clear" panose="020B0604020203020204" pitchFamily="34" charset="0"/>
                      </a:endParaRPr>
                    </a:p>
                  </a:txBody>
                  <a:tcPr marL="9525" marR="9525" marT="9525" marB="0" vert="vert27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ctr"/>
                      <a:r>
                        <a:rPr lang="en-US" sz="1200" b="0" i="0" u="none" strike="noStrike" dirty="0" err="1" smtClean="0">
                          <a:solidFill>
                            <a:srgbClr val="000000"/>
                          </a:solidFill>
                          <a:effectLst/>
                          <a:latin typeface="Intel Clear" panose="020B0604020203020204" pitchFamily="34" charset="0"/>
                        </a:rPr>
                        <a:t>Gamess</a:t>
                      </a:r>
                      <a:endParaRPr lang="en-US" sz="1200" b="0" i="0" u="none" strike="noStrike" dirty="0">
                        <a:solidFill>
                          <a:srgbClr val="000000"/>
                        </a:solidFill>
                        <a:effectLst/>
                        <a:latin typeface="Intel Clear" panose="020B0604020203020204" pitchFamily="34" charset="0"/>
                      </a:endParaRPr>
                    </a:p>
                  </a:txBody>
                  <a:tcPr marL="9525" marR="9525" marT="9525" marB="0" vert="vert27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ctr"/>
                      <a:r>
                        <a:rPr lang="en-US" sz="1200" u="none" strike="noStrike" dirty="0" smtClean="0">
                          <a:effectLst/>
                        </a:rPr>
                        <a:t>Bowtie2++</a:t>
                      </a:r>
                      <a:endParaRPr lang="en-US" sz="1200" b="0" i="0" u="none" strike="noStrike" dirty="0">
                        <a:solidFill>
                          <a:srgbClr val="000000"/>
                        </a:solidFill>
                        <a:effectLst/>
                        <a:latin typeface="Intel Clear" panose="020B0604020203020204" pitchFamily="34" charset="0"/>
                      </a:endParaRPr>
                    </a:p>
                  </a:txBody>
                  <a:tcPr marL="9525" marR="9525" marT="9525" marB="0" vert="vert27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ctr"/>
                      <a:r>
                        <a:rPr lang="en-US" sz="1200" u="none" strike="noStrike" dirty="0" smtClean="0">
                          <a:effectLst/>
                        </a:rPr>
                        <a:t>Blast</a:t>
                      </a:r>
                      <a:endParaRPr lang="en-US" sz="1200" b="0" i="0" u="none" strike="noStrike" dirty="0">
                        <a:solidFill>
                          <a:srgbClr val="000000"/>
                        </a:solidFill>
                        <a:effectLst/>
                        <a:latin typeface="Intel Clear" panose="020B0604020203020204" pitchFamily="34" charset="0"/>
                      </a:endParaRPr>
                    </a:p>
                  </a:txBody>
                  <a:tcPr marL="9525" marR="9525" marT="9525" marB="0" vert="vert27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ctr"/>
                      <a:r>
                        <a:rPr lang="en-US" sz="1200" u="none" strike="noStrike" dirty="0" smtClean="0">
                          <a:effectLst/>
                        </a:rPr>
                        <a:t>NAMD</a:t>
                      </a:r>
                      <a:r>
                        <a:rPr lang="en-US" sz="1200" u="none" strike="noStrike" baseline="30000" dirty="0" smtClean="0">
                          <a:effectLst/>
                        </a:rPr>
                        <a:t>++</a:t>
                      </a:r>
                      <a:endParaRPr lang="en-US" sz="1200" b="0" i="0" u="none" strike="noStrike" dirty="0">
                        <a:solidFill>
                          <a:srgbClr val="000000"/>
                        </a:solidFill>
                        <a:effectLst/>
                        <a:latin typeface="Intel Clear" panose="020B0604020203020204" pitchFamily="34" charset="0"/>
                      </a:endParaRPr>
                    </a:p>
                  </a:txBody>
                  <a:tcPr marL="9525" marR="9525" marT="9525" marB="0" vert="vert27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bl>
          </a:graphicData>
        </a:graphic>
      </p:graphicFrame>
      <p:graphicFrame>
        <p:nvGraphicFramePr>
          <p:cNvPr id="23" name="Table 22"/>
          <p:cNvGraphicFramePr>
            <a:graphicFrameLocks noGrp="1"/>
          </p:cNvGraphicFramePr>
          <p:nvPr>
            <p:extLst>
              <p:ext uri="{D42A27DB-BD31-4B8C-83A1-F6EECF244321}">
                <p14:modId xmlns:p14="http://schemas.microsoft.com/office/powerpoint/2010/main" val="443940345"/>
              </p:ext>
            </p:extLst>
          </p:nvPr>
        </p:nvGraphicFramePr>
        <p:xfrm>
          <a:off x="5745957" y="2648315"/>
          <a:ext cx="533032" cy="973677"/>
        </p:xfrm>
        <a:graphic>
          <a:graphicData uri="http://schemas.openxmlformats.org/drawingml/2006/table">
            <a:tbl>
              <a:tblPr>
                <a:tableStyleId>{5C22544A-7EE6-4342-B048-85BDC9FD1C3A}</a:tableStyleId>
              </a:tblPr>
              <a:tblGrid>
                <a:gridCol w="266516"/>
                <a:gridCol w="266516"/>
              </a:tblGrid>
              <a:tr h="973677">
                <a:tc>
                  <a:txBody>
                    <a:bodyPr/>
                    <a:lstStyle/>
                    <a:p>
                      <a:pPr algn="l" fontAlgn="b"/>
                      <a:r>
                        <a:rPr lang="en-US" sz="1100" u="none" strike="noStrike" dirty="0">
                          <a:effectLst/>
                        </a:rPr>
                        <a:t>SEIS-kernel2</a:t>
                      </a:r>
                      <a:endParaRPr lang="en-US" sz="1100" b="0" i="0" u="none" strike="noStrike" dirty="0">
                        <a:solidFill>
                          <a:srgbClr val="000000"/>
                        </a:solidFill>
                        <a:effectLst/>
                        <a:latin typeface="Calibri"/>
                      </a:endParaRPr>
                    </a:p>
                  </a:txBody>
                  <a:tcPr marL="9525" marR="9525" marT="9525" marB="0" vert="vert27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b"/>
                      <a:r>
                        <a:rPr lang="en-US" sz="1100" u="none" strike="noStrike" dirty="0">
                          <a:effectLst/>
                        </a:rPr>
                        <a:t>SEIS-kernel3</a:t>
                      </a:r>
                      <a:endParaRPr lang="en-US" sz="1100" b="0" i="0" u="none" strike="noStrike" dirty="0">
                        <a:solidFill>
                          <a:srgbClr val="000000"/>
                        </a:solidFill>
                        <a:effectLst/>
                        <a:latin typeface="Calibri"/>
                      </a:endParaRPr>
                    </a:p>
                  </a:txBody>
                  <a:tcPr marL="9525" marR="9525" marT="9525" marB="0" vert="vert27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bl>
          </a:graphicData>
        </a:graphic>
      </p:graphicFrame>
      <p:graphicFrame>
        <p:nvGraphicFramePr>
          <p:cNvPr id="24" name="Table 23"/>
          <p:cNvGraphicFramePr>
            <a:graphicFrameLocks noGrp="1"/>
          </p:cNvGraphicFramePr>
          <p:nvPr>
            <p:extLst>
              <p:ext uri="{D42A27DB-BD31-4B8C-83A1-F6EECF244321}">
                <p14:modId xmlns:p14="http://schemas.microsoft.com/office/powerpoint/2010/main" val="3240456302"/>
              </p:ext>
            </p:extLst>
          </p:nvPr>
        </p:nvGraphicFramePr>
        <p:xfrm>
          <a:off x="1914339" y="2352352"/>
          <a:ext cx="1250950" cy="1254663"/>
        </p:xfrm>
        <a:graphic>
          <a:graphicData uri="http://schemas.openxmlformats.org/drawingml/2006/table">
            <a:tbl>
              <a:tblPr>
                <a:tableStyleId>{5C22544A-7EE6-4342-B048-85BDC9FD1C3A}</a:tableStyleId>
              </a:tblPr>
              <a:tblGrid>
                <a:gridCol w="250190"/>
                <a:gridCol w="250190"/>
                <a:gridCol w="250190"/>
                <a:gridCol w="250190"/>
                <a:gridCol w="250190"/>
              </a:tblGrid>
              <a:tr h="1254663">
                <a:tc>
                  <a:txBody>
                    <a:bodyPr/>
                    <a:lstStyle/>
                    <a:p>
                      <a:pPr algn="l" fontAlgn="b"/>
                      <a:r>
                        <a:rPr lang="en-US" sz="900" u="none" strike="noStrike" dirty="0" smtClean="0">
                          <a:effectLst/>
                          <a:latin typeface="+mn-lt"/>
                        </a:rPr>
                        <a:t>Dynamic Analysis</a:t>
                      </a:r>
                      <a:endParaRPr lang="en-US" sz="900" b="0" i="0" u="none" strike="noStrike" dirty="0">
                        <a:solidFill>
                          <a:srgbClr val="000000"/>
                        </a:solidFill>
                        <a:effectLst/>
                        <a:latin typeface="+mn-lt"/>
                      </a:endParaRPr>
                    </a:p>
                  </a:txBody>
                  <a:tcPr marL="9525" marR="9525" marT="9525" marB="0" vert="vert27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b"/>
                      <a:r>
                        <a:rPr lang="en-US" sz="900" b="0" i="0" u="none" strike="noStrike" dirty="0" smtClean="0">
                          <a:solidFill>
                            <a:srgbClr val="000000"/>
                          </a:solidFill>
                          <a:effectLst/>
                          <a:latin typeface="+mn-lt"/>
                        </a:rPr>
                        <a:t>FEA</a:t>
                      </a:r>
                      <a:endParaRPr lang="en-US" sz="900" b="0" i="0" u="none" strike="noStrike" dirty="0">
                        <a:solidFill>
                          <a:srgbClr val="000000"/>
                        </a:solidFill>
                        <a:effectLst/>
                        <a:latin typeface="+mn-lt"/>
                      </a:endParaRPr>
                    </a:p>
                  </a:txBody>
                  <a:tcPr marL="9525" marR="9525" marT="9525" marB="0" vert="vert27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b"/>
                      <a:r>
                        <a:rPr lang="en-US" sz="900" b="0" i="0" u="none" strike="noStrike" dirty="0" smtClean="0">
                          <a:solidFill>
                            <a:schemeClr val="dk1"/>
                          </a:solidFill>
                          <a:effectLst/>
                          <a:latin typeface="+mn-lt"/>
                        </a:rPr>
                        <a:t>Crash</a:t>
                      </a:r>
                      <a:r>
                        <a:rPr lang="en-US" sz="900" b="0" i="0" u="none" strike="noStrike" baseline="0" dirty="0" smtClean="0">
                          <a:solidFill>
                            <a:schemeClr val="dk1"/>
                          </a:solidFill>
                          <a:effectLst/>
                          <a:latin typeface="+mn-lt"/>
                        </a:rPr>
                        <a:t> Simulation</a:t>
                      </a:r>
                      <a:endParaRPr lang="en-US" sz="900" b="0" i="0" u="none" strike="noStrike" dirty="0">
                        <a:solidFill>
                          <a:srgbClr val="000000"/>
                        </a:solidFill>
                        <a:effectLst/>
                        <a:latin typeface="+mn-lt"/>
                      </a:endParaRPr>
                    </a:p>
                  </a:txBody>
                  <a:tcPr marL="9525" marR="9525" marT="9525" marB="0" vert="vert27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b"/>
                      <a:r>
                        <a:rPr lang="en-US" sz="900" u="none" strike="noStrike" dirty="0" smtClean="0">
                          <a:effectLst/>
                          <a:latin typeface="+mn-lt"/>
                        </a:rPr>
                        <a:t>CFD</a:t>
                      </a:r>
                      <a:endParaRPr lang="en-US" sz="900" b="0" i="0" u="none" strike="noStrike" dirty="0">
                        <a:solidFill>
                          <a:srgbClr val="000000"/>
                        </a:solidFill>
                        <a:effectLst/>
                        <a:latin typeface="+mn-lt"/>
                      </a:endParaRPr>
                    </a:p>
                  </a:txBody>
                  <a:tcPr marL="9525" marR="9525" marT="9525" marB="0" vert="vert27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b"/>
                      <a:r>
                        <a:rPr lang="en-US" sz="900" u="none" strike="noStrike" dirty="0" err="1" smtClean="0">
                          <a:effectLst/>
                          <a:latin typeface="+mn-lt"/>
                        </a:rPr>
                        <a:t>Multiphysics</a:t>
                      </a:r>
                      <a:r>
                        <a:rPr lang="en-US" sz="900" u="none" strike="noStrike" dirty="0" smtClean="0">
                          <a:effectLst/>
                          <a:latin typeface="+mn-lt"/>
                        </a:rPr>
                        <a:t> </a:t>
                      </a:r>
                      <a:r>
                        <a:rPr lang="en-US" sz="900" u="none" strike="noStrike" dirty="0" err="1" smtClean="0">
                          <a:effectLst/>
                          <a:latin typeface="+mn-lt"/>
                        </a:rPr>
                        <a:t>Sim</a:t>
                      </a:r>
                      <a:endParaRPr lang="en-US" sz="900" b="0" i="0" u="none" strike="noStrike" dirty="0">
                        <a:solidFill>
                          <a:srgbClr val="000000"/>
                        </a:solidFill>
                        <a:effectLst/>
                        <a:latin typeface="+mn-lt"/>
                      </a:endParaRPr>
                    </a:p>
                  </a:txBody>
                  <a:tcPr marL="9525" marR="9525" marT="9525" marB="0" vert="vert27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bl>
          </a:graphicData>
        </a:graphic>
      </p:graphicFrame>
      <p:graphicFrame>
        <p:nvGraphicFramePr>
          <p:cNvPr id="25" name="Table 24"/>
          <p:cNvGraphicFramePr>
            <a:graphicFrameLocks noGrp="1"/>
          </p:cNvGraphicFramePr>
          <p:nvPr>
            <p:extLst>
              <p:ext uri="{D42A27DB-BD31-4B8C-83A1-F6EECF244321}">
                <p14:modId xmlns:p14="http://schemas.microsoft.com/office/powerpoint/2010/main" val="1920827547"/>
              </p:ext>
            </p:extLst>
          </p:nvPr>
        </p:nvGraphicFramePr>
        <p:xfrm>
          <a:off x="6554998" y="2829824"/>
          <a:ext cx="768351" cy="787400"/>
        </p:xfrm>
        <a:graphic>
          <a:graphicData uri="http://schemas.openxmlformats.org/drawingml/2006/table">
            <a:tbl>
              <a:tblPr>
                <a:tableStyleId>{5C22544A-7EE6-4342-B048-85BDC9FD1C3A}</a:tableStyleId>
              </a:tblPr>
              <a:tblGrid>
                <a:gridCol w="256117"/>
                <a:gridCol w="256117"/>
                <a:gridCol w="256117"/>
              </a:tblGrid>
              <a:tr h="787400">
                <a:tc>
                  <a:txBody>
                    <a:bodyPr/>
                    <a:lstStyle/>
                    <a:p>
                      <a:pPr algn="l" fontAlgn="b"/>
                      <a:r>
                        <a:rPr lang="en-US" sz="1100" u="none" strike="noStrike" dirty="0" smtClean="0">
                          <a:effectLst/>
                        </a:rPr>
                        <a:t>WRF</a:t>
                      </a:r>
                      <a:r>
                        <a:rPr lang="en-US" sz="1100" u="none" strike="noStrike" baseline="30000" dirty="0" smtClean="0">
                          <a:effectLst/>
                        </a:rPr>
                        <a:t>+</a:t>
                      </a:r>
                      <a:endParaRPr lang="en-US" sz="1100" b="0" i="0" u="none" strike="noStrike" dirty="0">
                        <a:solidFill>
                          <a:srgbClr val="000000"/>
                        </a:solidFill>
                        <a:effectLst/>
                        <a:latin typeface="Calibri"/>
                      </a:endParaRPr>
                    </a:p>
                  </a:txBody>
                  <a:tcPr marL="9525" marR="9525" marT="9525" marB="0" vert="vert27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b"/>
                      <a:r>
                        <a:rPr lang="en-US" sz="1100" u="none" strike="noStrike" dirty="0" smtClean="0">
                          <a:effectLst/>
                        </a:rPr>
                        <a:t>ROMS</a:t>
                      </a:r>
                      <a:r>
                        <a:rPr lang="en-US" sz="1100" u="none" strike="noStrike" baseline="30000" dirty="0" smtClean="0">
                          <a:effectLst/>
                        </a:rPr>
                        <a:t>+</a:t>
                      </a:r>
                      <a:endParaRPr lang="en-US" sz="1100" b="0" i="0" u="none" strike="noStrike" dirty="0">
                        <a:solidFill>
                          <a:srgbClr val="000000"/>
                        </a:solidFill>
                        <a:effectLst/>
                        <a:latin typeface="Calibri"/>
                      </a:endParaRPr>
                    </a:p>
                  </a:txBody>
                  <a:tcPr marL="9525" marR="9525" marT="9525" marB="0" vert="vert27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b"/>
                      <a:r>
                        <a:rPr lang="en-US" sz="1100" u="none" strike="noStrike" dirty="0" smtClean="0">
                          <a:effectLst/>
                        </a:rPr>
                        <a:t>HOMME</a:t>
                      </a:r>
                      <a:r>
                        <a:rPr lang="en-US" sz="1100" u="none" strike="noStrike" baseline="30000" dirty="0" smtClean="0">
                          <a:effectLst/>
                        </a:rPr>
                        <a:t>+</a:t>
                      </a:r>
                      <a:endParaRPr lang="en-US" sz="1100" b="0" i="0" u="none" strike="noStrike" baseline="30000" dirty="0">
                        <a:solidFill>
                          <a:srgbClr val="000000"/>
                        </a:solidFill>
                        <a:effectLst/>
                        <a:latin typeface="Calibri"/>
                      </a:endParaRPr>
                    </a:p>
                  </a:txBody>
                  <a:tcPr marL="9525" marR="9525" marT="9525" marB="0" vert="vert27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bl>
          </a:graphicData>
        </a:graphic>
      </p:graphicFrame>
      <p:graphicFrame>
        <p:nvGraphicFramePr>
          <p:cNvPr id="26" name="Table 25"/>
          <p:cNvGraphicFramePr>
            <a:graphicFrameLocks noGrp="1"/>
          </p:cNvGraphicFramePr>
          <p:nvPr>
            <p:extLst>
              <p:ext uri="{D42A27DB-BD31-4B8C-83A1-F6EECF244321}">
                <p14:modId xmlns:p14="http://schemas.microsoft.com/office/powerpoint/2010/main" val="3450193794"/>
              </p:ext>
            </p:extLst>
          </p:nvPr>
        </p:nvGraphicFramePr>
        <p:xfrm>
          <a:off x="7600950" y="2704290"/>
          <a:ext cx="995860" cy="890588"/>
        </p:xfrm>
        <a:graphic>
          <a:graphicData uri="http://schemas.openxmlformats.org/drawingml/2006/table">
            <a:tbl>
              <a:tblPr>
                <a:tableStyleId>{5C22544A-7EE6-4342-B048-85BDC9FD1C3A}</a:tableStyleId>
              </a:tblPr>
              <a:tblGrid>
                <a:gridCol w="248965"/>
                <a:gridCol w="248965"/>
                <a:gridCol w="248965"/>
                <a:gridCol w="248965"/>
              </a:tblGrid>
              <a:tr h="890588">
                <a:tc>
                  <a:txBody>
                    <a:bodyPr/>
                    <a:lstStyle/>
                    <a:p>
                      <a:pPr algn="l" fontAlgn="ctr"/>
                      <a:r>
                        <a:rPr lang="en-US" sz="1000" u="none" strike="noStrike" dirty="0">
                          <a:effectLst/>
                        </a:rPr>
                        <a:t>FNR</a:t>
                      </a:r>
                      <a:endParaRPr lang="en-US" sz="1000" b="0" i="0" u="none" strike="noStrike" dirty="0">
                        <a:solidFill>
                          <a:srgbClr val="000000"/>
                        </a:solidFill>
                        <a:effectLst/>
                        <a:latin typeface="Intel Clear" panose="020B0604020203020204" pitchFamily="34" charset="0"/>
                      </a:endParaRPr>
                    </a:p>
                  </a:txBody>
                  <a:tcPr marL="9525" marR="9525" marT="9525" marB="0" vert="vert27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ctr"/>
                      <a:r>
                        <a:rPr lang="en-US" sz="1000" u="none" strike="noStrike" dirty="0" err="1" smtClean="0">
                          <a:effectLst/>
                        </a:rPr>
                        <a:t>BlackScholes</a:t>
                      </a:r>
                      <a:r>
                        <a:rPr lang="en-US" sz="1000" u="none" strike="noStrike" baseline="30000" dirty="0" smtClean="0">
                          <a:effectLst/>
                        </a:rPr>
                        <a:t>++</a:t>
                      </a:r>
                      <a:endParaRPr lang="en-US" sz="1000" b="0" i="0" u="none" strike="noStrike" dirty="0">
                        <a:solidFill>
                          <a:srgbClr val="000000"/>
                        </a:solidFill>
                        <a:effectLst/>
                        <a:latin typeface="Intel Clear" panose="020B0604020203020204" pitchFamily="34" charset="0"/>
                      </a:endParaRPr>
                    </a:p>
                  </a:txBody>
                  <a:tcPr marL="9525" marR="9525" marT="9525" marB="0" vert="vert27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ctr"/>
                      <a:r>
                        <a:rPr lang="en-US" sz="1000" u="none" strike="noStrike" dirty="0" err="1" smtClean="0">
                          <a:effectLst/>
                        </a:rPr>
                        <a:t>binomialcpu</a:t>
                      </a:r>
                      <a:r>
                        <a:rPr lang="en-US" sz="1000" u="none" strike="noStrike" baseline="30000" dirty="0" smtClean="0">
                          <a:effectLst/>
                        </a:rPr>
                        <a:t>++</a:t>
                      </a:r>
                      <a:r>
                        <a:rPr lang="en-US" sz="1000" u="none" strike="noStrike" dirty="0" smtClean="0">
                          <a:effectLst/>
                        </a:rPr>
                        <a:t> </a:t>
                      </a:r>
                      <a:endParaRPr lang="en-US" sz="1000" b="0" i="0" u="none" strike="noStrike" dirty="0">
                        <a:solidFill>
                          <a:srgbClr val="000000"/>
                        </a:solidFill>
                        <a:effectLst/>
                        <a:latin typeface="Intel Clear" panose="020B0604020203020204" pitchFamily="34" charset="0"/>
                      </a:endParaRPr>
                    </a:p>
                  </a:txBody>
                  <a:tcPr marL="9525" marR="9525" marT="9525" marB="0" vert="vert27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ctr"/>
                      <a:r>
                        <a:rPr lang="en-US" sz="1000" u="none" strike="noStrike" dirty="0" err="1" smtClean="0">
                          <a:effectLst/>
                        </a:rPr>
                        <a:t>MonteCarlo</a:t>
                      </a:r>
                      <a:r>
                        <a:rPr lang="en-US" sz="1000" u="none" strike="noStrike" baseline="30000" dirty="0" smtClean="0">
                          <a:effectLst/>
                        </a:rPr>
                        <a:t>++</a:t>
                      </a:r>
                      <a:endParaRPr lang="en-US" sz="1000" b="0" i="0" u="none" strike="noStrike" dirty="0">
                        <a:solidFill>
                          <a:srgbClr val="000000"/>
                        </a:solidFill>
                        <a:effectLst/>
                        <a:latin typeface="Intel Clear" panose="020B0604020203020204" pitchFamily="34" charset="0"/>
                      </a:endParaRPr>
                    </a:p>
                  </a:txBody>
                  <a:tcPr marL="9525" marR="9525" marT="9525" marB="0" vert="vert27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bl>
          </a:graphicData>
        </a:graphic>
      </p:graphicFrame>
      <p:sp>
        <p:nvSpPr>
          <p:cNvPr id="27" name="Rounded Rectangle 26"/>
          <p:cNvSpPr/>
          <p:nvPr/>
        </p:nvSpPr>
        <p:spPr>
          <a:xfrm>
            <a:off x="5498021" y="1788808"/>
            <a:ext cx="901700" cy="698641"/>
          </a:xfrm>
          <a:prstGeom prst="roundRect">
            <a:avLst/>
          </a:prstGeom>
          <a:ln/>
        </p:spPr>
        <p:style>
          <a:lnRef idx="0">
            <a:schemeClr val="accent6"/>
          </a:lnRef>
          <a:fillRef idx="3">
            <a:schemeClr val="accent6"/>
          </a:fillRef>
          <a:effectRef idx="3">
            <a:schemeClr val="accent6"/>
          </a:effectRef>
          <a:fontRef idx="minor">
            <a:schemeClr val="lt1"/>
          </a:fontRef>
        </p:style>
        <p:txBody>
          <a:bodyPr lIns="91440" tIns="45720" rIns="91440" bIns="45720" rtlCol="0" anchor="ctr"/>
          <a:lstStyle/>
          <a:p>
            <a:pPr algn="ctr"/>
            <a:r>
              <a:rPr lang="en-US" sz="1100" dirty="0">
                <a:solidFill>
                  <a:schemeClr val="tx1"/>
                </a:solidFill>
              </a:rPr>
              <a:t>Up to </a:t>
            </a:r>
            <a:r>
              <a:rPr lang="en-US" sz="1200" b="1" dirty="0">
                <a:solidFill>
                  <a:schemeClr val="tx1"/>
                </a:solidFill>
              </a:rPr>
              <a:t>1.32x</a:t>
            </a:r>
            <a:r>
              <a:rPr lang="en-US" sz="1100" dirty="0">
                <a:solidFill>
                  <a:schemeClr val="tx1"/>
                </a:solidFill>
              </a:rPr>
              <a:t> </a:t>
            </a:r>
            <a:r>
              <a:rPr lang="en-US" sz="1100" dirty="0" err="1">
                <a:solidFill>
                  <a:schemeClr val="tx1"/>
                </a:solidFill>
              </a:rPr>
              <a:t>Geomean</a:t>
            </a:r>
            <a:endParaRPr lang="en-US" sz="1100" dirty="0">
              <a:solidFill>
                <a:schemeClr val="tx1"/>
              </a:solidFill>
            </a:endParaRPr>
          </a:p>
        </p:txBody>
      </p:sp>
      <p:sp>
        <p:nvSpPr>
          <p:cNvPr id="29" name="Rounded Rectangle 28"/>
          <p:cNvSpPr/>
          <p:nvPr/>
        </p:nvSpPr>
        <p:spPr>
          <a:xfrm>
            <a:off x="2102450" y="1776511"/>
            <a:ext cx="901700" cy="698641"/>
          </a:xfrm>
          <a:prstGeom prst="roundRect">
            <a:avLst/>
          </a:prstGeom>
          <a:ln/>
        </p:spPr>
        <p:style>
          <a:lnRef idx="0">
            <a:schemeClr val="accent6"/>
          </a:lnRef>
          <a:fillRef idx="3">
            <a:schemeClr val="accent6"/>
          </a:fillRef>
          <a:effectRef idx="3">
            <a:schemeClr val="accent6"/>
          </a:effectRef>
          <a:fontRef idx="minor">
            <a:schemeClr val="lt1"/>
          </a:fontRef>
        </p:style>
        <p:txBody>
          <a:bodyPr lIns="91440" tIns="45720" rIns="91440" bIns="45720" rtlCol="0" anchor="ctr"/>
          <a:lstStyle/>
          <a:p>
            <a:pPr algn="ctr"/>
            <a:r>
              <a:rPr lang="en-US" sz="1100" dirty="0">
                <a:solidFill>
                  <a:schemeClr val="tx1"/>
                </a:solidFill>
              </a:rPr>
              <a:t>Up to </a:t>
            </a:r>
            <a:r>
              <a:rPr lang="en-US" sz="1200" b="1" dirty="0">
                <a:solidFill>
                  <a:schemeClr val="tx1"/>
                </a:solidFill>
              </a:rPr>
              <a:t>1.24x</a:t>
            </a:r>
            <a:r>
              <a:rPr lang="en-US" sz="1100" dirty="0">
                <a:solidFill>
                  <a:schemeClr val="tx1"/>
                </a:solidFill>
              </a:rPr>
              <a:t> </a:t>
            </a:r>
            <a:r>
              <a:rPr lang="en-US" sz="1100" dirty="0" err="1">
                <a:solidFill>
                  <a:schemeClr val="tx1"/>
                </a:solidFill>
              </a:rPr>
              <a:t>Geomean</a:t>
            </a:r>
            <a:endParaRPr lang="en-US" sz="1100" dirty="0">
              <a:solidFill>
                <a:schemeClr val="tx1"/>
              </a:solidFill>
            </a:endParaRPr>
          </a:p>
        </p:txBody>
      </p:sp>
      <p:sp>
        <p:nvSpPr>
          <p:cNvPr id="30" name="Rounded Rectangle 29"/>
          <p:cNvSpPr/>
          <p:nvPr/>
        </p:nvSpPr>
        <p:spPr>
          <a:xfrm>
            <a:off x="3996067" y="1840563"/>
            <a:ext cx="901700" cy="698641"/>
          </a:xfrm>
          <a:prstGeom prst="roundRect">
            <a:avLst/>
          </a:prstGeom>
          <a:ln/>
        </p:spPr>
        <p:style>
          <a:lnRef idx="0">
            <a:schemeClr val="accent6"/>
          </a:lnRef>
          <a:fillRef idx="3">
            <a:schemeClr val="accent6"/>
          </a:fillRef>
          <a:effectRef idx="3">
            <a:schemeClr val="accent6"/>
          </a:effectRef>
          <a:fontRef idx="minor">
            <a:schemeClr val="lt1"/>
          </a:fontRef>
        </p:style>
        <p:txBody>
          <a:bodyPr lIns="91440" tIns="45720" rIns="91440" bIns="45720" rtlCol="0" anchor="ctr"/>
          <a:lstStyle/>
          <a:p>
            <a:pPr algn="ctr"/>
            <a:r>
              <a:rPr lang="en-US" sz="1100" dirty="0">
                <a:solidFill>
                  <a:schemeClr val="tx1"/>
                </a:solidFill>
              </a:rPr>
              <a:t>Up to </a:t>
            </a:r>
            <a:r>
              <a:rPr lang="en-US" sz="1200" b="1" dirty="0">
                <a:solidFill>
                  <a:schemeClr val="tx1"/>
                </a:solidFill>
              </a:rPr>
              <a:t>1.25x</a:t>
            </a:r>
            <a:r>
              <a:rPr lang="en-US" sz="1100" dirty="0">
                <a:solidFill>
                  <a:schemeClr val="tx1"/>
                </a:solidFill>
              </a:rPr>
              <a:t> </a:t>
            </a:r>
            <a:r>
              <a:rPr lang="en-US" sz="1100" dirty="0" err="1">
                <a:solidFill>
                  <a:schemeClr val="tx1"/>
                </a:solidFill>
              </a:rPr>
              <a:t>Geomean</a:t>
            </a:r>
            <a:endParaRPr lang="en-US" sz="1100" dirty="0">
              <a:solidFill>
                <a:schemeClr val="tx1"/>
              </a:solidFill>
            </a:endParaRPr>
          </a:p>
        </p:txBody>
      </p:sp>
      <p:sp>
        <p:nvSpPr>
          <p:cNvPr id="17" name="TextBox 16"/>
          <p:cNvSpPr txBox="1"/>
          <p:nvPr/>
        </p:nvSpPr>
        <p:spPr>
          <a:xfrm>
            <a:off x="3976772" y="4983793"/>
            <a:ext cx="1180232" cy="215444"/>
          </a:xfrm>
          <a:prstGeom prst="rect">
            <a:avLst/>
          </a:prstGeom>
          <a:noFill/>
        </p:spPr>
        <p:txBody>
          <a:bodyPr wrap="square" lIns="91440" tIns="45720" rIns="91440" bIns="45720" rtlCol="0">
            <a:spAutoFit/>
          </a:bodyPr>
          <a:lstStyle/>
          <a:p>
            <a:pPr algn="ctr"/>
            <a:r>
              <a:rPr lang="en-US" sz="800" dirty="0">
                <a:solidFill>
                  <a:schemeClr val="bg1"/>
                </a:solidFill>
                <a:cs typeface="Neo Sans Intel"/>
              </a:rPr>
              <a:t>Intel Confidential</a:t>
            </a:r>
          </a:p>
        </p:txBody>
      </p:sp>
    </p:spTree>
    <p:extLst>
      <p:ext uri="{BB962C8B-B14F-4D97-AF65-F5344CB8AC3E}">
        <p14:creationId xmlns:p14="http://schemas.microsoft.com/office/powerpoint/2010/main" val="1947098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9324" y="171450"/>
            <a:ext cx="8436076" cy="652848"/>
          </a:xfrm>
        </p:spPr>
        <p:txBody>
          <a:bodyPr/>
          <a:lstStyle/>
          <a:p>
            <a:r>
              <a:rPr lang="en-US" dirty="0" smtClean="0"/>
              <a:t>History: Software </a:t>
            </a:r>
            <a:br>
              <a:rPr lang="en-US" dirty="0" smtClean="0"/>
            </a:br>
            <a:r>
              <a:rPr lang="en-US" dirty="0" smtClean="0"/>
              <a:t>How </a:t>
            </a:r>
            <a:r>
              <a:rPr lang="en-US" dirty="0"/>
              <a:t>o</a:t>
            </a:r>
            <a:r>
              <a:rPr lang="en-US" dirty="0" smtClean="0"/>
              <a:t>ld</a:t>
            </a:r>
            <a:r>
              <a:rPr lang="en-US" baseline="0" dirty="0" smtClean="0"/>
              <a:t> is HPC software?</a:t>
            </a:r>
            <a:endParaRPr lang="en-GB" dirty="0"/>
          </a:p>
        </p:txBody>
      </p:sp>
      <p:sp>
        <p:nvSpPr>
          <p:cNvPr id="3" name="Content Placeholder 2"/>
          <p:cNvSpPr>
            <a:spLocks noGrp="1"/>
          </p:cNvSpPr>
          <p:nvPr>
            <p:ph idx="1"/>
          </p:nvPr>
        </p:nvSpPr>
        <p:spPr/>
        <p:txBody>
          <a:bodyPr/>
          <a:lstStyle/>
          <a:p>
            <a:pPr marL="0" indent="0">
              <a:buNone/>
            </a:pPr>
            <a:endParaRPr lang="en-US" dirty="0" smtClean="0"/>
          </a:p>
          <a:p>
            <a:endParaRPr lang="en-US" dirty="0" smtClean="0"/>
          </a:p>
          <a:p>
            <a:pPr marL="0" indent="0">
              <a:buNone/>
            </a:pPr>
            <a:endParaRPr lang="en-US" dirty="0" smtClean="0"/>
          </a:p>
          <a:p>
            <a:endParaRPr lang="en-GB" dirty="0"/>
          </a:p>
        </p:txBody>
      </p:sp>
      <p:sp>
        <p:nvSpPr>
          <p:cNvPr id="5" name="Slide Number Placeholder 4"/>
          <p:cNvSpPr>
            <a:spLocks noGrp="1"/>
          </p:cNvSpPr>
          <p:nvPr>
            <p:ph type="sldNum" sz="quarter" idx="4"/>
          </p:nvPr>
        </p:nvSpPr>
        <p:spPr>
          <a:xfrm>
            <a:off x="8505825" y="4869657"/>
            <a:ext cx="501650" cy="273844"/>
          </a:xfrm>
          <a:prstGeom prst="rect">
            <a:avLst/>
          </a:prstGeom>
        </p:spPr>
        <p:txBody>
          <a:bodyPr/>
          <a:lstStyle/>
          <a:p>
            <a:pPr>
              <a:defRPr/>
            </a:pPr>
            <a:fld id="{B24AF377-3FB9-47A3-97B4-ECD8F8073FBE}" type="slidenum">
              <a:rPr lang="en-US" smtClean="0"/>
              <a:pPr>
                <a:defRPr/>
              </a:pPr>
              <a:t>28</a:t>
            </a:fld>
            <a:endParaRPr lang="en-US" dirty="0"/>
          </a:p>
        </p:txBody>
      </p:sp>
      <p:graphicFrame>
        <p:nvGraphicFramePr>
          <p:cNvPr id="6" name="Table 5"/>
          <p:cNvGraphicFramePr>
            <a:graphicFrameLocks noGrp="1"/>
          </p:cNvGraphicFramePr>
          <p:nvPr>
            <p:extLst>
              <p:ext uri="{D42A27DB-BD31-4B8C-83A1-F6EECF244321}">
                <p14:modId xmlns:p14="http://schemas.microsoft.com/office/powerpoint/2010/main" val="1820099987"/>
              </p:ext>
            </p:extLst>
          </p:nvPr>
        </p:nvGraphicFramePr>
        <p:xfrm>
          <a:off x="1674628" y="1194187"/>
          <a:ext cx="6096000" cy="2537459"/>
        </p:xfrm>
        <a:graphic>
          <a:graphicData uri="http://schemas.openxmlformats.org/drawingml/2006/table">
            <a:tbl>
              <a:tblPr firstRow="1" bandRow="1">
                <a:tableStyleId>{5C22544A-7EE6-4342-B048-85BDC9FD1C3A}</a:tableStyleId>
              </a:tblPr>
              <a:tblGrid>
                <a:gridCol w="2032000"/>
                <a:gridCol w="2032000"/>
                <a:gridCol w="2032000"/>
              </a:tblGrid>
              <a:tr h="278130">
                <a:tc>
                  <a:txBody>
                    <a:bodyPr/>
                    <a:lstStyle/>
                    <a:p>
                      <a:r>
                        <a:rPr lang="en-US" sz="1400" dirty="0" smtClean="0"/>
                        <a:t>Code</a:t>
                      </a:r>
                      <a:endParaRPr lang="en-GB" sz="1400" dirty="0"/>
                    </a:p>
                  </a:txBody>
                  <a:tcPr marT="34290" marB="34290"/>
                </a:tc>
                <a:tc>
                  <a:txBody>
                    <a:bodyPr/>
                    <a:lstStyle/>
                    <a:p>
                      <a:pPr algn="ctr"/>
                      <a:r>
                        <a:rPr lang="en-US" sz="1400" dirty="0" smtClean="0"/>
                        <a:t>Area</a:t>
                      </a:r>
                      <a:endParaRPr lang="en-GB" sz="1400" dirty="0"/>
                    </a:p>
                  </a:txBody>
                  <a:tcPr marT="34290" marB="34290"/>
                </a:tc>
                <a:tc>
                  <a:txBody>
                    <a:bodyPr/>
                    <a:lstStyle/>
                    <a:p>
                      <a:pPr algn="ctr"/>
                      <a:r>
                        <a:rPr lang="en-US" sz="1400" dirty="0" smtClean="0"/>
                        <a:t>Date</a:t>
                      </a:r>
                      <a:endParaRPr lang="en-GB" sz="1400" dirty="0"/>
                    </a:p>
                  </a:txBody>
                  <a:tcPr marT="34290" marB="34290"/>
                </a:tc>
              </a:tr>
              <a:tr h="278130">
                <a:tc>
                  <a:txBody>
                    <a:bodyPr/>
                    <a:lstStyle/>
                    <a:p>
                      <a:r>
                        <a:rPr lang="en-US" sz="1400" dirty="0" smtClean="0"/>
                        <a:t>NASTRAN</a:t>
                      </a:r>
                      <a:endParaRPr lang="en-GB" sz="1400" dirty="0"/>
                    </a:p>
                  </a:txBody>
                  <a:tcPr marT="34290" marB="34290"/>
                </a:tc>
                <a:tc>
                  <a:txBody>
                    <a:bodyPr/>
                    <a:lstStyle/>
                    <a:p>
                      <a:pPr algn="ctr"/>
                      <a:r>
                        <a:rPr lang="en-US" sz="1400" dirty="0" smtClean="0"/>
                        <a:t>Structures</a:t>
                      </a:r>
                      <a:endParaRPr lang="en-GB" sz="1400" dirty="0"/>
                    </a:p>
                  </a:txBody>
                  <a:tcPr marT="34290" marB="34290"/>
                </a:tc>
                <a:tc>
                  <a:txBody>
                    <a:bodyPr/>
                    <a:lstStyle/>
                    <a:p>
                      <a:pPr algn="ctr"/>
                      <a:r>
                        <a:rPr lang="en-US" sz="1400" dirty="0" smtClean="0"/>
                        <a:t>1968</a:t>
                      </a:r>
                      <a:endParaRPr lang="en-GB" sz="1400" dirty="0"/>
                    </a:p>
                  </a:txBody>
                  <a:tcPr marT="34290" marB="34290"/>
                </a:tc>
              </a:tr>
              <a:tr h="278130">
                <a:tc>
                  <a:txBody>
                    <a:bodyPr/>
                    <a:lstStyle/>
                    <a:p>
                      <a:r>
                        <a:rPr lang="en-US" sz="1400" dirty="0" smtClean="0"/>
                        <a:t>Spice</a:t>
                      </a:r>
                      <a:endParaRPr lang="en-GB" sz="1400" dirty="0"/>
                    </a:p>
                  </a:txBody>
                  <a:tcPr marT="34290" marB="34290"/>
                </a:tc>
                <a:tc>
                  <a:txBody>
                    <a:bodyPr/>
                    <a:lstStyle/>
                    <a:p>
                      <a:pPr algn="ctr"/>
                      <a:r>
                        <a:rPr lang="en-US" sz="1400" dirty="0" smtClean="0"/>
                        <a:t>E-Cad</a:t>
                      </a:r>
                    </a:p>
                  </a:txBody>
                  <a:tcPr marT="34290" marB="34290"/>
                </a:tc>
                <a:tc>
                  <a:txBody>
                    <a:bodyPr/>
                    <a:lstStyle/>
                    <a:p>
                      <a:pPr algn="ctr"/>
                      <a:r>
                        <a:rPr lang="en-US" sz="1400" dirty="0" smtClean="0"/>
                        <a:t>1972</a:t>
                      </a:r>
                    </a:p>
                  </a:txBody>
                  <a:tcPr marT="34290" marB="34290"/>
                </a:tc>
              </a:tr>
              <a:tr h="278130">
                <a:tc>
                  <a:txBody>
                    <a:bodyPr/>
                    <a:lstStyle/>
                    <a:p>
                      <a:r>
                        <a:rPr lang="en-US" sz="1400" dirty="0" smtClean="0"/>
                        <a:t>Pam-Crash 	</a:t>
                      </a:r>
                      <a:endParaRPr lang="en-GB" sz="1400" dirty="0"/>
                    </a:p>
                  </a:txBody>
                  <a:tcPr marT="34290" marB="34290"/>
                </a:tc>
                <a:tc>
                  <a:txBody>
                    <a:bodyPr/>
                    <a:lstStyle/>
                    <a:p>
                      <a:pPr algn="ctr"/>
                      <a:r>
                        <a:rPr lang="en-US" sz="1400" dirty="0" smtClean="0"/>
                        <a:t>Structures</a:t>
                      </a:r>
                    </a:p>
                  </a:txBody>
                  <a:tcPr marT="34290" marB="34290"/>
                </a:tc>
                <a:tc>
                  <a:txBody>
                    <a:bodyPr/>
                    <a:lstStyle/>
                    <a:p>
                      <a:pPr algn="ctr"/>
                      <a:r>
                        <a:rPr lang="en-US" sz="1400" dirty="0" smtClean="0"/>
                        <a:t>1978</a:t>
                      </a:r>
                    </a:p>
                  </a:txBody>
                  <a:tcPr marT="34290" marB="34290"/>
                </a:tc>
              </a:tr>
              <a:tr h="278130">
                <a:tc>
                  <a:txBody>
                    <a:bodyPr/>
                    <a:lstStyle/>
                    <a:p>
                      <a:r>
                        <a:rPr lang="en-US" sz="1400" dirty="0" smtClean="0"/>
                        <a:t>UKMO Unified Model </a:t>
                      </a:r>
                      <a:endParaRPr lang="en-GB" sz="1400" dirty="0"/>
                    </a:p>
                  </a:txBody>
                  <a:tcPr marT="34290" marB="3429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smtClean="0"/>
                        <a:t>Weather</a:t>
                      </a:r>
                    </a:p>
                  </a:txBody>
                  <a:tcPr marT="34290" marB="3429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smtClean="0"/>
                        <a:t>1990</a:t>
                      </a:r>
                    </a:p>
                  </a:txBody>
                  <a:tcPr marT="34290" marB="34290"/>
                </a:tc>
              </a:tr>
              <a:tr h="278130">
                <a:tc>
                  <a:txBody>
                    <a:bodyPr/>
                    <a:lstStyle/>
                    <a:p>
                      <a:r>
                        <a:rPr lang="en-US" sz="1400" dirty="0" err="1" smtClean="0"/>
                        <a:t>PETSc</a:t>
                      </a:r>
                      <a:endParaRPr lang="en-GB" sz="1400" dirty="0"/>
                    </a:p>
                  </a:txBody>
                  <a:tcPr marT="34290" marB="3429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smtClean="0"/>
                        <a:t>Solvers</a:t>
                      </a:r>
                    </a:p>
                  </a:txBody>
                  <a:tcPr marT="34290" marB="3429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smtClean="0"/>
                        <a:t>1991</a:t>
                      </a:r>
                    </a:p>
                  </a:txBody>
                  <a:tcPr marT="34290" marB="34290"/>
                </a:tc>
              </a:tr>
              <a:tr h="278130">
                <a:tc>
                  <a:txBody>
                    <a:bodyPr/>
                    <a:lstStyle/>
                    <a:p>
                      <a:r>
                        <a:rPr lang="en-US" sz="1400" dirty="0" smtClean="0"/>
                        <a:t>LAPACK </a:t>
                      </a:r>
                      <a:endParaRPr lang="en-GB" sz="1400" dirty="0"/>
                    </a:p>
                  </a:txBody>
                  <a:tcPr marT="34290" marB="3429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smtClean="0"/>
                        <a:t>Solvers</a:t>
                      </a:r>
                    </a:p>
                  </a:txBody>
                  <a:tcPr marT="34290" marB="3429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smtClean="0"/>
                        <a:t>1992</a:t>
                      </a:r>
                    </a:p>
                  </a:txBody>
                  <a:tcPr marT="34290" marB="34290"/>
                </a:tc>
              </a:tr>
              <a:tr h="27813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NWCHEM</a:t>
                      </a:r>
                      <a:endParaRPr lang="en-GB" sz="1400" dirty="0"/>
                    </a:p>
                  </a:txBody>
                  <a:tcPr marT="34290" marB="3429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smtClean="0"/>
                        <a:t>Chemistry</a:t>
                      </a:r>
                    </a:p>
                  </a:txBody>
                  <a:tcPr marT="34290" marB="3429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smtClean="0"/>
                        <a:t>1995 </a:t>
                      </a:r>
                    </a:p>
                  </a:txBody>
                  <a:tcPr marT="34290" marB="34290"/>
                </a:tc>
              </a:tr>
              <a:tr h="278130">
                <a:tc>
                  <a:txBody>
                    <a:bodyPr/>
                    <a:lstStyle/>
                    <a:p>
                      <a:r>
                        <a:rPr lang="en-US" sz="1400" dirty="0" smtClean="0"/>
                        <a:t>WRF	</a:t>
                      </a:r>
                      <a:endParaRPr lang="en-GB" sz="1400" dirty="0"/>
                    </a:p>
                  </a:txBody>
                  <a:tcPr marT="34290" marB="34290"/>
                </a:tc>
                <a:tc>
                  <a:txBody>
                    <a:bodyPr/>
                    <a:lstStyle/>
                    <a:p>
                      <a:pPr algn="ctr"/>
                      <a:r>
                        <a:rPr lang="en-US" sz="1400" dirty="0" smtClean="0"/>
                        <a:t>Weather</a:t>
                      </a:r>
                      <a:endParaRPr lang="en-GB" sz="1400" dirty="0"/>
                    </a:p>
                  </a:txBody>
                  <a:tcPr marT="34290" marB="34290"/>
                </a:tc>
                <a:tc>
                  <a:txBody>
                    <a:bodyPr/>
                    <a:lstStyle/>
                    <a:p>
                      <a:pPr algn="ctr"/>
                      <a:r>
                        <a:rPr lang="en-US" sz="1400" dirty="0" smtClean="0"/>
                        <a:t>2000</a:t>
                      </a:r>
                      <a:endParaRPr lang="en-GB" sz="1400" dirty="0"/>
                    </a:p>
                  </a:txBody>
                  <a:tcPr marT="34290" marB="34290"/>
                </a:tc>
              </a:tr>
            </a:tbl>
          </a:graphicData>
        </a:graphic>
      </p:graphicFrame>
      <p:sp>
        <p:nvSpPr>
          <p:cNvPr id="7" name="TextBox 6"/>
          <p:cNvSpPr txBox="1"/>
          <p:nvPr/>
        </p:nvSpPr>
        <p:spPr>
          <a:xfrm>
            <a:off x="531629" y="3899805"/>
            <a:ext cx="7878725" cy="904863"/>
          </a:xfrm>
          <a:prstGeom prst="rect">
            <a:avLst/>
          </a:prstGeom>
          <a:noFill/>
        </p:spPr>
        <p:txBody>
          <a:bodyPr wrap="square" rtlCol="0">
            <a:spAutoFit/>
          </a:bodyPr>
          <a:lstStyle/>
          <a:p>
            <a:pPr marL="225425" indent="-225425" eaLnBrk="0" hangingPunct="0">
              <a:spcBef>
                <a:spcPct val="20000"/>
              </a:spcBef>
              <a:buFont typeface="Arial" pitchFamily="34" charset="0"/>
              <a:buChar char="•"/>
            </a:pPr>
            <a:r>
              <a:rPr lang="en-US" sz="2400" dirty="0">
                <a:latin typeface="+mn-lt"/>
                <a:cs typeface="ＭＳ Ｐゴシック" charset="-128"/>
              </a:rPr>
              <a:t>Code lasts much longer than </a:t>
            </a:r>
            <a:r>
              <a:rPr lang="en-US" sz="2400" dirty="0" smtClean="0">
                <a:latin typeface="+mn-lt"/>
                <a:cs typeface="ＭＳ Ｐゴシック" charset="-128"/>
              </a:rPr>
              <a:t>hardware</a:t>
            </a:r>
          </a:p>
          <a:p>
            <a:pPr marL="225425" indent="-225425" eaLnBrk="0" hangingPunct="0">
              <a:spcBef>
                <a:spcPct val="20000"/>
              </a:spcBef>
              <a:buFont typeface="Arial" pitchFamily="34" charset="0"/>
              <a:buChar char="•"/>
            </a:pPr>
            <a:r>
              <a:rPr lang="en-US" sz="2400" dirty="0" smtClean="0">
                <a:latin typeface="+mn-lt"/>
                <a:cs typeface="ＭＳ Ｐゴシック" charset="-128"/>
              </a:rPr>
              <a:t>We must support old code on new hardware</a:t>
            </a:r>
            <a:endParaRPr lang="en-GB" dirty="0"/>
          </a:p>
        </p:txBody>
      </p:sp>
    </p:spTree>
    <p:extLst>
      <p:ext uri="{BB962C8B-B14F-4D97-AF65-F5344CB8AC3E}">
        <p14:creationId xmlns:p14="http://schemas.microsoft.com/office/powerpoint/2010/main" val="25632665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3962" y="171450"/>
            <a:ext cx="8436076" cy="652848"/>
          </a:xfrm>
        </p:spPr>
        <p:txBody>
          <a:bodyPr/>
          <a:lstStyle/>
          <a:p>
            <a:r>
              <a:rPr lang="en-US" dirty="0" smtClean="0"/>
              <a:t>History: Software</a:t>
            </a:r>
            <a:br>
              <a:rPr lang="en-US" dirty="0" smtClean="0"/>
            </a:br>
            <a:r>
              <a:rPr lang="en-US" dirty="0" smtClean="0"/>
              <a:t>How old are languages?</a:t>
            </a:r>
            <a:br>
              <a:rPr lang="en-US" dirty="0" smtClean="0"/>
            </a:br>
            <a:endParaRPr lang="en-GB" dirty="0"/>
          </a:p>
        </p:txBody>
      </p:sp>
      <p:sp>
        <p:nvSpPr>
          <p:cNvPr id="3" name="Content Placeholder 2"/>
          <p:cNvSpPr>
            <a:spLocks noGrp="1"/>
          </p:cNvSpPr>
          <p:nvPr>
            <p:ph idx="1"/>
          </p:nvPr>
        </p:nvSpPr>
        <p:spPr>
          <a:xfrm>
            <a:off x="455614" y="2542067"/>
            <a:ext cx="8688387" cy="2338362"/>
          </a:xfrm>
        </p:spPr>
        <p:txBody>
          <a:bodyPr/>
          <a:lstStyle/>
          <a:p>
            <a:pPr>
              <a:buClrTx/>
            </a:pPr>
            <a:r>
              <a:rPr lang="en-US" dirty="0" smtClean="0"/>
              <a:t>Languages that work have a long life</a:t>
            </a:r>
          </a:p>
          <a:p>
            <a:pPr lvl="1">
              <a:buClrTx/>
            </a:pPr>
            <a:r>
              <a:rPr lang="en-US" dirty="0" smtClean="0"/>
              <a:t>Investment in code</a:t>
            </a:r>
          </a:p>
          <a:p>
            <a:pPr lvl="1">
              <a:buClrTx/>
            </a:pPr>
            <a:r>
              <a:rPr lang="en-US" dirty="0" smtClean="0"/>
              <a:t>Investment in brain-cells</a:t>
            </a:r>
          </a:p>
          <a:p>
            <a:pPr>
              <a:buClrTx/>
            </a:pPr>
            <a:r>
              <a:rPr lang="en-US" dirty="0" smtClean="0"/>
              <a:t>All have open specifications &amp; many implementations</a:t>
            </a:r>
          </a:p>
          <a:p>
            <a:pPr lvl="1">
              <a:buClrTx/>
            </a:pPr>
            <a:r>
              <a:rPr lang="en-US" dirty="0" smtClean="0"/>
              <a:t>Formal standards (C, C++, Fortran)</a:t>
            </a:r>
          </a:p>
          <a:p>
            <a:pPr lvl="1">
              <a:buClrTx/>
            </a:pPr>
            <a:r>
              <a:rPr lang="en-US" dirty="0" smtClean="0"/>
              <a:t>Open industry standards (MPI, OpenMP)</a:t>
            </a:r>
          </a:p>
          <a:p>
            <a:pPr>
              <a:buClrTx/>
            </a:pPr>
            <a:r>
              <a:rPr lang="en-US" dirty="0" smtClean="0"/>
              <a:t>We must support old languages on new hardware</a:t>
            </a:r>
            <a:endParaRPr lang="en-GB" dirty="0"/>
          </a:p>
        </p:txBody>
      </p:sp>
      <p:graphicFrame>
        <p:nvGraphicFramePr>
          <p:cNvPr id="6" name="Table 5"/>
          <p:cNvGraphicFramePr>
            <a:graphicFrameLocks noGrp="1"/>
          </p:cNvGraphicFramePr>
          <p:nvPr>
            <p:extLst>
              <p:ext uri="{D42A27DB-BD31-4B8C-83A1-F6EECF244321}">
                <p14:modId xmlns:p14="http://schemas.microsoft.com/office/powerpoint/2010/main" val="836267623"/>
              </p:ext>
            </p:extLst>
          </p:nvPr>
        </p:nvGraphicFramePr>
        <p:xfrm>
          <a:off x="1164887" y="830036"/>
          <a:ext cx="6453298" cy="1691639"/>
        </p:xfrm>
        <a:graphic>
          <a:graphicData uri="http://schemas.openxmlformats.org/drawingml/2006/table">
            <a:tbl>
              <a:tblPr firstRow="1" bandRow="1">
                <a:tableStyleId>{5C22544A-7EE6-4342-B048-85BDC9FD1C3A}</a:tableStyleId>
              </a:tblPr>
              <a:tblGrid>
                <a:gridCol w="1529596"/>
                <a:gridCol w="4923702"/>
              </a:tblGrid>
              <a:tr h="278130">
                <a:tc>
                  <a:txBody>
                    <a:bodyPr/>
                    <a:lstStyle/>
                    <a:p>
                      <a:r>
                        <a:rPr lang="en-US" sz="1400" dirty="0" smtClean="0"/>
                        <a:t>Language</a:t>
                      </a:r>
                      <a:endParaRPr lang="en-GB" sz="1400" dirty="0"/>
                    </a:p>
                  </a:txBody>
                  <a:tcPr marT="34290" marB="34290"/>
                </a:tc>
                <a:tc>
                  <a:txBody>
                    <a:bodyPr/>
                    <a:lstStyle/>
                    <a:p>
                      <a:pPr algn="ctr"/>
                      <a:r>
                        <a:rPr lang="en-US" sz="1400" dirty="0" smtClean="0"/>
                        <a:t>Date</a:t>
                      </a:r>
                      <a:endParaRPr lang="en-GB" sz="1400" dirty="0"/>
                    </a:p>
                  </a:txBody>
                  <a:tcPr marT="34290" marB="34290"/>
                </a:tc>
              </a:tr>
              <a:tr h="278130">
                <a:tc>
                  <a:txBody>
                    <a:bodyPr/>
                    <a:lstStyle/>
                    <a:p>
                      <a:r>
                        <a:rPr lang="en-US" sz="1400" dirty="0" smtClean="0"/>
                        <a:t>Fortran</a:t>
                      </a:r>
                      <a:endParaRPr lang="en-GB" sz="1400" dirty="0"/>
                    </a:p>
                  </a:txBody>
                  <a:tcPr marT="34290" marB="34290"/>
                </a:tc>
                <a:tc>
                  <a:txBody>
                    <a:bodyPr/>
                    <a:lstStyle/>
                    <a:p>
                      <a:pPr algn="l"/>
                      <a:r>
                        <a:rPr lang="en-US" sz="1400" dirty="0" smtClean="0"/>
                        <a:t>1966 (FORTRAN 66)</a:t>
                      </a:r>
                      <a:endParaRPr lang="en-GB" sz="1400" dirty="0"/>
                    </a:p>
                  </a:txBody>
                  <a:tcPr marT="34290" marB="34290"/>
                </a:tc>
              </a:tr>
              <a:tr h="278130">
                <a:tc>
                  <a:txBody>
                    <a:bodyPr/>
                    <a:lstStyle/>
                    <a:p>
                      <a:r>
                        <a:rPr lang="en-US" sz="1400" dirty="0" smtClean="0"/>
                        <a:t>C</a:t>
                      </a:r>
                      <a:endParaRPr lang="en-GB" sz="1400" dirty="0"/>
                    </a:p>
                  </a:txBody>
                  <a:tcPr marT="34290" marB="34290"/>
                </a:tc>
                <a:tc>
                  <a:txBody>
                    <a:bodyPr/>
                    <a:lstStyle/>
                    <a:p>
                      <a:pPr algn="l"/>
                      <a:r>
                        <a:rPr lang="en-US" sz="1400" dirty="0" smtClean="0"/>
                        <a:t>1978 (K&amp;R)</a:t>
                      </a:r>
                      <a:endParaRPr lang="en-GB" sz="1400" dirty="0"/>
                    </a:p>
                  </a:txBody>
                  <a:tcPr marT="34290" marB="34290"/>
                </a:tc>
              </a:tr>
              <a:tr h="278130">
                <a:tc>
                  <a:txBody>
                    <a:bodyPr/>
                    <a:lstStyle/>
                    <a:p>
                      <a:r>
                        <a:rPr lang="en-US" sz="1400" dirty="0" smtClean="0"/>
                        <a:t>C++</a:t>
                      </a:r>
                      <a:endParaRPr lang="en-GB" sz="1400" dirty="0"/>
                    </a:p>
                  </a:txBody>
                  <a:tcPr marT="34290" marB="34290"/>
                </a:tc>
                <a:tc>
                  <a:txBody>
                    <a:bodyPr/>
                    <a:lstStyle/>
                    <a:p>
                      <a:pPr algn="l"/>
                      <a:r>
                        <a:rPr lang="en-US" sz="1400" dirty="0" smtClean="0"/>
                        <a:t>1985 (C++ Programming Language)</a:t>
                      </a:r>
                      <a:endParaRPr lang="en-GB" sz="1400" dirty="0"/>
                    </a:p>
                  </a:txBody>
                  <a:tcPr marT="34290" marB="34290"/>
                </a:tc>
              </a:tr>
              <a:tr h="278130">
                <a:tc>
                  <a:txBody>
                    <a:bodyPr/>
                    <a:lstStyle/>
                    <a:p>
                      <a:r>
                        <a:rPr lang="en-US" sz="1400" dirty="0" smtClean="0"/>
                        <a:t>MPI</a:t>
                      </a:r>
                      <a:endParaRPr lang="en-GB" sz="1400" dirty="0"/>
                    </a:p>
                  </a:txBody>
                  <a:tcPr marT="34290" marB="34290"/>
                </a:tc>
                <a:tc>
                  <a:txBody>
                    <a:bodyPr/>
                    <a:lstStyle/>
                    <a:p>
                      <a:pPr algn="l"/>
                      <a:r>
                        <a:rPr lang="en-US" sz="1400" dirty="0" smtClean="0"/>
                        <a:t>1994</a:t>
                      </a:r>
                      <a:endParaRPr lang="en-GB" sz="1400" dirty="0"/>
                    </a:p>
                  </a:txBody>
                  <a:tcPr marT="34290" marB="34290"/>
                </a:tc>
              </a:tr>
              <a:tr h="278130">
                <a:tc>
                  <a:txBody>
                    <a:bodyPr/>
                    <a:lstStyle/>
                    <a:p>
                      <a:r>
                        <a:rPr lang="en-US" sz="1400" dirty="0" smtClean="0"/>
                        <a:t>OpenMP</a:t>
                      </a:r>
                      <a:endParaRPr lang="en-GB" sz="1400" dirty="0"/>
                    </a:p>
                  </a:txBody>
                  <a:tcPr marT="34290" marB="34290"/>
                </a:tc>
                <a:tc>
                  <a:txBody>
                    <a:bodyPr/>
                    <a:lstStyle/>
                    <a:p>
                      <a:pPr algn="l"/>
                      <a:r>
                        <a:rPr lang="en-US" sz="1400" dirty="0" smtClean="0"/>
                        <a:t>1997</a:t>
                      </a:r>
                      <a:endParaRPr lang="en-GB" sz="1400" dirty="0"/>
                    </a:p>
                  </a:txBody>
                  <a:tcPr marT="34290" marB="34290"/>
                </a:tc>
              </a:tr>
            </a:tbl>
          </a:graphicData>
        </a:graphic>
      </p:graphicFrame>
      <p:sp>
        <p:nvSpPr>
          <p:cNvPr id="4" name="Slide Number Placeholder 3"/>
          <p:cNvSpPr>
            <a:spLocks noGrp="1"/>
          </p:cNvSpPr>
          <p:nvPr>
            <p:ph type="sldNum" sz="quarter" idx="4"/>
          </p:nvPr>
        </p:nvSpPr>
        <p:spPr/>
        <p:txBody>
          <a:bodyPr/>
          <a:lstStyle/>
          <a:p>
            <a:pPr defTabSz="457189"/>
            <a:fld id="{EE2556C5-CE8C-6547-B838-EA80C61A4AF7}" type="slidenum">
              <a:rPr lang="en-US" smtClean="0"/>
              <a:pPr defTabSz="457189"/>
              <a:t>29</a:t>
            </a:fld>
            <a:endParaRPr lang="en-US" dirty="0"/>
          </a:p>
        </p:txBody>
      </p:sp>
    </p:spTree>
    <p:extLst>
      <p:ext uri="{BB962C8B-B14F-4D97-AF65-F5344CB8AC3E}">
        <p14:creationId xmlns:p14="http://schemas.microsoft.com/office/powerpoint/2010/main" val="13629244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55613" y="159132"/>
            <a:ext cx="8229600" cy="329351"/>
          </a:xfrm>
        </p:spPr>
        <p:txBody>
          <a:bodyPr>
            <a:normAutofit/>
          </a:bodyPr>
          <a:lstStyle/>
          <a:p>
            <a:pPr algn="ctr" eaLnBrk="1" hangingPunct="1"/>
            <a:r>
              <a:rPr lang="en-US" sz="2000" dirty="0" smtClean="0">
                <a:solidFill>
                  <a:schemeClr val="accent1"/>
                </a:solidFill>
                <a:latin typeface="+mn-lt"/>
              </a:rPr>
              <a:t>Risk Factors</a:t>
            </a:r>
          </a:p>
        </p:txBody>
      </p:sp>
      <p:sp>
        <p:nvSpPr>
          <p:cNvPr id="3075" name="Rectangle 3"/>
          <p:cNvSpPr>
            <a:spLocks noGrp="1" noChangeArrowheads="1"/>
          </p:cNvSpPr>
          <p:nvPr>
            <p:ph idx="4294967295"/>
          </p:nvPr>
        </p:nvSpPr>
        <p:spPr>
          <a:xfrm>
            <a:off x="466081" y="439645"/>
            <a:ext cx="8229600" cy="3006378"/>
          </a:xfrm>
          <a:prstGeom prst="rect">
            <a:avLst/>
          </a:prstGeom>
        </p:spPr>
        <p:txBody>
          <a:bodyPr>
            <a:normAutofit fontScale="92500"/>
          </a:bodyPr>
          <a:lstStyle/>
          <a:p>
            <a:pPr>
              <a:defRPr/>
            </a:pPr>
            <a:r>
              <a:rPr lang="en-US" sz="900" dirty="0" smtClean="0"/>
              <a:t>The above statements and any others in this document that refer to plans and expectations for the third quarter, the year and the future are forward-looking statements that involve a number of risks and uncertainties. Words such as “anticipates,” “expects,” “intends,” “plans,” “believes,” “seeks,” “estimates,” “may,” “will,” “should” and their variations identify forward-looking statements. Statements that refer to or are based on projections, uncertain events or assumptions also identify forward-looking statements. Many factors could affect Intel’s actual results, and variances from Intel’s current expectations regarding such factors could cause actual results to differ materially from those expressed in these forward-looking statements. Intel presently considers the following to be the important factors that could cause actual results to differ materially from the company’s expectations. Demand could be different from Intel's expectations due to factors including changes in business and economic conditions; customer acceptance of Intel’s and competitors’ products; supply constraints and other disruptions affecting customers; changes in customer order patterns including order cancellations; and changes in the level of inventory at customers. Uncertainty in global economic and financial conditions poses a risk that consumers and businesses may defer purchases in response to negative financial events, which could negatively affect product demand and other related matters.  Intel operates in intensely competitive industries that are characterized by a high percentage of costs that are fixed or difficult to reduce in the short term and product demand that is highly variable and difficult to forecast. Revenue and the gross margin percentage are affected by the timing of Intel product introductions and the demand for and market acceptance of Intel's products; actions taken by Intel's competitors, including product offerings and introductions, marketing programs and pricing pressures and Intel’s response to such actions; and Intel’s ability to respond quickly to technological developments and to incorporate new features into its products. The gross margin percentage could vary significantly from expectations based on capacity utilization; variations in inventory valuation, including variations related to the timing of qualifying products for sale; changes in revenue levels; segment product mix; the timing and execution of the manufacturing ramp and associated costs; start-up costs; excess or obsolete inventory; changes in unit costs; defects or disruptions in the supply of materials or resources; product manufacturing quality/yields; and impairments of long-lived assets, including manufacturing, assembly/test and intangible assets.  Intel's results could be affected by adverse economic, social, political and physical/infrastructure conditions in countries where Intel, its customers or its suppliers operate, including military conflict and other security risks, natural disasters, infrastructure disruptions, health concerns and fluctuations in currency exchange rates. Expenses, particularly certain marketing and compensation expenses, as well as restructuring and asset impairment charges, vary depending on the level of demand for Intel's products and the level of revenue and profits. Intel’s results could be affected by the timing of closing of acquisitions and divestitures. Intel's results could be affected by adverse effects associated with product defects and errata (deviations from published specifications), and by litigation or regulatory matters involving intellectual property, stockholder, consumer, antitrust, disclosure and other issues, such as the litigation and regulatory matters described in Intel's SEC reports. An unfavorable ruling could include monetary damages or an injunction prohibiting Intel from manufacturing or selling one or more products, precluding particular business practices, impacting Intel’s ability to design its products, or requiring other remedies such as compulsory licensing of intellectual property. A detailed discussion of these and other factors that could affect Intel’s results is included in Intel’s SEC filings, including the company’s most recent reports on Form 10-Q, Form 10-K and earnings release.</a:t>
            </a:r>
          </a:p>
        </p:txBody>
      </p:sp>
      <p:sp>
        <p:nvSpPr>
          <p:cNvPr id="7" name="Slide Number Placeholder 2"/>
          <p:cNvSpPr>
            <a:spLocks noGrp="1"/>
          </p:cNvSpPr>
          <p:nvPr>
            <p:ph type="sldNum" sz="quarter" idx="12"/>
          </p:nvPr>
        </p:nvSpPr>
        <p:spPr/>
        <p:txBody>
          <a:bodyPr/>
          <a:lstStyle/>
          <a:p>
            <a:fld id="{FD44707B-D922-47D5-BD24-D96E91B70543}" type="slidenum">
              <a:rPr lang="en-US" smtClean="0">
                <a:solidFill>
                  <a:prstClr val="white"/>
                </a:solidFill>
              </a:rPr>
              <a:pPr/>
              <a:t>3</a:t>
            </a:fld>
            <a:endParaRPr lang="en-US" dirty="0">
              <a:solidFill>
                <a:prstClr val="white"/>
              </a:solidFill>
            </a:endParaRPr>
          </a:p>
        </p:txBody>
      </p:sp>
      <p:sp>
        <p:nvSpPr>
          <p:cNvPr id="3077" name="Text Box 5"/>
          <p:cNvSpPr txBox="1">
            <a:spLocks noChangeArrowheads="1"/>
          </p:cNvSpPr>
          <p:nvPr/>
        </p:nvSpPr>
        <p:spPr bwMode="auto">
          <a:xfrm>
            <a:off x="92900" y="3327625"/>
            <a:ext cx="1196975"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lgn="ctr">
                <a:solidFill>
                  <a:srgbClr val="000000"/>
                </a:solidFill>
                <a:miter lim="800000"/>
                <a:headEnd/>
                <a:tailEnd/>
              </a14:hiddenLine>
            </a:ext>
          </a:extLst>
        </p:spPr>
        <p:txBody>
          <a:bodyPr>
            <a:spAutoFit/>
          </a:bodyPr>
          <a:lstStyle>
            <a:lvl1pPr eaLnBrk="0" hangingPunct="0">
              <a:defRPr sz="1000">
                <a:solidFill>
                  <a:schemeClr val="tx1"/>
                </a:solidFill>
                <a:latin typeface="Verdana" pitchFamily="34" charset="0"/>
                <a:cs typeface="Arial" charset="0"/>
              </a:defRPr>
            </a:lvl1pPr>
            <a:lvl2pPr marL="742950" indent="-285750" eaLnBrk="0" hangingPunct="0">
              <a:defRPr sz="1000">
                <a:solidFill>
                  <a:schemeClr val="tx1"/>
                </a:solidFill>
                <a:latin typeface="Verdana" pitchFamily="34" charset="0"/>
                <a:cs typeface="Arial" charset="0"/>
              </a:defRPr>
            </a:lvl2pPr>
            <a:lvl3pPr marL="1143000" indent="-228600" eaLnBrk="0" hangingPunct="0">
              <a:defRPr sz="1000">
                <a:solidFill>
                  <a:schemeClr val="tx1"/>
                </a:solidFill>
                <a:latin typeface="Verdana" pitchFamily="34" charset="0"/>
                <a:cs typeface="Arial" charset="0"/>
              </a:defRPr>
            </a:lvl3pPr>
            <a:lvl4pPr marL="1600200" indent="-228600" eaLnBrk="0" hangingPunct="0">
              <a:defRPr sz="1000">
                <a:solidFill>
                  <a:schemeClr val="tx1"/>
                </a:solidFill>
                <a:latin typeface="Verdana" pitchFamily="34" charset="0"/>
                <a:cs typeface="Arial" charset="0"/>
              </a:defRPr>
            </a:lvl4pPr>
            <a:lvl5pPr marL="2057400" indent="-228600" eaLnBrk="0" hangingPunct="0">
              <a:defRPr sz="1000">
                <a:solidFill>
                  <a:schemeClr val="tx1"/>
                </a:solidFill>
                <a:latin typeface="Verdana" pitchFamily="34" charset="0"/>
                <a:cs typeface="Arial" charset="0"/>
              </a:defRPr>
            </a:lvl5pPr>
            <a:lvl6pPr marL="2514600" indent="-228600" eaLnBrk="0" fontAlgn="base" hangingPunct="0">
              <a:spcBef>
                <a:spcPct val="0"/>
              </a:spcBef>
              <a:spcAft>
                <a:spcPct val="0"/>
              </a:spcAft>
              <a:defRPr sz="1000">
                <a:solidFill>
                  <a:schemeClr val="tx1"/>
                </a:solidFill>
                <a:latin typeface="Verdana" pitchFamily="34" charset="0"/>
                <a:cs typeface="Arial" charset="0"/>
              </a:defRPr>
            </a:lvl6pPr>
            <a:lvl7pPr marL="2971800" indent="-228600" eaLnBrk="0" fontAlgn="base" hangingPunct="0">
              <a:spcBef>
                <a:spcPct val="0"/>
              </a:spcBef>
              <a:spcAft>
                <a:spcPct val="0"/>
              </a:spcAft>
              <a:defRPr sz="1000">
                <a:solidFill>
                  <a:schemeClr val="tx1"/>
                </a:solidFill>
                <a:latin typeface="Verdana" pitchFamily="34" charset="0"/>
                <a:cs typeface="Arial" charset="0"/>
              </a:defRPr>
            </a:lvl7pPr>
            <a:lvl8pPr marL="3429000" indent="-228600" eaLnBrk="0" fontAlgn="base" hangingPunct="0">
              <a:spcBef>
                <a:spcPct val="0"/>
              </a:spcBef>
              <a:spcAft>
                <a:spcPct val="0"/>
              </a:spcAft>
              <a:defRPr sz="1000">
                <a:solidFill>
                  <a:schemeClr val="tx1"/>
                </a:solidFill>
                <a:latin typeface="Verdana" pitchFamily="34" charset="0"/>
                <a:cs typeface="Arial" charset="0"/>
              </a:defRPr>
            </a:lvl8pPr>
            <a:lvl9pPr marL="3886200" indent="-228600" eaLnBrk="0" fontAlgn="base" hangingPunct="0">
              <a:spcBef>
                <a:spcPct val="0"/>
              </a:spcBef>
              <a:spcAft>
                <a:spcPct val="0"/>
              </a:spcAft>
              <a:defRPr sz="1000">
                <a:solidFill>
                  <a:schemeClr val="tx1"/>
                </a:solidFill>
                <a:latin typeface="Verdana" pitchFamily="34" charset="0"/>
                <a:cs typeface="Arial" charset="0"/>
              </a:defRPr>
            </a:lvl9pPr>
          </a:lstStyle>
          <a:p>
            <a:pPr algn="ctr" defTabSz="457200">
              <a:spcBef>
                <a:spcPct val="50000"/>
              </a:spcBef>
            </a:pPr>
            <a:r>
              <a:rPr lang="en-US" sz="600" dirty="0">
                <a:solidFill>
                  <a:schemeClr val="accent1"/>
                </a:solidFill>
                <a:latin typeface="Intel Clear" panose="020B0604020203020204" pitchFamily="34" charset="0"/>
              </a:rPr>
              <a:t>Rev. 7/17/13</a:t>
            </a:r>
          </a:p>
        </p:txBody>
      </p:sp>
      <p:sp>
        <p:nvSpPr>
          <p:cNvPr id="6" name="Text Box 4"/>
          <p:cNvSpPr txBox="1">
            <a:spLocks noChangeArrowheads="1"/>
          </p:cNvSpPr>
          <p:nvPr/>
        </p:nvSpPr>
        <p:spPr bwMode="auto">
          <a:xfrm>
            <a:off x="0" y="0"/>
            <a:ext cx="9144000" cy="228600"/>
          </a:xfrm>
          <a:prstGeom prst="rect">
            <a:avLst/>
          </a:prstGeom>
          <a:solidFill>
            <a:srgbClr val="66FFFF"/>
          </a:solidFill>
          <a:ln w="50800" algn="ctr">
            <a:noFill/>
            <a:miter lim="800000"/>
            <a:headEnd/>
            <a:tailEnd/>
          </a:ln>
        </p:spPr>
        <p:txBody>
          <a:bodyPr anchor="ctr" anchorCtr="0">
            <a:noAutofit/>
          </a:bodyPr>
          <a:lstStyle/>
          <a:p>
            <a:pPr algn="ctr" defTabSz="457200" eaLnBrk="0" hangingPunct="0"/>
            <a:r>
              <a:rPr lang="en-US" sz="1200" b="1" dirty="0">
                <a:solidFill>
                  <a:srgbClr val="000000"/>
                </a:solidFill>
                <a:latin typeface="Intel Clear" panose="020B0604020203020204" pitchFamily="34" charset="0"/>
              </a:rPr>
              <a:t>This slide MUST be used with </a:t>
            </a:r>
            <a:r>
              <a:rPr lang="en-US" sz="1200" b="1" dirty="0" smtClean="0">
                <a:solidFill>
                  <a:srgbClr val="000000"/>
                </a:solidFill>
                <a:latin typeface="Intel Clear" panose="020B0604020203020204" pitchFamily="34" charset="0"/>
              </a:rPr>
              <a:t>any slides with performance data </a:t>
            </a:r>
            <a:r>
              <a:rPr lang="en-US" sz="1200" b="1" dirty="0">
                <a:solidFill>
                  <a:srgbClr val="000000"/>
                </a:solidFill>
                <a:latin typeface="Intel Clear" panose="020B0604020203020204" pitchFamily="34" charset="0"/>
              </a:rPr>
              <a:t>removed from this presentation</a:t>
            </a:r>
          </a:p>
        </p:txBody>
      </p:sp>
      <p:graphicFrame>
        <p:nvGraphicFramePr>
          <p:cNvPr id="8" name="Table 7"/>
          <p:cNvGraphicFramePr>
            <a:graphicFrameLocks noGrp="1"/>
          </p:cNvGraphicFramePr>
          <p:nvPr>
            <p:extLst>
              <p:ext uri="{D42A27DB-BD31-4B8C-83A1-F6EECF244321}">
                <p14:modId xmlns:p14="http://schemas.microsoft.com/office/powerpoint/2010/main" val="3877607828"/>
              </p:ext>
            </p:extLst>
          </p:nvPr>
        </p:nvGraphicFramePr>
        <p:xfrm>
          <a:off x="467544" y="3559599"/>
          <a:ext cx="8352928" cy="1234439"/>
        </p:xfrm>
        <a:graphic>
          <a:graphicData uri="http://schemas.openxmlformats.org/drawingml/2006/table">
            <a:tbl>
              <a:tblPr firstRow="1" bandRow="1">
                <a:tableStyleId>{793D81CF-94F2-401A-BA57-92F5A7B2D0C5}</a:tableStyleId>
              </a:tblPr>
              <a:tblGrid>
                <a:gridCol w="8352928"/>
              </a:tblGrid>
              <a:tr h="130293">
                <a:tc>
                  <a:txBody>
                    <a:bodyPr/>
                    <a:lstStyle/>
                    <a:p>
                      <a:r>
                        <a:rPr lang="en-US" sz="800" dirty="0" smtClean="0"/>
                        <a:t>Optimization Notice</a:t>
                      </a:r>
                      <a:endParaRPr lang="en-US" sz="800" dirty="0"/>
                    </a:p>
                  </a:txBody>
                  <a:tcPr marT="34290" marB="34290"/>
                </a:tc>
              </a:tr>
              <a:tr h="884082">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800" dirty="0" smtClean="0"/>
                        <a:t>Intel's compilers may or may not optimize to the same degree for non-Intel microprocessors for optimizations that are not unique to Intel microprocessors. These optimizations include SSE2, SSE3, and SSE3 instruction sets and other optimizations. Intel does not guarantee the availability, functionality, or effectiveness of any optimization on microprocessors not manufactured by Intel. </a:t>
                      </a:r>
                      <a:br>
                        <a:rPr lang="en-US" sz="800" dirty="0" smtClean="0"/>
                      </a:br>
                      <a:r>
                        <a:rPr lang="en-US" sz="800" dirty="0" smtClean="0"/>
                        <a:t/>
                      </a:r>
                      <a:br>
                        <a:rPr lang="en-US" sz="800" dirty="0" smtClean="0"/>
                      </a:br>
                      <a:r>
                        <a:rPr lang="en-US" sz="800" dirty="0" smtClean="0"/>
                        <a:t>Microprocessor-dependent optimizations in this product are intended for use with Intel microprocessors. Certain optimizations not specific to Intel microarchitecture are reserved for Intel microprocessors. Please refer to the applicable product User and Reference Guides for more information regarding the specific instruction sets covered by this notice.</a:t>
                      </a:r>
                      <a:br>
                        <a:rPr lang="en-US" sz="800" dirty="0" smtClean="0"/>
                      </a:br>
                      <a:r>
                        <a:rPr lang="en-US" sz="800" dirty="0" smtClean="0"/>
                        <a:t/>
                      </a:r>
                      <a:br>
                        <a:rPr lang="en-US" sz="800" dirty="0" smtClean="0"/>
                      </a:br>
                      <a:r>
                        <a:rPr lang="en-US" sz="800" dirty="0" smtClean="0"/>
                        <a:t>Notice revision #20110804</a:t>
                      </a:r>
                      <a:endParaRPr kumimoji="0" lang="en-US" sz="800" b="0" i="0" u="none" strike="noStrike" cap="none" normalizeH="0" baseline="0" dirty="0" smtClean="0">
                        <a:ln>
                          <a:noFill/>
                        </a:ln>
                        <a:solidFill>
                          <a:srgbClr val="000000"/>
                        </a:solidFill>
                        <a:effectLst/>
                        <a:latin typeface="Verdana" pitchFamily="34" charset="0"/>
                        <a:ea typeface="MS PGothic" pitchFamily="34" charset="-128"/>
                      </a:endParaRPr>
                    </a:p>
                  </a:txBody>
                  <a:tcPr marT="34290" marB="34290"/>
                </a:tc>
              </a:tr>
            </a:tbl>
          </a:graphicData>
        </a:graphic>
      </p:graphicFrame>
    </p:spTree>
    <p:extLst>
      <p:ext uri="{BB962C8B-B14F-4D97-AF65-F5344CB8AC3E}">
        <p14:creationId xmlns:p14="http://schemas.microsoft.com/office/powerpoint/2010/main" val="22632787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8"/>
          <p:cNvPicPr>
            <a:picLocks noChangeAspect="1" noChangeArrowheads="1"/>
          </p:cNvPicPr>
          <p:nvPr/>
        </p:nvPicPr>
        <p:blipFill>
          <a:blip r:embed="rId3" cstate="email">
            <a:duotone>
              <a:schemeClr val="bg2">
                <a:shade val="45000"/>
                <a:satMod val="135000"/>
              </a:schemeClr>
              <a:prstClr val="white"/>
            </a:duotone>
          </a:blip>
          <a:srcRect/>
          <a:stretch>
            <a:fillRect/>
          </a:stretch>
        </p:blipFill>
        <p:spPr bwMode="auto">
          <a:xfrm>
            <a:off x="0" y="499994"/>
            <a:ext cx="9144000" cy="4481917"/>
          </a:xfrm>
          <a:prstGeom prst="rect">
            <a:avLst/>
          </a:prstGeom>
          <a:noFill/>
          <a:ln w="9525" algn="ctr">
            <a:noFill/>
            <a:miter lim="800000"/>
            <a:headEnd/>
            <a:tailEnd/>
          </a:ln>
        </p:spPr>
      </p:pic>
      <p:sp>
        <p:nvSpPr>
          <p:cNvPr id="4" name="AutoShape 12"/>
          <p:cNvSpPr>
            <a:spLocks noChangeArrowheads="1"/>
          </p:cNvSpPr>
          <p:nvPr/>
        </p:nvSpPr>
        <p:spPr bwMode="auto">
          <a:xfrm>
            <a:off x="2152501" y="2293265"/>
            <a:ext cx="1930207" cy="2234677"/>
          </a:xfrm>
          <a:prstGeom prst="roundRect">
            <a:avLst>
              <a:gd name="adj" fmla="val 9176"/>
            </a:avLst>
          </a:prstGeom>
          <a:solidFill>
            <a:schemeClr val="bg2">
              <a:lumMod val="50000"/>
              <a:alpha val="60000"/>
            </a:schemeClr>
          </a:solidFill>
          <a:ln w="19050">
            <a:noFill/>
            <a:round/>
            <a:headEnd/>
            <a:tailEnd/>
          </a:ln>
          <a:effectLst/>
          <a:scene3d>
            <a:camera prst="orthographicFront"/>
            <a:lightRig rig="threePt" dir="t"/>
          </a:scene3d>
          <a:sp3d>
            <a:bevelT/>
          </a:sp3d>
        </p:spPr>
        <p:txBody>
          <a:bodyPr wrap="none" lIns="63996" tIns="31998" rIns="63996" bIns="31998" anchor="ctr"/>
          <a:lstStyle/>
          <a:p>
            <a:pPr defTabSz="913465" fontAlgn="base">
              <a:spcBef>
                <a:spcPct val="0"/>
              </a:spcBef>
              <a:spcAft>
                <a:spcPct val="0"/>
              </a:spcAft>
            </a:pPr>
            <a:endParaRPr lang="en-US" sz="2200" dirty="0">
              <a:solidFill>
                <a:srgbClr val="484A4C"/>
              </a:solidFill>
              <a:latin typeface="Neo Sans Intel Light"/>
            </a:endParaRPr>
          </a:p>
        </p:txBody>
      </p:sp>
      <p:sp>
        <p:nvSpPr>
          <p:cNvPr id="5" name="AutoShape 12"/>
          <p:cNvSpPr>
            <a:spLocks noChangeArrowheads="1"/>
          </p:cNvSpPr>
          <p:nvPr/>
        </p:nvSpPr>
        <p:spPr bwMode="auto">
          <a:xfrm>
            <a:off x="4416195" y="1613285"/>
            <a:ext cx="1930207" cy="2914650"/>
          </a:xfrm>
          <a:prstGeom prst="roundRect">
            <a:avLst>
              <a:gd name="adj" fmla="val 9176"/>
            </a:avLst>
          </a:prstGeom>
          <a:gradFill>
            <a:gsLst>
              <a:gs pos="0">
                <a:schemeClr val="accent1">
                  <a:tint val="100000"/>
                  <a:shade val="100000"/>
                  <a:satMod val="130000"/>
                  <a:alpha val="60000"/>
                </a:schemeClr>
              </a:gs>
              <a:gs pos="100000">
                <a:schemeClr val="accent1">
                  <a:tint val="50000"/>
                  <a:shade val="100000"/>
                  <a:satMod val="350000"/>
                  <a:alpha val="60000"/>
                </a:schemeClr>
              </a:gs>
            </a:gsLst>
          </a:gradFill>
          <a:ln>
            <a:headEnd/>
            <a:tailEnd/>
          </a:ln>
        </p:spPr>
        <p:style>
          <a:lnRef idx="0">
            <a:schemeClr val="accent1"/>
          </a:lnRef>
          <a:fillRef idx="3">
            <a:schemeClr val="accent1"/>
          </a:fillRef>
          <a:effectRef idx="3">
            <a:schemeClr val="accent1"/>
          </a:effectRef>
          <a:fontRef idx="minor">
            <a:schemeClr val="lt1"/>
          </a:fontRef>
        </p:style>
        <p:txBody>
          <a:bodyPr wrap="none" lIns="63996" tIns="31998" rIns="63996" bIns="31998" anchor="ctr"/>
          <a:lstStyle/>
          <a:p>
            <a:pPr defTabSz="913465" fontAlgn="base">
              <a:spcBef>
                <a:spcPct val="0"/>
              </a:spcBef>
              <a:spcAft>
                <a:spcPct val="0"/>
              </a:spcAft>
            </a:pPr>
            <a:endParaRPr lang="en-US" sz="2200" dirty="0">
              <a:solidFill>
                <a:srgbClr val="484A4C"/>
              </a:solidFill>
              <a:latin typeface="Neo Sans Intel Light"/>
            </a:endParaRPr>
          </a:p>
        </p:txBody>
      </p:sp>
      <p:sp>
        <p:nvSpPr>
          <p:cNvPr id="6" name="AutoShape 12"/>
          <p:cNvSpPr>
            <a:spLocks noChangeArrowheads="1"/>
          </p:cNvSpPr>
          <p:nvPr/>
        </p:nvSpPr>
        <p:spPr bwMode="auto">
          <a:xfrm>
            <a:off x="6631816" y="902857"/>
            <a:ext cx="1930207" cy="3600450"/>
          </a:xfrm>
          <a:prstGeom prst="roundRect">
            <a:avLst>
              <a:gd name="adj" fmla="val 9176"/>
            </a:avLst>
          </a:prstGeom>
          <a:gradFill>
            <a:gsLst>
              <a:gs pos="0">
                <a:schemeClr val="accent2">
                  <a:tint val="100000"/>
                  <a:shade val="100000"/>
                  <a:satMod val="130000"/>
                  <a:alpha val="60000"/>
                </a:schemeClr>
              </a:gs>
              <a:gs pos="100000">
                <a:schemeClr val="accent2">
                  <a:tint val="50000"/>
                  <a:shade val="100000"/>
                  <a:satMod val="350000"/>
                  <a:alpha val="60000"/>
                </a:schemeClr>
              </a:gs>
            </a:gsLst>
          </a:gradFill>
          <a:ln>
            <a:headEnd/>
            <a:tailEnd/>
          </a:ln>
        </p:spPr>
        <p:style>
          <a:lnRef idx="0">
            <a:schemeClr val="accent2"/>
          </a:lnRef>
          <a:fillRef idx="3">
            <a:schemeClr val="accent2"/>
          </a:fillRef>
          <a:effectRef idx="3">
            <a:schemeClr val="accent2"/>
          </a:effectRef>
          <a:fontRef idx="minor">
            <a:schemeClr val="lt1"/>
          </a:fontRef>
        </p:style>
        <p:txBody>
          <a:bodyPr wrap="none" lIns="63996" tIns="31998" rIns="63996" bIns="31998" anchor="ctr"/>
          <a:lstStyle/>
          <a:p>
            <a:pPr defTabSz="913465" fontAlgn="base">
              <a:spcBef>
                <a:spcPct val="0"/>
              </a:spcBef>
              <a:spcAft>
                <a:spcPct val="0"/>
              </a:spcAft>
            </a:pPr>
            <a:endParaRPr lang="en-US" sz="2200" dirty="0">
              <a:solidFill>
                <a:srgbClr val="484A4C"/>
              </a:solidFill>
              <a:latin typeface="Neo Sans Intel Light"/>
            </a:endParaRPr>
          </a:p>
        </p:txBody>
      </p:sp>
      <p:sp>
        <p:nvSpPr>
          <p:cNvPr id="9" name="Rectangle 8"/>
          <p:cNvSpPr/>
          <p:nvPr/>
        </p:nvSpPr>
        <p:spPr>
          <a:xfrm>
            <a:off x="1983108" y="3157818"/>
            <a:ext cx="2235421" cy="1157753"/>
          </a:xfrm>
          <a:prstGeom prst="rect">
            <a:avLst/>
          </a:prstGeom>
          <a:effectLst/>
        </p:spPr>
        <p:txBody>
          <a:bodyPr wrap="square" lIns="64008" tIns="32004" rIns="64008" bIns="32004">
            <a:spAutoFit/>
          </a:bodyPr>
          <a:lstStyle/>
          <a:p>
            <a:pPr algn="ctr" defTabSz="913465" fontAlgn="base">
              <a:lnSpc>
                <a:spcPct val="90000"/>
              </a:lnSpc>
              <a:spcBef>
                <a:spcPct val="30000"/>
              </a:spcBef>
              <a:spcAft>
                <a:spcPct val="0"/>
              </a:spcAft>
              <a:buClr>
                <a:srgbClr val="061922"/>
              </a:buClr>
            </a:pPr>
            <a:r>
              <a:rPr lang="en-US" sz="1200" dirty="0">
                <a:solidFill>
                  <a:srgbClr val="FFFFFF"/>
                </a:solidFill>
              </a:rPr>
              <a:t>22 nm </a:t>
            </a:r>
            <a:r>
              <a:rPr lang="en-US" sz="1200" dirty="0" smtClean="0">
                <a:solidFill>
                  <a:srgbClr val="FFFFFF"/>
                </a:solidFill>
              </a:rPr>
              <a:t>process</a:t>
            </a:r>
          </a:p>
          <a:p>
            <a:pPr algn="ctr" defTabSz="913465" fontAlgn="base">
              <a:lnSpc>
                <a:spcPct val="90000"/>
              </a:lnSpc>
              <a:spcBef>
                <a:spcPct val="30000"/>
              </a:spcBef>
              <a:spcAft>
                <a:spcPct val="0"/>
              </a:spcAft>
              <a:buClr>
                <a:srgbClr val="061922"/>
              </a:buClr>
            </a:pPr>
            <a:r>
              <a:rPr lang="en-US" sz="1200" dirty="0" smtClean="0">
                <a:solidFill>
                  <a:srgbClr val="FFFFFF"/>
                </a:solidFill>
              </a:rPr>
              <a:t>Coprocessor</a:t>
            </a:r>
            <a:endParaRPr lang="en-US" sz="1200" dirty="0">
              <a:solidFill>
                <a:srgbClr val="FFFFFF"/>
              </a:solidFill>
            </a:endParaRPr>
          </a:p>
          <a:p>
            <a:pPr algn="ctr" defTabSz="913465" fontAlgn="base">
              <a:lnSpc>
                <a:spcPct val="90000"/>
              </a:lnSpc>
              <a:spcBef>
                <a:spcPct val="30000"/>
              </a:spcBef>
              <a:spcAft>
                <a:spcPct val="0"/>
              </a:spcAft>
              <a:buClr>
                <a:srgbClr val="061922"/>
              </a:buClr>
            </a:pPr>
            <a:r>
              <a:rPr lang="en-US" sz="1200" dirty="0">
                <a:solidFill>
                  <a:srgbClr val="FFFFFF"/>
                </a:solidFill>
              </a:rPr>
              <a:t>Over 1 TF DP Peak</a:t>
            </a:r>
          </a:p>
          <a:p>
            <a:pPr algn="ctr" defTabSz="913465" fontAlgn="base">
              <a:lnSpc>
                <a:spcPct val="90000"/>
              </a:lnSpc>
              <a:spcBef>
                <a:spcPct val="30000"/>
              </a:spcBef>
              <a:spcAft>
                <a:spcPct val="0"/>
              </a:spcAft>
              <a:buClr>
                <a:srgbClr val="061922"/>
              </a:buClr>
            </a:pPr>
            <a:r>
              <a:rPr lang="en-US" sz="1200" dirty="0" smtClean="0">
                <a:solidFill>
                  <a:srgbClr val="FFFFFF"/>
                </a:solidFill>
              </a:rPr>
              <a:t>Up </a:t>
            </a:r>
            <a:r>
              <a:rPr lang="en-US" sz="1200" dirty="0">
                <a:solidFill>
                  <a:srgbClr val="FFFFFF"/>
                </a:solidFill>
              </a:rPr>
              <a:t>to 61 Cores</a:t>
            </a:r>
          </a:p>
          <a:p>
            <a:pPr algn="ctr" defTabSz="913465" fontAlgn="base">
              <a:lnSpc>
                <a:spcPct val="90000"/>
              </a:lnSpc>
              <a:spcBef>
                <a:spcPct val="30000"/>
              </a:spcBef>
              <a:spcAft>
                <a:spcPct val="0"/>
              </a:spcAft>
              <a:buClr>
                <a:srgbClr val="061922"/>
              </a:buClr>
            </a:pPr>
            <a:r>
              <a:rPr lang="en-US" sz="1200" dirty="0" smtClean="0">
                <a:solidFill>
                  <a:srgbClr val="FFFFFF"/>
                </a:solidFill>
              </a:rPr>
              <a:t>Up </a:t>
            </a:r>
            <a:r>
              <a:rPr lang="en-US" sz="1200" dirty="0">
                <a:solidFill>
                  <a:srgbClr val="FFFFFF"/>
                </a:solidFill>
              </a:rPr>
              <a:t>to 16GB </a:t>
            </a:r>
            <a:r>
              <a:rPr lang="en-US" sz="1200" dirty="0" smtClean="0">
                <a:solidFill>
                  <a:srgbClr val="FFFFFF"/>
                </a:solidFill>
              </a:rPr>
              <a:t>GDDR5</a:t>
            </a:r>
            <a:endParaRPr lang="en-US" sz="1200" dirty="0">
              <a:solidFill>
                <a:srgbClr val="FFFFFF"/>
              </a:solidFill>
            </a:endParaRPr>
          </a:p>
        </p:txBody>
      </p:sp>
      <p:sp>
        <p:nvSpPr>
          <p:cNvPr id="10" name="Rectangle 9"/>
          <p:cNvSpPr/>
          <p:nvPr/>
        </p:nvSpPr>
        <p:spPr>
          <a:xfrm>
            <a:off x="2187598" y="2354885"/>
            <a:ext cx="2133600" cy="1080296"/>
          </a:xfrm>
          <a:prstGeom prst="rect">
            <a:avLst/>
          </a:prstGeom>
          <a:effectLst/>
        </p:spPr>
        <p:txBody>
          <a:bodyPr wrap="square" lIns="64008" tIns="32004" rIns="64008" bIns="32004">
            <a:spAutoFit/>
          </a:bodyPr>
          <a:lstStyle/>
          <a:p>
            <a:pPr defTabSz="913465" fontAlgn="base">
              <a:spcBef>
                <a:spcPct val="30000"/>
              </a:spcBef>
              <a:spcAft>
                <a:spcPct val="0"/>
              </a:spcAft>
              <a:buClr>
                <a:srgbClr val="061922"/>
              </a:buClr>
            </a:pPr>
            <a:r>
              <a:rPr lang="en-US" sz="1200" dirty="0" smtClean="0">
                <a:solidFill>
                  <a:prstClr val="white"/>
                </a:solidFill>
                <a:latin typeface="Neo Sans Intel Medium" panose="020B0604020202020204" pitchFamily="34" charset="0"/>
              </a:rPr>
              <a:t>2013</a:t>
            </a:r>
          </a:p>
          <a:p>
            <a:pPr defTabSz="913465" fontAlgn="base">
              <a:spcBef>
                <a:spcPct val="30000"/>
              </a:spcBef>
              <a:spcAft>
                <a:spcPct val="0"/>
              </a:spcAft>
              <a:buClr>
                <a:srgbClr val="061922"/>
              </a:buClr>
            </a:pPr>
            <a:r>
              <a:rPr lang="en-US" sz="1600" dirty="0" smtClean="0">
                <a:solidFill>
                  <a:srgbClr val="FFFFFF"/>
                </a:solidFill>
                <a:latin typeface="Neo Sans Intel Medium" panose="020B0604020202020204" pitchFamily="34" charset="0"/>
              </a:rPr>
              <a:t>Knights Corner</a:t>
            </a:r>
            <a:endParaRPr lang="en-US" sz="1600" dirty="0">
              <a:solidFill>
                <a:srgbClr val="FFFFFF"/>
              </a:solidFill>
              <a:latin typeface="Neo Sans Intel Medium" panose="020B0604020202020204" pitchFamily="34" charset="0"/>
            </a:endParaRPr>
          </a:p>
          <a:p>
            <a:pPr defTabSz="913465" fontAlgn="base">
              <a:spcBef>
                <a:spcPct val="30000"/>
              </a:spcBef>
              <a:spcAft>
                <a:spcPct val="0"/>
              </a:spcAft>
              <a:buClr>
                <a:srgbClr val="061922"/>
              </a:buClr>
            </a:pPr>
            <a:r>
              <a:rPr lang="en-US" dirty="0">
                <a:solidFill>
                  <a:srgbClr val="061922"/>
                </a:solidFill>
                <a:latin typeface="Neo Sans Intel Light"/>
              </a:rPr>
              <a:t>Intel® Xeon Phi™ </a:t>
            </a:r>
            <a:br>
              <a:rPr lang="en-US" dirty="0">
                <a:solidFill>
                  <a:srgbClr val="061922"/>
                </a:solidFill>
                <a:latin typeface="Neo Sans Intel Light"/>
              </a:rPr>
            </a:br>
            <a:r>
              <a:rPr lang="en-US" dirty="0" smtClean="0">
                <a:solidFill>
                  <a:srgbClr val="061922"/>
                </a:solidFill>
                <a:latin typeface="Neo Sans Intel Light"/>
              </a:rPr>
              <a:t>x100 </a:t>
            </a:r>
            <a:r>
              <a:rPr lang="en-US" dirty="0">
                <a:solidFill>
                  <a:srgbClr val="061922"/>
                </a:solidFill>
                <a:latin typeface="Neo Sans Intel Light"/>
              </a:rPr>
              <a:t>Product Family</a:t>
            </a:r>
            <a:r>
              <a:rPr lang="en-US" sz="1200" dirty="0">
                <a:solidFill>
                  <a:srgbClr val="0071C5">
                    <a:lumMod val="50000"/>
                  </a:srgbClr>
                </a:solidFill>
                <a:latin typeface="Neo Sans Intel Light"/>
              </a:rPr>
              <a:t/>
            </a:r>
            <a:br>
              <a:rPr lang="en-US" sz="1200" dirty="0">
                <a:solidFill>
                  <a:srgbClr val="0071C5">
                    <a:lumMod val="50000"/>
                  </a:srgbClr>
                </a:solidFill>
                <a:latin typeface="Neo Sans Intel Light"/>
              </a:rPr>
            </a:br>
            <a:endParaRPr lang="en-US" sz="100" dirty="0">
              <a:solidFill>
                <a:srgbClr val="0071C5">
                  <a:lumMod val="50000"/>
                </a:srgbClr>
              </a:solidFill>
              <a:latin typeface="Neo Sans Intel Light"/>
            </a:endParaRPr>
          </a:p>
        </p:txBody>
      </p:sp>
      <p:sp>
        <p:nvSpPr>
          <p:cNvPr id="11" name="Rectangle 10"/>
          <p:cNvSpPr/>
          <p:nvPr/>
        </p:nvSpPr>
        <p:spPr>
          <a:xfrm>
            <a:off x="4440971" y="1685914"/>
            <a:ext cx="2002183" cy="1403718"/>
          </a:xfrm>
          <a:prstGeom prst="rect">
            <a:avLst/>
          </a:prstGeom>
          <a:effectLst/>
        </p:spPr>
        <p:txBody>
          <a:bodyPr wrap="square" lIns="64008" tIns="32004" rIns="64008" bIns="32004">
            <a:spAutoFit/>
          </a:bodyPr>
          <a:lstStyle/>
          <a:p>
            <a:pPr defTabSz="913465" fontAlgn="base">
              <a:lnSpc>
                <a:spcPct val="95000"/>
              </a:lnSpc>
              <a:spcBef>
                <a:spcPct val="30000"/>
              </a:spcBef>
              <a:spcAft>
                <a:spcPct val="0"/>
              </a:spcAft>
              <a:buClr>
                <a:srgbClr val="061922"/>
              </a:buClr>
            </a:pPr>
            <a:r>
              <a:rPr lang="en-US" sz="1200" dirty="0" smtClean="0">
                <a:solidFill>
                  <a:prstClr val="white"/>
                </a:solidFill>
                <a:latin typeface="Neo Sans Intel Medium" panose="020B0604020202020204" pitchFamily="34" charset="0"/>
              </a:rPr>
              <a:t>2016</a:t>
            </a:r>
            <a:endParaRPr lang="en-US" sz="1200" dirty="0">
              <a:solidFill>
                <a:prstClr val="white"/>
              </a:solidFill>
              <a:latin typeface="Neo Sans Intel Medium" panose="020B0604020202020204" pitchFamily="34" charset="0"/>
            </a:endParaRPr>
          </a:p>
          <a:p>
            <a:pPr defTabSz="913465" fontAlgn="base">
              <a:lnSpc>
                <a:spcPct val="95000"/>
              </a:lnSpc>
              <a:spcBef>
                <a:spcPct val="30000"/>
              </a:spcBef>
              <a:spcAft>
                <a:spcPct val="0"/>
              </a:spcAft>
              <a:buClr>
                <a:srgbClr val="061922"/>
              </a:buClr>
            </a:pPr>
            <a:r>
              <a:rPr lang="en-US" sz="1600" dirty="0" smtClean="0">
                <a:solidFill>
                  <a:srgbClr val="FFFFFF"/>
                </a:solidFill>
                <a:latin typeface="Neo Sans Intel Medium" panose="020B0604020202020204" pitchFamily="34" charset="0"/>
              </a:rPr>
              <a:t>Knights Landing</a:t>
            </a:r>
            <a:endParaRPr lang="en-US" sz="1600" dirty="0" smtClean="0">
              <a:solidFill>
                <a:srgbClr val="FFFFFF"/>
              </a:solidFill>
              <a:latin typeface="Neo Sans Intel Light"/>
            </a:endParaRPr>
          </a:p>
          <a:p>
            <a:pPr defTabSz="913465" fontAlgn="base">
              <a:lnSpc>
                <a:spcPct val="95000"/>
              </a:lnSpc>
              <a:spcBef>
                <a:spcPct val="30000"/>
              </a:spcBef>
              <a:spcAft>
                <a:spcPct val="0"/>
              </a:spcAft>
              <a:buClr>
                <a:srgbClr val="061922"/>
              </a:buClr>
            </a:pPr>
            <a:r>
              <a:rPr lang="en-US" dirty="0" smtClean="0">
                <a:solidFill>
                  <a:srgbClr val="061922"/>
                </a:solidFill>
                <a:latin typeface="Neo Sans Intel Light"/>
              </a:rPr>
              <a:t>Intel</a:t>
            </a:r>
            <a:r>
              <a:rPr lang="en-US" dirty="0">
                <a:solidFill>
                  <a:srgbClr val="061922"/>
                </a:solidFill>
                <a:latin typeface="Neo Sans Intel Light"/>
              </a:rPr>
              <a:t>® Xeon Phi™ </a:t>
            </a:r>
            <a:r>
              <a:rPr lang="en-US" dirty="0" smtClean="0">
                <a:solidFill>
                  <a:srgbClr val="061922"/>
                </a:solidFill>
                <a:latin typeface="Neo Sans Intel Light"/>
              </a:rPr>
              <a:t/>
            </a:r>
            <a:br>
              <a:rPr lang="en-US" dirty="0" smtClean="0">
                <a:solidFill>
                  <a:srgbClr val="061922"/>
                </a:solidFill>
                <a:latin typeface="Neo Sans Intel Light"/>
              </a:rPr>
            </a:br>
            <a:r>
              <a:rPr lang="en-US" dirty="0" smtClean="0">
                <a:solidFill>
                  <a:srgbClr val="061922"/>
                </a:solidFill>
                <a:latin typeface="Neo Sans Intel Light"/>
              </a:rPr>
              <a:t>x200 </a:t>
            </a:r>
            <a:r>
              <a:rPr lang="en-US" dirty="0">
                <a:solidFill>
                  <a:srgbClr val="061922"/>
                </a:solidFill>
                <a:latin typeface="Neo Sans Intel Light"/>
              </a:rPr>
              <a:t>Product Family</a:t>
            </a:r>
            <a:r>
              <a:rPr lang="en-US" sz="1200" dirty="0">
                <a:solidFill>
                  <a:srgbClr val="061922"/>
                </a:solidFill>
                <a:latin typeface="Neo Sans Intel Light"/>
              </a:rPr>
              <a:t/>
            </a:r>
            <a:br>
              <a:rPr lang="en-US" sz="1200" dirty="0">
                <a:solidFill>
                  <a:srgbClr val="061922"/>
                </a:solidFill>
                <a:latin typeface="Neo Sans Intel Light"/>
              </a:rPr>
            </a:br>
            <a:r>
              <a:rPr lang="en-US" sz="1100" dirty="0">
                <a:solidFill>
                  <a:srgbClr val="061922"/>
                </a:solidFill>
                <a:latin typeface="Neo Sans Intel Light"/>
              </a:rPr>
              <a:t/>
            </a:r>
            <a:br>
              <a:rPr lang="en-US" sz="1100" dirty="0">
                <a:solidFill>
                  <a:srgbClr val="061922"/>
                </a:solidFill>
                <a:latin typeface="Neo Sans Intel Light"/>
              </a:rPr>
            </a:br>
            <a:endParaRPr lang="en-US" sz="1200" dirty="0">
              <a:solidFill>
                <a:srgbClr val="FFFFFF"/>
              </a:solidFill>
              <a:latin typeface="Neo Sans Intel Medium" panose="020B0604020202020204" pitchFamily="34" charset="0"/>
            </a:endParaRPr>
          </a:p>
        </p:txBody>
      </p:sp>
      <p:sp>
        <p:nvSpPr>
          <p:cNvPr id="14" name="Rectangle 13"/>
          <p:cNvSpPr/>
          <p:nvPr/>
        </p:nvSpPr>
        <p:spPr>
          <a:xfrm>
            <a:off x="6712229" y="994965"/>
            <a:ext cx="2002183" cy="1131079"/>
          </a:xfrm>
          <a:prstGeom prst="rect">
            <a:avLst/>
          </a:prstGeom>
          <a:effectLst/>
        </p:spPr>
        <p:txBody>
          <a:bodyPr wrap="square" lIns="64008" tIns="32004" rIns="64008" bIns="32004">
            <a:spAutoFit/>
          </a:bodyPr>
          <a:lstStyle/>
          <a:p>
            <a:pPr defTabSz="913465" fontAlgn="base">
              <a:lnSpc>
                <a:spcPct val="95000"/>
              </a:lnSpc>
              <a:spcBef>
                <a:spcPct val="30000"/>
              </a:spcBef>
              <a:spcAft>
                <a:spcPct val="0"/>
              </a:spcAft>
              <a:buClr>
                <a:srgbClr val="061922"/>
              </a:buClr>
            </a:pPr>
            <a:r>
              <a:rPr lang="en-US" sz="1200" dirty="0" smtClean="0">
                <a:solidFill>
                  <a:prstClr val="white"/>
                </a:solidFill>
                <a:latin typeface="Neo Sans Intel Medium" panose="020B0604020202020204" pitchFamily="34" charset="0"/>
              </a:rPr>
              <a:t>Future</a:t>
            </a:r>
            <a:endParaRPr lang="en-US" sz="1200" dirty="0">
              <a:solidFill>
                <a:prstClr val="white"/>
              </a:solidFill>
              <a:latin typeface="Neo Sans Intel Medium" panose="020B0604020202020204" pitchFamily="34" charset="0"/>
            </a:endParaRPr>
          </a:p>
          <a:p>
            <a:pPr defTabSz="913465" fontAlgn="base">
              <a:lnSpc>
                <a:spcPct val="95000"/>
              </a:lnSpc>
              <a:spcBef>
                <a:spcPct val="30000"/>
              </a:spcBef>
              <a:spcAft>
                <a:spcPct val="0"/>
              </a:spcAft>
              <a:buClr>
                <a:srgbClr val="061922"/>
              </a:buClr>
            </a:pPr>
            <a:r>
              <a:rPr lang="en-US" sz="1600" dirty="0" smtClean="0">
                <a:solidFill>
                  <a:srgbClr val="0070C0"/>
                </a:solidFill>
                <a:latin typeface="Neo Sans Intel Medium" panose="020B0604020202020204" pitchFamily="34" charset="0"/>
              </a:rPr>
              <a:t>Knights Hill</a:t>
            </a:r>
            <a:endParaRPr lang="en-US" sz="1600" dirty="0">
              <a:solidFill>
                <a:srgbClr val="0070C0"/>
              </a:solidFill>
              <a:latin typeface="Neo Sans Intel Light"/>
            </a:endParaRPr>
          </a:p>
          <a:p>
            <a:pPr defTabSz="913465" fontAlgn="base">
              <a:lnSpc>
                <a:spcPct val="95000"/>
              </a:lnSpc>
              <a:spcBef>
                <a:spcPct val="30000"/>
              </a:spcBef>
              <a:spcAft>
                <a:spcPct val="0"/>
              </a:spcAft>
              <a:buClr>
                <a:srgbClr val="061922"/>
              </a:buClr>
            </a:pPr>
            <a:r>
              <a:rPr lang="en-US" sz="1200" dirty="0" smtClean="0">
                <a:solidFill>
                  <a:srgbClr val="061922"/>
                </a:solidFill>
                <a:latin typeface="Neo Sans Intel Light"/>
              </a:rPr>
              <a:t>Next generation of </a:t>
            </a:r>
            <a:br>
              <a:rPr lang="en-US" sz="1200" dirty="0" smtClean="0">
                <a:solidFill>
                  <a:srgbClr val="061922"/>
                </a:solidFill>
                <a:latin typeface="Neo Sans Intel Light"/>
              </a:rPr>
            </a:br>
            <a:r>
              <a:rPr lang="en-US" sz="1200" dirty="0" smtClean="0">
                <a:solidFill>
                  <a:srgbClr val="061922"/>
                </a:solidFill>
                <a:latin typeface="Neo Sans Intel Light"/>
              </a:rPr>
              <a:t>the </a:t>
            </a:r>
            <a:r>
              <a:rPr lang="en-US" sz="1200" dirty="0">
                <a:solidFill>
                  <a:srgbClr val="061922"/>
                </a:solidFill>
                <a:latin typeface="Neo Sans Intel Light"/>
              </a:rPr>
              <a:t>Intel® MIC Architecture </a:t>
            </a:r>
            <a:r>
              <a:rPr lang="en-US" sz="1200" dirty="0" smtClean="0">
                <a:solidFill>
                  <a:srgbClr val="061922"/>
                </a:solidFill>
                <a:latin typeface="Neo Sans Intel Light"/>
              </a:rPr>
              <a:t>Product Line</a:t>
            </a:r>
            <a:endParaRPr lang="en-US" sz="1200" dirty="0">
              <a:solidFill>
                <a:srgbClr val="061922"/>
              </a:solidFill>
              <a:latin typeface="Neo Sans Intel Light"/>
            </a:endParaRPr>
          </a:p>
        </p:txBody>
      </p:sp>
      <p:sp>
        <p:nvSpPr>
          <p:cNvPr id="20" name="Title 1"/>
          <p:cNvSpPr txBox="1">
            <a:spLocks/>
          </p:cNvSpPr>
          <p:nvPr/>
        </p:nvSpPr>
        <p:spPr>
          <a:xfrm>
            <a:off x="1323008" y="-6481"/>
            <a:ext cx="7391400" cy="514350"/>
          </a:xfrm>
          <a:prstGeom prst="rect">
            <a:avLst/>
          </a:prstGeom>
        </p:spPr>
        <p:txBody>
          <a:bodyPr vert="horz" lIns="91440" tIns="45720" rIns="91440" bIns="45720" rtlCol="0" anchor="t" anchorCtr="0">
            <a:noAutofit/>
          </a:bodyPr>
          <a:lstStyle>
            <a:lvl1pPr algn="l" defTabSz="914400" rtl="0" eaLnBrk="1" latinLnBrk="0" hangingPunct="1">
              <a:spcBef>
                <a:spcPct val="0"/>
              </a:spcBef>
              <a:buNone/>
              <a:defRPr lang="en-US" sz="2800" b="1" kern="1200" baseline="0" dirty="0">
                <a:solidFill>
                  <a:schemeClr val="accent1"/>
                </a:solidFill>
                <a:latin typeface="+mn-lt"/>
                <a:ea typeface="+mn-ea"/>
                <a:cs typeface="+mn-cs"/>
              </a:defRPr>
            </a:lvl1pPr>
          </a:lstStyle>
          <a:p>
            <a:pPr algn="r"/>
            <a:endParaRPr>
              <a:solidFill>
                <a:srgbClr val="0071C5"/>
              </a:solidFill>
              <a:ea typeface="Verdana" pitchFamily="34" charset="0"/>
              <a:cs typeface="Verdana" pitchFamily="34" charset="0"/>
            </a:endParaRPr>
          </a:p>
        </p:txBody>
      </p:sp>
      <p:pic>
        <p:nvPicPr>
          <p:cNvPr id="21" name="Picture 20" descr="C:\Users\rschiewe\AppData\Local\Temp\wzbda2\ppt png\xeon_Phi_h_rgb_3000.png"/>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525790" y="3186631"/>
            <a:ext cx="1068827" cy="1341311"/>
          </a:xfrm>
          <a:prstGeom prst="rect">
            <a:avLst/>
          </a:prstGeom>
          <a:noFill/>
          <a:effectLst/>
          <a:extLst>
            <a:ext uri="{909E8E84-426E-40dd-AFC4-6F175D3DCCD1}">
              <a14:hiddenFill xmlns:a14="http://schemas.microsoft.com/office/drawing/2010/main">
                <a:solidFill>
                  <a:srgbClr val="FFFFFF"/>
                </a:solidFill>
              </a14:hiddenFill>
            </a:ext>
          </a:extLst>
        </p:spPr>
      </p:pic>
      <p:sp>
        <p:nvSpPr>
          <p:cNvPr id="16" name="Rectangle 15"/>
          <p:cNvSpPr/>
          <p:nvPr/>
        </p:nvSpPr>
        <p:spPr>
          <a:xfrm>
            <a:off x="15" y="4657543"/>
            <a:ext cx="3390672" cy="230832"/>
          </a:xfrm>
          <a:prstGeom prst="rect">
            <a:avLst/>
          </a:prstGeom>
          <a:effectLst/>
        </p:spPr>
        <p:txBody>
          <a:bodyPr wrap="none">
            <a:spAutoFit/>
          </a:bodyPr>
          <a:lstStyle>
            <a:defPPr>
              <a:defRPr lang="en-US"/>
            </a:defPPr>
            <a:lvl1pPr marL="0" algn="l" defTabSz="913465" rtl="0" eaLnBrk="1" latinLnBrk="0" hangingPunct="1">
              <a:defRPr sz="1800" kern="1200">
                <a:solidFill>
                  <a:schemeClr val="tx1"/>
                </a:solidFill>
                <a:latin typeface="+mn-lt"/>
                <a:ea typeface="+mn-ea"/>
                <a:cs typeface="+mn-cs"/>
              </a:defRPr>
            </a:lvl1pPr>
            <a:lvl2pPr marL="456733" algn="l" defTabSz="913465" rtl="0" eaLnBrk="1" latinLnBrk="0" hangingPunct="1">
              <a:defRPr sz="1800" kern="1200">
                <a:solidFill>
                  <a:schemeClr val="tx1"/>
                </a:solidFill>
                <a:latin typeface="+mn-lt"/>
                <a:ea typeface="+mn-ea"/>
                <a:cs typeface="+mn-cs"/>
              </a:defRPr>
            </a:lvl2pPr>
            <a:lvl3pPr marL="913465" algn="l" defTabSz="913465" rtl="0" eaLnBrk="1" latinLnBrk="0" hangingPunct="1">
              <a:defRPr sz="1800" kern="1200">
                <a:solidFill>
                  <a:schemeClr val="tx1"/>
                </a:solidFill>
                <a:latin typeface="+mn-lt"/>
                <a:ea typeface="+mn-ea"/>
                <a:cs typeface="+mn-cs"/>
              </a:defRPr>
            </a:lvl3pPr>
            <a:lvl4pPr marL="1370198" algn="l" defTabSz="913465" rtl="0" eaLnBrk="1" latinLnBrk="0" hangingPunct="1">
              <a:defRPr sz="1800" kern="1200">
                <a:solidFill>
                  <a:schemeClr val="tx1"/>
                </a:solidFill>
                <a:latin typeface="+mn-lt"/>
                <a:ea typeface="+mn-ea"/>
                <a:cs typeface="+mn-cs"/>
              </a:defRPr>
            </a:lvl4pPr>
            <a:lvl5pPr marL="1826933" algn="l" defTabSz="913465" rtl="0" eaLnBrk="1" latinLnBrk="0" hangingPunct="1">
              <a:defRPr sz="1800" kern="1200">
                <a:solidFill>
                  <a:schemeClr val="tx1"/>
                </a:solidFill>
                <a:latin typeface="+mn-lt"/>
                <a:ea typeface="+mn-ea"/>
                <a:cs typeface="+mn-cs"/>
              </a:defRPr>
            </a:lvl5pPr>
            <a:lvl6pPr marL="2283662" algn="l" defTabSz="913465" rtl="0" eaLnBrk="1" latinLnBrk="0" hangingPunct="1">
              <a:defRPr sz="1800" kern="1200">
                <a:solidFill>
                  <a:schemeClr val="tx1"/>
                </a:solidFill>
                <a:latin typeface="+mn-lt"/>
                <a:ea typeface="+mn-ea"/>
                <a:cs typeface="+mn-cs"/>
              </a:defRPr>
            </a:lvl6pPr>
            <a:lvl7pPr marL="2740395" algn="l" defTabSz="913465" rtl="0" eaLnBrk="1" latinLnBrk="0" hangingPunct="1">
              <a:defRPr sz="1800" kern="1200">
                <a:solidFill>
                  <a:schemeClr val="tx1"/>
                </a:solidFill>
                <a:latin typeface="+mn-lt"/>
                <a:ea typeface="+mn-ea"/>
                <a:cs typeface="+mn-cs"/>
              </a:defRPr>
            </a:lvl7pPr>
            <a:lvl8pPr marL="3197127" algn="l" defTabSz="913465" rtl="0" eaLnBrk="1" latinLnBrk="0" hangingPunct="1">
              <a:defRPr sz="1800" kern="1200">
                <a:solidFill>
                  <a:schemeClr val="tx1"/>
                </a:solidFill>
                <a:latin typeface="+mn-lt"/>
                <a:ea typeface="+mn-ea"/>
                <a:cs typeface="+mn-cs"/>
              </a:defRPr>
            </a:lvl8pPr>
            <a:lvl9pPr marL="3653864" algn="l" defTabSz="913465" rtl="0" eaLnBrk="1" latinLnBrk="0" hangingPunct="1">
              <a:defRPr sz="1800" kern="1200">
                <a:solidFill>
                  <a:schemeClr val="tx1"/>
                </a:solidFill>
                <a:latin typeface="+mn-lt"/>
                <a:ea typeface="+mn-ea"/>
                <a:cs typeface="+mn-cs"/>
              </a:defRPr>
            </a:lvl9pPr>
          </a:lstStyle>
          <a:p>
            <a:r>
              <a:rPr lang="en-US" sz="900" dirty="0" smtClean="0">
                <a:solidFill>
                  <a:srgbClr val="FFFFFF"/>
                </a:solidFill>
                <a:latin typeface="Neo Sans Intel Light"/>
              </a:rPr>
              <a:t>*Per </a:t>
            </a:r>
            <a:r>
              <a:rPr lang="en-US" sz="900" dirty="0">
                <a:solidFill>
                  <a:srgbClr val="FFFFFF"/>
                </a:solidFill>
                <a:latin typeface="Neo Sans Intel Light"/>
              </a:rPr>
              <a:t>Intel’s announced products or planning process for future </a:t>
            </a:r>
            <a:r>
              <a:rPr lang="en-US" sz="900" dirty="0" smtClean="0">
                <a:solidFill>
                  <a:srgbClr val="FFFFFF"/>
                </a:solidFill>
                <a:latin typeface="Neo Sans Intel Light"/>
              </a:rPr>
              <a:t>products</a:t>
            </a:r>
            <a:endParaRPr lang="en-US" sz="900" dirty="0">
              <a:solidFill>
                <a:srgbClr val="FFFFFF"/>
              </a:solidFill>
              <a:latin typeface="Neo Sans Intel Light"/>
            </a:endParaRPr>
          </a:p>
        </p:txBody>
      </p:sp>
      <p:sp>
        <p:nvSpPr>
          <p:cNvPr id="19" name="Rectangle 18"/>
          <p:cNvSpPr/>
          <p:nvPr/>
        </p:nvSpPr>
        <p:spPr>
          <a:xfrm>
            <a:off x="4244988" y="2644036"/>
            <a:ext cx="2235421" cy="1729704"/>
          </a:xfrm>
          <a:prstGeom prst="rect">
            <a:avLst/>
          </a:prstGeom>
          <a:effectLst/>
        </p:spPr>
        <p:txBody>
          <a:bodyPr wrap="square" lIns="64008" tIns="32004" rIns="64008" bIns="32004">
            <a:spAutoFit/>
          </a:bodyPr>
          <a:lstStyle/>
          <a:p>
            <a:pPr algn="ctr" defTabSz="913465" fontAlgn="base">
              <a:lnSpc>
                <a:spcPct val="90000"/>
              </a:lnSpc>
              <a:spcBef>
                <a:spcPct val="30000"/>
              </a:spcBef>
              <a:spcAft>
                <a:spcPct val="0"/>
              </a:spcAft>
              <a:buClr>
                <a:srgbClr val="061922"/>
              </a:buClr>
            </a:pPr>
            <a:r>
              <a:rPr lang="en-US" sz="1200" smtClean="0">
                <a:solidFill>
                  <a:srgbClr val="FFFFFF"/>
                </a:solidFill>
              </a:rPr>
              <a:t>14 nm process</a:t>
            </a:r>
          </a:p>
          <a:p>
            <a:pPr algn="ctr" defTabSz="913465" fontAlgn="base">
              <a:lnSpc>
                <a:spcPct val="90000"/>
              </a:lnSpc>
              <a:spcBef>
                <a:spcPct val="30000"/>
              </a:spcBef>
              <a:spcAft>
                <a:spcPct val="0"/>
              </a:spcAft>
              <a:buClr>
                <a:srgbClr val="061922"/>
              </a:buClr>
            </a:pPr>
            <a:r>
              <a:rPr lang="en-US" sz="1200" smtClean="0">
                <a:solidFill>
                  <a:srgbClr val="FFFFFF"/>
                </a:solidFill>
              </a:rPr>
              <a:t>Processor &amp; Coprocessor</a:t>
            </a:r>
            <a:endParaRPr lang="en-US" sz="1200" dirty="0">
              <a:solidFill>
                <a:srgbClr val="FFFFFF"/>
              </a:solidFill>
            </a:endParaRPr>
          </a:p>
          <a:p>
            <a:pPr algn="ctr" defTabSz="913465" fontAlgn="base">
              <a:lnSpc>
                <a:spcPct val="90000"/>
              </a:lnSpc>
              <a:spcBef>
                <a:spcPct val="30000"/>
              </a:spcBef>
              <a:spcAft>
                <a:spcPct val="0"/>
              </a:spcAft>
              <a:buClr>
                <a:srgbClr val="061922"/>
              </a:buClr>
            </a:pPr>
            <a:r>
              <a:rPr lang="en-US" sz="1200">
                <a:solidFill>
                  <a:srgbClr val="FFFFFF"/>
                </a:solidFill>
              </a:rPr>
              <a:t>Over </a:t>
            </a:r>
            <a:r>
              <a:rPr lang="en-US" sz="1200" smtClean="0">
                <a:solidFill>
                  <a:srgbClr val="FFFFFF"/>
                </a:solidFill>
              </a:rPr>
              <a:t>3 </a:t>
            </a:r>
            <a:r>
              <a:rPr lang="en-US" sz="1200">
                <a:solidFill>
                  <a:srgbClr val="FFFFFF"/>
                </a:solidFill>
              </a:rPr>
              <a:t>TF DP Peak</a:t>
            </a:r>
          </a:p>
          <a:p>
            <a:pPr algn="ctr" defTabSz="913465" fontAlgn="base">
              <a:lnSpc>
                <a:spcPct val="90000"/>
              </a:lnSpc>
              <a:spcBef>
                <a:spcPct val="30000"/>
              </a:spcBef>
              <a:spcAft>
                <a:spcPct val="0"/>
              </a:spcAft>
              <a:buClr>
                <a:srgbClr val="061922"/>
              </a:buClr>
            </a:pPr>
            <a:r>
              <a:rPr lang="en-US" sz="1200" smtClean="0">
                <a:solidFill>
                  <a:srgbClr val="FFFFFF"/>
                </a:solidFill>
              </a:rPr>
              <a:t>Up </a:t>
            </a:r>
            <a:r>
              <a:rPr lang="en-US" sz="1200">
                <a:solidFill>
                  <a:srgbClr val="FFFFFF"/>
                </a:solidFill>
              </a:rPr>
              <a:t>to </a:t>
            </a:r>
            <a:r>
              <a:rPr lang="en-US" sz="1200" smtClean="0">
                <a:solidFill>
                  <a:srgbClr val="FFFFFF"/>
                </a:solidFill>
              </a:rPr>
              <a:t>72 </a:t>
            </a:r>
            <a:r>
              <a:rPr lang="en-US" sz="1200" dirty="0">
                <a:solidFill>
                  <a:srgbClr val="FFFFFF"/>
                </a:solidFill>
              </a:rPr>
              <a:t>Cores</a:t>
            </a:r>
          </a:p>
          <a:p>
            <a:pPr algn="ctr" defTabSz="913465" fontAlgn="base">
              <a:lnSpc>
                <a:spcPct val="90000"/>
              </a:lnSpc>
              <a:spcBef>
                <a:spcPct val="30000"/>
              </a:spcBef>
              <a:spcAft>
                <a:spcPct val="0"/>
              </a:spcAft>
              <a:buClr>
                <a:srgbClr val="061922"/>
              </a:buClr>
            </a:pPr>
            <a:r>
              <a:rPr lang="en-US" sz="1200" smtClean="0">
                <a:solidFill>
                  <a:srgbClr val="FFFFFF"/>
                </a:solidFill>
              </a:rPr>
              <a:t>On Package High-Bandwidth Memory</a:t>
            </a:r>
          </a:p>
          <a:p>
            <a:pPr algn="ctr" defTabSz="913465" fontAlgn="base">
              <a:lnSpc>
                <a:spcPct val="90000"/>
              </a:lnSpc>
              <a:spcBef>
                <a:spcPct val="30000"/>
              </a:spcBef>
              <a:spcAft>
                <a:spcPct val="0"/>
              </a:spcAft>
              <a:buClr>
                <a:srgbClr val="061922"/>
              </a:buClr>
            </a:pPr>
            <a:r>
              <a:rPr lang="en-US" sz="1200" smtClean="0">
                <a:solidFill>
                  <a:srgbClr val="FFFFFF"/>
                </a:solidFill>
              </a:rPr>
              <a:t>3X Single-Thread</a:t>
            </a:r>
          </a:p>
          <a:p>
            <a:pPr algn="ctr" defTabSz="913465" fontAlgn="base">
              <a:lnSpc>
                <a:spcPct val="90000"/>
              </a:lnSpc>
              <a:spcBef>
                <a:spcPct val="30000"/>
              </a:spcBef>
              <a:spcAft>
                <a:spcPct val="0"/>
              </a:spcAft>
              <a:buClr>
                <a:srgbClr val="061922"/>
              </a:buClr>
            </a:pPr>
            <a:r>
              <a:rPr lang="en-US" sz="1200" smtClean="0">
                <a:solidFill>
                  <a:srgbClr val="FFFFFF"/>
                </a:solidFill>
              </a:rPr>
              <a:t>Out-of-order core</a:t>
            </a:r>
          </a:p>
        </p:txBody>
      </p:sp>
      <p:sp>
        <p:nvSpPr>
          <p:cNvPr id="22" name="Rectangle 21"/>
          <p:cNvSpPr/>
          <p:nvPr/>
        </p:nvSpPr>
        <p:spPr>
          <a:xfrm>
            <a:off x="6464182" y="2328451"/>
            <a:ext cx="2235421" cy="1054135"/>
          </a:xfrm>
          <a:prstGeom prst="rect">
            <a:avLst/>
          </a:prstGeom>
          <a:effectLst/>
        </p:spPr>
        <p:txBody>
          <a:bodyPr wrap="square" lIns="64008" tIns="32004" rIns="64008" bIns="32004">
            <a:spAutoFit/>
          </a:bodyPr>
          <a:lstStyle/>
          <a:p>
            <a:pPr algn="ctr" defTabSz="913465" fontAlgn="base">
              <a:lnSpc>
                <a:spcPct val="95000"/>
              </a:lnSpc>
              <a:spcBef>
                <a:spcPct val="30000"/>
              </a:spcBef>
              <a:spcAft>
                <a:spcPct val="0"/>
              </a:spcAft>
              <a:buClr>
                <a:srgbClr val="061922"/>
              </a:buClr>
            </a:pPr>
            <a:r>
              <a:rPr lang="en-US" sz="1200" dirty="0" smtClean="0">
                <a:solidFill>
                  <a:srgbClr val="FFFFFF"/>
                </a:solidFill>
              </a:rPr>
              <a:t>10 </a:t>
            </a:r>
            <a:r>
              <a:rPr lang="en-US" sz="1200" dirty="0">
                <a:solidFill>
                  <a:srgbClr val="FFFFFF"/>
                </a:solidFill>
              </a:rPr>
              <a:t>nm process</a:t>
            </a:r>
          </a:p>
          <a:p>
            <a:pPr algn="ctr" defTabSz="913465" fontAlgn="base">
              <a:lnSpc>
                <a:spcPct val="95000"/>
              </a:lnSpc>
              <a:spcBef>
                <a:spcPct val="30000"/>
              </a:spcBef>
              <a:spcAft>
                <a:spcPct val="0"/>
              </a:spcAft>
              <a:buClr>
                <a:srgbClr val="061922"/>
              </a:buClr>
            </a:pPr>
            <a:r>
              <a:rPr lang="en-US" sz="1200" dirty="0" smtClean="0">
                <a:solidFill>
                  <a:srgbClr val="FFFFFF"/>
                </a:solidFill>
              </a:rPr>
              <a:t>2</a:t>
            </a:r>
            <a:r>
              <a:rPr lang="en-US" sz="1200" baseline="30000" dirty="0" smtClean="0">
                <a:solidFill>
                  <a:srgbClr val="FFFFFF"/>
                </a:solidFill>
              </a:rPr>
              <a:t>nd</a:t>
            </a:r>
            <a:r>
              <a:rPr lang="en-US" sz="1200" dirty="0" smtClean="0">
                <a:solidFill>
                  <a:srgbClr val="FFFFFF"/>
                </a:solidFill>
              </a:rPr>
              <a:t> Generation </a:t>
            </a:r>
            <a:br>
              <a:rPr lang="en-US" sz="1200" dirty="0" smtClean="0">
                <a:solidFill>
                  <a:srgbClr val="FFFFFF"/>
                </a:solidFill>
              </a:rPr>
            </a:br>
            <a:r>
              <a:rPr lang="en-US" sz="1200" dirty="0" smtClean="0">
                <a:solidFill>
                  <a:srgbClr val="FFFFFF"/>
                </a:solidFill>
              </a:rPr>
              <a:t>Integrated Intel® </a:t>
            </a:r>
            <a:br>
              <a:rPr lang="en-US" sz="1200" dirty="0" smtClean="0">
                <a:solidFill>
                  <a:srgbClr val="FFFFFF"/>
                </a:solidFill>
              </a:rPr>
            </a:br>
            <a:r>
              <a:rPr lang="en-US" sz="1200" dirty="0" smtClean="0">
                <a:solidFill>
                  <a:srgbClr val="FFFFFF"/>
                </a:solidFill>
              </a:rPr>
              <a:t>Omni-Path</a:t>
            </a:r>
            <a:endParaRPr lang="en-US" sz="1200" dirty="0">
              <a:solidFill>
                <a:srgbClr val="FFFFFF"/>
              </a:solidFill>
            </a:endParaRPr>
          </a:p>
          <a:p>
            <a:pPr algn="ctr" defTabSz="913465" fontAlgn="base">
              <a:lnSpc>
                <a:spcPct val="95000"/>
              </a:lnSpc>
              <a:spcBef>
                <a:spcPct val="30000"/>
              </a:spcBef>
              <a:spcAft>
                <a:spcPct val="0"/>
              </a:spcAft>
              <a:buClr>
                <a:srgbClr val="061922"/>
              </a:buClr>
            </a:pPr>
            <a:r>
              <a:rPr lang="en-US" sz="1200" dirty="0" smtClean="0">
                <a:solidFill>
                  <a:srgbClr val="FFFFFF"/>
                </a:solidFill>
              </a:rPr>
              <a:t>… In planning … </a:t>
            </a:r>
          </a:p>
        </p:txBody>
      </p:sp>
      <p:pic>
        <p:nvPicPr>
          <p:cNvPr id="17" name="Picture 4" descr="http://www.maxexpansion.com/sites/default/files/styles/uc_product_full/public/field/product/Phi-web.png?itok=uvRSpXrL"/>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690379" y="1804211"/>
            <a:ext cx="1088446" cy="1024449"/>
          </a:xfrm>
          <a:prstGeom prst="rect">
            <a:avLst/>
          </a:prstGeom>
          <a:noFill/>
          <a:extLst>
            <a:ext uri="{909E8E84-426E-40dd-AFC4-6F175D3DCCD1}">
              <a14:hiddenFill xmlns:a14="http://schemas.microsoft.com/office/drawing/2010/main">
                <a:solidFill>
                  <a:srgbClr val="FFFFFF"/>
                </a:solidFill>
              </a14:hiddenFill>
            </a:ext>
          </a:extLst>
        </p:spPr>
      </p:pic>
      <p:grpSp>
        <p:nvGrpSpPr>
          <p:cNvPr id="23" name="Group 22"/>
          <p:cNvGrpSpPr/>
          <p:nvPr/>
        </p:nvGrpSpPr>
        <p:grpSpPr>
          <a:xfrm>
            <a:off x="4245429" y="1056639"/>
            <a:ext cx="752928" cy="621394"/>
            <a:chOff x="3276236" y="1772888"/>
            <a:chExt cx="2625725" cy="2638425"/>
          </a:xfrm>
        </p:grpSpPr>
        <p:grpSp>
          <p:nvGrpSpPr>
            <p:cNvPr id="24" name="Group 23"/>
            <p:cNvGrpSpPr/>
            <p:nvPr/>
          </p:nvGrpSpPr>
          <p:grpSpPr>
            <a:xfrm>
              <a:off x="3276236" y="1772888"/>
              <a:ext cx="2625725" cy="2638425"/>
              <a:chOff x="3099765" y="843221"/>
              <a:chExt cx="2625725" cy="2638425"/>
            </a:xfrm>
          </p:grpSpPr>
          <p:sp>
            <p:nvSpPr>
              <p:cNvPr id="28" name="Rectangle 27"/>
              <p:cNvSpPr/>
              <p:nvPr/>
            </p:nvSpPr>
            <p:spPr>
              <a:xfrm>
                <a:off x="3213100" y="996950"/>
                <a:ext cx="2425700" cy="2423305"/>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eaLnBrk="0" fontAlgn="base" hangingPunct="0">
                  <a:lnSpc>
                    <a:spcPct val="75000"/>
                  </a:lnSpc>
                  <a:spcBef>
                    <a:spcPct val="50000"/>
                  </a:spcBef>
                  <a:spcAft>
                    <a:spcPct val="0"/>
                  </a:spcAft>
                </a:pPr>
                <a:endParaRPr lang="en-US" sz="1600">
                  <a:solidFill>
                    <a:srgbClr val="FFFFFF"/>
                  </a:solidFill>
                </a:endParaRPr>
              </a:p>
            </p:txBody>
          </p:sp>
          <p:pic>
            <p:nvPicPr>
              <p:cNvPr id="29" name="Picture 28"/>
              <p:cNvPicPr>
                <a:picLocks noChangeAspect="1"/>
              </p:cNvPicPr>
              <p:nvPr/>
            </p:nvPicPr>
            <p:blipFill rotWithShape="1">
              <a:blip r:embed="rId6"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3099765" y="843221"/>
                <a:ext cx="2625725" cy="2638425"/>
              </a:xfrm>
              <a:prstGeom prst="rect">
                <a:avLst/>
              </a:prstGeom>
            </p:spPr>
          </p:pic>
        </p:grpSp>
        <p:sp>
          <p:nvSpPr>
            <p:cNvPr id="25" name="Rounded Rectangle 24"/>
            <p:cNvSpPr/>
            <p:nvPr/>
          </p:nvSpPr>
          <p:spPr>
            <a:xfrm>
              <a:off x="3560124" y="2142699"/>
              <a:ext cx="2019330" cy="1980434"/>
            </a:xfrm>
            <a:prstGeom prst="roundRect">
              <a:avLst>
                <a:gd name="adj" fmla="val 11319"/>
              </a:avLst>
            </a:prstGeom>
            <a:solidFill>
              <a:srgbClr val="E8E8D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eaLnBrk="0" fontAlgn="base" hangingPunct="0">
                <a:lnSpc>
                  <a:spcPct val="75000"/>
                </a:lnSpc>
                <a:spcBef>
                  <a:spcPct val="50000"/>
                </a:spcBef>
                <a:spcAft>
                  <a:spcPct val="0"/>
                </a:spcAft>
              </a:pPr>
              <a:endParaRPr lang="en-US" sz="1600">
                <a:solidFill>
                  <a:srgbClr val="FFFFFF"/>
                </a:solidFill>
              </a:endParaRPr>
            </a:p>
          </p:txBody>
        </p:sp>
        <p:pic>
          <p:nvPicPr>
            <p:cNvPr id="26" name="Picture 2" descr="http://upload.wikimedia.org/wikipedia/commons/thumb/c/c9/Intel-logo.svg/293px-Intel-logo.svg.png"/>
            <p:cNvPicPr>
              <a:picLocks noChangeAspect="1" noChangeArrowheads="1"/>
            </p:cNvPicPr>
            <p:nvPr/>
          </p:nvPicPr>
          <p:blipFill>
            <a:blip r:embed="rId7" cstate="email">
              <a:biLevel thresh="75000"/>
              <a:extLst>
                <a:ext uri="{28A0092B-C50C-407E-A947-70E740481C1C}">
                  <a14:useLocalDpi xmlns:a14="http://schemas.microsoft.com/office/drawing/2010/main"/>
                </a:ext>
              </a:extLst>
            </a:blip>
            <a:srcRect/>
            <a:stretch>
              <a:fillRect/>
            </a:stretch>
          </p:blipFill>
          <p:spPr bwMode="auto">
            <a:xfrm>
              <a:off x="4004934" y="2630423"/>
              <a:ext cx="1168327" cy="762284"/>
            </a:xfrm>
            <a:prstGeom prst="rect">
              <a:avLst/>
            </a:prstGeom>
            <a:noFill/>
            <a:extLst>
              <a:ext uri="{909E8E84-426E-40dd-AFC4-6F175D3DCCD1}">
                <a14:hiddenFill xmlns:a14="http://schemas.microsoft.com/office/drawing/2010/main">
                  <a:solidFill>
                    <a:srgbClr val="FFFFFF"/>
                  </a:solidFill>
                </a14:hiddenFill>
              </a:ext>
            </a:extLst>
          </p:spPr>
        </p:pic>
        <p:sp>
          <p:nvSpPr>
            <p:cNvPr id="27" name="Rectangle 26"/>
            <p:cNvSpPr/>
            <p:nvPr/>
          </p:nvSpPr>
          <p:spPr>
            <a:xfrm>
              <a:off x="3360816" y="3420098"/>
              <a:ext cx="2466609" cy="702412"/>
            </a:xfrm>
            <a:prstGeom prst="rect">
              <a:avLst/>
            </a:prstGeom>
          </p:spPr>
          <p:txBody>
            <a:bodyPr wrap="none">
              <a:spAutoFit/>
            </a:bodyPr>
            <a:lstStyle/>
            <a:p>
              <a:pPr algn="ctr" defTabSz="914400" eaLnBrk="0" fontAlgn="base" hangingPunct="0">
                <a:lnSpc>
                  <a:spcPct val="75000"/>
                </a:lnSpc>
                <a:spcBef>
                  <a:spcPct val="50000"/>
                </a:spcBef>
                <a:spcAft>
                  <a:spcPct val="0"/>
                </a:spcAft>
              </a:pPr>
              <a:r>
                <a:rPr lang="en-US" sz="600" b="1">
                  <a:solidFill>
                    <a:srgbClr val="000000"/>
                  </a:solidFill>
                  <a:latin typeface="Intel Clear" panose="020B0604020203020204" pitchFamily="34" charset="0"/>
                  <a:cs typeface="Neo Sans Intel"/>
                </a:rPr>
                <a:t>Knights Landing</a:t>
              </a:r>
            </a:p>
          </p:txBody>
        </p:sp>
      </p:grpSp>
      <p:grpSp>
        <p:nvGrpSpPr>
          <p:cNvPr id="31" name="Group 30"/>
          <p:cNvGrpSpPr/>
          <p:nvPr/>
        </p:nvGrpSpPr>
        <p:grpSpPr>
          <a:xfrm>
            <a:off x="4909744" y="817530"/>
            <a:ext cx="657034" cy="622626"/>
            <a:chOff x="3276236" y="1772888"/>
            <a:chExt cx="2625725" cy="2643656"/>
          </a:xfrm>
        </p:grpSpPr>
        <p:grpSp>
          <p:nvGrpSpPr>
            <p:cNvPr id="32" name="Group 31"/>
            <p:cNvGrpSpPr/>
            <p:nvPr/>
          </p:nvGrpSpPr>
          <p:grpSpPr>
            <a:xfrm>
              <a:off x="3276236" y="1772888"/>
              <a:ext cx="2625725" cy="2638425"/>
              <a:chOff x="3099765" y="843221"/>
              <a:chExt cx="2625725" cy="2638425"/>
            </a:xfrm>
          </p:grpSpPr>
          <p:sp>
            <p:nvSpPr>
              <p:cNvPr id="36" name="Rectangle 35"/>
              <p:cNvSpPr/>
              <p:nvPr/>
            </p:nvSpPr>
            <p:spPr>
              <a:xfrm>
                <a:off x="3213100" y="996950"/>
                <a:ext cx="2425700" cy="2423305"/>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eaLnBrk="0" fontAlgn="base" hangingPunct="0">
                  <a:lnSpc>
                    <a:spcPct val="75000"/>
                  </a:lnSpc>
                  <a:spcBef>
                    <a:spcPct val="50000"/>
                  </a:spcBef>
                  <a:spcAft>
                    <a:spcPct val="0"/>
                  </a:spcAft>
                </a:pPr>
                <a:endParaRPr lang="en-US" sz="1600">
                  <a:solidFill>
                    <a:srgbClr val="FFFFFF"/>
                  </a:solidFill>
                </a:endParaRPr>
              </a:p>
            </p:txBody>
          </p:sp>
          <p:pic>
            <p:nvPicPr>
              <p:cNvPr id="37" name="Picture 36"/>
              <p:cNvPicPr>
                <a:picLocks noChangeAspect="1"/>
              </p:cNvPicPr>
              <p:nvPr/>
            </p:nvPicPr>
            <p:blipFill rotWithShape="1">
              <a:blip r:embed="rId6"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3099765" y="843221"/>
                <a:ext cx="2625725" cy="2638425"/>
              </a:xfrm>
              <a:prstGeom prst="rect">
                <a:avLst/>
              </a:prstGeom>
            </p:spPr>
          </p:pic>
        </p:grpSp>
        <p:sp>
          <p:nvSpPr>
            <p:cNvPr id="33" name="Rounded Rectangle 32"/>
            <p:cNvSpPr/>
            <p:nvPr/>
          </p:nvSpPr>
          <p:spPr>
            <a:xfrm>
              <a:off x="3560124" y="2142699"/>
              <a:ext cx="2019330" cy="1980434"/>
            </a:xfrm>
            <a:prstGeom prst="roundRect">
              <a:avLst>
                <a:gd name="adj" fmla="val 11319"/>
              </a:avLst>
            </a:prstGeom>
            <a:solidFill>
              <a:srgbClr val="E8E8D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eaLnBrk="0" fontAlgn="base" hangingPunct="0">
                <a:lnSpc>
                  <a:spcPct val="75000"/>
                </a:lnSpc>
                <a:spcBef>
                  <a:spcPct val="50000"/>
                </a:spcBef>
                <a:spcAft>
                  <a:spcPct val="0"/>
                </a:spcAft>
              </a:pPr>
              <a:endParaRPr lang="en-US" sz="1600">
                <a:solidFill>
                  <a:srgbClr val="FFFFFF"/>
                </a:solidFill>
              </a:endParaRPr>
            </a:p>
          </p:txBody>
        </p:sp>
        <p:pic>
          <p:nvPicPr>
            <p:cNvPr id="34" name="Picture 2" descr="http://upload.wikimedia.org/wikipedia/commons/thumb/c/c9/Intel-logo.svg/293px-Intel-logo.svg.png"/>
            <p:cNvPicPr>
              <a:picLocks noChangeAspect="1" noChangeArrowheads="1"/>
            </p:cNvPicPr>
            <p:nvPr/>
          </p:nvPicPr>
          <p:blipFill>
            <a:blip r:embed="rId7" cstate="email">
              <a:biLevel thresh="75000"/>
              <a:extLst>
                <a:ext uri="{28A0092B-C50C-407E-A947-70E740481C1C}">
                  <a14:useLocalDpi xmlns:a14="http://schemas.microsoft.com/office/drawing/2010/main"/>
                </a:ext>
              </a:extLst>
            </a:blip>
            <a:srcRect/>
            <a:stretch>
              <a:fillRect/>
            </a:stretch>
          </p:blipFill>
          <p:spPr bwMode="auto">
            <a:xfrm>
              <a:off x="4004934" y="2630423"/>
              <a:ext cx="1168327" cy="762284"/>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p:nvSpPr>
          <p:spPr>
            <a:xfrm>
              <a:off x="3360816" y="3420098"/>
              <a:ext cx="2466609" cy="996446"/>
            </a:xfrm>
            <a:prstGeom prst="rect">
              <a:avLst/>
            </a:prstGeom>
          </p:spPr>
          <p:txBody>
            <a:bodyPr wrap="none">
              <a:spAutoFit/>
            </a:bodyPr>
            <a:lstStyle/>
            <a:p>
              <a:pPr algn="ctr" defTabSz="914400" eaLnBrk="0" fontAlgn="base" hangingPunct="0">
                <a:lnSpc>
                  <a:spcPct val="75000"/>
                </a:lnSpc>
                <a:spcBef>
                  <a:spcPct val="50000"/>
                </a:spcBef>
                <a:spcAft>
                  <a:spcPct val="0"/>
                </a:spcAft>
              </a:pPr>
              <a:r>
                <a:rPr lang="en-US" sz="600" b="1">
                  <a:solidFill>
                    <a:srgbClr val="000000"/>
                  </a:solidFill>
                  <a:latin typeface="Intel Clear" panose="020B0604020203020204" pitchFamily="34" charset="0"/>
                  <a:cs typeface="Neo Sans Intel"/>
                </a:rPr>
                <a:t>Knights </a:t>
              </a:r>
              <a:r>
                <a:rPr lang="en-US" sz="600" b="1" smtClean="0">
                  <a:solidFill>
                    <a:srgbClr val="000000"/>
                  </a:solidFill>
                  <a:latin typeface="Intel Clear" panose="020B0604020203020204" pitchFamily="34" charset="0"/>
                  <a:cs typeface="Neo Sans Intel"/>
                </a:rPr>
                <a:t>Landing</a:t>
              </a:r>
              <a:br>
                <a:rPr lang="en-US" sz="600" b="1" smtClean="0">
                  <a:solidFill>
                    <a:srgbClr val="000000"/>
                  </a:solidFill>
                  <a:latin typeface="Intel Clear" panose="020B0604020203020204" pitchFamily="34" charset="0"/>
                  <a:cs typeface="Neo Sans Intel"/>
                </a:rPr>
              </a:br>
              <a:r>
                <a:rPr lang="en-US" sz="600" b="1" smtClean="0">
                  <a:solidFill>
                    <a:srgbClr val="000000"/>
                  </a:solidFill>
                  <a:latin typeface="Intel Clear" panose="020B0604020203020204" pitchFamily="34" charset="0"/>
                  <a:cs typeface="Neo Sans Intel"/>
                </a:rPr>
                <a:t>with Fabric</a:t>
              </a:r>
              <a:endParaRPr lang="en-US" sz="600" b="1">
                <a:solidFill>
                  <a:srgbClr val="000000"/>
                </a:solidFill>
                <a:latin typeface="Intel Clear" panose="020B0604020203020204" pitchFamily="34" charset="0"/>
                <a:cs typeface="Neo Sans Intel"/>
              </a:endParaRPr>
            </a:p>
          </p:txBody>
        </p:sp>
      </p:grpSp>
      <p:pic>
        <p:nvPicPr>
          <p:cNvPr id="38" name="Picture 4" descr="http://www.maxexpansion.com/sites/default/files/styles/uc_product_full/public/field/product/Phi-web.png?itok=uvRSpXrL"/>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962197" y="1137371"/>
            <a:ext cx="1088446" cy="102444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57200" y="69914"/>
            <a:ext cx="8229600" cy="857250"/>
          </a:xfrm>
        </p:spPr>
        <p:txBody>
          <a:bodyPr/>
          <a:lstStyle/>
          <a:p>
            <a:r>
              <a:rPr lang="en-US" dirty="0" smtClean="0"/>
              <a:t>Intel® Xeon Phi™ Product Family</a:t>
            </a:r>
            <a:br>
              <a:rPr lang="en-US" dirty="0" smtClean="0"/>
            </a:br>
            <a:r>
              <a:rPr lang="en-US" sz="1600" dirty="0" smtClean="0"/>
              <a:t>Based on Intel® Many Integrated Core (MIC) Architecture</a:t>
            </a:r>
            <a:endParaRPr lang="en-US" sz="1600" dirty="0"/>
          </a:p>
        </p:txBody>
      </p:sp>
    </p:spTree>
    <p:extLst>
      <p:ext uri="{BB962C8B-B14F-4D97-AF65-F5344CB8AC3E}">
        <p14:creationId xmlns:p14="http://schemas.microsoft.com/office/powerpoint/2010/main" val="1988500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8009"/>
            <a:ext cx="8229600" cy="857250"/>
          </a:xfrm>
        </p:spPr>
        <p:txBody>
          <a:bodyPr/>
          <a:lstStyle/>
          <a:p>
            <a:r>
              <a:rPr lang="en-US" dirty="0"/>
              <a:t>Spectrum of Programming Models</a:t>
            </a:r>
          </a:p>
        </p:txBody>
      </p:sp>
      <p:sp>
        <p:nvSpPr>
          <p:cNvPr id="5" name="Slide Number Placeholder 4"/>
          <p:cNvSpPr>
            <a:spLocks noGrp="1"/>
          </p:cNvSpPr>
          <p:nvPr>
            <p:ph type="sldNum" sz="quarter" idx="4"/>
          </p:nvPr>
        </p:nvSpPr>
        <p:spPr>
          <a:xfrm>
            <a:off x="8505825" y="4869657"/>
            <a:ext cx="501650" cy="273844"/>
          </a:xfrm>
          <a:prstGeom prst="rect">
            <a:avLst/>
          </a:prstGeom>
        </p:spPr>
        <p:txBody>
          <a:bodyPr/>
          <a:lstStyle/>
          <a:p>
            <a:pPr>
              <a:defRPr/>
            </a:pPr>
            <a:fld id="{EF307A7D-62E7-430F-B61A-8EBF189C9088}" type="slidenum">
              <a:rPr lang="en-US" smtClean="0"/>
              <a:pPr>
                <a:defRPr/>
              </a:pPr>
              <a:t>31</a:t>
            </a:fld>
            <a:endParaRPr lang="en-US" dirty="0"/>
          </a:p>
        </p:txBody>
      </p:sp>
      <p:cxnSp>
        <p:nvCxnSpPr>
          <p:cNvPr id="6" name="Straight Connector 5"/>
          <p:cNvCxnSpPr/>
          <p:nvPr/>
        </p:nvCxnSpPr>
        <p:spPr>
          <a:xfrm flipV="1">
            <a:off x="5486400" y="1004201"/>
            <a:ext cx="0" cy="791947"/>
          </a:xfrm>
          <a:prstGeom prst="line">
            <a:avLst/>
          </a:prstGeom>
          <a:solidFill>
            <a:srgbClr val="0860A8"/>
          </a:solidFill>
          <a:ln w="38100" cap="flat" cmpd="sng" algn="ctr">
            <a:solidFill>
              <a:srgbClr val="0860A8">
                <a:lumMod val="40000"/>
                <a:lumOff val="60000"/>
              </a:srgbClr>
            </a:solidFill>
            <a:prstDash val="solid"/>
          </a:ln>
          <a:effectLst/>
        </p:spPr>
      </p:cxnSp>
      <p:cxnSp>
        <p:nvCxnSpPr>
          <p:cNvPr id="8" name="Straight Connector 7"/>
          <p:cNvCxnSpPr/>
          <p:nvPr/>
        </p:nvCxnSpPr>
        <p:spPr>
          <a:xfrm rot="5400000" flipH="1" flipV="1">
            <a:off x="1343025" y="1400175"/>
            <a:ext cx="514350" cy="0"/>
          </a:xfrm>
          <a:prstGeom prst="line">
            <a:avLst/>
          </a:prstGeom>
          <a:solidFill>
            <a:srgbClr val="0860A8"/>
          </a:solidFill>
          <a:ln w="38100" cap="flat" cmpd="sng" algn="ctr">
            <a:solidFill>
              <a:srgbClr val="0860A8">
                <a:lumMod val="40000"/>
                <a:lumOff val="60000"/>
              </a:srgbClr>
            </a:solidFill>
            <a:prstDash val="solid"/>
          </a:ln>
          <a:effectLst/>
        </p:spPr>
      </p:cxnSp>
      <p:cxnSp>
        <p:nvCxnSpPr>
          <p:cNvPr id="9" name="Straight Connector 8"/>
          <p:cNvCxnSpPr/>
          <p:nvPr/>
        </p:nvCxnSpPr>
        <p:spPr>
          <a:xfrm flipV="1">
            <a:off x="7605540" y="1191379"/>
            <a:ext cx="17820" cy="705296"/>
          </a:xfrm>
          <a:prstGeom prst="line">
            <a:avLst/>
          </a:prstGeom>
          <a:solidFill>
            <a:srgbClr val="0860A8"/>
          </a:solidFill>
          <a:ln w="38100" cap="flat" cmpd="sng" algn="ctr">
            <a:solidFill>
              <a:srgbClr val="0860A8">
                <a:lumMod val="40000"/>
                <a:lumOff val="60000"/>
              </a:srgbClr>
            </a:solidFill>
            <a:prstDash val="solid"/>
          </a:ln>
          <a:effectLst/>
        </p:spPr>
      </p:cxnSp>
      <p:cxnSp>
        <p:nvCxnSpPr>
          <p:cNvPr id="10" name="Straight Connector 9"/>
          <p:cNvCxnSpPr/>
          <p:nvPr/>
        </p:nvCxnSpPr>
        <p:spPr>
          <a:xfrm flipV="1">
            <a:off x="3601980" y="1233492"/>
            <a:ext cx="0" cy="1326366"/>
          </a:xfrm>
          <a:prstGeom prst="line">
            <a:avLst/>
          </a:prstGeom>
          <a:solidFill>
            <a:srgbClr val="0860A8"/>
          </a:solidFill>
          <a:ln w="38100" cap="flat" cmpd="sng" algn="ctr">
            <a:solidFill>
              <a:srgbClr val="0860A8">
                <a:lumMod val="40000"/>
                <a:lumOff val="60000"/>
              </a:srgbClr>
            </a:solidFill>
            <a:prstDash val="solid"/>
          </a:ln>
          <a:effectLst/>
        </p:spPr>
      </p:cxnSp>
      <p:sp>
        <p:nvSpPr>
          <p:cNvPr id="11" name="Content Placeholder 3"/>
          <p:cNvSpPr txBox="1">
            <a:spLocks/>
          </p:cNvSpPr>
          <p:nvPr/>
        </p:nvSpPr>
        <p:spPr bwMode="auto">
          <a:xfrm>
            <a:off x="604914" y="1508849"/>
            <a:ext cx="2104728" cy="622974"/>
          </a:xfrm>
          <a:prstGeom prst="roundRect">
            <a:avLst/>
          </a:prstGeom>
          <a:solidFill>
            <a:srgbClr val="6AB0F0"/>
          </a:solidFill>
          <a:ln w="9525">
            <a:solidFill>
              <a:srgbClr val="0860A8">
                <a:lumMod val="40000"/>
                <a:lumOff val="60000"/>
              </a:srgbClr>
            </a:solidFill>
            <a:miter lim="800000"/>
            <a:headEnd/>
            <a:tailEnd/>
          </a:ln>
          <a:effectLst/>
        </p:spPr>
        <p:txBody>
          <a:bodyPr vert="horz" lIns="91440" tIns="45720" rIns="91440" bIns="45720" rtlCol="0">
            <a:normAutofit fontScale="85000" lnSpcReduction="10000"/>
          </a:bodyPr>
          <a:lstStyle>
            <a:lvl1pPr marL="225425" indent="-225425" algn="l" rtl="0" eaLnBrk="0" fontAlgn="base" hangingPunct="0">
              <a:spcBef>
                <a:spcPct val="20000"/>
              </a:spcBef>
              <a:spcAft>
                <a:spcPct val="0"/>
              </a:spcAft>
              <a:buChar char="•"/>
              <a:defRPr sz="2400">
                <a:solidFill>
                  <a:schemeClr val="tx1"/>
                </a:solidFill>
                <a:latin typeface="+mn-lt"/>
                <a:ea typeface="MS PGothic" pitchFamily="34" charset="-128"/>
                <a:cs typeface="ＭＳ Ｐゴシック" charset="-128"/>
              </a:defRPr>
            </a:lvl1pPr>
            <a:lvl2pPr marL="576263" indent="-236538" algn="l" rtl="0" eaLnBrk="0" fontAlgn="base" hangingPunct="0">
              <a:spcBef>
                <a:spcPct val="20000"/>
              </a:spcBef>
              <a:spcAft>
                <a:spcPct val="0"/>
              </a:spcAft>
              <a:buFont typeface="Verdana" pitchFamily="34" charset="0"/>
              <a:buChar char="–"/>
              <a:defRPr sz="2000">
                <a:solidFill>
                  <a:schemeClr val="tx1"/>
                </a:solidFill>
                <a:latin typeface="+mn-lt"/>
                <a:ea typeface="MS PGothic" pitchFamily="34" charset="-128"/>
              </a:defRPr>
            </a:lvl2pPr>
            <a:lvl3pPr marL="914400" indent="-223838" algn="l" rtl="0" eaLnBrk="0" fontAlgn="base" hangingPunct="0">
              <a:spcBef>
                <a:spcPct val="20000"/>
              </a:spcBef>
              <a:spcAft>
                <a:spcPct val="0"/>
              </a:spcAft>
              <a:buFont typeface="Courier New" pitchFamily="49" charset="0"/>
              <a:buChar char="o"/>
              <a:defRPr>
                <a:solidFill>
                  <a:schemeClr val="tx1"/>
                </a:solidFill>
                <a:latin typeface="+mn-lt"/>
                <a:ea typeface="MS PGothic" pitchFamily="34" charset="-128"/>
              </a:defRPr>
            </a:lvl3pPr>
            <a:lvl4pPr marL="1265238" indent="-236538" algn="l" rtl="0" eaLnBrk="0" fontAlgn="base" hangingPunct="0">
              <a:spcBef>
                <a:spcPct val="20000"/>
              </a:spcBef>
              <a:spcAft>
                <a:spcPct val="0"/>
              </a:spcAft>
              <a:buFont typeface="Wingdings" pitchFamily="2" charset="2"/>
              <a:buChar char="§"/>
              <a:defRPr sz="1600">
                <a:solidFill>
                  <a:schemeClr val="tx1"/>
                </a:solidFill>
                <a:latin typeface="+mn-lt"/>
                <a:ea typeface="MS PGothic" pitchFamily="34" charset="-128"/>
              </a:defRPr>
            </a:lvl4pPr>
            <a:lvl5pPr marL="1660525" indent="-234950" algn="l" rtl="0" eaLnBrk="0" fontAlgn="base" hangingPunct="0">
              <a:spcBef>
                <a:spcPct val="20000"/>
              </a:spcBef>
              <a:spcAft>
                <a:spcPct val="0"/>
              </a:spcAft>
              <a:buFont typeface="Verdana" pitchFamily="34" charset="0"/>
              <a:buChar char="–"/>
              <a:defRPr sz="1400">
                <a:solidFill>
                  <a:schemeClr val="tx1"/>
                </a:solidFill>
                <a:latin typeface="+mn-lt"/>
                <a:ea typeface="MS PGothic" pitchFamily="34" charset="-128"/>
              </a:defRPr>
            </a:lvl5pPr>
            <a:lvl6pPr marL="2117725" indent="-234950" algn="l" rtl="0" eaLnBrk="1" fontAlgn="base" hangingPunct="1">
              <a:spcBef>
                <a:spcPct val="20000"/>
              </a:spcBef>
              <a:spcAft>
                <a:spcPct val="0"/>
              </a:spcAft>
              <a:buFont typeface="Verdana" pitchFamily="34" charset="0"/>
              <a:buChar char="–"/>
              <a:defRPr sz="1400">
                <a:solidFill>
                  <a:schemeClr val="tx1"/>
                </a:solidFill>
                <a:latin typeface="+mn-lt"/>
              </a:defRPr>
            </a:lvl6pPr>
            <a:lvl7pPr marL="2574925" indent="-234950" algn="l" rtl="0" eaLnBrk="1" fontAlgn="base" hangingPunct="1">
              <a:spcBef>
                <a:spcPct val="20000"/>
              </a:spcBef>
              <a:spcAft>
                <a:spcPct val="0"/>
              </a:spcAft>
              <a:buFont typeface="Verdana" pitchFamily="34" charset="0"/>
              <a:buChar char="–"/>
              <a:defRPr sz="1400">
                <a:solidFill>
                  <a:schemeClr val="tx1"/>
                </a:solidFill>
                <a:latin typeface="+mn-lt"/>
              </a:defRPr>
            </a:lvl7pPr>
            <a:lvl8pPr marL="3032125" indent="-234950" algn="l" rtl="0" eaLnBrk="1" fontAlgn="base" hangingPunct="1">
              <a:spcBef>
                <a:spcPct val="20000"/>
              </a:spcBef>
              <a:spcAft>
                <a:spcPct val="0"/>
              </a:spcAft>
              <a:buFont typeface="Verdana" pitchFamily="34" charset="0"/>
              <a:buChar char="–"/>
              <a:defRPr sz="1400">
                <a:solidFill>
                  <a:schemeClr val="tx1"/>
                </a:solidFill>
                <a:latin typeface="+mn-lt"/>
              </a:defRPr>
            </a:lvl8pPr>
            <a:lvl9pPr marL="3489325" indent="-234950" algn="l" rtl="0" eaLnBrk="1" fontAlgn="base" hangingPunct="1">
              <a:spcBef>
                <a:spcPct val="20000"/>
              </a:spcBef>
              <a:spcAft>
                <a:spcPct val="0"/>
              </a:spcAft>
              <a:buFont typeface="Verdana" pitchFamily="34" charset="0"/>
              <a:buChar char="–"/>
              <a:defRPr sz="1400">
                <a:solidFill>
                  <a:schemeClr val="tx1"/>
                </a:solidFill>
                <a:latin typeface="+mn-lt"/>
              </a:defRPr>
            </a:lvl9pPr>
          </a:lstStyle>
          <a:p>
            <a:pPr marL="0" indent="0" algn="ctr" eaLnBrk="1" fontAlgn="auto" hangingPunct="1">
              <a:spcAft>
                <a:spcPts val="0"/>
              </a:spcAft>
              <a:buFontTx/>
              <a:buNone/>
              <a:defRPr/>
            </a:pPr>
            <a:r>
              <a:rPr lang="en-US" sz="1800" kern="1200" dirty="0" smtClean="0">
                <a:latin typeface="Calibri" pitchFamily="34" charset="0"/>
                <a:cs typeface="Calibri" pitchFamily="34" charset="0"/>
              </a:rPr>
              <a:t>General purpose serial and parallel computing</a:t>
            </a:r>
            <a:endParaRPr lang="en-US" sz="1800" kern="1200" dirty="0">
              <a:latin typeface="Calibri" pitchFamily="34" charset="0"/>
              <a:cs typeface="Calibri" pitchFamily="34" charset="0"/>
            </a:endParaRPr>
          </a:p>
        </p:txBody>
      </p:sp>
      <p:sp>
        <p:nvSpPr>
          <p:cNvPr id="12" name="Left-Right Arrow 11"/>
          <p:cNvSpPr/>
          <p:nvPr/>
        </p:nvSpPr>
        <p:spPr>
          <a:xfrm>
            <a:off x="0" y="448428"/>
            <a:ext cx="9144000" cy="1028700"/>
          </a:xfrm>
          <a:prstGeom prst="leftRightArrow">
            <a:avLst/>
          </a:prstGeom>
          <a:solidFill>
            <a:srgbClr val="6AB0F0"/>
          </a:solidFill>
          <a:ln w="25400" cap="flat" cmpd="sng" algn="ctr">
            <a:solidFill>
              <a:srgbClr val="0860A8">
                <a:lumMod val="40000"/>
                <a:lumOff val="60000"/>
              </a:srgbClr>
            </a:solidFill>
            <a:prstDash val="solid"/>
          </a:ln>
          <a:effectLst/>
        </p:spPr>
        <p:txBody>
          <a:bodyPr rtlCol="0" anchor="ctr"/>
          <a:lstStyle/>
          <a:p>
            <a:pPr marL="0" marR="0" lvl="0" indent="0" algn="ctr" defTabSz="914400" eaLnBrk="0" fontAlgn="auto" latinLnBrk="0" hangingPunct="0">
              <a:lnSpc>
                <a:spcPct val="80000"/>
              </a:lnSpc>
              <a:spcBef>
                <a:spcPts val="0"/>
              </a:spcBef>
              <a:spcAft>
                <a:spcPts val="0"/>
              </a:spcAft>
              <a:buClrTx/>
              <a:buSzTx/>
              <a:buFontTx/>
              <a:buNone/>
              <a:tabLst/>
              <a:defRPr/>
            </a:pPr>
            <a:r>
              <a:rPr lang="en-US" sz="2400" kern="0" dirty="0">
                <a:effectLst>
                  <a:outerShdw blurRad="38100" dist="38100" dir="2700000" algn="tl">
                    <a:srgbClr val="000000">
                      <a:alpha val="43137"/>
                    </a:srgbClr>
                  </a:outerShdw>
                </a:effectLst>
                <a:latin typeface="Calibri" pitchFamily="34" charset="0"/>
                <a:ea typeface="+mn-ea"/>
                <a:cs typeface="Calibri" pitchFamily="34" charset="0"/>
              </a:rPr>
              <a:t>Xeon®-Centric</a:t>
            </a:r>
            <a:r>
              <a:rPr kumimoji="0" lang="en-US" sz="2400" b="1" i="0" u="none" strike="noStrike" kern="0" cap="none" spc="0" normalizeH="0" baseline="0" noProof="0" dirty="0" smtClean="0">
                <a:ln>
                  <a:noFill/>
                </a:ln>
                <a:effectLst/>
                <a:uLnTx/>
                <a:uFillTx/>
                <a:latin typeface="Calibri" pitchFamily="34" charset="0"/>
                <a:ea typeface="+mn-ea"/>
                <a:cs typeface="Calibri" pitchFamily="34" charset="0"/>
              </a:rPr>
              <a:t>		</a:t>
            </a:r>
            <a:r>
              <a:rPr kumimoji="0" lang="en-US" sz="2400" b="0" i="0" u="none" strike="noStrike" kern="0" cap="none" spc="0" normalizeH="0" baseline="0" noProof="0" dirty="0" smtClean="0">
                <a:ln>
                  <a:noFill/>
                </a:ln>
                <a:effectLst/>
                <a:uLnTx/>
                <a:uFillTx/>
                <a:latin typeface="Calibri" pitchFamily="34" charset="0"/>
                <a:ea typeface="+mn-ea"/>
                <a:cs typeface="Calibri" pitchFamily="34" charset="0"/>
              </a:rPr>
              <a:t>       </a:t>
            </a:r>
            <a:r>
              <a:rPr kumimoji="0" lang="en-US" sz="2400" b="1" i="0" u="none" strike="noStrike" kern="0" cap="none" spc="0" normalizeH="0" baseline="0" noProof="0" dirty="0" smtClean="0">
                <a:ln>
                  <a:noFill/>
                </a:ln>
                <a:effectLst/>
                <a:uLnTx/>
                <a:uFillTx/>
                <a:latin typeface="Calibri" pitchFamily="34" charset="0"/>
                <a:ea typeface="+mn-ea"/>
                <a:cs typeface="Calibri" pitchFamily="34" charset="0"/>
              </a:rPr>
              <a:t>		</a:t>
            </a:r>
            <a:r>
              <a:rPr kumimoji="0" lang="en-US" sz="2400" b="0" i="0" u="none" strike="noStrike" kern="0" cap="none" spc="0" normalizeH="0" baseline="0" noProof="0" dirty="0" smtClean="0">
                <a:ln>
                  <a:noFill/>
                </a:ln>
                <a:effectLst>
                  <a:outerShdw blurRad="38100" dist="38100" dir="2700000" algn="tl">
                    <a:srgbClr val="000000">
                      <a:alpha val="43137"/>
                    </a:srgbClr>
                  </a:outerShdw>
                </a:effectLst>
                <a:uLnTx/>
                <a:uFillTx/>
                <a:latin typeface="Calibri" pitchFamily="34" charset="0"/>
                <a:ea typeface="+mn-ea"/>
                <a:cs typeface="Calibri" pitchFamily="34" charset="0"/>
              </a:rPr>
              <a:t>MIC-Centric</a:t>
            </a:r>
          </a:p>
          <a:p>
            <a:pPr marL="0" marR="0" lvl="0" indent="0" defTabSz="914400" eaLnBrk="0" fontAlgn="auto" latinLnBrk="0" hangingPunct="0">
              <a:lnSpc>
                <a:spcPct val="80000"/>
              </a:lnSpc>
              <a:spcBef>
                <a:spcPts val="0"/>
              </a:spcBef>
              <a:spcAft>
                <a:spcPts val="0"/>
              </a:spcAft>
              <a:buClrTx/>
              <a:buSzTx/>
              <a:buFontTx/>
              <a:buNone/>
              <a:tabLst/>
              <a:defRPr/>
            </a:pPr>
            <a:r>
              <a:rPr kumimoji="0" lang="en-US" sz="1800" b="0" i="0" u="none" strike="noStrike" kern="0" cap="none" spc="0" normalizeH="0" baseline="0" noProof="0" dirty="0" smtClean="0">
                <a:ln>
                  <a:noFill/>
                </a:ln>
                <a:effectLst/>
                <a:uLnTx/>
                <a:uFillTx/>
                <a:latin typeface="Calibri" pitchFamily="34" charset="0"/>
                <a:ea typeface="+mn-ea"/>
                <a:cs typeface="Calibri" pitchFamily="34" charset="0"/>
              </a:rPr>
              <a:t>          Xeon-hosted                    Offload                      Symmetric </a:t>
            </a:r>
            <a:r>
              <a:rPr kumimoji="0" lang="ru-RU" sz="1800" b="0" i="0" u="none" strike="noStrike" kern="0" cap="none" spc="0" normalizeH="0" baseline="0" noProof="0" dirty="0" smtClean="0">
                <a:ln>
                  <a:noFill/>
                </a:ln>
                <a:effectLst/>
                <a:uLnTx/>
                <a:uFillTx/>
                <a:latin typeface="Calibri" pitchFamily="34" charset="0"/>
                <a:ea typeface="+mn-ea"/>
                <a:cs typeface="Calibri" pitchFamily="34" charset="0"/>
              </a:rPr>
              <a:t>           </a:t>
            </a:r>
            <a:r>
              <a:rPr kumimoji="0" lang="en-US" sz="1800" b="0" i="0" u="none" strike="noStrike" kern="0" cap="none" spc="0" normalizeH="0" baseline="0" noProof="0" dirty="0" smtClean="0">
                <a:ln>
                  <a:noFill/>
                </a:ln>
                <a:effectLst/>
                <a:uLnTx/>
                <a:uFillTx/>
                <a:latin typeface="Calibri" pitchFamily="34" charset="0"/>
                <a:ea typeface="+mn-ea"/>
                <a:cs typeface="Calibri" pitchFamily="34" charset="0"/>
              </a:rPr>
              <a:t>	     MIC-hosted</a:t>
            </a:r>
          </a:p>
        </p:txBody>
      </p:sp>
      <p:sp>
        <p:nvSpPr>
          <p:cNvPr id="13" name="Content Placeholder 3"/>
          <p:cNvSpPr txBox="1">
            <a:spLocks/>
          </p:cNvSpPr>
          <p:nvPr/>
        </p:nvSpPr>
        <p:spPr>
          <a:xfrm>
            <a:off x="2508166" y="2246681"/>
            <a:ext cx="2032458" cy="521867"/>
          </a:xfrm>
          <a:prstGeom prst="roundRect">
            <a:avLst/>
          </a:prstGeom>
          <a:solidFill>
            <a:srgbClr val="6AB0F0"/>
          </a:solidFill>
          <a:ln w="9525">
            <a:solidFill>
              <a:srgbClr val="0860A8">
                <a:lumMod val="40000"/>
                <a:lumOff val="60000"/>
              </a:srgbClr>
            </a:solidFill>
            <a:miter lim="800000"/>
            <a:headEnd/>
            <a:tailEnd/>
          </a:ln>
          <a:effectLst/>
        </p:spPr>
        <p:txBody>
          <a:bodyPr vert="horz" wrap="square" lIns="91440" tIns="45720" rIns="91440" bIns="45720" numCol="1" rtlCol="0" anchor="t" anchorCtr="0" compatLnSpc="1">
            <a:prstTxWarp prst="textNoShape">
              <a:avLst/>
            </a:prstTxWarp>
            <a:normAutofit fontScale="77500" lnSpcReduction="20000"/>
          </a:bodyPr>
          <a:lstStyle>
            <a:lvl1pPr marL="225369" indent="-225369" eaLnBrk="1" hangingPunct="1">
              <a:lnSpc>
                <a:spcPct val="95000"/>
              </a:lnSpc>
              <a:spcBef>
                <a:spcPct val="20000"/>
              </a:spcBef>
              <a:buClr>
                <a:schemeClr val="tx1"/>
              </a:buClr>
              <a:buSzPct val="90000"/>
              <a:buFont typeface="Verdana" pitchFamily="34" charset="0"/>
              <a:buChar char="●"/>
              <a:defRPr sz="2000" b="0">
                <a:solidFill>
                  <a:schemeClr val="tx1"/>
                </a:solidFill>
                <a:effectLst/>
                <a:latin typeface="Calibri" pitchFamily="34" charset="0"/>
                <a:ea typeface="MS PGothic" pitchFamily="34" charset="-128"/>
                <a:cs typeface="Calibri" pitchFamily="34" charset="0"/>
              </a:defRPr>
            </a:lvl1pPr>
            <a:lvl2pPr marL="569773" indent="-225369" eaLnBrk="1" hangingPunct="1">
              <a:lnSpc>
                <a:spcPct val="95000"/>
              </a:lnSpc>
              <a:spcBef>
                <a:spcPct val="30000"/>
              </a:spcBef>
              <a:buClr>
                <a:schemeClr val="tx1"/>
              </a:buClr>
              <a:buChar char="–"/>
              <a:defRPr sz="1800">
                <a:solidFill>
                  <a:schemeClr val="tx1"/>
                </a:solidFill>
                <a:effectLst/>
              </a:defRPr>
            </a:lvl2pPr>
            <a:lvl3pPr marL="914172" indent="-225369" eaLnBrk="1" hangingPunct="1">
              <a:lnSpc>
                <a:spcPct val="95000"/>
              </a:lnSpc>
              <a:spcBef>
                <a:spcPct val="30000"/>
              </a:spcBef>
              <a:buClr>
                <a:schemeClr val="tx1"/>
              </a:buClr>
              <a:buChar char="–"/>
              <a:defRPr sz="1600">
                <a:solidFill>
                  <a:schemeClr val="tx1"/>
                </a:solidFill>
                <a:effectLst/>
              </a:defRPr>
            </a:lvl3pPr>
            <a:lvl4pPr marL="1382368" indent="-239653" eaLnBrk="1" hangingPunct="1">
              <a:spcBef>
                <a:spcPct val="20000"/>
              </a:spcBef>
              <a:buChar char="–"/>
              <a:defRPr sz="1600">
                <a:solidFill>
                  <a:schemeClr val="tx1"/>
                </a:solidFill>
                <a:effectLst>
                  <a:outerShdw blurRad="38100" dist="38100" dir="2700000" algn="tl">
                    <a:srgbClr val="000000"/>
                  </a:outerShdw>
                </a:effectLst>
                <a:latin typeface="Arial" charset="0"/>
              </a:defRPr>
            </a:lvl4pPr>
            <a:lvl5pPr marL="1726768" indent="-230131" eaLnBrk="1" hangingPunct="1">
              <a:spcBef>
                <a:spcPct val="20000"/>
              </a:spcBef>
              <a:buChar char="•"/>
              <a:defRPr sz="1600">
                <a:solidFill>
                  <a:schemeClr val="tx1"/>
                </a:solidFill>
                <a:effectLst>
                  <a:outerShdw blurRad="38100" dist="38100" dir="2700000" algn="tl">
                    <a:srgbClr val="000000"/>
                  </a:outerShdw>
                </a:effectLst>
                <a:latin typeface="Arial" charset="0"/>
              </a:defRPr>
            </a:lvl5pPr>
            <a:lvl6pPr marL="2183855" indent="-230131" fontAlgn="base">
              <a:spcBef>
                <a:spcPct val="20000"/>
              </a:spcBef>
              <a:spcAft>
                <a:spcPct val="0"/>
              </a:spcAft>
              <a:buChar char="•"/>
              <a:defRPr sz="1600">
                <a:solidFill>
                  <a:schemeClr val="tx1"/>
                </a:solidFill>
                <a:effectLst>
                  <a:outerShdw blurRad="38100" dist="38100" dir="2700000" algn="tl">
                    <a:srgbClr val="000000"/>
                  </a:outerShdw>
                </a:effectLst>
                <a:latin typeface="Arial" charset="0"/>
              </a:defRPr>
            </a:lvl6pPr>
            <a:lvl7pPr marL="2640940" indent="-230131" fontAlgn="base">
              <a:spcBef>
                <a:spcPct val="20000"/>
              </a:spcBef>
              <a:spcAft>
                <a:spcPct val="0"/>
              </a:spcAft>
              <a:buChar char="•"/>
              <a:defRPr sz="1600">
                <a:solidFill>
                  <a:schemeClr val="tx1"/>
                </a:solidFill>
                <a:effectLst>
                  <a:outerShdw blurRad="38100" dist="38100" dir="2700000" algn="tl">
                    <a:srgbClr val="000000"/>
                  </a:outerShdw>
                </a:effectLst>
                <a:latin typeface="Arial" charset="0"/>
              </a:defRPr>
            </a:lvl7pPr>
            <a:lvl8pPr marL="3098025" indent="-230131" fontAlgn="base">
              <a:spcBef>
                <a:spcPct val="20000"/>
              </a:spcBef>
              <a:spcAft>
                <a:spcPct val="0"/>
              </a:spcAft>
              <a:buChar char="•"/>
              <a:defRPr sz="1600">
                <a:solidFill>
                  <a:schemeClr val="tx1"/>
                </a:solidFill>
                <a:effectLst>
                  <a:outerShdw blurRad="38100" dist="38100" dir="2700000" algn="tl">
                    <a:srgbClr val="000000"/>
                  </a:outerShdw>
                </a:effectLst>
                <a:latin typeface="Arial" charset="0"/>
              </a:defRPr>
            </a:lvl8pPr>
            <a:lvl9pPr marL="3555110" indent="-230131" fontAlgn="base">
              <a:spcBef>
                <a:spcPct val="20000"/>
              </a:spcBef>
              <a:spcAft>
                <a:spcPct val="0"/>
              </a:spcAft>
              <a:buChar char="•"/>
              <a:defRPr sz="1600">
                <a:solidFill>
                  <a:schemeClr val="tx1"/>
                </a:solidFill>
                <a:effectLst>
                  <a:outerShdw blurRad="38100" dist="38100" dir="2700000" algn="tl">
                    <a:srgbClr val="000000"/>
                  </a:outerShdw>
                </a:effectLst>
                <a:latin typeface="Arial" charset="0"/>
              </a:defRPr>
            </a:lvl9pPr>
          </a:lstStyle>
          <a:p>
            <a:pPr marL="0" marR="0" lvl="0" indent="0" algn="ctr" defTabSz="914400" eaLnBrk="1" fontAlgn="auto" latinLnBrk="0" hangingPunct="1">
              <a:lnSpc>
                <a:spcPct val="95000"/>
              </a:lnSpc>
              <a:spcBef>
                <a:spcPct val="20000"/>
              </a:spcBef>
              <a:spcAft>
                <a:spcPts val="0"/>
              </a:spcAft>
              <a:buClr>
                <a:srgbClr val="FFFFFF"/>
              </a:buClr>
              <a:buSzPct val="90000"/>
              <a:buFont typeface="Verdana" pitchFamily="34" charset="0"/>
              <a:buNone/>
              <a:tabLst/>
              <a:defRPr/>
            </a:pPr>
            <a:r>
              <a:rPr kumimoji="0" lang="en-US" sz="2000" b="0" i="0" u="none" strike="noStrike" kern="0" cap="none" spc="0" normalizeH="0" baseline="0" noProof="0" dirty="0" smtClean="0">
                <a:ln>
                  <a:noFill/>
                </a:ln>
                <a:effectLst/>
                <a:uLnTx/>
                <a:uFillTx/>
                <a:latin typeface="Calibri" pitchFamily="34" charset="0"/>
                <a:ea typeface="MS PGothic" pitchFamily="34" charset="-128"/>
                <a:cs typeface="Calibri" pitchFamily="34" charset="0"/>
              </a:rPr>
              <a:t>Codes </a:t>
            </a:r>
            <a:r>
              <a:rPr kumimoji="0" lang="en-US" sz="2000" b="0" i="0" u="none" strike="noStrike" kern="0" cap="none" spc="0" normalizeH="0" baseline="0" noProof="0" dirty="0">
                <a:ln>
                  <a:noFill/>
                </a:ln>
                <a:effectLst/>
                <a:uLnTx/>
                <a:uFillTx/>
                <a:latin typeface="Calibri" pitchFamily="34" charset="0"/>
                <a:ea typeface="MS PGothic" pitchFamily="34" charset="-128"/>
                <a:cs typeface="Calibri" pitchFamily="34" charset="0"/>
              </a:rPr>
              <a:t>with highly parallel phases</a:t>
            </a:r>
          </a:p>
        </p:txBody>
      </p:sp>
      <p:sp>
        <p:nvSpPr>
          <p:cNvPr id="14" name="Content Placeholder 3"/>
          <p:cNvSpPr txBox="1">
            <a:spLocks/>
          </p:cNvSpPr>
          <p:nvPr/>
        </p:nvSpPr>
        <p:spPr>
          <a:xfrm>
            <a:off x="6621588" y="1508849"/>
            <a:ext cx="1989302" cy="536915"/>
          </a:xfrm>
          <a:prstGeom prst="roundRect">
            <a:avLst/>
          </a:prstGeom>
          <a:solidFill>
            <a:srgbClr val="6AB0F0"/>
          </a:solidFill>
          <a:ln>
            <a:solidFill>
              <a:srgbClr val="0860A8">
                <a:lumMod val="40000"/>
                <a:lumOff val="60000"/>
              </a:srgbClr>
            </a:solidFill>
          </a:ln>
          <a:effectLst/>
        </p:spPr>
        <p:txBody>
          <a:bodyPr vert="horz" lIns="91440" tIns="45720" rIns="91440" bIns="45720" rtlCol="0">
            <a:normAutofit fontScale="92500" lnSpcReduction="20000"/>
          </a:bodyPr>
          <a:lstStyle>
            <a:defPPr>
              <a:defRPr lang="en-US"/>
            </a:defPPr>
            <a:lvl1pPr>
              <a:spcBef>
                <a:spcPct val="20000"/>
              </a:spcBef>
              <a:defRPr sz="2000" b="0">
                <a:solidFill>
                  <a:schemeClr val="tx1"/>
                </a:solidFill>
                <a:latin typeface="Calibri" pitchFamily="34" charset="0"/>
                <a:ea typeface="MS PGothic" pitchFamily="34" charset="-128"/>
                <a:cs typeface="Calibri" pitchFamily="34" charset="0"/>
              </a:defRPr>
            </a:lvl1pPr>
            <a:lvl2pPr>
              <a:defRPr>
                <a:solidFill>
                  <a:schemeClr val="tx1"/>
                </a:solidFill>
                <a:latin typeface="Verdana" pitchFamily="34" charset="0"/>
                <a:cs typeface="Arial" charset="0"/>
              </a:defRPr>
            </a:lvl2pPr>
            <a:lvl3pPr>
              <a:defRPr>
                <a:solidFill>
                  <a:schemeClr val="tx1"/>
                </a:solidFill>
                <a:latin typeface="Verdana" pitchFamily="34" charset="0"/>
                <a:cs typeface="Arial" charset="0"/>
              </a:defRPr>
            </a:lvl3pPr>
            <a:lvl4pPr>
              <a:defRPr>
                <a:solidFill>
                  <a:schemeClr val="tx1"/>
                </a:solidFill>
                <a:latin typeface="Verdana" pitchFamily="34" charset="0"/>
                <a:cs typeface="Arial" charset="0"/>
              </a:defRPr>
            </a:lvl4pPr>
            <a:lvl5pPr>
              <a:defRPr>
                <a:solidFill>
                  <a:schemeClr val="tx1"/>
                </a:solidFill>
                <a:latin typeface="Verdana" pitchFamily="34" charset="0"/>
                <a:cs typeface="Arial" charset="0"/>
              </a:defRPr>
            </a:lvl5pPr>
            <a:lvl6pPr>
              <a:defRPr>
                <a:solidFill>
                  <a:schemeClr val="tx1"/>
                </a:solidFill>
                <a:latin typeface="Verdana" pitchFamily="34" charset="0"/>
                <a:cs typeface="Arial" charset="0"/>
              </a:defRPr>
            </a:lvl6pPr>
            <a:lvl7pPr>
              <a:defRPr>
                <a:solidFill>
                  <a:schemeClr val="tx1"/>
                </a:solidFill>
                <a:latin typeface="Verdana" pitchFamily="34" charset="0"/>
                <a:cs typeface="Arial" charset="0"/>
              </a:defRPr>
            </a:lvl7pPr>
            <a:lvl8pPr>
              <a:defRPr>
                <a:solidFill>
                  <a:schemeClr val="tx1"/>
                </a:solidFill>
                <a:latin typeface="Verdana" pitchFamily="34" charset="0"/>
                <a:cs typeface="Arial" charset="0"/>
              </a:defRPr>
            </a:lvl8pPr>
            <a:lvl9pPr>
              <a:defRPr>
                <a:solidFill>
                  <a:schemeClr val="tx1"/>
                </a:solidFill>
                <a:latin typeface="Verdana" pitchFamily="34" charset="0"/>
                <a:cs typeface="Arial" charset="0"/>
              </a:defRPr>
            </a:lvl9pPr>
          </a:lstStyle>
          <a:p>
            <a:pPr marL="0" marR="0" lvl="0" indent="0" algn="ctr" defTabSz="914400" eaLnBrk="0" fontAlgn="auto" latinLnBrk="0" hangingPunct="0">
              <a:lnSpc>
                <a:spcPct val="80000"/>
              </a:lnSpc>
              <a:spcBef>
                <a:spcPct val="20000"/>
              </a:spcBef>
              <a:spcAft>
                <a:spcPts val="0"/>
              </a:spcAft>
              <a:buClrTx/>
              <a:buSzTx/>
              <a:buFontTx/>
              <a:buNone/>
              <a:tabLst/>
              <a:defRPr/>
            </a:pPr>
            <a:r>
              <a:rPr kumimoji="0" lang="en-US" sz="2000" b="0" i="0" u="none" strike="noStrike" kern="0" cap="none" spc="0" normalizeH="0" baseline="0" noProof="0" dirty="0">
                <a:ln>
                  <a:noFill/>
                </a:ln>
                <a:effectLst/>
                <a:uLnTx/>
                <a:uFillTx/>
                <a:latin typeface="Calibri" pitchFamily="34" charset="0"/>
                <a:ea typeface="MS PGothic" pitchFamily="34" charset="-128"/>
                <a:cs typeface="Calibri" pitchFamily="34" charset="0"/>
              </a:rPr>
              <a:t>Highly parallel codes</a:t>
            </a:r>
          </a:p>
        </p:txBody>
      </p:sp>
      <p:grpSp>
        <p:nvGrpSpPr>
          <p:cNvPr id="3" name="Group 2"/>
          <p:cNvGrpSpPr/>
          <p:nvPr/>
        </p:nvGrpSpPr>
        <p:grpSpPr>
          <a:xfrm>
            <a:off x="933114" y="2933190"/>
            <a:ext cx="1352886" cy="1514996"/>
            <a:chOff x="610441" y="3910920"/>
            <a:chExt cx="1352886" cy="2019994"/>
          </a:xfrm>
        </p:grpSpPr>
        <p:sp>
          <p:nvSpPr>
            <p:cNvPr id="16" name="Rounded Rectangle 15"/>
            <p:cNvSpPr/>
            <p:nvPr/>
          </p:nvSpPr>
          <p:spPr>
            <a:xfrm>
              <a:off x="672818" y="5016514"/>
              <a:ext cx="1205894" cy="914400"/>
            </a:xfrm>
            <a:prstGeom prst="roundRect">
              <a:avLst>
                <a:gd name="adj" fmla="val 5923"/>
              </a:avLst>
            </a:prstGeom>
            <a:gradFill flip="none" rotWithShape="1">
              <a:gsLst>
                <a:gs pos="0">
                  <a:srgbClr val="E75300">
                    <a:lumMod val="50000"/>
                  </a:srgbClr>
                </a:gs>
                <a:gs pos="100000">
                  <a:srgbClr val="E75300">
                    <a:lumMod val="75000"/>
                  </a:srgbClr>
                </a:gs>
              </a:gsLst>
              <a:lin ang="16200000" scaled="1"/>
              <a:tileRect/>
            </a:gradFill>
            <a:ln w="9525" cap="flat" cmpd="sng" algn="ctr">
              <a:solidFill>
                <a:srgbClr val="E75300">
                  <a:lumMod val="60000"/>
                  <a:lumOff val="40000"/>
                </a:srgbClr>
              </a:solidFill>
              <a:prstDash val="solid"/>
            </a:ln>
            <a:effectLst>
              <a:outerShdw blurRad="40000" dist="23000" dir="5400000" rotWithShape="0">
                <a:srgbClr val="000000">
                  <a:alpha val="35000"/>
                </a:srgbClr>
              </a:outerShdw>
            </a:effectLst>
          </p:spPr>
          <p:txBody>
            <a:bodyPr lIns="45720" rIns="45720" rtlCol="0" anchor="t" anchorCtr="0"/>
            <a:lstStyle/>
            <a:p>
              <a:pPr marL="0" marR="0" lvl="0" indent="0" algn="ctr" defTabSz="914400" eaLnBrk="0" fontAlgn="auto" latinLnBrk="0" hangingPunct="0">
                <a:lnSpc>
                  <a:spcPct val="80000"/>
                </a:lnSpc>
                <a:spcBef>
                  <a:spcPts val="0"/>
                </a:spcBef>
                <a:spcAft>
                  <a:spcPts val="0"/>
                </a:spcAft>
                <a:buClrTx/>
                <a:buSzTx/>
                <a:buFontTx/>
                <a:buNone/>
                <a:tabLst/>
                <a:defRPr/>
              </a:pPr>
              <a:endParaRPr kumimoji="0" lang="en-US" sz="1600" b="0" i="0" u="none" strike="noStrike" kern="0" cap="none" spc="0" normalizeH="0" baseline="0" noProof="0" dirty="0" smtClean="0">
                <a:ln>
                  <a:noFill/>
                </a:ln>
                <a:solidFill>
                  <a:srgbClr val="FFFFFF"/>
                </a:solidFill>
                <a:effectLst/>
                <a:uLnTx/>
                <a:uFillTx/>
                <a:latin typeface="Calibri" pitchFamily="34" charset="0"/>
                <a:ea typeface="+mn-ea"/>
                <a:cs typeface="Calibri" pitchFamily="34" charset="0"/>
              </a:endParaRPr>
            </a:p>
          </p:txBody>
        </p:sp>
        <p:sp>
          <p:nvSpPr>
            <p:cNvPr id="17" name="Rounded Rectangle 16"/>
            <p:cNvSpPr/>
            <p:nvPr/>
          </p:nvSpPr>
          <p:spPr>
            <a:xfrm>
              <a:off x="680144" y="3910920"/>
              <a:ext cx="1209454" cy="914400"/>
            </a:xfrm>
            <a:prstGeom prst="roundRect">
              <a:avLst>
                <a:gd name="adj" fmla="val 6041"/>
              </a:avLst>
            </a:prstGeom>
            <a:gradFill flip="none" rotWithShape="1">
              <a:gsLst>
                <a:gs pos="0">
                  <a:srgbClr val="C0504D">
                    <a:shade val="30000"/>
                    <a:satMod val="115000"/>
                  </a:srgbClr>
                </a:gs>
                <a:gs pos="50000">
                  <a:srgbClr val="C0504D">
                    <a:shade val="67500"/>
                    <a:satMod val="115000"/>
                  </a:srgbClr>
                </a:gs>
                <a:gs pos="100000">
                  <a:srgbClr val="C0504D">
                    <a:shade val="100000"/>
                    <a:satMod val="115000"/>
                  </a:srgbClr>
                </a:gs>
              </a:gsLst>
              <a:lin ang="16200000" scaled="1"/>
              <a:tileRect/>
            </a:gradFill>
            <a:ln w="9525" cap="flat" cmpd="sng" algn="ctr">
              <a:solidFill>
                <a:srgbClr val="E75300">
                  <a:lumMod val="60000"/>
                  <a:lumOff val="40000"/>
                </a:srgbClr>
              </a:solidFill>
              <a:prstDash val="solid"/>
            </a:ln>
            <a:effectLst>
              <a:outerShdw blurRad="40000" dist="23000" dir="5400000" rotWithShape="0">
                <a:srgbClr val="000000">
                  <a:alpha val="35000"/>
                </a:srgbClr>
              </a:outerShdw>
            </a:effectLst>
          </p:spPr>
          <p:txBody>
            <a:bodyPr lIns="45720" rIns="45720" rtlCol="0" anchor="t" anchorCtr="0"/>
            <a:lstStyle/>
            <a:p>
              <a:pPr marL="0" marR="0" lvl="0" indent="0" algn="ctr" defTabSz="914400" eaLnBrk="0" fontAlgn="auto" latinLnBrk="0" hangingPunct="0">
                <a:lnSpc>
                  <a:spcPct val="80000"/>
                </a:lnSpc>
                <a:spcBef>
                  <a:spcPts val="0"/>
                </a:spcBef>
                <a:spcAft>
                  <a:spcPts val="0"/>
                </a:spcAft>
                <a:buClrTx/>
                <a:buSzTx/>
                <a:buFontTx/>
                <a:buNone/>
                <a:tabLst/>
                <a:defRPr/>
              </a:pPr>
              <a:r>
                <a:rPr kumimoji="0" lang="en-US" sz="1600" b="0" i="0" u="none" strike="noStrike" kern="0" cap="none" spc="0" normalizeH="0" baseline="0" noProof="0" dirty="0" smtClean="0">
                  <a:ln>
                    <a:noFill/>
                  </a:ln>
                  <a:solidFill>
                    <a:srgbClr val="FFFFFF"/>
                  </a:solidFill>
                  <a:effectLst/>
                  <a:uLnTx/>
                  <a:uFillTx/>
                  <a:latin typeface="Calibri" pitchFamily="34" charset="0"/>
                  <a:ea typeface="+mn-ea"/>
                  <a:cs typeface="Calibri" pitchFamily="34" charset="0"/>
                </a:rPr>
                <a:t>Main( )</a:t>
              </a:r>
            </a:p>
            <a:p>
              <a:pPr marL="0" marR="0" lvl="0" indent="0" algn="ctr" defTabSz="914400" eaLnBrk="0" fontAlgn="auto" latinLnBrk="0" hangingPunct="0">
                <a:lnSpc>
                  <a:spcPct val="80000"/>
                </a:lnSpc>
                <a:spcBef>
                  <a:spcPts val="0"/>
                </a:spcBef>
                <a:spcAft>
                  <a:spcPts val="0"/>
                </a:spcAft>
                <a:buClrTx/>
                <a:buSzTx/>
                <a:buFontTx/>
                <a:buNone/>
                <a:tabLst/>
                <a:defRPr/>
              </a:pPr>
              <a:r>
                <a:rPr kumimoji="0" lang="en-US" sz="1600" b="0" i="0" u="none" strike="noStrike" kern="0" cap="none" spc="0" normalizeH="0" baseline="0" noProof="0" dirty="0" smtClean="0">
                  <a:ln>
                    <a:noFill/>
                  </a:ln>
                  <a:solidFill>
                    <a:srgbClr val="FFFFFF"/>
                  </a:solidFill>
                  <a:effectLst/>
                  <a:uLnTx/>
                  <a:uFillTx/>
                  <a:latin typeface="Calibri" pitchFamily="34" charset="0"/>
                  <a:ea typeface="+mn-ea"/>
                  <a:cs typeface="Calibri" pitchFamily="34" charset="0"/>
                </a:rPr>
                <a:t>Foo( )</a:t>
              </a:r>
            </a:p>
            <a:p>
              <a:pPr marL="0" marR="0" lvl="0" indent="0" algn="ctr" defTabSz="914400" eaLnBrk="0" fontAlgn="auto" latinLnBrk="0" hangingPunct="0">
                <a:lnSpc>
                  <a:spcPct val="80000"/>
                </a:lnSpc>
                <a:spcBef>
                  <a:spcPts val="0"/>
                </a:spcBef>
                <a:spcAft>
                  <a:spcPts val="0"/>
                </a:spcAft>
                <a:buClrTx/>
                <a:buSzTx/>
                <a:buFontTx/>
                <a:buNone/>
                <a:tabLst/>
                <a:defRPr/>
              </a:pPr>
              <a:r>
                <a:rPr kumimoji="0" lang="en-US" sz="1600" b="0" i="0" u="none" strike="noStrike" kern="0" cap="none" spc="0" normalizeH="0" baseline="0" noProof="0" dirty="0" smtClean="0">
                  <a:ln>
                    <a:noFill/>
                  </a:ln>
                  <a:solidFill>
                    <a:srgbClr val="FFFFFF"/>
                  </a:solidFill>
                  <a:effectLst/>
                  <a:uLnTx/>
                  <a:uFillTx/>
                  <a:latin typeface="Calibri" pitchFamily="34" charset="0"/>
                  <a:ea typeface="+mn-ea"/>
                  <a:cs typeface="Calibri" pitchFamily="34" charset="0"/>
                </a:rPr>
                <a:t>MPI_*()</a:t>
              </a:r>
            </a:p>
          </p:txBody>
        </p:sp>
        <p:cxnSp>
          <p:nvCxnSpPr>
            <p:cNvPr id="18" name="Straight Connector 17"/>
            <p:cNvCxnSpPr/>
            <p:nvPr/>
          </p:nvCxnSpPr>
          <p:spPr>
            <a:xfrm flipH="1">
              <a:off x="610441" y="4928732"/>
              <a:ext cx="1352886" cy="0"/>
            </a:xfrm>
            <a:prstGeom prst="line">
              <a:avLst/>
            </a:prstGeom>
            <a:noFill/>
            <a:ln w="25400" cap="flat" cmpd="sng" algn="ctr">
              <a:solidFill>
                <a:srgbClr val="E75300">
                  <a:lumMod val="60000"/>
                  <a:lumOff val="40000"/>
                </a:srgbClr>
              </a:solidFill>
              <a:prstDash val="solid"/>
            </a:ln>
            <a:effectLst>
              <a:outerShdw blurRad="40000" dist="20000" dir="5400000" rotWithShape="0">
                <a:srgbClr val="000000">
                  <a:alpha val="38000"/>
                </a:srgbClr>
              </a:outerShdw>
            </a:effectLst>
          </p:spPr>
        </p:cxnSp>
      </p:grpSp>
      <p:grpSp>
        <p:nvGrpSpPr>
          <p:cNvPr id="37" name="Group 36"/>
          <p:cNvGrpSpPr/>
          <p:nvPr/>
        </p:nvGrpSpPr>
        <p:grpSpPr>
          <a:xfrm>
            <a:off x="2907172" y="2933190"/>
            <a:ext cx="1352886" cy="1514996"/>
            <a:chOff x="2229849" y="3910920"/>
            <a:chExt cx="1352886" cy="2019994"/>
          </a:xfrm>
        </p:grpSpPr>
        <p:sp>
          <p:nvSpPr>
            <p:cNvPr id="19" name="Rounded Rectangle 18"/>
            <p:cNvSpPr/>
            <p:nvPr/>
          </p:nvSpPr>
          <p:spPr>
            <a:xfrm>
              <a:off x="2303112" y="5016514"/>
              <a:ext cx="1205894" cy="914400"/>
            </a:xfrm>
            <a:prstGeom prst="roundRect">
              <a:avLst>
                <a:gd name="adj" fmla="val 5923"/>
              </a:avLst>
            </a:prstGeom>
            <a:gradFill flip="none" rotWithShape="1">
              <a:gsLst>
                <a:gs pos="0">
                  <a:srgbClr val="E75300">
                    <a:lumMod val="50000"/>
                  </a:srgbClr>
                </a:gs>
                <a:gs pos="100000">
                  <a:srgbClr val="E75300">
                    <a:lumMod val="75000"/>
                  </a:srgbClr>
                </a:gs>
              </a:gsLst>
              <a:lin ang="16200000" scaled="1"/>
              <a:tileRect/>
            </a:gradFill>
            <a:ln w="9525" cap="flat" cmpd="sng" algn="ctr">
              <a:solidFill>
                <a:srgbClr val="E75300">
                  <a:lumMod val="60000"/>
                  <a:lumOff val="40000"/>
                </a:srgbClr>
              </a:solidFill>
              <a:prstDash val="solid"/>
            </a:ln>
            <a:effectLst>
              <a:outerShdw blurRad="40000" dist="23000" dir="5400000" rotWithShape="0">
                <a:srgbClr val="000000">
                  <a:alpha val="35000"/>
                </a:srgbClr>
              </a:outerShdw>
            </a:effectLst>
          </p:spPr>
          <p:txBody>
            <a:bodyPr lIns="45720" rIns="45720" rtlCol="0" anchor="t" anchorCtr="0"/>
            <a:lstStyle/>
            <a:p>
              <a:pPr marL="0" marR="0" lvl="0" indent="0" algn="ctr" defTabSz="914400" eaLnBrk="0" fontAlgn="auto" latinLnBrk="0" hangingPunct="0">
                <a:lnSpc>
                  <a:spcPct val="80000"/>
                </a:lnSpc>
                <a:spcBef>
                  <a:spcPts val="0"/>
                </a:spcBef>
                <a:spcAft>
                  <a:spcPts val="0"/>
                </a:spcAft>
                <a:buClrTx/>
                <a:buSzTx/>
                <a:buFontTx/>
                <a:buNone/>
                <a:tabLst/>
                <a:defRPr/>
              </a:pPr>
              <a:r>
                <a:rPr kumimoji="0" lang="en-US" sz="1600" b="0" i="0" u="none" strike="noStrike" kern="0" cap="none" spc="0" normalizeH="0" baseline="0" noProof="0" dirty="0" err="1" smtClean="0">
                  <a:ln>
                    <a:noFill/>
                  </a:ln>
                  <a:solidFill>
                    <a:srgbClr val="FFFFFF"/>
                  </a:solidFill>
                  <a:effectLst/>
                  <a:uLnTx/>
                  <a:uFillTx/>
                  <a:latin typeface="Calibri" pitchFamily="34" charset="0"/>
                  <a:ea typeface="+mn-ea"/>
                  <a:cs typeface="Calibri" pitchFamily="34" charset="0"/>
                </a:rPr>
                <a:t>Foo</a:t>
              </a:r>
              <a:r>
                <a:rPr kumimoji="0" lang="en-US" sz="1600" b="0" i="0" u="none" strike="noStrike" kern="0" cap="none" spc="0" normalizeH="0" baseline="0" noProof="0" dirty="0" smtClean="0">
                  <a:ln>
                    <a:noFill/>
                  </a:ln>
                  <a:solidFill>
                    <a:srgbClr val="FFFFFF"/>
                  </a:solidFill>
                  <a:effectLst/>
                  <a:uLnTx/>
                  <a:uFillTx/>
                  <a:latin typeface="Calibri" pitchFamily="34" charset="0"/>
                  <a:ea typeface="+mn-ea"/>
                  <a:cs typeface="Calibri" pitchFamily="34" charset="0"/>
                </a:rPr>
                <a:t>( )</a:t>
              </a:r>
            </a:p>
          </p:txBody>
        </p:sp>
        <p:sp>
          <p:nvSpPr>
            <p:cNvPr id="20" name="Rounded Rectangle 19"/>
            <p:cNvSpPr/>
            <p:nvPr/>
          </p:nvSpPr>
          <p:spPr>
            <a:xfrm>
              <a:off x="2299552" y="3910920"/>
              <a:ext cx="1209454" cy="914400"/>
            </a:xfrm>
            <a:prstGeom prst="roundRect">
              <a:avLst>
                <a:gd name="adj" fmla="val 6041"/>
              </a:avLst>
            </a:prstGeom>
            <a:gradFill flip="none" rotWithShape="1">
              <a:gsLst>
                <a:gs pos="0">
                  <a:srgbClr val="C0504D">
                    <a:shade val="30000"/>
                    <a:satMod val="115000"/>
                  </a:srgbClr>
                </a:gs>
                <a:gs pos="50000">
                  <a:srgbClr val="C0504D">
                    <a:shade val="67500"/>
                    <a:satMod val="115000"/>
                  </a:srgbClr>
                </a:gs>
                <a:gs pos="100000">
                  <a:srgbClr val="C0504D">
                    <a:shade val="100000"/>
                    <a:satMod val="115000"/>
                  </a:srgbClr>
                </a:gs>
              </a:gsLst>
              <a:lin ang="16200000" scaled="1"/>
              <a:tileRect/>
            </a:gradFill>
            <a:ln w="9525" cap="flat" cmpd="sng" algn="ctr">
              <a:solidFill>
                <a:srgbClr val="E75300">
                  <a:lumMod val="60000"/>
                  <a:lumOff val="40000"/>
                </a:srgbClr>
              </a:solidFill>
              <a:prstDash val="solid"/>
            </a:ln>
            <a:effectLst>
              <a:outerShdw blurRad="40000" dist="23000" dir="5400000" rotWithShape="0">
                <a:srgbClr val="000000">
                  <a:alpha val="35000"/>
                </a:srgbClr>
              </a:outerShdw>
            </a:effectLst>
          </p:spPr>
          <p:txBody>
            <a:bodyPr lIns="45720" rIns="45720" rtlCol="0" anchor="t" anchorCtr="0"/>
            <a:lstStyle/>
            <a:p>
              <a:pPr marL="0" marR="0" lvl="0" indent="0" algn="ctr" defTabSz="914400" eaLnBrk="0" fontAlgn="auto" latinLnBrk="0" hangingPunct="0">
                <a:lnSpc>
                  <a:spcPct val="80000"/>
                </a:lnSpc>
                <a:spcBef>
                  <a:spcPts val="0"/>
                </a:spcBef>
                <a:spcAft>
                  <a:spcPts val="0"/>
                </a:spcAft>
                <a:buClrTx/>
                <a:buSzTx/>
                <a:buFontTx/>
                <a:buNone/>
                <a:tabLst/>
                <a:defRPr/>
              </a:pPr>
              <a:r>
                <a:rPr kumimoji="0" lang="en-US" sz="1600" b="0" i="0" u="none" strike="noStrike" kern="0" cap="none" spc="0" normalizeH="0" baseline="0" noProof="0" dirty="0" smtClean="0">
                  <a:ln>
                    <a:noFill/>
                  </a:ln>
                  <a:solidFill>
                    <a:srgbClr val="FFFFFF"/>
                  </a:solidFill>
                  <a:effectLst/>
                  <a:uLnTx/>
                  <a:uFillTx/>
                  <a:latin typeface="Calibri" pitchFamily="34" charset="0"/>
                  <a:ea typeface="+mn-ea"/>
                  <a:cs typeface="Calibri" pitchFamily="34" charset="0"/>
                </a:rPr>
                <a:t>Main( )</a:t>
              </a:r>
            </a:p>
            <a:p>
              <a:pPr marL="0" marR="0" lvl="0" indent="0" algn="ctr" defTabSz="914400" eaLnBrk="0" fontAlgn="auto" latinLnBrk="0" hangingPunct="0">
                <a:lnSpc>
                  <a:spcPct val="80000"/>
                </a:lnSpc>
                <a:spcBef>
                  <a:spcPts val="0"/>
                </a:spcBef>
                <a:spcAft>
                  <a:spcPts val="0"/>
                </a:spcAft>
                <a:buClrTx/>
                <a:buSzTx/>
                <a:buFontTx/>
                <a:buNone/>
                <a:tabLst/>
                <a:defRPr/>
              </a:pPr>
              <a:r>
                <a:rPr kumimoji="0" lang="en-US" sz="1600" b="0" i="0" u="none" strike="noStrike" kern="0" cap="none" spc="0" normalizeH="0" baseline="0" noProof="0" dirty="0" smtClean="0">
                  <a:ln>
                    <a:noFill/>
                  </a:ln>
                  <a:solidFill>
                    <a:srgbClr val="FFFFFF"/>
                  </a:solidFill>
                  <a:effectLst/>
                  <a:uLnTx/>
                  <a:uFillTx/>
                  <a:latin typeface="Calibri" pitchFamily="34" charset="0"/>
                  <a:ea typeface="+mn-ea"/>
                  <a:cs typeface="Calibri" pitchFamily="34" charset="0"/>
                </a:rPr>
                <a:t>Foo( )</a:t>
              </a:r>
            </a:p>
            <a:p>
              <a:pPr marL="0" marR="0" lvl="0" indent="0" algn="ctr" defTabSz="914400" eaLnBrk="0" fontAlgn="auto" latinLnBrk="0" hangingPunct="0">
                <a:lnSpc>
                  <a:spcPct val="80000"/>
                </a:lnSpc>
                <a:spcBef>
                  <a:spcPts val="0"/>
                </a:spcBef>
                <a:spcAft>
                  <a:spcPts val="0"/>
                </a:spcAft>
                <a:buClrTx/>
                <a:buSzTx/>
                <a:buFontTx/>
                <a:buNone/>
                <a:tabLst/>
                <a:defRPr/>
              </a:pPr>
              <a:r>
                <a:rPr kumimoji="0" lang="en-US" sz="1600" b="0" i="0" u="none" strike="noStrike" kern="0" cap="none" spc="0" normalizeH="0" baseline="0" noProof="0" dirty="0" smtClean="0">
                  <a:ln>
                    <a:noFill/>
                  </a:ln>
                  <a:solidFill>
                    <a:srgbClr val="FFFFFF"/>
                  </a:solidFill>
                  <a:effectLst/>
                  <a:uLnTx/>
                  <a:uFillTx/>
                  <a:latin typeface="Calibri" pitchFamily="34" charset="0"/>
                  <a:ea typeface="+mn-ea"/>
                  <a:cs typeface="Calibri" pitchFamily="34" charset="0"/>
                </a:rPr>
                <a:t>MPI_*()</a:t>
              </a:r>
            </a:p>
          </p:txBody>
        </p:sp>
        <p:cxnSp>
          <p:nvCxnSpPr>
            <p:cNvPr id="21" name="Straight Connector 20"/>
            <p:cNvCxnSpPr/>
            <p:nvPr/>
          </p:nvCxnSpPr>
          <p:spPr>
            <a:xfrm flipH="1">
              <a:off x="2229849" y="4930412"/>
              <a:ext cx="1352886" cy="0"/>
            </a:xfrm>
            <a:prstGeom prst="line">
              <a:avLst/>
            </a:prstGeom>
            <a:noFill/>
            <a:ln w="25400" cap="flat" cmpd="sng" algn="ctr">
              <a:solidFill>
                <a:srgbClr val="E75300">
                  <a:lumMod val="60000"/>
                  <a:lumOff val="40000"/>
                </a:srgbClr>
              </a:solidFill>
              <a:prstDash val="solid"/>
            </a:ln>
            <a:effectLst>
              <a:outerShdw blurRad="40000" dist="20000" dir="5400000" rotWithShape="0">
                <a:srgbClr val="000000">
                  <a:alpha val="38000"/>
                </a:srgbClr>
              </a:outerShdw>
            </a:effectLst>
          </p:spPr>
        </p:cxnSp>
      </p:grpSp>
      <p:grpSp>
        <p:nvGrpSpPr>
          <p:cNvPr id="39" name="Group 38"/>
          <p:cNvGrpSpPr/>
          <p:nvPr/>
        </p:nvGrpSpPr>
        <p:grpSpPr>
          <a:xfrm>
            <a:off x="6855289" y="2933190"/>
            <a:ext cx="1352886" cy="1514996"/>
            <a:chOff x="6855289" y="3910920"/>
            <a:chExt cx="1352886" cy="2019994"/>
          </a:xfrm>
        </p:grpSpPr>
        <p:sp>
          <p:nvSpPr>
            <p:cNvPr id="25" name="Rounded Rectangle 24"/>
            <p:cNvSpPr/>
            <p:nvPr/>
          </p:nvSpPr>
          <p:spPr>
            <a:xfrm>
              <a:off x="6928552" y="5016514"/>
              <a:ext cx="1205894" cy="914400"/>
            </a:xfrm>
            <a:prstGeom prst="roundRect">
              <a:avLst>
                <a:gd name="adj" fmla="val 5923"/>
              </a:avLst>
            </a:prstGeom>
            <a:gradFill flip="none" rotWithShape="1">
              <a:gsLst>
                <a:gs pos="0">
                  <a:srgbClr val="E75300">
                    <a:lumMod val="50000"/>
                  </a:srgbClr>
                </a:gs>
                <a:gs pos="100000">
                  <a:srgbClr val="E75300">
                    <a:lumMod val="75000"/>
                  </a:srgbClr>
                </a:gs>
              </a:gsLst>
              <a:lin ang="16200000" scaled="1"/>
              <a:tileRect/>
            </a:gradFill>
            <a:ln w="9525" cap="flat" cmpd="sng" algn="ctr">
              <a:solidFill>
                <a:srgbClr val="E75300">
                  <a:lumMod val="60000"/>
                  <a:lumOff val="40000"/>
                </a:srgbClr>
              </a:solidFill>
              <a:prstDash val="solid"/>
            </a:ln>
            <a:effectLst>
              <a:outerShdw blurRad="40000" dist="23000" dir="5400000" rotWithShape="0">
                <a:srgbClr val="000000">
                  <a:alpha val="35000"/>
                </a:srgbClr>
              </a:outerShdw>
            </a:effectLst>
          </p:spPr>
          <p:txBody>
            <a:bodyPr lIns="45720" rIns="45720" rtlCol="0" anchor="t" anchorCtr="0"/>
            <a:lstStyle/>
            <a:p>
              <a:pPr marL="0" marR="0" lvl="0" indent="0" algn="ctr" defTabSz="914400" eaLnBrk="0" fontAlgn="auto" latinLnBrk="0" hangingPunct="0">
                <a:lnSpc>
                  <a:spcPct val="80000"/>
                </a:lnSpc>
                <a:spcBef>
                  <a:spcPts val="0"/>
                </a:spcBef>
                <a:spcAft>
                  <a:spcPts val="0"/>
                </a:spcAft>
                <a:buClrTx/>
                <a:buSzTx/>
                <a:buFontTx/>
                <a:buNone/>
                <a:tabLst/>
                <a:defRPr/>
              </a:pPr>
              <a:r>
                <a:rPr kumimoji="0" lang="en-US" sz="1600" b="0" i="0" u="none" strike="noStrike" kern="0" cap="none" spc="0" normalizeH="0" baseline="0" noProof="0" dirty="0" smtClean="0">
                  <a:ln>
                    <a:noFill/>
                  </a:ln>
                  <a:solidFill>
                    <a:srgbClr val="FFFFFF"/>
                  </a:solidFill>
                  <a:effectLst/>
                  <a:uLnTx/>
                  <a:uFillTx/>
                  <a:latin typeface="Calibri" pitchFamily="34" charset="0"/>
                  <a:ea typeface="+mn-ea"/>
                  <a:cs typeface="Calibri" pitchFamily="34" charset="0"/>
                </a:rPr>
                <a:t>Main()</a:t>
              </a:r>
            </a:p>
            <a:p>
              <a:pPr marL="0" marR="0" lvl="0" indent="0" algn="ctr" defTabSz="914400" eaLnBrk="0" fontAlgn="auto" latinLnBrk="0" hangingPunct="0">
                <a:lnSpc>
                  <a:spcPct val="80000"/>
                </a:lnSpc>
                <a:spcBef>
                  <a:spcPts val="0"/>
                </a:spcBef>
                <a:spcAft>
                  <a:spcPts val="0"/>
                </a:spcAft>
                <a:buClrTx/>
                <a:buSzTx/>
                <a:buFontTx/>
                <a:buNone/>
                <a:tabLst/>
                <a:defRPr/>
              </a:pPr>
              <a:r>
                <a:rPr kumimoji="0" lang="en-US" sz="1600" b="0" i="0" u="none" strike="noStrike" kern="0" cap="none" spc="0" normalizeH="0" baseline="0" noProof="0" dirty="0" smtClean="0">
                  <a:ln>
                    <a:noFill/>
                  </a:ln>
                  <a:solidFill>
                    <a:srgbClr val="FFFFFF"/>
                  </a:solidFill>
                  <a:effectLst/>
                  <a:uLnTx/>
                  <a:uFillTx/>
                  <a:latin typeface="Calibri" pitchFamily="34" charset="0"/>
                  <a:ea typeface="+mn-ea"/>
                  <a:cs typeface="Calibri" pitchFamily="34" charset="0"/>
                </a:rPr>
                <a:t>Foo( )</a:t>
              </a:r>
            </a:p>
            <a:p>
              <a:pPr marL="0" marR="0" lvl="0" indent="0" algn="ctr" defTabSz="914400" eaLnBrk="0" fontAlgn="auto" latinLnBrk="0" hangingPunct="0">
                <a:lnSpc>
                  <a:spcPct val="80000"/>
                </a:lnSpc>
                <a:spcBef>
                  <a:spcPts val="0"/>
                </a:spcBef>
                <a:spcAft>
                  <a:spcPts val="0"/>
                </a:spcAft>
                <a:buClrTx/>
                <a:buSzTx/>
                <a:buFontTx/>
                <a:buNone/>
                <a:tabLst/>
                <a:defRPr/>
              </a:pPr>
              <a:r>
                <a:rPr kumimoji="0" lang="en-US" sz="1600" b="0" i="0" u="none" strike="noStrike" kern="0" cap="none" spc="0" normalizeH="0" baseline="0" noProof="0" dirty="0" smtClean="0">
                  <a:ln>
                    <a:noFill/>
                  </a:ln>
                  <a:solidFill>
                    <a:srgbClr val="FFFFFF"/>
                  </a:solidFill>
                  <a:effectLst/>
                  <a:uLnTx/>
                  <a:uFillTx/>
                  <a:latin typeface="Calibri" pitchFamily="34" charset="0"/>
                  <a:ea typeface="+mn-ea"/>
                  <a:cs typeface="Calibri" pitchFamily="34" charset="0"/>
                </a:rPr>
                <a:t>MPI_*()</a:t>
              </a:r>
            </a:p>
          </p:txBody>
        </p:sp>
        <p:sp>
          <p:nvSpPr>
            <p:cNvPr id="26" name="Rounded Rectangle 25"/>
            <p:cNvSpPr/>
            <p:nvPr/>
          </p:nvSpPr>
          <p:spPr>
            <a:xfrm>
              <a:off x="6924992" y="3910920"/>
              <a:ext cx="1209454" cy="914400"/>
            </a:xfrm>
            <a:prstGeom prst="roundRect">
              <a:avLst>
                <a:gd name="adj" fmla="val 6041"/>
              </a:avLst>
            </a:prstGeom>
            <a:gradFill flip="none" rotWithShape="1">
              <a:gsLst>
                <a:gs pos="0">
                  <a:srgbClr val="C0504D">
                    <a:shade val="30000"/>
                    <a:satMod val="115000"/>
                  </a:srgbClr>
                </a:gs>
                <a:gs pos="50000">
                  <a:srgbClr val="C0504D">
                    <a:shade val="67500"/>
                    <a:satMod val="115000"/>
                  </a:srgbClr>
                </a:gs>
                <a:gs pos="100000">
                  <a:srgbClr val="C0504D">
                    <a:shade val="100000"/>
                    <a:satMod val="115000"/>
                  </a:srgbClr>
                </a:gs>
              </a:gsLst>
              <a:lin ang="16200000" scaled="1"/>
              <a:tileRect/>
            </a:gradFill>
            <a:ln w="9525" cap="flat" cmpd="sng" algn="ctr">
              <a:solidFill>
                <a:srgbClr val="E75300">
                  <a:lumMod val="60000"/>
                  <a:lumOff val="40000"/>
                </a:srgbClr>
              </a:solidFill>
              <a:prstDash val="solid"/>
            </a:ln>
            <a:effectLst>
              <a:outerShdw blurRad="40000" dist="23000" dir="5400000" rotWithShape="0">
                <a:srgbClr val="000000">
                  <a:alpha val="35000"/>
                </a:srgbClr>
              </a:outerShdw>
            </a:effectLst>
          </p:spPr>
          <p:txBody>
            <a:bodyPr lIns="45720" rIns="45720" rtlCol="0" anchor="t" anchorCtr="0"/>
            <a:lstStyle/>
            <a:p>
              <a:pPr marL="0" marR="0" lvl="0" indent="0" algn="ctr" defTabSz="914400" eaLnBrk="0" fontAlgn="auto" latinLnBrk="0" hangingPunct="0">
                <a:lnSpc>
                  <a:spcPct val="80000"/>
                </a:lnSpc>
                <a:spcBef>
                  <a:spcPts val="0"/>
                </a:spcBef>
                <a:spcAft>
                  <a:spcPts val="0"/>
                </a:spcAft>
                <a:buClrTx/>
                <a:buSzTx/>
                <a:buFontTx/>
                <a:buNone/>
                <a:tabLst/>
                <a:defRPr/>
              </a:pPr>
              <a:endParaRPr kumimoji="0" lang="en-US" sz="1600" b="0" i="0" u="none" strike="noStrike" kern="0" cap="none" spc="0" normalizeH="0" baseline="0" noProof="0" dirty="0" smtClean="0">
                <a:ln>
                  <a:noFill/>
                </a:ln>
                <a:solidFill>
                  <a:srgbClr val="FFFFFF"/>
                </a:solidFill>
                <a:effectLst/>
                <a:uLnTx/>
                <a:uFillTx/>
                <a:latin typeface="Calibri" pitchFamily="34" charset="0"/>
                <a:ea typeface="+mn-ea"/>
                <a:cs typeface="Calibri" pitchFamily="34" charset="0"/>
              </a:endParaRPr>
            </a:p>
          </p:txBody>
        </p:sp>
        <p:cxnSp>
          <p:nvCxnSpPr>
            <p:cNvPr id="27" name="Straight Connector 26"/>
            <p:cNvCxnSpPr/>
            <p:nvPr/>
          </p:nvCxnSpPr>
          <p:spPr>
            <a:xfrm flipH="1">
              <a:off x="6855289" y="4923724"/>
              <a:ext cx="1352886" cy="0"/>
            </a:xfrm>
            <a:prstGeom prst="line">
              <a:avLst/>
            </a:prstGeom>
            <a:noFill/>
            <a:ln w="25400" cap="flat" cmpd="sng" algn="ctr">
              <a:solidFill>
                <a:srgbClr val="E75300">
                  <a:lumMod val="60000"/>
                  <a:lumOff val="40000"/>
                </a:srgbClr>
              </a:solidFill>
              <a:prstDash val="solid"/>
            </a:ln>
            <a:effectLst>
              <a:outerShdw blurRad="40000" dist="20000" dir="5400000" rotWithShape="0">
                <a:srgbClr val="000000">
                  <a:alpha val="38000"/>
                </a:srgbClr>
              </a:outerShdw>
            </a:effectLst>
          </p:spPr>
        </p:cxnSp>
      </p:grpSp>
      <p:grpSp>
        <p:nvGrpSpPr>
          <p:cNvPr id="38" name="Group 37"/>
          <p:cNvGrpSpPr/>
          <p:nvPr/>
        </p:nvGrpSpPr>
        <p:grpSpPr>
          <a:xfrm>
            <a:off x="4881230" y="2933190"/>
            <a:ext cx="1352886" cy="1514996"/>
            <a:chOff x="3738729" y="3910920"/>
            <a:chExt cx="1352886" cy="2019994"/>
          </a:xfrm>
        </p:grpSpPr>
        <p:sp>
          <p:nvSpPr>
            <p:cNvPr id="28" name="Rounded Rectangle 27"/>
            <p:cNvSpPr/>
            <p:nvPr/>
          </p:nvSpPr>
          <p:spPr>
            <a:xfrm>
              <a:off x="3811992" y="5016514"/>
              <a:ext cx="1205894" cy="914400"/>
            </a:xfrm>
            <a:prstGeom prst="roundRect">
              <a:avLst>
                <a:gd name="adj" fmla="val 5923"/>
              </a:avLst>
            </a:prstGeom>
            <a:gradFill flip="none" rotWithShape="1">
              <a:gsLst>
                <a:gs pos="0">
                  <a:srgbClr val="E75300">
                    <a:lumMod val="50000"/>
                  </a:srgbClr>
                </a:gs>
                <a:gs pos="100000">
                  <a:srgbClr val="E75300">
                    <a:lumMod val="75000"/>
                  </a:srgbClr>
                </a:gs>
              </a:gsLst>
              <a:lin ang="16200000" scaled="1"/>
              <a:tileRect/>
            </a:gradFill>
            <a:ln w="9525" cap="flat" cmpd="sng" algn="ctr">
              <a:solidFill>
                <a:srgbClr val="E75300">
                  <a:lumMod val="60000"/>
                  <a:lumOff val="40000"/>
                </a:srgbClr>
              </a:solidFill>
              <a:prstDash val="solid"/>
            </a:ln>
            <a:effectLst>
              <a:outerShdw blurRad="40000" dist="23000" dir="5400000" rotWithShape="0">
                <a:srgbClr val="000000">
                  <a:alpha val="35000"/>
                </a:srgbClr>
              </a:outerShdw>
            </a:effectLst>
          </p:spPr>
          <p:txBody>
            <a:bodyPr lIns="45720" rIns="45720" rtlCol="0" anchor="t" anchorCtr="0"/>
            <a:lstStyle/>
            <a:p>
              <a:pPr marL="0" marR="0" lvl="0" indent="0" algn="ctr" defTabSz="914400" eaLnBrk="0" fontAlgn="auto" latinLnBrk="0" hangingPunct="0">
                <a:lnSpc>
                  <a:spcPct val="80000"/>
                </a:lnSpc>
                <a:spcBef>
                  <a:spcPts val="0"/>
                </a:spcBef>
                <a:spcAft>
                  <a:spcPts val="0"/>
                </a:spcAft>
                <a:buClrTx/>
                <a:buSzTx/>
                <a:buFontTx/>
                <a:buNone/>
                <a:tabLst/>
                <a:defRPr/>
              </a:pPr>
              <a:r>
                <a:rPr kumimoji="0" lang="en-US" sz="1600" b="0" i="0" u="none" strike="noStrike" kern="0" cap="none" spc="0" normalizeH="0" baseline="0" noProof="0" dirty="0" smtClean="0">
                  <a:ln>
                    <a:noFill/>
                  </a:ln>
                  <a:solidFill>
                    <a:srgbClr val="FFFFFF"/>
                  </a:solidFill>
                  <a:effectLst/>
                  <a:uLnTx/>
                  <a:uFillTx/>
                  <a:latin typeface="Calibri" pitchFamily="34" charset="0"/>
                  <a:ea typeface="+mn-ea"/>
                  <a:cs typeface="Calibri" pitchFamily="34" charset="0"/>
                </a:rPr>
                <a:t>Main( )</a:t>
              </a:r>
            </a:p>
            <a:p>
              <a:pPr marL="0" marR="0" lvl="0" indent="0" algn="ctr" defTabSz="914400" eaLnBrk="0" fontAlgn="auto" latinLnBrk="0" hangingPunct="0">
                <a:lnSpc>
                  <a:spcPct val="80000"/>
                </a:lnSpc>
                <a:spcBef>
                  <a:spcPts val="0"/>
                </a:spcBef>
                <a:spcAft>
                  <a:spcPts val="0"/>
                </a:spcAft>
                <a:buClrTx/>
                <a:buSzTx/>
                <a:buFontTx/>
                <a:buNone/>
                <a:tabLst/>
                <a:defRPr/>
              </a:pPr>
              <a:r>
                <a:rPr kumimoji="0" lang="en-US" sz="1600" b="0" i="0" u="none" strike="noStrike" kern="0" cap="none" spc="0" normalizeH="0" baseline="0" noProof="0" dirty="0" smtClean="0">
                  <a:ln>
                    <a:noFill/>
                  </a:ln>
                  <a:solidFill>
                    <a:srgbClr val="FFFFFF"/>
                  </a:solidFill>
                  <a:effectLst/>
                  <a:uLnTx/>
                  <a:uFillTx/>
                  <a:latin typeface="Calibri" pitchFamily="34" charset="0"/>
                  <a:ea typeface="+mn-ea"/>
                  <a:cs typeface="Calibri" pitchFamily="34" charset="0"/>
                </a:rPr>
                <a:t>Foo( )</a:t>
              </a:r>
            </a:p>
            <a:p>
              <a:pPr marL="0" marR="0" lvl="0" indent="0" algn="ctr" defTabSz="914400" eaLnBrk="0" fontAlgn="auto" latinLnBrk="0" hangingPunct="0">
                <a:lnSpc>
                  <a:spcPct val="80000"/>
                </a:lnSpc>
                <a:spcBef>
                  <a:spcPts val="0"/>
                </a:spcBef>
                <a:spcAft>
                  <a:spcPts val="0"/>
                </a:spcAft>
                <a:buClrTx/>
                <a:buSzTx/>
                <a:buFontTx/>
                <a:buNone/>
                <a:tabLst/>
                <a:defRPr/>
              </a:pPr>
              <a:r>
                <a:rPr kumimoji="0" lang="en-US" sz="1600" b="0" i="0" u="none" strike="noStrike" kern="0" cap="none" spc="0" normalizeH="0" baseline="0" noProof="0" dirty="0" smtClean="0">
                  <a:ln>
                    <a:noFill/>
                  </a:ln>
                  <a:solidFill>
                    <a:srgbClr val="FFFFFF"/>
                  </a:solidFill>
                  <a:effectLst/>
                  <a:uLnTx/>
                  <a:uFillTx/>
                  <a:latin typeface="Calibri" pitchFamily="34" charset="0"/>
                  <a:ea typeface="+mn-ea"/>
                  <a:cs typeface="Calibri" pitchFamily="34" charset="0"/>
                </a:rPr>
                <a:t>MPI_*()</a:t>
              </a:r>
            </a:p>
          </p:txBody>
        </p:sp>
        <p:sp>
          <p:nvSpPr>
            <p:cNvPr id="29" name="Rounded Rectangle 28"/>
            <p:cNvSpPr/>
            <p:nvPr/>
          </p:nvSpPr>
          <p:spPr>
            <a:xfrm>
              <a:off x="3808432" y="3910920"/>
              <a:ext cx="1209454" cy="914400"/>
            </a:xfrm>
            <a:prstGeom prst="roundRect">
              <a:avLst>
                <a:gd name="adj" fmla="val 6041"/>
              </a:avLst>
            </a:prstGeom>
            <a:gradFill flip="none" rotWithShape="1">
              <a:gsLst>
                <a:gs pos="0">
                  <a:srgbClr val="C0504D">
                    <a:shade val="30000"/>
                    <a:satMod val="115000"/>
                  </a:srgbClr>
                </a:gs>
                <a:gs pos="50000">
                  <a:srgbClr val="C0504D">
                    <a:shade val="67500"/>
                    <a:satMod val="115000"/>
                  </a:srgbClr>
                </a:gs>
                <a:gs pos="100000">
                  <a:srgbClr val="C0504D">
                    <a:shade val="100000"/>
                    <a:satMod val="115000"/>
                  </a:srgbClr>
                </a:gs>
              </a:gsLst>
              <a:lin ang="16200000" scaled="1"/>
              <a:tileRect/>
            </a:gradFill>
            <a:ln w="9525" cap="flat" cmpd="sng" algn="ctr">
              <a:solidFill>
                <a:srgbClr val="E75300">
                  <a:lumMod val="60000"/>
                  <a:lumOff val="40000"/>
                </a:srgbClr>
              </a:solidFill>
              <a:prstDash val="solid"/>
            </a:ln>
            <a:effectLst>
              <a:outerShdw blurRad="40000" dist="23000" dir="5400000" rotWithShape="0">
                <a:srgbClr val="000000">
                  <a:alpha val="35000"/>
                </a:srgbClr>
              </a:outerShdw>
            </a:effectLst>
          </p:spPr>
          <p:txBody>
            <a:bodyPr lIns="45720" rIns="45720" rtlCol="0" anchor="t" anchorCtr="0"/>
            <a:lstStyle/>
            <a:p>
              <a:pPr marL="0" marR="0" lvl="0" indent="0" algn="ctr" defTabSz="914400" eaLnBrk="0" fontAlgn="auto" latinLnBrk="0" hangingPunct="0">
                <a:lnSpc>
                  <a:spcPct val="80000"/>
                </a:lnSpc>
                <a:spcBef>
                  <a:spcPts val="0"/>
                </a:spcBef>
                <a:spcAft>
                  <a:spcPts val="0"/>
                </a:spcAft>
                <a:buClrTx/>
                <a:buSzTx/>
                <a:buFontTx/>
                <a:buNone/>
                <a:tabLst/>
                <a:defRPr/>
              </a:pPr>
              <a:r>
                <a:rPr kumimoji="0" lang="en-US" sz="1600" b="0" i="0" u="none" strike="noStrike" kern="0" cap="none" spc="0" normalizeH="0" baseline="0" noProof="0" dirty="0" smtClean="0">
                  <a:ln>
                    <a:noFill/>
                  </a:ln>
                  <a:solidFill>
                    <a:srgbClr val="FFFFFF"/>
                  </a:solidFill>
                  <a:effectLst/>
                  <a:uLnTx/>
                  <a:uFillTx/>
                  <a:latin typeface="Calibri" pitchFamily="34" charset="0"/>
                  <a:ea typeface="+mn-ea"/>
                  <a:cs typeface="Calibri" pitchFamily="34" charset="0"/>
                </a:rPr>
                <a:t>Main( )</a:t>
              </a:r>
            </a:p>
            <a:p>
              <a:pPr marL="0" marR="0" lvl="0" indent="0" algn="ctr" defTabSz="914400" eaLnBrk="0" fontAlgn="auto" latinLnBrk="0" hangingPunct="0">
                <a:lnSpc>
                  <a:spcPct val="80000"/>
                </a:lnSpc>
                <a:spcBef>
                  <a:spcPts val="0"/>
                </a:spcBef>
                <a:spcAft>
                  <a:spcPts val="0"/>
                </a:spcAft>
                <a:buClrTx/>
                <a:buSzTx/>
                <a:buFontTx/>
                <a:buNone/>
                <a:tabLst/>
                <a:defRPr/>
              </a:pPr>
              <a:r>
                <a:rPr kumimoji="0" lang="en-US" sz="1600" b="0" i="0" u="none" strike="noStrike" kern="0" cap="none" spc="0" normalizeH="0" baseline="0" noProof="0" dirty="0" smtClean="0">
                  <a:ln>
                    <a:noFill/>
                  </a:ln>
                  <a:solidFill>
                    <a:srgbClr val="FFFFFF"/>
                  </a:solidFill>
                  <a:effectLst/>
                  <a:uLnTx/>
                  <a:uFillTx/>
                  <a:latin typeface="Calibri" pitchFamily="34" charset="0"/>
                  <a:ea typeface="+mn-ea"/>
                  <a:cs typeface="Calibri" pitchFamily="34" charset="0"/>
                </a:rPr>
                <a:t>Foo( )</a:t>
              </a:r>
            </a:p>
            <a:p>
              <a:pPr marL="0" marR="0" lvl="0" indent="0" algn="ctr" defTabSz="914400" eaLnBrk="0" fontAlgn="auto" latinLnBrk="0" hangingPunct="0">
                <a:lnSpc>
                  <a:spcPct val="80000"/>
                </a:lnSpc>
                <a:spcBef>
                  <a:spcPts val="0"/>
                </a:spcBef>
                <a:spcAft>
                  <a:spcPts val="0"/>
                </a:spcAft>
                <a:buClrTx/>
                <a:buSzTx/>
                <a:buFontTx/>
                <a:buNone/>
                <a:tabLst/>
                <a:defRPr/>
              </a:pPr>
              <a:r>
                <a:rPr kumimoji="0" lang="en-US" sz="1600" b="0" i="0" u="none" strike="noStrike" kern="0" cap="none" spc="0" normalizeH="0" baseline="0" noProof="0" dirty="0" smtClean="0">
                  <a:ln>
                    <a:noFill/>
                  </a:ln>
                  <a:solidFill>
                    <a:srgbClr val="FFFFFF"/>
                  </a:solidFill>
                  <a:effectLst/>
                  <a:uLnTx/>
                  <a:uFillTx/>
                  <a:latin typeface="Calibri" pitchFamily="34" charset="0"/>
                  <a:ea typeface="+mn-ea"/>
                  <a:cs typeface="Calibri" pitchFamily="34" charset="0"/>
                </a:rPr>
                <a:t>MPI_*()</a:t>
              </a:r>
            </a:p>
          </p:txBody>
        </p:sp>
        <p:cxnSp>
          <p:nvCxnSpPr>
            <p:cNvPr id="30" name="Straight Connector 29"/>
            <p:cNvCxnSpPr/>
            <p:nvPr/>
          </p:nvCxnSpPr>
          <p:spPr>
            <a:xfrm flipH="1">
              <a:off x="3738729" y="4922044"/>
              <a:ext cx="1352886" cy="0"/>
            </a:xfrm>
            <a:prstGeom prst="line">
              <a:avLst/>
            </a:prstGeom>
            <a:noFill/>
            <a:ln w="25400" cap="flat" cmpd="sng" algn="ctr">
              <a:solidFill>
                <a:srgbClr val="E75300">
                  <a:lumMod val="60000"/>
                  <a:lumOff val="40000"/>
                </a:srgbClr>
              </a:solidFill>
              <a:prstDash val="solid"/>
            </a:ln>
            <a:effectLst>
              <a:outerShdw blurRad="40000" dist="20000" dir="5400000" rotWithShape="0">
                <a:srgbClr val="000000">
                  <a:alpha val="38000"/>
                </a:srgbClr>
              </a:outerShdw>
            </a:effectLst>
          </p:spPr>
        </p:cxnSp>
      </p:grpSp>
      <p:sp>
        <p:nvSpPr>
          <p:cNvPr id="31" name="Content Placeholder 3"/>
          <p:cNvSpPr txBox="1">
            <a:spLocks/>
          </p:cNvSpPr>
          <p:nvPr/>
        </p:nvSpPr>
        <p:spPr>
          <a:xfrm>
            <a:off x="4417831" y="1508849"/>
            <a:ext cx="1989302" cy="536915"/>
          </a:xfrm>
          <a:prstGeom prst="roundRect">
            <a:avLst/>
          </a:prstGeom>
          <a:solidFill>
            <a:srgbClr val="6AB0F0"/>
          </a:solidFill>
          <a:ln>
            <a:solidFill>
              <a:srgbClr val="0860A8">
                <a:lumMod val="40000"/>
                <a:lumOff val="60000"/>
              </a:srgbClr>
            </a:solidFill>
          </a:ln>
          <a:effectLst/>
        </p:spPr>
        <p:txBody>
          <a:bodyPr vert="horz" lIns="91440" tIns="45720" rIns="91440" bIns="45720" rtlCol="0">
            <a:normAutofit fontScale="92500" lnSpcReduction="20000"/>
          </a:bodyPr>
          <a:lstStyle>
            <a:defPPr>
              <a:defRPr lang="en-US"/>
            </a:defPPr>
            <a:lvl1pPr>
              <a:spcBef>
                <a:spcPct val="20000"/>
              </a:spcBef>
              <a:defRPr sz="2000" b="0">
                <a:solidFill>
                  <a:schemeClr val="tx1"/>
                </a:solidFill>
                <a:latin typeface="Calibri" pitchFamily="34" charset="0"/>
                <a:ea typeface="MS PGothic" pitchFamily="34" charset="-128"/>
                <a:cs typeface="Calibri" pitchFamily="34" charset="0"/>
              </a:defRPr>
            </a:lvl1pPr>
            <a:lvl2pPr>
              <a:defRPr>
                <a:solidFill>
                  <a:schemeClr val="tx1"/>
                </a:solidFill>
                <a:latin typeface="Verdana" pitchFamily="34" charset="0"/>
                <a:cs typeface="Arial" charset="0"/>
              </a:defRPr>
            </a:lvl2pPr>
            <a:lvl3pPr>
              <a:defRPr>
                <a:solidFill>
                  <a:schemeClr val="tx1"/>
                </a:solidFill>
                <a:latin typeface="Verdana" pitchFamily="34" charset="0"/>
                <a:cs typeface="Arial" charset="0"/>
              </a:defRPr>
            </a:lvl3pPr>
            <a:lvl4pPr>
              <a:defRPr>
                <a:solidFill>
                  <a:schemeClr val="tx1"/>
                </a:solidFill>
                <a:latin typeface="Verdana" pitchFamily="34" charset="0"/>
                <a:cs typeface="Arial" charset="0"/>
              </a:defRPr>
            </a:lvl4pPr>
            <a:lvl5pPr>
              <a:defRPr>
                <a:solidFill>
                  <a:schemeClr val="tx1"/>
                </a:solidFill>
                <a:latin typeface="Verdana" pitchFamily="34" charset="0"/>
                <a:cs typeface="Arial" charset="0"/>
              </a:defRPr>
            </a:lvl5pPr>
            <a:lvl6pPr>
              <a:defRPr>
                <a:solidFill>
                  <a:schemeClr val="tx1"/>
                </a:solidFill>
                <a:latin typeface="Verdana" pitchFamily="34" charset="0"/>
                <a:cs typeface="Arial" charset="0"/>
              </a:defRPr>
            </a:lvl6pPr>
            <a:lvl7pPr>
              <a:defRPr>
                <a:solidFill>
                  <a:schemeClr val="tx1"/>
                </a:solidFill>
                <a:latin typeface="Verdana" pitchFamily="34" charset="0"/>
                <a:cs typeface="Arial" charset="0"/>
              </a:defRPr>
            </a:lvl7pPr>
            <a:lvl8pPr>
              <a:defRPr>
                <a:solidFill>
                  <a:schemeClr val="tx1"/>
                </a:solidFill>
                <a:latin typeface="Verdana" pitchFamily="34" charset="0"/>
                <a:cs typeface="Arial" charset="0"/>
              </a:defRPr>
            </a:lvl8pPr>
            <a:lvl9pPr>
              <a:defRPr>
                <a:solidFill>
                  <a:schemeClr val="tx1"/>
                </a:solidFill>
                <a:latin typeface="Verdana" pitchFamily="34" charset="0"/>
                <a:cs typeface="Arial" charset="0"/>
              </a:defRPr>
            </a:lvl9pPr>
          </a:lstStyle>
          <a:p>
            <a:pPr marL="0" marR="0" lvl="0" indent="0" algn="ctr" defTabSz="914400" eaLnBrk="0" fontAlgn="auto" latinLnBrk="0" hangingPunct="0">
              <a:lnSpc>
                <a:spcPct val="80000"/>
              </a:lnSpc>
              <a:spcBef>
                <a:spcPct val="20000"/>
              </a:spcBef>
              <a:spcAft>
                <a:spcPts val="0"/>
              </a:spcAft>
              <a:buClrTx/>
              <a:buSzTx/>
              <a:buFontTx/>
              <a:buNone/>
              <a:tabLst/>
              <a:defRPr/>
            </a:pPr>
            <a:r>
              <a:rPr kumimoji="0" lang="en-US" sz="2000" b="0" i="0" u="none" strike="noStrike" kern="0" cap="none" spc="0" normalizeH="0" baseline="0" noProof="0" dirty="0" smtClean="0">
                <a:ln>
                  <a:noFill/>
                </a:ln>
                <a:effectLst/>
                <a:uLnTx/>
                <a:uFillTx/>
                <a:latin typeface="Calibri" pitchFamily="34" charset="0"/>
                <a:ea typeface="MS PGothic" pitchFamily="34" charset="-128"/>
                <a:cs typeface="Calibri" pitchFamily="34" charset="0"/>
              </a:rPr>
              <a:t>Codes with balanced needs</a:t>
            </a:r>
            <a:endParaRPr kumimoji="0" lang="en-US" sz="2000" b="0" i="0" u="none" strike="noStrike" kern="0" cap="none" spc="0" normalizeH="0" baseline="0" noProof="0" dirty="0">
              <a:ln>
                <a:noFill/>
              </a:ln>
              <a:effectLst/>
              <a:uLnTx/>
              <a:uFillTx/>
              <a:latin typeface="Calibri" pitchFamily="34" charset="0"/>
              <a:ea typeface="MS PGothic" pitchFamily="34" charset="-128"/>
              <a:cs typeface="Calibri" pitchFamily="34" charset="0"/>
            </a:endParaRPr>
          </a:p>
        </p:txBody>
      </p:sp>
      <p:pic>
        <p:nvPicPr>
          <p:cNvPr id="32" name="Picture 6" descr="http://download.intel.com/pressroom/kits/xeon/7500series/images/NHM-EX-Die-Shot-1.jpg"/>
          <p:cNvPicPr>
            <a:picLocks noChangeAspect="1" noChangeArrowheads="1"/>
          </p:cNvPicPr>
          <p:nvPr/>
        </p:nvPicPr>
        <p:blipFill>
          <a:blip r:embed="rId2" cstate="print"/>
          <a:srcRect/>
          <a:stretch>
            <a:fillRect/>
          </a:stretch>
        </p:blipFill>
        <p:spPr bwMode="auto">
          <a:xfrm>
            <a:off x="254955" y="3012835"/>
            <a:ext cx="547326" cy="291124"/>
          </a:xfrm>
          <a:prstGeom prst="rect">
            <a:avLst/>
          </a:prstGeom>
          <a:noFill/>
          <a:effectLst>
            <a:reflection blurRad="6350" stA="50000" endA="300" endPos="55500" dist="50800" dir="5400000" sy="-100000" algn="bl" rotWithShape="0"/>
          </a:effectLst>
          <a:scene3d>
            <a:camera prst="perspectiveLeft"/>
            <a:lightRig rig="threePt" dir="t"/>
          </a:scene3d>
        </p:spPr>
      </p:pic>
      <p:pic>
        <p:nvPicPr>
          <p:cNvPr id="33" name="Picture 2"/>
          <p:cNvPicPr>
            <a:picLocks noChangeAspect="1" noChangeArrowheads="1"/>
          </p:cNvPicPr>
          <p:nvPr/>
        </p:nvPicPr>
        <p:blipFill>
          <a:blip r:embed="rId3" cstate="print"/>
          <a:srcRect/>
          <a:stretch>
            <a:fillRect/>
          </a:stretch>
        </p:blipFill>
        <p:spPr bwMode="auto">
          <a:xfrm>
            <a:off x="249135" y="3769009"/>
            <a:ext cx="558966" cy="310096"/>
          </a:xfrm>
          <a:prstGeom prst="rect">
            <a:avLst/>
          </a:prstGeom>
          <a:noFill/>
          <a:ln w="9525">
            <a:noFill/>
            <a:miter lim="800000"/>
            <a:headEnd/>
            <a:tailEnd/>
          </a:ln>
          <a:effectLst>
            <a:innerShdw blurRad="63500" dist="50800" dir="18900000">
              <a:prstClr val="black">
                <a:alpha val="50000"/>
              </a:prstClr>
            </a:innerShdw>
            <a:reflection blurRad="6350" stA="50000" endA="300" endPos="55500" dist="50800" dir="5400000" sy="-100000" algn="bl" rotWithShape="0"/>
          </a:effectLst>
          <a:scene3d>
            <a:camera prst="perspectiveRight"/>
            <a:lightRig rig="threePt" dir="t"/>
          </a:scene3d>
        </p:spPr>
      </p:pic>
      <p:sp>
        <p:nvSpPr>
          <p:cNvPr id="34" name="TextBox 33"/>
          <p:cNvSpPr txBox="1"/>
          <p:nvPr/>
        </p:nvSpPr>
        <p:spPr>
          <a:xfrm>
            <a:off x="228696" y="3311669"/>
            <a:ext cx="599844" cy="271869"/>
          </a:xfrm>
          <a:prstGeom prst="rect">
            <a:avLst/>
          </a:prstGeom>
          <a:noFill/>
        </p:spPr>
        <p:txBody>
          <a:bodyPr wrap="none" rtlCol="0">
            <a:spAutoFit/>
          </a:bodyPr>
          <a:lstStyle/>
          <a:p>
            <a:pPr algn="ctr" eaLnBrk="0" hangingPunct="0">
              <a:lnSpc>
                <a:spcPct val="80000"/>
              </a:lnSpc>
              <a:spcBef>
                <a:spcPct val="50000"/>
              </a:spcBef>
            </a:pPr>
            <a:r>
              <a:rPr lang="en-US" sz="1400" dirty="0" smtClean="0">
                <a:effectLst>
                  <a:outerShdw blurRad="38100" dist="38100" dir="2700000" algn="tl">
                    <a:srgbClr val="000000">
                      <a:alpha val="43137"/>
                    </a:srgbClr>
                  </a:outerShdw>
                </a:effectLst>
                <a:latin typeface="Neo Sans Intel Medium"/>
                <a:ea typeface="+mn-ea"/>
              </a:rPr>
              <a:t>Xeon</a:t>
            </a:r>
          </a:p>
        </p:txBody>
      </p:sp>
      <p:sp>
        <p:nvSpPr>
          <p:cNvPr id="35" name="TextBox 34"/>
          <p:cNvSpPr txBox="1"/>
          <p:nvPr/>
        </p:nvSpPr>
        <p:spPr>
          <a:xfrm>
            <a:off x="288810" y="4091824"/>
            <a:ext cx="479618" cy="271869"/>
          </a:xfrm>
          <a:prstGeom prst="rect">
            <a:avLst/>
          </a:prstGeom>
          <a:noFill/>
        </p:spPr>
        <p:txBody>
          <a:bodyPr wrap="none" rtlCol="0">
            <a:spAutoFit/>
          </a:bodyPr>
          <a:lstStyle/>
          <a:p>
            <a:pPr algn="ctr" eaLnBrk="0" hangingPunct="0">
              <a:lnSpc>
                <a:spcPct val="80000"/>
              </a:lnSpc>
              <a:spcBef>
                <a:spcPct val="50000"/>
              </a:spcBef>
            </a:pPr>
            <a:r>
              <a:rPr lang="en-US" sz="1400" dirty="0" smtClean="0">
                <a:effectLst>
                  <a:outerShdw blurRad="38100" dist="38100" dir="2700000" algn="tl">
                    <a:srgbClr val="000000">
                      <a:alpha val="43137"/>
                    </a:srgbClr>
                  </a:outerShdw>
                </a:effectLst>
                <a:latin typeface="Neo Sans Intel Medium"/>
                <a:ea typeface="+mn-ea"/>
              </a:rPr>
              <a:t>MIC</a:t>
            </a:r>
          </a:p>
        </p:txBody>
      </p:sp>
      <p:sp>
        <p:nvSpPr>
          <p:cNvPr id="36" name="Rectangle 35"/>
          <p:cNvSpPr/>
          <p:nvPr/>
        </p:nvSpPr>
        <p:spPr>
          <a:xfrm>
            <a:off x="1423761" y="4824951"/>
            <a:ext cx="6115050" cy="318549"/>
          </a:xfrm>
          <a:prstGeom prst="rect">
            <a:avLst/>
          </a:prstGeom>
        </p:spPr>
        <p:txBody>
          <a:bodyPr wrap="square">
            <a:spAutoFit/>
          </a:bodyPr>
          <a:lstStyle/>
          <a:p>
            <a:pPr marL="0" marR="0" lvl="0" indent="0" algn="ctr" defTabSz="914400" eaLnBrk="0" fontAlgn="auto" latinLnBrk="0" hangingPunct="0">
              <a:lnSpc>
                <a:spcPct val="80000"/>
              </a:lnSpc>
              <a:spcBef>
                <a:spcPct val="50000"/>
              </a:spcBef>
              <a:spcAft>
                <a:spcPts val="0"/>
              </a:spcAft>
              <a:buClrTx/>
              <a:buSzTx/>
              <a:buFontTx/>
              <a:buNone/>
              <a:tabLst/>
              <a:defRPr/>
            </a:pPr>
            <a:r>
              <a:rPr kumimoji="0" lang="en-US" sz="900" b="0" i="0" u="none" strike="noStrike" kern="0" cap="none" spc="0" normalizeH="0" baseline="0" noProof="0" dirty="0" smtClean="0">
                <a:ln>
                  <a:noFill/>
                </a:ln>
                <a:effectLst/>
                <a:uLnTx/>
                <a:uFillTx/>
                <a:ea typeface="+mn-ea"/>
              </a:rPr>
              <a:t>All products, computer systems, dates, and figures specified are preliminary based on current expectations, and are subject to change without notice.</a:t>
            </a:r>
          </a:p>
        </p:txBody>
      </p:sp>
    </p:spTree>
    <p:extLst>
      <p:ext uri="{BB962C8B-B14F-4D97-AF65-F5344CB8AC3E}">
        <p14:creationId xmlns:p14="http://schemas.microsoft.com/office/powerpoint/2010/main" val="9150697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additive="base">
                                        <p:cTn id="21" dur="500" fill="hold"/>
                                        <p:tgtEl>
                                          <p:spTgt spid="14"/>
                                        </p:tgtEl>
                                        <p:attrNameLst>
                                          <p:attrName>ppt_x</p:attrName>
                                        </p:attrNameLst>
                                      </p:cBhvr>
                                      <p:tavLst>
                                        <p:tav tm="0">
                                          <p:val>
                                            <p:strVal val="#ppt_x"/>
                                          </p:val>
                                        </p:tav>
                                        <p:tav tm="100000">
                                          <p:val>
                                            <p:strVal val="#ppt_x"/>
                                          </p:val>
                                        </p:tav>
                                      </p:tavLst>
                                    </p:anim>
                                    <p:anim calcmode="lin" valueType="num">
                                      <p:cBhvr additive="base">
                                        <p:cTn id="2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500" fill="hold"/>
                                        <p:tgtEl>
                                          <p:spTgt spid="6"/>
                                        </p:tgtEl>
                                        <p:attrNameLst>
                                          <p:attrName>ppt_x</p:attrName>
                                        </p:attrNameLst>
                                      </p:cBhvr>
                                      <p:tavLst>
                                        <p:tav tm="0">
                                          <p:val>
                                            <p:strVal val="#ppt_x"/>
                                          </p:val>
                                        </p:tav>
                                        <p:tav tm="100000">
                                          <p:val>
                                            <p:strVal val="#ppt_x"/>
                                          </p:val>
                                        </p:tav>
                                      </p:tavLst>
                                    </p:anim>
                                    <p:anim calcmode="lin" valueType="num">
                                      <p:cBhvr additive="base">
                                        <p:cTn id="28" dur="500" fill="hold"/>
                                        <p:tgtEl>
                                          <p:spTgt spid="6"/>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31"/>
                                        </p:tgtEl>
                                        <p:attrNameLst>
                                          <p:attrName>style.visibility</p:attrName>
                                        </p:attrNameLst>
                                      </p:cBhvr>
                                      <p:to>
                                        <p:strVal val="visible"/>
                                      </p:to>
                                    </p:set>
                                    <p:anim calcmode="lin" valueType="num">
                                      <p:cBhvr additive="base">
                                        <p:cTn id="31" dur="500" fill="hold"/>
                                        <p:tgtEl>
                                          <p:spTgt spid="31"/>
                                        </p:tgtEl>
                                        <p:attrNameLst>
                                          <p:attrName>ppt_x</p:attrName>
                                        </p:attrNameLst>
                                      </p:cBhvr>
                                      <p:tavLst>
                                        <p:tav tm="0">
                                          <p:val>
                                            <p:strVal val="#ppt_x"/>
                                          </p:val>
                                        </p:tav>
                                        <p:tav tm="100000">
                                          <p:val>
                                            <p:strVal val="#ppt_x"/>
                                          </p:val>
                                        </p:tav>
                                      </p:tavLst>
                                    </p:anim>
                                    <p:anim calcmode="lin" valueType="num">
                                      <p:cBhvr additive="base">
                                        <p:cTn id="32"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31"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Knights Corner Core Architecture</a:t>
            </a:r>
            <a:endParaRPr lang="en-US" dirty="0"/>
          </a:p>
        </p:txBody>
      </p:sp>
      <p:pic>
        <p:nvPicPr>
          <p:cNvPr id="4" name="Picture 3"/>
          <p:cNvPicPr>
            <a:picLocks noChangeAspect="1"/>
          </p:cNvPicPr>
          <p:nvPr/>
        </p:nvPicPr>
        <p:blipFill>
          <a:blip r:embed="rId2"/>
          <a:stretch>
            <a:fillRect/>
          </a:stretch>
        </p:blipFill>
        <p:spPr>
          <a:xfrm>
            <a:off x="1066800" y="1105074"/>
            <a:ext cx="7010400" cy="3549015"/>
          </a:xfrm>
          <a:prstGeom prst="rect">
            <a:avLst/>
          </a:prstGeom>
        </p:spPr>
      </p:pic>
      <p:sp>
        <p:nvSpPr>
          <p:cNvPr id="5" name="Slide Number Placeholder 4"/>
          <p:cNvSpPr>
            <a:spLocks noGrp="1"/>
          </p:cNvSpPr>
          <p:nvPr>
            <p:ph type="sldNum" sz="quarter" idx="4"/>
          </p:nvPr>
        </p:nvSpPr>
        <p:spPr>
          <a:xfrm>
            <a:off x="8505825" y="4869657"/>
            <a:ext cx="501650" cy="273844"/>
          </a:xfrm>
          <a:prstGeom prst="rect">
            <a:avLst/>
          </a:prstGeom>
        </p:spPr>
        <p:txBody>
          <a:bodyPr/>
          <a:lstStyle/>
          <a:p>
            <a:pPr>
              <a:defRPr/>
            </a:pPr>
            <a:fld id="{EF307A7D-62E7-430F-B61A-8EBF189C9088}" type="slidenum">
              <a:rPr lang="en-US" smtClean="0"/>
              <a:pPr>
                <a:defRPr/>
              </a:pPr>
              <a:t>32</a:t>
            </a:fld>
            <a:endParaRPr lang="en-US" dirty="0"/>
          </a:p>
        </p:txBody>
      </p:sp>
    </p:spTree>
    <p:extLst>
      <p:ext uri="{BB962C8B-B14F-4D97-AF65-F5344CB8AC3E}">
        <p14:creationId xmlns:p14="http://schemas.microsoft.com/office/powerpoint/2010/main" val="4178361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ChangeArrowheads="1"/>
          </p:cNvSpPr>
          <p:nvPr/>
        </p:nvSpPr>
        <p:spPr>
          <a:xfrm>
            <a:off x="228600" y="206924"/>
            <a:ext cx="9144000" cy="66625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defPPr>
              <a:defRPr lang="en-US"/>
            </a:defPPr>
            <a:lvl1pPr eaLnBrk="0" hangingPunct="0">
              <a:defRPr sz="2600" b="1">
                <a:solidFill>
                  <a:schemeClr val="tx2"/>
                </a:solidFill>
                <a:latin typeface="+mn-lt"/>
                <a:cs typeface="ＭＳ Ｐゴシック" charset="-128"/>
              </a:defRPr>
            </a:lvl1pPr>
            <a:lvl2pPr eaLnBrk="0" hangingPunct="0">
              <a:defRPr sz="2600" b="1">
                <a:solidFill>
                  <a:schemeClr val="tx2"/>
                </a:solidFill>
                <a:cs typeface="ＭＳ Ｐゴシック" charset="-128"/>
              </a:defRPr>
            </a:lvl2pPr>
            <a:lvl3pPr eaLnBrk="0" hangingPunct="0">
              <a:defRPr sz="2600" b="1">
                <a:solidFill>
                  <a:schemeClr val="tx2"/>
                </a:solidFill>
                <a:cs typeface="ＭＳ Ｐゴシック" charset="-128"/>
              </a:defRPr>
            </a:lvl3pPr>
            <a:lvl4pPr eaLnBrk="0" hangingPunct="0">
              <a:defRPr sz="2600" b="1">
                <a:solidFill>
                  <a:schemeClr val="tx2"/>
                </a:solidFill>
                <a:cs typeface="ＭＳ Ｐゴシック" charset="-128"/>
              </a:defRPr>
            </a:lvl4pPr>
            <a:lvl5pPr eaLnBrk="0" hangingPunct="0">
              <a:defRPr sz="2600" b="1">
                <a:solidFill>
                  <a:schemeClr val="tx2"/>
                </a:solidFill>
                <a:cs typeface="ＭＳ Ｐゴシック" charset="-128"/>
              </a:defRPr>
            </a:lvl5pPr>
            <a:lvl6pPr marL="457200" fontAlgn="base">
              <a:spcBef>
                <a:spcPct val="0"/>
              </a:spcBef>
              <a:spcAft>
                <a:spcPct val="0"/>
              </a:spcAft>
              <a:defRPr sz="3200" b="1">
                <a:solidFill>
                  <a:schemeClr val="tx2"/>
                </a:solidFill>
              </a:defRPr>
            </a:lvl6pPr>
            <a:lvl7pPr marL="914400" fontAlgn="base">
              <a:spcBef>
                <a:spcPct val="0"/>
              </a:spcBef>
              <a:spcAft>
                <a:spcPct val="0"/>
              </a:spcAft>
              <a:defRPr sz="3200" b="1">
                <a:solidFill>
                  <a:schemeClr val="tx2"/>
                </a:solidFill>
              </a:defRPr>
            </a:lvl7pPr>
            <a:lvl8pPr marL="1371600" fontAlgn="base">
              <a:spcBef>
                <a:spcPct val="0"/>
              </a:spcBef>
              <a:spcAft>
                <a:spcPct val="0"/>
              </a:spcAft>
              <a:defRPr sz="3200" b="1">
                <a:solidFill>
                  <a:schemeClr val="tx2"/>
                </a:solidFill>
              </a:defRPr>
            </a:lvl8pPr>
            <a:lvl9pPr marL="1828800" fontAlgn="base">
              <a:spcBef>
                <a:spcPct val="0"/>
              </a:spcBef>
              <a:spcAft>
                <a:spcPct val="0"/>
              </a:spcAft>
              <a:defRPr sz="3200" b="1">
                <a:solidFill>
                  <a:schemeClr val="tx2"/>
                </a:solidFill>
              </a:defRPr>
            </a:lvl9pPr>
          </a:lstStyle>
          <a:p>
            <a:r>
              <a:rPr lang="en-US" dirty="0">
                <a:solidFill>
                  <a:srgbClr val="FFFFFF"/>
                </a:solidFill>
              </a:rPr>
              <a:t>Knights </a:t>
            </a:r>
            <a:r>
              <a:rPr lang="en-US" dirty="0" smtClean="0">
                <a:solidFill>
                  <a:srgbClr val="FFFFFF"/>
                </a:solidFill>
              </a:rPr>
              <a:t>Corner Microarchitecture</a:t>
            </a:r>
            <a:endParaRPr lang="en-US" dirty="0">
              <a:solidFill>
                <a:srgbClr val="FFFFFF"/>
              </a:solidFill>
            </a:endParaRPr>
          </a:p>
        </p:txBody>
      </p:sp>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 y="828328"/>
            <a:ext cx="6858000" cy="30461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8" name="Group 27"/>
          <p:cNvGrpSpPr/>
          <p:nvPr/>
        </p:nvGrpSpPr>
        <p:grpSpPr>
          <a:xfrm>
            <a:off x="-1066800" y="4285655"/>
            <a:ext cx="11658600" cy="457199"/>
            <a:chOff x="-1066800" y="5514975"/>
            <a:chExt cx="11658600" cy="609598"/>
          </a:xfrm>
        </p:grpSpPr>
        <p:pic>
          <p:nvPicPr>
            <p:cNvPr id="12" name="Picture 94"/>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066800" y="5514975"/>
              <a:ext cx="11658600" cy="609598"/>
            </a:xfrm>
            <a:prstGeom prst="rect">
              <a:avLst/>
            </a:prstGeom>
            <a:noFill/>
            <a:ln w="9525">
              <a:noFill/>
              <a:miter lim="800000"/>
              <a:headEnd/>
              <a:tailEnd/>
            </a:ln>
          </p:spPr>
        </p:pic>
        <p:sp>
          <p:nvSpPr>
            <p:cNvPr id="13" name="Rectangle 12"/>
            <p:cNvSpPr>
              <a:spLocks noChangeArrowheads="1"/>
            </p:cNvSpPr>
            <p:nvPr/>
          </p:nvSpPr>
          <p:spPr bwMode="auto">
            <a:xfrm>
              <a:off x="0" y="5572246"/>
              <a:ext cx="9144000" cy="381000"/>
            </a:xfrm>
            <a:prstGeom prst="rect">
              <a:avLst/>
            </a:prstGeom>
            <a:noFill/>
            <a:ln w="9525" cap="flat" cmpd="sng" algn="ctr">
              <a:noFill/>
              <a:prstDash val="solid"/>
              <a:round/>
              <a:headEnd type="none" w="med" len="med"/>
              <a:tailEnd type="none" w="med" len="me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lIns="128016" tIns="0" rIns="192024" bIns="0" anchor="ctr" anchorCtr="1">
              <a:noAutofit/>
            </a:bodyPr>
            <a:lstStyle/>
            <a:p>
              <a:pPr algn="ctr"/>
              <a:r>
                <a:rPr lang="en-GB" sz="2800" i="1" dirty="0">
                  <a:solidFill>
                    <a:prstClr val="white"/>
                  </a:solidFill>
                  <a:effectLst>
                    <a:outerShdw blurRad="38100" dist="38100" dir="2700000" algn="tl">
                      <a:srgbClr val="000000">
                        <a:alpha val="43137"/>
                      </a:srgbClr>
                    </a:outerShdw>
                  </a:effectLst>
                  <a:cs typeface="Arial" pitchFamily="34" charset="0"/>
                </a:rPr>
                <a:t>Standard IA Shared Memory Programming</a:t>
              </a:r>
            </a:p>
          </p:txBody>
        </p:sp>
      </p:grpSp>
      <p:grpSp>
        <p:nvGrpSpPr>
          <p:cNvPr id="24" name="Group 23"/>
          <p:cNvGrpSpPr/>
          <p:nvPr/>
        </p:nvGrpSpPr>
        <p:grpSpPr>
          <a:xfrm>
            <a:off x="4791076" y="829125"/>
            <a:ext cx="4387174" cy="1495598"/>
            <a:chOff x="4791076" y="856458"/>
            <a:chExt cx="4387174" cy="1994132"/>
          </a:xfrm>
        </p:grpSpPr>
        <p:sp>
          <p:nvSpPr>
            <p:cNvPr id="2" name="Rectangle 1"/>
            <p:cNvSpPr/>
            <p:nvPr/>
          </p:nvSpPr>
          <p:spPr bwMode="auto">
            <a:xfrm>
              <a:off x="6248400" y="1164235"/>
              <a:ext cx="2802852" cy="1288558"/>
            </a:xfrm>
            <a:prstGeom prst="rect">
              <a:avLst/>
            </a:prstGeom>
            <a:solidFill>
              <a:schemeClr val="accent6"/>
            </a:solidFill>
            <a:ln w="19050" cap="flat" cmpd="sng" algn="ctr">
              <a:noFill/>
              <a:prstDash val="solid"/>
              <a:round/>
              <a:headEnd type="none" w="med" len="med"/>
              <a:tailEnd type="none" w="med" len="med"/>
            </a:ln>
            <a:effectLst/>
            <a:scene3d>
              <a:camera prst="orthographicFront"/>
              <a:lightRig rig="threePt" dir="t"/>
            </a:scene3d>
            <a:sp3d prstMaterial="plastic">
              <a:bevelT/>
            </a:sp3d>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80000"/>
                </a:lnSpc>
                <a:spcBef>
                  <a:spcPct val="50000"/>
                </a:spcBef>
                <a:spcAft>
                  <a:spcPct val="0"/>
                </a:spcAft>
                <a:buClrTx/>
                <a:buSzTx/>
                <a:buFontTx/>
                <a:buNone/>
                <a:tabLst/>
              </a:pPr>
              <a:endParaRPr lang="en-GB" sz="3600" dirty="0" smtClean="0"/>
            </a:p>
            <a:p>
              <a:pPr marL="0" marR="0" indent="0" algn="ctr" defTabSz="914400" rtl="0" eaLnBrk="0" fontAlgn="base" latinLnBrk="0" hangingPunct="0">
                <a:spcBef>
                  <a:spcPts val="0"/>
                </a:spcBef>
                <a:spcAft>
                  <a:spcPct val="0"/>
                </a:spcAft>
                <a:buClrTx/>
                <a:buSzTx/>
                <a:buFontTx/>
                <a:buNone/>
                <a:tabLst/>
              </a:pPr>
              <a:r>
                <a:rPr kumimoji="0" lang="en-GB" sz="2800" b="1" i="0" u="none" strike="noStrike" cap="none" normalizeH="0" baseline="0" dirty="0" smtClean="0">
                  <a:ln>
                    <a:noFill/>
                  </a:ln>
                  <a:solidFill>
                    <a:schemeClr val="tx1"/>
                  </a:solidFill>
                  <a:effectLst/>
                </a:rPr>
                <a:t>…</a:t>
              </a:r>
            </a:p>
          </p:txBody>
        </p:sp>
        <p:sp>
          <p:nvSpPr>
            <p:cNvPr id="15" name="Rectangle 14"/>
            <p:cNvSpPr/>
            <p:nvPr/>
          </p:nvSpPr>
          <p:spPr bwMode="auto">
            <a:xfrm>
              <a:off x="4791076" y="2481258"/>
              <a:ext cx="638174" cy="369332"/>
            </a:xfrm>
            <a:prstGeom prst="rect">
              <a:avLst/>
            </a:prstGeom>
            <a:solidFill>
              <a:schemeClr val="accent6"/>
            </a:solidFill>
            <a:ln w="19050" cap="flat" cmpd="sng" algn="ctr">
              <a:noFill/>
              <a:prstDash val="solid"/>
              <a:round/>
              <a:headEnd type="none" w="med" len="med"/>
              <a:tailEnd type="none" w="med" len="med"/>
            </a:ln>
            <a:effectLst/>
            <a:scene3d>
              <a:camera prst="orthographicFront"/>
              <a:lightRig rig="threePt" dir="t"/>
            </a:scene3d>
            <a:sp3d prstMaterial="plastic">
              <a:bevelT/>
            </a:sp3d>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spcBef>
                  <a:spcPts val="0"/>
                </a:spcBef>
                <a:spcAft>
                  <a:spcPct val="0"/>
                </a:spcAft>
                <a:buClrTx/>
                <a:buSzTx/>
                <a:buFontTx/>
                <a:buNone/>
                <a:tabLst/>
              </a:pPr>
              <a:r>
                <a:rPr kumimoji="0" lang="en-GB" sz="1200" b="0" i="0" u="none" strike="noStrike" cap="none" normalizeH="0" baseline="0" dirty="0" smtClean="0">
                  <a:ln>
                    <a:noFill/>
                  </a:ln>
                  <a:effectLst/>
                  <a:latin typeface="Verdana" pitchFamily="34" charset="0"/>
                </a:rPr>
                <a:t>TD</a:t>
              </a:r>
            </a:p>
          </p:txBody>
        </p:sp>
        <p:cxnSp>
          <p:nvCxnSpPr>
            <p:cNvPr id="8" name="Straight Connector 7"/>
            <p:cNvCxnSpPr/>
            <p:nvPr/>
          </p:nvCxnSpPr>
          <p:spPr bwMode="auto">
            <a:xfrm flipV="1">
              <a:off x="4800600" y="1164235"/>
              <a:ext cx="1447800" cy="1317024"/>
            </a:xfrm>
            <a:prstGeom prst="line">
              <a:avLst/>
            </a:prstGeom>
            <a:noFill/>
            <a:ln w="19050" cap="flat" cmpd="sng" algn="ctr">
              <a:solidFill>
                <a:schemeClr val="accent2"/>
              </a:solidFill>
              <a:prstDash val="solid"/>
              <a:round/>
              <a:headEnd type="none" w="med" len="med"/>
              <a:tailEnd type="none" w="med" len="med"/>
            </a:ln>
            <a:effectLst/>
          </p:spPr>
        </p:cxnSp>
        <p:cxnSp>
          <p:nvCxnSpPr>
            <p:cNvPr id="19" name="Straight Connector 18"/>
            <p:cNvCxnSpPr/>
            <p:nvPr/>
          </p:nvCxnSpPr>
          <p:spPr bwMode="auto">
            <a:xfrm flipV="1">
              <a:off x="5429250" y="2133600"/>
              <a:ext cx="3622002" cy="686214"/>
            </a:xfrm>
            <a:prstGeom prst="line">
              <a:avLst/>
            </a:prstGeom>
            <a:noFill/>
            <a:ln w="19050" cap="flat" cmpd="sng" algn="ctr">
              <a:solidFill>
                <a:schemeClr val="accent2"/>
              </a:solidFill>
              <a:prstDash val="solid"/>
              <a:round/>
              <a:headEnd type="none" w="med" len="med"/>
              <a:tailEnd type="none" w="med" len="med"/>
            </a:ln>
            <a:effectLst/>
          </p:spPr>
        </p:cxnSp>
        <p:sp>
          <p:nvSpPr>
            <p:cNvPr id="16" name="Rectangle 15"/>
            <p:cNvSpPr/>
            <p:nvPr/>
          </p:nvSpPr>
          <p:spPr bwMode="auto">
            <a:xfrm>
              <a:off x="6363203" y="1219200"/>
              <a:ext cx="417414" cy="307776"/>
            </a:xfrm>
            <a:prstGeom prst="rect">
              <a:avLst/>
            </a:prstGeom>
            <a:no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0" fontAlgn="base" latinLnBrk="0" hangingPunct="0">
                <a:spcBef>
                  <a:spcPts val="0"/>
                </a:spcBef>
                <a:spcAft>
                  <a:spcPct val="0"/>
                </a:spcAft>
                <a:buClrTx/>
                <a:buSzTx/>
                <a:buFontTx/>
                <a:buNone/>
                <a:tabLst/>
              </a:pPr>
              <a:r>
                <a:rPr kumimoji="0" lang="en-GB" sz="900" b="0" i="0" u="none" strike="noStrike" cap="none" normalizeH="0" baseline="0" dirty="0" smtClean="0">
                  <a:ln>
                    <a:noFill/>
                  </a:ln>
                  <a:solidFill>
                    <a:schemeClr val="tx1"/>
                  </a:solidFill>
                  <a:effectLst/>
                  <a:latin typeface="Verdana" pitchFamily="34" charset="0"/>
                </a:rPr>
                <a:t>TAG</a:t>
              </a:r>
            </a:p>
          </p:txBody>
        </p:sp>
        <p:sp>
          <p:nvSpPr>
            <p:cNvPr id="21" name="Rectangle 20"/>
            <p:cNvSpPr/>
            <p:nvPr/>
          </p:nvSpPr>
          <p:spPr bwMode="auto">
            <a:xfrm>
              <a:off x="6819223" y="1219200"/>
              <a:ext cx="1508806" cy="307776"/>
            </a:xfrm>
            <a:prstGeom prst="rect">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0" fontAlgn="base" latinLnBrk="0" hangingPunct="0">
                <a:spcBef>
                  <a:spcPts val="0"/>
                </a:spcBef>
                <a:spcAft>
                  <a:spcPct val="0"/>
                </a:spcAft>
                <a:buClrTx/>
                <a:buSzTx/>
                <a:buFontTx/>
                <a:buNone/>
                <a:tabLst/>
              </a:pPr>
              <a:r>
                <a:rPr kumimoji="0" lang="en-GB" sz="900" b="0" i="0" u="none" strike="noStrike" cap="none" normalizeH="0" baseline="0" dirty="0" smtClean="0">
                  <a:ln>
                    <a:noFill/>
                  </a:ln>
                  <a:solidFill>
                    <a:schemeClr val="tx1"/>
                  </a:solidFill>
                  <a:effectLst/>
                  <a:latin typeface="Verdana" pitchFamily="34" charset="0"/>
                </a:rPr>
                <a:t>Core Valid Mask</a:t>
              </a:r>
            </a:p>
          </p:txBody>
        </p:sp>
        <p:sp>
          <p:nvSpPr>
            <p:cNvPr id="22" name="Rectangle 21"/>
            <p:cNvSpPr/>
            <p:nvPr/>
          </p:nvSpPr>
          <p:spPr bwMode="auto">
            <a:xfrm>
              <a:off x="8328029" y="1219200"/>
              <a:ext cx="657225" cy="307776"/>
            </a:xfrm>
            <a:prstGeom prst="rect">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0" fontAlgn="base" latinLnBrk="0" hangingPunct="0">
                <a:spcBef>
                  <a:spcPts val="0"/>
                </a:spcBef>
                <a:spcAft>
                  <a:spcPct val="0"/>
                </a:spcAft>
                <a:buClrTx/>
                <a:buSzTx/>
                <a:buFontTx/>
                <a:buNone/>
                <a:tabLst/>
              </a:pPr>
              <a:r>
                <a:rPr kumimoji="0" lang="en-GB" sz="900" b="0" i="0" u="none" strike="noStrike" cap="none" normalizeH="0" baseline="0" dirty="0" smtClean="0">
                  <a:ln>
                    <a:noFill/>
                  </a:ln>
                  <a:solidFill>
                    <a:schemeClr val="tx1"/>
                  </a:solidFill>
                  <a:effectLst/>
                  <a:latin typeface="Verdana" pitchFamily="34" charset="0"/>
                </a:rPr>
                <a:t>State</a:t>
              </a:r>
            </a:p>
          </p:txBody>
        </p:sp>
        <p:sp>
          <p:nvSpPr>
            <p:cNvPr id="25" name="Rectangle 24"/>
            <p:cNvSpPr/>
            <p:nvPr/>
          </p:nvSpPr>
          <p:spPr bwMode="auto">
            <a:xfrm>
              <a:off x="6363203" y="1493520"/>
              <a:ext cx="417414" cy="307776"/>
            </a:xfrm>
            <a:prstGeom prst="rect">
              <a:avLst/>
            </a:prstGeom>
            <a:no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0" fontAlgn="base" latinLnBrk="0" hangingPunct="0">
                <a:spcBef>
                  <a:spcPts val="0"/>
                </a:spcBef>
                <a:spcAft>
                  <a:spcPct val="0"/>
                </a:spcAft>
                <a:buClrTx/>
                <a:buSzTx/>
                <a:buFontTx/>
                <a:buNone/>
                <a:tabLst/>
              </a:pPr>
              <a:r>
                <a:rPr kumimoji="0" lang="en-GB" sz="900" b="0" i="0" u="none" strike="noStrike" cap="none" normalizeH="0" baseline="0" dirty="0" smtClean="0">
                  <a:ln>
                    <a:noFill/>
                  </a:ln>
                  <a:solidFill>
                    <a:schemeClr val="tx1"/>
                  </a:solidFill>
                  <a:effectLst/>
                  <a:latin typeface="Verdana" pitchFamily="34" charset="0"/>
                </a:rPr>
                <a:t>TAG</a:t>
              </a:r>
            </a:p>
          </p:txBody>
        </p:sp>
        <p:sp>
          <p:nvSpPr>
            <p:cNvPr id="26" name="Rectangle 25"/>
            <p:cNvSpPr/>
            <p:nvPr/>
          </p:nvSpPr>
          <p:spPr bwMode="auto">
            <a:xfrm>
              <a:off x="6819223" y="1493520"/>
              <a:ext cx="1508806" cy="307776"/>
            </a:xfrm>
            <a:prstGeom prst="rect">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0" fontAlgn="base" latinLnBrk="0" hangingPunct="0">
                <a:spcBef>
                  <a:spcPts val="0"/>
                </a:spcBef>
                <a:spcAft>
                  <a:spcPct val="0"/>
                </a:spcAft>
                <a:buClrTx/>
                <a:buSzTx/>
                <a:buFontTx/>
                <a:buNone/>
                <a:tabLst/>
              </a:pPr>
              <a:r>
                <a:rPr kumimoji="0" lang="en-GB" sz="900" b="0" i="0" u="none" strike="noStrike" cap="none" normalizeH="0" baseline="0" dirty="0" smtClean="0">
                  <a:ln>
                    <a:noFill/>
                  </a:ln>
                  <a:solidFill>
                    <a:schemeClr val="tx1"/>
                  </a:solidFill>
                  <a:effectLst/>
                  <a:latin typeface="Verdana" pitchFamily="34" charset="0"/>
                </a:rPr>
                <a:t>Core Valid Mask</a:t>
              </a:r>
            </a:p>
          </p:txBody>
        </p:sp>
        <p:sp>
          <p:nvSpPr>
            <p:cNvPr id="27" name="Rectangle 26"/>
            <p:cNvSpPr/>
            <p:nvPr/>
          </p:nvSpPr>
          <p:spPr bwMode="auto">
            <a:xfrm>
              <a:off x="8328029" y="1493520"/>
              <a:ext cx="657225" cy="307776"/>
            </a:xfrm>
            <a:prstGeom prst="rect">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0" fontAlgn="base" latinLnBrk="0" hangingPunct="0">
                <a:spcBef>
                  <a:spcPts val="0"/>
                </a:spcBef>
                <a:spcAft>
                  <a:spcPct val="0"/>
                </a:spcAft>
                <a:buClrTx/>
                <a:buSzTx/>
                <a:buFontTx/>
                <a:buNone/>
                <a:tabLst/>
              </a:pPr>
              <a:r>
                <a:rPr kumimoji="0" lang="en-GB" sz="900" b="0" i="0" u="none" strike="noStrike" cap="none" normalizeH="0" baseline="0" dirty="0" smtClean="0">
                  <a:ln>
                    <a:noFill/>
                  </a:ln>
                  <a:solidFill>
                    <a:schemeClr val="tx1"/>
                  </a:solidFill>
                  <a:effectLst/>
                  <a:latin typeface="Verdana" pitchFamily="34" charset="0"/>
                </a:rPr>
                <a:t>State</a:t>
              </a:r>
            </a:p>
          </p:txBody>
        </p:sp>
        <p:sp>
          <p:nvSpPr>
            <p:cNvPr id="23" name="Rectangle 22"/>
            <p:cNvSpPr/>
            <p:nvPr/>
          </p:nvSpPr>
          <p:spPr>
            <a:xfrm>
              <a:off x="5969002" y="856458"/>
              <a:ext cx="3209248" cy="348814"/>
            </a:xfrm>
            <a:prstGeom prst="rect">
              <a:avLst/>
            </a:prstGeom>
          </p:spPr>
          <p:txBody>
            <a:bodyPr wrap="square">
              <a:spAutoFit/>
            </a:bodyPr>
            <a:lstStyle/>
            <a:p>
              <a:pPr algn="ctr"/>
              <a:r>
                <a:rPr lang="en-GB" sz="1100" dirty="0"/>
                <a:t>Tag Directories track cache-lines in all L2s </a:t>
              </a:r>
            </a:p>
          </p:txBody>
        </p:sp>
      </p:grpSp>
      <p:grpSp>
        <p:nvGrpSpPr>
          <p:cNvPr id="49" name="Group 48"/>
          <p:cNvGrpSpPr/>
          <p:nvPr/>
        </p:nvGrpSpPr>
        <p:grpSpPr>
          <a:xfrm>
            <a:off x="3389410" y="2589194"/>
            <a:ext cx="5661843" cy="1497077"/>
            <a:chOff x="3389409" y="3428999"/>
            <a:chExt cx="5661843" cy="1996103"/>
          </a:xfrm>
        </p:grpSpPr>
        <p:sp>
          <p:nvSpPr>
            <p:cNvPr id="30" name="Pentagon 29"/>
            <p:cNvSpPr/>
            <p:nvPr/>
          </p:nvSpPr>
          <p:spPr bwMode="auto">
            <a:xfrm>
              <a:off x="6172201" y="3428999"/>
              <a:ext cx="2741116" cy="369332"/>
            </a:xfrm>
            <a:prstGeom prst="homePlate">
              <a:avLst/>
            </a:prstGeom>
            <a:solidFill>
              <a:srgbClr val="92D050"/>
            </a:solidFill>
            <a:ln w="190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defTabSz="914400" rtl="0" eaLnBrk="0" fontAlgn="base" latinLnBrk="0" hangingPunct="0">
                <a:spcBef>
                  <a:spcPts val="0"/>
                </a:spcBef>
                <a:spcAft>
                  <a:spcPct val="0"/>
                </a:spcAft>
                <a:buClrTx/>
                <a:buSzTx/>
                <a:buFontTx/>
                <a:buNone/>
                <a:tabLst/>
              </a:pPr>
              <a:r>
                <a:rPr kumimoji="0" lang="en-GB" sz="1200" b="0" i="0" u="none" strike="noStrike" cap="none" normalizeH="0" baseline="0" dirty="0" smtClean="0">
                  <a:ln>
                    <a:noFill/>
                  </a:ln>
                  <a:solidFill>
                    <a:schemeClr val="bg2"/>
                  </a:solidFill>
                  <a:effectLst/>
                  <a:latin typeface="Verdana" pitchFamily="34" charset="0"/>
                </a:rPr>
                <a:t>BL: 64 bytes Data</a:t>
              </a:r>
            </a:p>
          </p:txBody>
        </p:sp>
        <p:sp>
          <p:nvSpPr>
            <p:cNvPr id="35" name="Pentagon 34"/>
            <p:cNvSpPr/>
            <p:nvPr/>
          </p:nvSpPr>
          <p:spPr bwMode="auto">
            <a:xfrm>
              <a:off x="6172201" y="3746839"/>
              <a:ext cx="2741116" cy="369332"/>
            </a:xfrm>
            <a:prstGeom prst="homePlate">
              <a:avLst/>
            </a:prstGeom>
            <a:solidFill>
              <a:srgbClr val="CEEAB0"/>
            </a:solidFill>
            <a:ln w="19050"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eaLnBrk="0" hangingPunct="0">
                <a:spcBef>
                  <a:spcPts val="0"/>
                </a:spcBef>
              </a:pPr>
              <a:r>
                <a:rPr lang="en-GB" sz="1200" dirty="0" smtClean="0">
                  <a:solidFill>
                    <a:schemeClr val="bg2"/>
                  </a:solidFill>
                </a:rPr>
                <a:t>AD: Command and address</a:t>
              </a:r>
              <a:endParaRPr lang="en-GB" sz="1200" dirty="0">
                <a:solidFill>
                  <a:schemeClr val="bg2"/>
                </a:solidFill>
              </a:endParaRPr>
            </a:p>
          </p:txBody>
        </p:sp>
        <p:sp>
          <p:nvSpPr>
            <p:cNvPr id="36" name="Pentagon 35"/>
            <p:cNvSpPr/>
            <p:nvPr/>
          </p:nvSpPr>
          <p:spPr bwMode="auto">
            <a:xfrm>
              <a:off x="6172201" y="4064679"/>
              <a:ext cx="2741115" cy="369332"/>
            </a:xfrm>
            <a:prstGeom prst="homePlate">
              <a:avLst/>
            </a:prstGeom>
            <a:solidFill>
              <a:srgbClr val="ECF6FE"/>
            </a:solidFill>
            <a:ln w="19050" cap="flat" cmpd="sng" algn="ctr">
              <a:solidFill>
                <a:srgbClr val="92D050"/>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eaLnBrk="0" hangingPunct="0">
                <a:spcBef>
                  <a:spcPts val="0"/>
                </a:spcBef>
              </a:pPr>
              <a:r>
                <a:rPr lang="en-GB" sz="1200" dirty="0">
                  <a:solidFill>
                    <a:schemeClr val="bg2"/>
                  </a:solidFill>
                </a:rPr>
                <a:t>AK: Coherence and Credits</a:t>
              </a:r>
            </a:p>
          </p:txBody>
        </p:sp>
        <p:sp>
          <p:nvSpPr>
            <p:cNvPr id="38" name="Pentagon 37"/>
            <p:cNvSpPr/>
            <p:nvPr/>
          </p:nvSpPr>
          <p:spPr bwMode="auto">
            <a:xfrm rot="10800000">
              <a:off x="6172200" y="5055770"/>
              <a:ext cx="2741116" cy="369332"/>
            </a:xfrm>
            <a:prstGeom prst="homePlate">
              <a:avLst/>
            </a:prstGeom>
            <a:solidFill>
              <a:srgbClr val="92D050"/>
            </a:solidFill>
            <a:ln w="190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defTabSz="914400" rtl="0" eaLnBrk="0" fontAlgn="base" latinLnBrk="0" hangingPunct="0">
                <a:spcBef>
                  <a:spcPts val="0"/>
                </a:spcBef>
                <a:spcAft>
                  <a:spcPct val="0"/>
                </a:spcAft>
                <a:buClrTx/>
                <a:buSzTx/>
                <a:buFontTx/>
                <a:buNone/>
                <a:tabLst/>
              </a:pPr>
              <a:r>
                <a:rPr kumimoji="0" lang="en-GB" sz="1200" b="0" i="0" u="none" strike="noStrike" cap="none" normalizeH="0" baseline="0" dirty="0" smtClean="0">
                  <a:ln>
                    <a:noFill/>
                  </a:ln>
                  <a:solidFill>
                    <a:schemeClr val="bg2"/>
                  </a:solidFill>
                  <a:effectLst/>
                  <a:latin typeface="Verdana" pitchFamily="34" charset="0"/>
                </a:rPr>
                <a:t>BL: 64 bytes Data</a:t>
              </a:r>
            </a:p>
          </p:txBody>
        </p:sp>
        <p:sp>
          <p:nvSpPr>
            <p:cNvPr id="39" name="Pentagon 38"/>
            <p:cNvSpPr/>
            <p:nvPr/>
          </p:nvSpPr>
          <p:spPr bwMode="auto">
            <a:xfrm rot="10800000">
              <a:off x="6172200" y="4739639"/>
              <a:ext cx="2741116" cy="369332"/>
            </a:xfrm>
            <a:prstGeom prst="homePlate">
              <a:avLst/>
            </a:prstGeom>
            <a:solidFill>
              <a:srgbClr val="CEEAB0"/>
            </a:solidFill>
            <a:ln w="19050"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eaLnBrk="0" hangingPunct="0">
                <a:spcBef>
                  <a:spcPts val="0"/>
                </a:spcBef>
              </a:pPr>
              <a:r>
                <a:rPr lang="en-GB" sz="1200" dirty="0" smtClean="0">
                  <a:solidFill>
                    <a:schemeClr val="bg2"/>
                  </a:solidFill>
                </a:rPr>
                <a:t>AD: Command and address</a:t>
              </a:r>
              <a:endParaRPr lang="en-GB" sz="1200" dirty="0">
                <a:solidFill>
                  <a:schemeClr val="bg2"/>
                </a:solidFill>
              </a:endParaRPr>
            </a:p>
          </p:txBody>
        </p:sp>
        <p:sp>
          <p:nvSpPr>
            <p:cNvPr id="40" name="Pentagon 39"/>
            <p:cNvSpPr/>
            <p:nvPr/>
          </p:nvSpPr>
          <p:spPr bwMode="auto">
            <a:xfrm rot="10800000">
              <a:off x="6172200" y="4420573"/>
              <a:ext cx="2741115" cy="369332"/>
            </a:xfrm>
            <a:prstGeom prst="homePlate">
              <a:avLst/>
            </a:prstGeom>
            <a:solidFill>
              <a:srgbClr val="ECF6FE"/>
            </a:solidFill>
            <a:ln w="19050" cap="flat" cmpd="sng" algn="ctr">
              <a:solidFill>
                <a:srgbClr val="92D050"/>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eaLnBrk="0" hangingPunct="0">
                <a:spcBef>
                  <a:spcPts val="0"/>
                </a:spcBef>
              </a:pPr>
              <a:r>
                <a:rPr lang="en-GB" sz="1200" dirty="0">
                  <a:solidFill>
                    <a:schemeClr val="bg2"/>
                  </a:solidFill>
                </a:rPr>
                <a:t>AK: Coherence and Credits</a:t>
              </a:r>
            </a:p>
          </p:txBody>
        </p:sp>
        <p:cxnSp>
          <p:nvCxnSpPr>
            <p:cNvPr id="34" name="Straight Connector 33"/>
            <p:cNvCxnSpPr/>
            <p:nvPr/>
          </p:nvCxnSpPr>
          <p:spPr bwMode="auto">
            <a:xfrm>
              <a:off x="5969002" y="4411980"/>
              <a:ext cx="3082250" cy="0"/>
            </a:xfrm>
            <a:prstGeom prst="line">
              <a:avLst/>
            </a:prstGeom>
            <a:noFill/>
            <a:ln w="19050" cap="flat" cmpd="sng" algn="ctr">
              <a:solidFill>
                <a:srgbClr val="92D050"/>
              </a:solidFill>
              <a:prstDash val="sysDash"/>
              <a:round/>
              <a:headEnd type="none" w="med" len="med"/>
              <a:tailEnd type="none" w="med" len="med"/>
            </a:ln>
            <a:effectLst/>
          </p:spPr>
        </p:cxnSp>
        <p:sp>
          <p:nvSpPr>
            <p:cNvPr id="42" name="Left-Right Arrow 41"/>
            <p:cNvSpPr/>
            <p:nvPr/>
          </p:nvSpPr>
          <p:spPr bwMode="auto">
            <a:xfrm>
              <a:off x="3389409" y="3536399"/>
              <a:ext cx="569799" cy="555161"/>
            </a:xfrm>
            <a:prstGeom prst="leftRightArrow">
              <a:avLst>
                <a:gd name="adj1" fmla="val 39833"/>
                <a:gd name="adj2" fmla="val 17198"/>
              </a:avLst>
            </a:prstGeom>
            <a:solidFill>
              <a:srgbClr val="92D050"/>
            </a:solidFill>
            <a:ln w="190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80000"/>
                </a:lnSpc>
                <a:spcBef>
                  <a:spcPct val="50000"/>
                </a:spcBef>
                <a:spcAft>
                  <a:spcPct val="0"/>
                </a:spcAft>
                <a:buClrTx/>
                <a:buSzTx/>
                <a:buFontTx/>
                <a:buNone/>
                <a:tabLst/>
              </a:pPr>
              <a:endParaRPr kumimoji="0" lang="en-GB" sz="1800" b="0" i="0" u="none" strike="noStrike" cap="none" normalizeH="0" baseline="0" smtClean="0">
                <a:ln>
                  <a:noFill/>
                </a:ln>
                <a:solidFill>
                  <a:schemeClr val="tx1"/>
                </a:solidFill>
                <a:effectLst/>
                <a:latin typeface="Verdana" pitchFamily="34" charset="0"/>
              </a:endParaRPr>
            </a:p>
          </p:txBody>
        </p:sp>
        <p:cxnSp>
          <p:nvCxnSpPr>
            <p:cNvPr id="46" name="Straight Connector 45"/>
            <p:cNvCxnSpPr>
              <a:stCxn id="42" idx="1"/>
            </p:cNvCxnSpPr>
            <p:nvPr/>
          </p:nvCxnSpPr>
          <p:spPr bwMode="auto">
            <a:xfrm flipV="1">
              <a:off x="3674309" y="3429004"/>
              <a:ext cx="2497891" cy="274407"/>
            </a:xfrm>
            <a:prstGeom prst="line">
              <a:avLst/>
            </a:prstGeom>
            <a:noFill/>
            <a:ln w="19050" cap="flat" cmpd="sng" algn="ctr">
              <a:solidFill>
                <a:srgbClr val="92D050"/>
              </a:solidFill>
              <a:prstDash val="solid"/>
              <a:round/>
              <a:headEnd type="none" w="med" len="med"/>
              <a:tailEnd type="none" w="med" len="med"/>
            </a:ln>
            <a:effectLst/>
          </p:spPr>
        </p:cxnSp>
        <p:cxnSp>
          <p:nvCxnSpPr>
            <p:cNvPr id="48" name="Straight Connector 47"/>
            <p:cNvCxnSpPr>
              <a:stCxn id="42" idx="3"/>
            </p:cNvCxnSpPr>
            <p:nvPr/>
          </p:nvCxnSpPr>
          <p:spPr bwMode="auto">
            <a:xfrm>
              <a:off x="3389409" y="3813980"/>
              <a:ext cx="2851151" cy="1406015"/>
            </a:xfrm>
            <a:prstGeom prst="line">
              <a:avLst/>
            </a:prstGeom>
            <a:noFill/>
            <a:ln w="19050" cap="flat" cmpd="sng" algn="ctr">
              <a:solidFill>
                <a:srgbClr val="92D050"/>
              </a:solidFill>
              <a:prstDash val="solid"/>
              <a:round/>
              <a:headEnd type="none" w="med" len="med"/>
              <a:tailEnd type="none" w="med" len="med"/>
            </a:ln>
            <a:effectLst/>
          </p:spPr>
        </p:cxnSp>
      </p:grpSp>
      <p:sp>
        <p:nvSpPr>
          <p:cNvPr id="31" name="Slide Number Placeholder 30"/>
          <p:cNvSpPr>
            <a:spLocks noGrp="1"/>
          </p:cNvSpPr>
          <p:nvPr>
            <p:ph type="sldNum" sz="quarter" idx="4"/>
          </p:nvPr>
        </p:nvSpPr>
        <p:spPr/>
        <p:txBody>
          <a:bodyPr/>
          <a:lstStyle/>
          <a:p>
            <a:pPr defTabSz="457189"/>
            <a:fld id="{EE2556C5-CE8C-6547-B838-EA80C61A4AF7}" type="slidenum">
              <a:rPr lang="en-US" smtClean="0"/>
              <a:pPr defTabSz="457189"/>
              <a:t>33</a:t>
            </a:fld>
            <a:endParaRPr lang="en-US" dirty="0"/>
          </a:p>
        </p:txBody>
      </p:sp>
    </p:spTree>
    <p:extLst>
      <p:ext uri="{BB962C8B-B14F-4D97-AF65-F5344CB8AC3E}">
        <p14:creationId xmlns:p14="http://schemas.microsoft.com/office/powerpoint/2010/main" val="15388672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FD44707B-D922-47D5-BD24-D96E91B70543}" type="slidenum">
              <a:rPr lang="en-US" smtClean="0">
                <a:solidFill>
                  <a:srgbClr val="FFFFFF"/>
                </a:solidFill>
              </a:rPr>
              <a:pPr/>
              <a:t>34</a:t>
            </a:fld>
            <a:endParaRPr lang="en-US" dirty="0">
              <a:solidFill>
                <a:srgbClr val="FFFFFF"/>
              </a:solidFill>
            </a:endParaRPr>
          </a:p>
        </p:txBody>
      </p:sp>
      <p:graphicFrame>
        <p:nvGraphicFramePr>
          <p:cNvPr id="5" name="Chart 4"/>
          <p:cNvGraphicFramePr/>
          <p:nvPr>
            <p:extLst>
              <p:ext uri="{D42A27DB-BD31-4B8C-83A1-F6EECF244321}">
                <p14:modId xmlns:p14="http://schemas.microsoft.com/office/powerpoint/2010/main" val="2952177186"/>
              </p:ext>
            </p:extLst>
          </p:nvPr>
        </p:nvGraphicFramePr>
        <p:xfrm>
          <a:off x="71376" y="654693"/>
          <a:ext cx="9072624" cy="3816772"/>
        </p:xfrm>
        <a:graphic>
          <a:graphicData uri="http://schemas.openxmlformats.org/drawingml/2006/chart">
            <c:chart xmlns:c="http://schemas.openxmlformats.org/drawingml/2006/chart" xmlns:r="http://schemas.openxmlformats.org/officeDocument/2006/relationships" r:id="rId3"/>
          </a:graphicData>
        </a:graphic>
      </p:graphicFrame>
      <p:sp>
        <p:nvSpPr>
          <p:cNvPr id="6" name="Title 1"/>
          <p:cNvSpPr txBox="1">
            <a:spLocks/>
          </p:cNvSpPr>
          <p:nvPr/>
        </p:nvSpPr>
        <p:spPr>
          <a:xfrm>
            <a:off x="228600" y="-72088"/>
            <a:ext cx="8683625" cy="451247"/>
          </a:xfrm>
          <a:prstGeom prst="rect">
            <a:avLst/>
          </a:prstGeom>
        </p:spPr>
        <p:txBody>
          <a:bodyPr vert="horz" lIns="91435" tIns="45718" rIns="91435" bIns="45718" rtlCol="0" anchor="t" anchorCtr="0">
            <a:noAutofit/>
          </a:bodyPr>
          <a:lstStyle>
            <a:lvl1pPr algn="l" defTabSz="914354" rtl="0" eaLnBrk="1" latinLnBrk="0" hangingPunct="1">
              <a:spcBef>
                <a:spcPct val="0"/>
              </a:spcBef>
              <a:buNone/>
              <a:defRPr sz="2000" b="0" kern="1200" baseline="0">
                <a:solidFill>
                  <a:schemeClr val="tx1"/>
                </a:solidFill>
                <a:latin typeface="+mj-lt"/>
                <a:ea typeface="+mj-ea"/>
                <a:cs typeface="+mj-cs"/>
              </a:defRPr>
            </a:lvl1pPr>
          </a:lstStyle>
          <a:p>
            <a:r>
              <a:rPr lang="en-US" dirty="0" smtClean="0">
                <a:solidFill>
                  <a:schemeClr val="accent1"/>
                </a:solidFill>
              </a:rPr>
              <a:t>Application Performance</a:t>
            </a:r>
          </a:p>
          <a:p>
            <a:r>
              <a:rPr lang="en-US" sz="1600" dirty="0" smtClean="0">
                <a:solidFill>
                  <a:srgbClr val="C00000"/>
                </a:solidFill>
              </a:rPr>
              <a:t>Intel® Xeon Phi™ Coprocessor  vs. 2 socket Intel® Xeon® processor</a:t>
            </a:r>
            <a:endParaRPr lang="en-US" sz="1600" b="1" dirty="0">
              <a:solidFill>
                <a:srgbClr val="C00000"/>
              </a:solidFill>
            </a:endParaRPr>
          </a:p>
        </p:txBody>
      </p:sp>
      <p:sp>
        <p:nvSpPr>
          <p:cNvPr id="9" name="Rectangle 32"/>
          <p:cNvSpPr>
            <a:spLocks noChangeArrowheads="1"/>
          </p:cNvSpPr>
          <p:nvPr/>
        </p:nvSpPr>
        <p:spPr bwMode="auto">
          <a:xfrm>
            <a:off x="252523" y="4521442"/>
            <a:ext cx="7800974" cy="492443"/>
          </a:xfrm>
          <a:prstGeom prst="rect">
            <a:avLst/>
          </a:prstGeom>
          <a:noFill/>
          <a:ln w="12700" algn="ctr">
            <a:noFill/>
            <a:miter lim="800000"/>
            <a:headEnd/>
            <a:tailEnd/>
          </a:ln>
        </p:spPr>
        <p:txBody>
          <a:bodyPr wrap="square" lIns="0" tIns="0" rIns="0" bIns="0">
            <a:spAutoFit/>
          </a:bodyPr>
          <a:lstStyle/>
          <a:p>
            <a:pPr defTabSz="974725"/>
            <a:r>
              <a:rPr lang="en-US" sz="800" dirty="0">
                <a:solidFill>
                  <a:srgbClr val="004280"/>
                </a:solidFill>
                <a:latin typeface="Arial Narrow" pitchFamily="34" charset="0"/>
              </a:rPr>
              <a:t>Software and workloads used in performance tests may have been optimized for performance only on Intel microprocessors.  Performance tests, such as SYSmark and MobileMark, are measured using specific computer systems, components, software, operations and functions.  Any change to any of those factors may cause the results to vary.  You should consult other information and performance tests to assist you in fully evaluating your contemplated purchases, including the performance of that product when combined with other products.  </a:t>
            </a:r>
            <a:endParaRPr lang="en-US" sz="800" dirty="0" smtClean="0">
              <a:solidFill>
                <a:srgbClr val="004280"/>
              </a:solidFill>
              <a:latin typeface="Arial Narrow" pitchFamily="34" charset="0"/>
            </a:endParaRPr>
          </a:p>
          <a:p>
            <a:pPr defTabSz="914354" fontAlgn="base">
              <a:spcBef>
                <a:spcPct val="0"/>
              </a:spcBef>
              <a:spcAft>
                <a:spcPct val="0"/>
              </a:spcAft>
            </a:pPr>
            <a:r>
              <a:rPr lang="en-US" sz="800" dirty="0" smtClean="0">
                <a:solidFill>
                  <a:srgbClr val="004280"/>
                </a:solidFill>
                <a:latin typeface="Arial Narrow" pitchFamily="34" charset="0"/>
                <a:cs typeface="Arial" pitchFamily="34" charset="0"/>
              </a:rPr>
              <a:t>Source: Intel measured as of Q1 2015  Configuration Details: Please slide speaker notes. </a:t>
            </a:r>
            <a:r>
              <a:rPr lang="en-US" sz="800" b="1" dirty="0" smtClean="0">
                <a:solidFill>
                  <a:srgbClr val="061922"/>
                </a:solidFill>
              </a:rPr>
              <a:t>For more information go to </a:t>
            </a:r>
            <a:r>
              <a:rPr lang="en-US" sz="800" b="1" dirty="0" smtClean="0">
                <a:solidFill>
                  <a:srgbClr val="061922"/>
                </a:solidFill>
                <a:hlinkClick r:id="rId4"/>
              </a:rPr>
              <a:t>http://www.intel.com/performance</a:t>
            </a:r>
            <a:r>
              <a:rPr lang="en-US" sz="800" b="1" dirty="0" smtClean="0">
                <a:solidFill>
                  <a:srgbClr val="061922"/>
                </a:solidFill>
              </a:rPr>
              <a:t> </a:t>
            </a:r>
          </a:p>
        </p:txBody>
      </p:sp>
      <p:sp>
        <p:nvSpPr>
          <p:cNvPr id="10" name="TextBox 9"/>
          <p:cNvSpPr txBox="1"/>
          <p:nvPr/>
        </p:nvSpPr>
        <p:spPr>
          <a:xfrm>
            <a:off x="404540" y="4981650"/>
            <a:ext cx="2717411" cy="215444"/>
          </a:xfrm>
          <a:prstGeom prst="rect">
            <a:avLst/>
          </a:prstGeom>
          <a:noFill/>
        </p:spPr>
        <p:txBody>
          <a:bodyPr wrap="none" rtlCol="0">
            <a:spAutoFit/>
          </a:bodyPr>
          <a:lstStyle/>
          <a:p>
            <a:r>
              <a:rPr lang="en-US" sz="800" dirty="0">
                <a:latin typeface="Arial Narrow" pitchFamily="34" charset="0"/>
              </a:rPr>
              <a:t>*Other names and brands may be claimed as the property of others.</a:t>
            </a:r>
          </a:p>
        </p:txBody>
      </p:sp>
      <p:sp>
        <p:nvSpPr>
          <p:cNvPr id="13" name="Rectangle 12"/>
          <p:cNvSpPr/>
          <p:nvPr/>
        </p:nvSpPr>
        <p:spPr bwMode="auto">
          <a:xfrm>
            <a:off x="1022305" y="1042003"/>
            <a:ext cx="298896" cy="2022845"/>
          </a:xfrm>
          <a:prstGeom prst="rect">
            <a:avLst/>
          </a:prstGeom>
          <a:solidFill>
            <a:srgbClr val="FF0000">
              <a:alpha val="27000"/>
            </a:srgbClr>
          </a:solidFill>
          <a:ln w="38100" algn="ctr">
            <a:noFill/>
            <a:miter lim="800000"/>
            <a:headEnd type="none" w="sm" len="sm"/>
            <a:tailEnd type="none" w="sm" len="sm"/>
          </a:ln>
        </p:spPr>
        <p:txBody>
          <a:bodyPr lIns="91431" tIns="45716" rIns="91431" bIns="45716" rtlCol="0" anchor="ctr"/>
          <a:lstStyle/>
          <a:p>
            <a:pPr marL="0" indent="0" algn="ctr" fontAlgn="auto">
              <a:lnSpc>
                <a:spcPct val="100000"/>
              </a:lnSpc>
              <a:spcBef>
                <a:spcPts val="0"/>
              </a:spcBef>
              <a:spcAft>
                <a:spcPts val="0"/>
              </a:spcAft>
              <a:buClrTx/>
            </a:pPr>
            <a:endParaRPr lang="en-US" sz="2000" kern="0" dirty="0" smtClean="0">
              <a:solidFill>
                <a:schemeClr val="bg1"/>
              </a:solidFill>
            </a:endParaRPr>
          </a:p>
        </p:txBody>
      </p:sp>
      <p:sp>
        <p:nvSpPr>
          <p:cNvPr id="16" name="Rectangle 15"/>
          <p:cNvSpPr/>
          <p:nvPr/>
        </p:nvSpPr>
        <p:spPr bwMode="auto">
          <a:xfrm>
            <a:off x="2389975" y="1044489"/>
            <a:ext cx="2010353" cy="2017871"/>
          </a:xfrm>
          <a:prstGeom prst="rect">
            <a:avLst/>
          </a:prstGeom>
          <a:solidFill>
            <a:srgbClr val="33CC33">
              <a:alpha val="27000"/>
            </a:srgbClr>
          </a:solidFill>
          <a:ln w="38100" algn="ctr">
            <a:noFill/>
            <a:miter lim="800000"/>
            <a:headEnd type="none" w="sm" len="sm"/>
            <a:tailEnd type="none" w="sm" len="sm"/>
          </a:ln>
        </p:spPr>
        <p:txBody>
          <a:bodyPr lIns="91431" tIns="45716" rIns="91431" bIns="45716" rtlCol="0" anchor="ctr"/>
          <a:lstStyle/>
          <a:p>
            <a:pPr marL="0" indent="0" algn="ctr" fontAlgn="auto">
              <a:lnSpc>
                <a:spcPct val="100000"/>
              </a:lnSpc>
              <a:spcBef>
                <a:spcPts val="0"/>
              </a:spcBef>
              <a:spcAft>
                <a:spcPts val="0"/>
              </a:spcAft>
              <a:buClrTx/>
            </a:pPr>
            <a:endParaRPr lang="en-US" sz="2000" kern="0" dirty="0" smtClean="0">
              <a:solidFill>
                <a:schemeClr val="bg1"/>
              </a:solidFill>
            </a:endParaRPr>
          </a:p>
        </p:txBody>
      </p:sp>
      <p:sp>
        <p:nvSpPr>
          <p:cNvPr id="17" name="TextBox 16"/>
          <p:cNvSpPr txBox="1"/>
          <p:nvPr/>
        </p:nvSpPr>
        <p:spPr>
          <a:xfrm>
            <a:off x="1552036" y="846539"/>
            <a:ext cx="692380" cy="261610"/>
          </a:xfrm>
          <a:prstGeom prst="rect">
            <a:avLst/>
          </a:prstGeom>
          <a:noFill/>
        </p:spPr>
        <p:txBody>
          <a:bodyPr wrap="square" rtlCol="0">
            <a:spAutoFit/>
          </a:bodyPr>
          <a:lstStyle/>
          <a:p>
            <a:r>
              <a:rPr lang="en-US" sz="1100" dirty="0" smtClean="0"/>
              <a:t>Energy</a:t>
            </a:r>
            <a:endParaRPr lang="en-US" sz="1100" dirty="0"/>
          </a:p>
        </p:txBody>
      </p:sp>
      <p:sp>
        <p:nvSpPr>
          <p:cNvPr id="18" name="TextBox 17"/>
          <p:cNvSpPr txBox="1"/>
          <p:nvPr/>
        </p:nvSpPr>
        <p:spPr>
          <a:xfrm>
            <a:off x="921002" y="846539"/>
            <a:ext cx="692380" cy="261610"/>
          </a:xfrm>
          <a:prstGeom prst="rect">
            <a:avLst/>
          </a:prstGeom>
          <a:noFill/>
        </p:spPr>
        <p:txBody>
          <a:bodyPr wrap="square" rtlCol="0">
            <a:spAutoFit/>
          </a:bodyPr>
          <a:lstStyle/>
          <a:p>
            <a:pPr algn="ctr"/>
            <a:r>
              <a:rPr lang="en-US" sz="1100" dirty="0" smtClean="0"/>
              <a:t>DCC</a:t>
            </a:r>
            <a:endParaRPr lang="en-US" sz="1100" dirty="0"/>
          </a:p>
        </p:txBody>
      </p:sp>
      <p:sp>
        <p:nvSpPr>
          <p:cNvPr id="19" name="TextBox 18"/>
          <p:cNvSpPr txBox="1"/>
          <p:nvPr/>
        </p:nvSpPr>
        <p:spPr>
          <a:xfrm>
            <a:off x="4648993" y="851715"/>
            <a:ext cx="1333500" cy="261610"/>
          </a:xfrm>
          <a:prstGeom prst="rect">
            <a:avLst/>
          </a:prstGeom>
          <a:noFill/>
        </p:spPr>
        <p:txBody>
          <a:bodyPr wrap="square" rtlCol="0">
            <a:spAutoFit/>
          </a:bodyPr>
          <a:lstStyle/>
          <a:p>
            <a:pPr algn="ctr"/>
            <a:r>
              <a:rPr lang="en-US" sz="1100" dirty="0" smtClean="0"/>
              <a:t>Life Sciences</a:t>
            </a:r>
            <a:endParaRPr lang="en-US" sz="1100" dirty="0"/>
          </a:p>
        </p:txBody>
      </p:sp>
      <p:sp>
        <p:nvSpPr>
          <p:cNvPr id="20" name="Rectangle 19"/>
          <p:cNvSpPr/>
          <p:nvPr/>
        </p:nvSpPr>
        <p:spPr bwMode="auto">
          <a:xfrm>
            <a:off x="4398810" y="1016710"/>
            <a:ext cx="2134653" cy="2026488"/>
          </a:xfrm>
          <a:prstGeom prst="rect">
            <a:avLst/>
          </a:prstGeom>
          <a:solidFill>
            <a:schemeClr val="accent3">
              <a:lumMod val="40000"/>
              <a:lumOff val="60000"/>
              <a:alpha val="27000"/>
            </a:schemeClr>
          </a:solidFill>
          <a:ln w="38100" algn="ctr">
            <a:noFill/>
            <a:miter lim="800000"/>
            <a:headEnd type="none" w="sm" len="sm"/>
            <a:tailEnd type="none" w="sm" len="sm"/>
          </a:ln>
        </p:spPr>
        <p:txBody>
          <a:bodyPr lIns="91431" tIns="45716" rIns="91431" bIns="45716" rtlCol="0" anchor="ctr"/>
          <a:lstStyle/>
          <a:p>
            <a:pPr marL="0" indent="0" algn="ctr" fontAlgn="auto">
              <a:lnSpc>
                <a:spcPct val="100000"/>
              </a:lnSpc>
              <a:spcBef>
                <a:spcPts val="0"/>
              </a:spcBef>
              <a:spcAft>
                <a:spcPts val="0"/>
              </a:spcAft>
              <a:buClrTx/>
            </a:pPr>
            <a:endParaRPr lang="en-US" sz="2000" kern="0" dirty="0" smtClean="0">
              <a:solidFill>
                <a:schemeClr val="bg1"/>
              </a:solidFill>
            </a:endParaRPr>
          </a:p>
        </p:txBody>
      </p:sp>
      <p:sp>
        <p:nvSpPr>
          <p:cNvPr id="21" name="TextBox 20"/>
          <p:cNvSpPr txBox="1"/>
          <p:nvPr/>
        </p:nvSpPr>
        <p:spPr>
          <a:xfrm>
            <a:off x="2552779" y="846539"/>
            <a:ext cx="1524000" cy="261610"/>
          </a:xfrm>
          <a:prstGeom prst="rect">
            <a:avLst/>
          </a:prstGeom>
          <a:noFill/>
        </p:spPr>
        <p:txBody>
          <a:bodyPr wrap="square" rtlCol="0">
            <a:spAutoFit/>
          </a:bodyPr>
          <a:lstStyle/>
          <a:p>
            <a:pPr algn="ctr"/>
            <a:r>
              <a:rPr lang="en-US" sz="1100" dirty="0" smtClean="0"/>
              <a:t>Financial Services</a:t>
            </a:r>
            <a:endParaRPr lang="en-US" sz="1100" dirty="0"/>
          </a:p>
        </p:txBody>
      </p:sp>
      <p:sp>
        <p:nvSpPr>
          <p:cNvPr id="22" name="Rectangle 21"/>
          <p:cNvSpPr/>
          <p:nvPr/>
        </p:nvSpPr>
        <p:spPr bwMode="auto">
          <a:xfrm>
            <a:off x="6539146" y="1026424"/>
            <a:ext cx="620227" cy="2026488"/>
          </a:xfrm>
          <a:prstGeom prst="rect">
            <a:avLst/>
          </a:prstGeom>
          <a:solidFill>
            <a:srgbClr val="002060">
              <a:alpha val="27000"/>
            </a:srgbClr>
          </a:solidFill>
          <a:ln w="38100" algn="ctr">
            <a:noFill/>
            <a:miter lim="800000"/>
            <a:headEnd type="none" w="sm" len="sm"/>
            <a:tailEnd type="none" w="sm" len="sm"/>
          </a:ln>
        </p:spPr>
        <p:txBody>
          <a:bodyPr lIns="91431" tIns="45716" rIns="91431" bIns="45716" rtlCol="0" anchor="ctr"/>
          <a:lstStyle/>
          <a:p>
            <a:pPr marL="0" indent="0" algn="ctr" fontAlgn="auto">
              <a:lnSpc>
                <a:spcPct val="100000"/>
              </a:lnSpc>
              <a:spcBef>
                <a:spcPts val="0"/>
              </a:spcBef>
              <a:spcAft>
                <a:spcPts val="0"/>
              </a:spcAft>
              <a:buClrTx/>
            </a:pPr>
            <a:endParaRPr lang="en-US" sz="2000" kern="0" dirty="0" smtClean="0">
              <a:solidFill>
                <a:schemeClr val="bg1"/>
              </a:solidFill>
            </a:endParaRPr>
          </a:p>
        </p:txBody>
      </p:sp>
      <p:sp>
        <p:nvSpPr>
          <p:cNvPr id="23" name="TextBox 22"/>
          <p:cNvSpPr txBox="1"/>
          <p:nvPr/>
        </p:nvSpPr>
        <p:spPr>
          <a:xfrm>
            <a:off x="8157537" y="832584"/>
            <a:ext cx="1333500" cy="261610"/>
          </a:xfrm>
          <a:prstGeom prst="rect">
            <a:avLst/>
          </a:prstGeom>
          <a:noFill/>
        </p:spPr>
        <p:txBody>
          <a:bodyPr wrap="square" rtlCol="0">
            <a:spAutoFit/>
          </a:bodyPr>
          <a:lstStyle/>
          <a:p>
            <a:pPr algn="ctr"/>
            <a:r>
              <a:rPr lang="en-US" sz="1100" dirty="0" smtClean="0"/>
              <a:t>Weather</a:t>
            </a:r>
            <a:endParaRPr lang="en-US" sz="1100" dirty="0"/>
          </a:p>
        </p:txBody>
      </p:sp>
      <p:sp>
        <p:nvSpPr>
          <p:cNvPr id="24" name="Rectangle 23"/>
          <p:cNvSpPr/>
          <p:nvPr/>
        </p:nvSpPr>
        <p:spPr bwMode="auto">
          <a:xfrm>
            <a:off x="7159373" y="1031414"/>
            <a:ext cx="1557886" cy="2026488"/>
          </a:xfrm>
          <a:prstGeom prst="rect">
            <a:avLst/>
          </a:prstGeom>
          <a:solidFill>
            <a:schemeClr val="accent6">
              <a:lumMod val="75000"/>
              <a:alpha val="27000"/>
            </a:schemeClr>
          </a:solidFill>
          <a:ln w="38100" algn="ctr">
            <a:noFill/>
            <a:miter lim="800000"/>
            <a:headEnd type="none" w="sm" len="sm"/>
            <a:tailEnd type="none" w="sm" len="sm"/>
          </a:ln>
        </p:spPr>
        <p:txBody>
          <a:bodyPr lIns="91431" tIns="45716" rIns="91431" bIns="45716" rtlCol="0" anchor="ctr"/>
          <a:lstStyle/>
          <a:p>
            <a:pPr marL="0" indent="0" algn="ctr" fontAlgn="auto">
              <a:lnSpc>
                <a:spcPct val="100000"/>
              </a:lnSpc>
              <a:spcBef>
                <a:spcPts val="0"/>
              </a:spcBef>
              <a:spcAft>
                <a:spcPts val="0"/>
              </a:spcAft>
              <a:buClrTx/>
            </a:pPr>
            <a:endParaRPr lang="en-US" sz="2000" kern="0" dirty="0" smtClean="0">
              <a:solidFill>
                <a:schemeClr val="bg1"/>
              </a:solidFill>
            </a:endParaRPr>
          </a:p>
        </p:txBody>
      </p:sp>
      <p:sp>
        <p:nvSpPr>
          <p:cNvPr id="25" name="TextBox 24"/>
          <p:cNvSpPr txBox="1"/>
          <p:nvPr/>
        </p:nvSpPr>
        <p:spPr>
          <a:xfrm>
            <a:off x="6493249" y="843215"/>
            <a:ext cx="620227" cy="261610"/>
          </a:xfrm>
          <a:prstGeom prst="rect">
            <a:avLst/>
          </a:prstGeom>
          <a:noFill/>
        </p:spPr>
        <p:txBody>
          <a:bodyPr wrap="square" rtlCol="0">
            <a:spAutoFit/>
          </a:bodyPr>
          <a:lstStyle/>
          <a:p>
            <a:pPr algn="ctr"/>
            <a:r>
              <a:rPr lang="en-US" sz="1100" dirty="0" smtClean="0"/>
              <a:t>Mfg</a:t>
            </a:r>
            <a:r>
              <a:rPr lang="en-US" sz="1100" dirty="0"/>
              <a:t>.</a:t>
            </a:r>
          </a:p>
        </p:txBody>
      </p:sp>
      <p:sp>
        <p:nvSpPr>
          <p:cNvPr id="26" name="TextBox 25"/>
          <p:cNvSpPr txBox="1"/>
          <p:nvPr/>
        </p:nvSpPr>
        <p:spPr>
          <a:xfrm>
            <a:off x="7266401" y="846539"/>
            <a:ext cx="985443" cy="261610"/>
          </a:xfrm>
          <a:prstGeom prst="rect">
            <a:avLst/>
          </a:prstGeom>
          <a:noFill/>
        </p:spPr>
        <p:txBody>
          <a:bodyPr wrap="square" rtlCol="0">
            <a:spAutoFit/>
          </a:bodyPr>
          <a:lstStyle/>
          <a:p>
            <a:pPr algn="ctr"/>
            <a:r>
              <a:rPr lang="en-US" sz="1100" dirty="0" smtClean="0"/>
              <a:t>Physics</a:t>
            </a:r>
            <a:endParaRPr lang="en-US" sz="1100" dirty="0"/>
          </a:p>
        </p:txBody>
      </p:sp>
      <p:sp>
        <p:nvSpPr>
          <p:cNvPr id="27" name="Rectangle 26"/>
          <p:cNvSpPr/>
          <p:nvPr/>
        </p:nvSpPr>
        <p:spPr bwMode="auto">
          <a:xfrm>
            <a:off x="8717259" y="1055826"/>
            <a:ext cx="293581" cy="2002075"/>
          </a:xfrm>
          <a:prstGeom prst="rect">
            <a:avLst/>
          </a:prstGeom>
          <a:solidFill>
            <a:schemeClr val="accent4">
              <a:lumMod val="40000"/>
              <a:lumOff val="60000"/>
              <a:alpha val="27000"/>
            </a:schemeClr>
          </a:solidFill>
          <a:ln w="38100" algn="ctr">
            <a:noFill/>
            <a:miter lim="800000"/>
            <a:headEnd type="none" w="sm" len="sm"/>
            <a:tailEnd type="none" w="sm" len="sm"/>
          </a:ln>
        </p:spPr>
        <p:txBody>
          <a:bodyPr lIns="91431" tIns="45716" rIns="91431" bIns="45716" rtlCol="0" anchor="ctr"/>
          <a:lstStyle/>
          <a:p>
            <a:pPr marL="0" indent="0" algn="ctr" fontAlgn="auto">
              <a:lnSpc>
                <a:spcPct val="100000"/>
              </a:lnSpc>
              <a:spcBef>
                <a:spcPts val="0"/>
              </a:spcBef>
              <a:spcAft>
                <a:spcPts val="0"/>
              </a:spcAft>
              <a:buClrTx/>
            </a:pPr>
            <a:endParaRPr lang="en-US" sz="2000" kern="0" dirty="0" smtClean="0">
              <a:solidFill>
                <a:schemeClr val="bg1"/>
              </a:solidFill>
            </a:endParaRPr>
          </a:p>
        </p:txBody>
      </p:sp>
      <p:sp>
        <p:nvSpPr>
          <p:cNvPr id="29" name="TextBox 28"/>
          <p:cNvSpPr txBox="1"/>
          <p:nvPr/>
        </p:nvSpPr>
        <p:spPr>
          <a:xfrm>
            <a:off x="8394963" y="227108"/>
            <a:ext cx="184731" cy="307777"/>
          </a:xfrm>
          <a:prstGeom prst="rect">
            <a:avLst/>
          </a:prstGeom>
          <a:noFill/>
        </p:spPr>
        <p:txBody>
          <a:bodyPr wrap="none" rtlCol="0">
            <a:spAutoFit/>
          </a:bodyPr>
          <a:lstStyle/>
          <a:p>
            <a:endParaRPr lang="en-US" sz="1400" b="1" dirty="0" smtClean="0">
              <a:solidFill>
                <a:srgbClr val="FF0000"/>
              </a:solidFill>
              <a:latin typeface="Neo Sans Intel"/>
              <a:cs typeface="Neo Sans Intel"/>
            </a:endParaRPr>
          </a:p>
        </p:txBody>
      </p:sp>
      <p:sp>
        <p:nvSpPr>
          <p:cNvPr id="15" name="Rectangle 14"/>
          <p:cNvSpPr/>
          <p:nvPr/>
        </p:nvSpPr>
        <p:spPr bwMode="auto">
          <a:xfrm>
            <a:off x="1310430" y="1032480"/>
            <a:ext cx="1079546" cy="2016774"/>
          </a:xfrm>
          <a:prstGeom prst="rect">
            <a:avLst/>
          </a:prstGeom>
          <a:solidFill>
            <a:srgbClr val="7030A0">
              <a:alpha val="27000"/>
            </a:srgbClr>
          </a:solidFill>
          <a:ln w="38100" algn="ctr">
            <a:noFill/>
            <a:miter lim="800000"/>
            <a:headEnd type="none" w="sm" len="sm"/>
            <a:tailEnd type="none" w="sm" len="sm"/>
          </a:ln>
        </p:spPr>
        <p:txBody>
          <a:bodyPr lIns="91431" tIns="45716" rIns="91431" bIns="45716" rtlCol="0" anchor="ctr"/>
          <a:lstStyle/>
          <a:p>
            <a:pPr marL="0" indent="0" algn="ctr" fontAlgn="auto">
              <a:lnSpc>
                <a:spcPct val="100000"/>
              </a:lnSpc>
              <a:spcBef>
                <a:spcPts val="0"/>
              </a:spcBef>
              <a:spcAft>
                <a:spcPts val="0"/>
              </a:spcAft>
              <a:buClrTx/>
            </a:pPr>
            <a:endParaRPr lang="en-US" sz="2000" kern="0" dirty="0" smtClean="0">
              <a:solidFill>
                <a:schemeClr val="bg1"/>
              </a:solidFill>
            </a:endParaRPr>
          </a:p>
        </p:txBody>
      </p:sp>
      <p:sp>
        <p:nvSpPr>
          <p:cNvPr id="7" name="TextBox 6"/>
          <p:cNvSpPr txBox="1"/>
          <p:nvPr/>
        </p:nvSpPr>
        <p:spPr>
          <a:xfrm>
            <a:off x="2855021" y="1200865"/>
            <a:ext cx="877163" cy="215444"/>
          </a:xfrm>
          <a:prstGeom prst="rect">
            <a:avLst/>
          </a:prstGeom>
          <a:noFill/>
        </p:spPr>
        <p:txBody>
          <a:bodyPr wrap="none" rtlCol="0">
            <a:spAutoFit/>
          </a:bodyPr>
          <a:lstStyle/>
          <a:p>
            <a:r>
              <a:rPr lang="en-US" sz="800" b="1" dirty="0" smtClean="0">
                <a:effectLst>
                  <a:outerShdw blurRad="38100" dist="38100" dir="2700000" algn="tl">
                    <a:srgbClr val="000000">
                      <a:alpha val="43137"/>
                    </a:srgbClr>
                  </a:outerShdw>
                </a:effectLst>
              </a:rPr>
              <a:t>Higher is Better</a:t>
            </a:r>
            <a:endParaRPr lang="en-US" sz="8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8638366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3" name="Chart 52"/>
          <p:cNvGraphicFramePr>
            <a:graphicFrameLocks/>
          </p:cNvGraphicFramePr>
          <p:nvPr>
            <p:extLst>
              <p:ext uri="{D42A27DB-BD31-4B8C-83A1-F6EECF244321}">
                <p14:modId xmlns:p14="http://schemas.microsoft.com/office/powerpoint/2010/main" val="2486867821"/>
              </p:ext>
            </p:extLst>
          </p:nvPr>
        </p:nvGraphicFramePr>
        <p:xfrm>
          <a:off x="116872" y="747024"/>
          <a:ext cx="5278813" cy="3820214"/>
        </p:xfrm>
        <a:graphic>
          <a:graphicData uri="http://schemas.openxmlformats.org/drawingml/2006/chart">
            <c:chart xmlns:c="http://schemas.openxmlformats.org/drawingml/2006/chart" xmlns:r="http://schemas.openxmlformats.org/officeDocument/2006/relationships" r:id="rId3"/>
          </a:graphicData>
        </a:graphic>
      </p:graphicFrame>
      <p:sp>
        <p:nvSpPr>
          <p:cNvPr id="4" name="Slide Number Placeholder 3"/>
          <p:cNvSpPr>
            <a:spLocks noGrp="1"/>
          </p:cNvSpPr>
          <p:nvPr>
            <p:ph type="sldNum" sz="quarter" idx="12"/>
          </p:nvPr>
        </p:nvSpPr>
        <p:spPr/>
        <p:txBody>
          <a:bodyPr/>
          <a:lstStyle/>
          <a:p>
            <a:fld id="{6A174EDC-730F-0E4F-8F7E-AD594D963D71}" type="slidenum">
              <a:rPr lang="en-US" smtClean="0"/>
              <a:pPr/>
              <a:t>35</a:t>
            </a:fld>
            <a:endParaRPr lang="en-US" dirty="0"/>
          </a:p>
        </p:txBody>
      </p:sp>
      <p:sp>
        <p:nvSpPr>
          <p:cNvPr id="2" name="Title 1"/>
          <p:cNvSpPr>
            <a:spLocks noGrp="1"/>
          </p:cNvSpPr>
          <p:nvPr>
            <p:ph type="title" idx="4294967295"/>
          </p:nvPr>
        </p:nvSpPr>
        <p:spPr>
          <a:xfrm>
            <a:off x="526213" y="74613"/>
            <a:ext cx="3776663" cy="606425"/>
          </a:xfrm>
        </p:spPr>
        <p:txBody>
          <a:bodyPr>
            <a:noAutofit/>
          </a:bodyPr>
          <a:lstStyle/>
          <a:p>
            <a:r>
              <a:rPr lang="en-US" sz="2200" dirty="0" smtClean="0">
                <a:latin typeface="Intel Clear Light"/>
                <a:cs typeface="Intel Clear Light"/>
              </a:rPr>
              <a:t>NAMD* </a:t>
            </a:r>
            <a:r>
              <a:rPr lang="en-US" sz="2200" dirty="0">
                <a:latin typeface="Intel Clear Light"/>
                <a:cs typeface="Intel Clear Light"/>
              </a:rPr>
              <a:t>2.10 </a:t>
            </a:r>
            <a:r>
              <a:rPr lang="en-US" sz="2200" dirty="0" smtClean="0">
                <a:latin typeface="Intel Clear Light"/>
                <a:cs typeface="Intel Clear Light"/>
              </a:rPr>
              <a:t>Pre-Release</a:t>
            </a:r>
            <a:br>
              <a:rPr lang="en-US" sz="2200" dirty="0" smtClean="0">
                <a:latin typeface="Intel Clear Light"/>
                <a:cs typeface="Intel Clear Light"/>
              </a:rPr>
            </a:br>
            <a:r>
              <a:rPr lang="en-US" sz="1800" i="1" dirty="0" smtClean="0">
                <a:latin typeface="Intel Clear Light"/>
                <a:cs typeface="Intel Clear Light"/>
              </a:rPr>
              <a:t>STMV</a:t>
            </a:r>
            <a:endParaRPr lang="en-US" sz="1800" i="1" dirty="0">
              <a:latin typeface="Intel Clear Light"/>
              <a:cs typeface="Intel Clear Light"/>
            </a:endParaRPr>
          </a:p>
        </p:txBody>
      </p:sp>
      <p:sp>
        <p:nvSpPr>
          <p:cNvPr id="21" name="Content Placeholder 20"/>
          <p:cNvSpPr>
            <a:spLocks noGrp="1"/>
          </p:cNvSpPr>
          <p:nvPr>
            <p:ph idx="4294967295"/>
          </p:nvPr>
        </p:nvSpPr>
        <p:spPr>
          <a:xfrm>
            <a:off x="5500278" y="353684"/>
            <a:ext cx="3436687" cy="4213556"/>
          </a:xfrm>
        </p:spPr>
        <p:txBody>
          <a:bodyPr>
            <a:noAutofit/>
          </a:bodyPr>
          <a:lstStyle/>
          <a:p>
            <a:pPr marL="0" lvl="1" indent="0">
              <a:spcBef>
                <a:spcPts val="0"/>
              </a:spcBef>
              <a:spcAft>
                <a:spcPts val="300"/>
              </a:spcAft>
              <a:buNone/>
            </a:pPr>
            <a:r>
              <a:rPr lang="en-US" sz="1100" b="1" dirty="0" smtClean="0">
                <a:solidFill>
                  <a:srgbClr val="004280"/>
                </a:solidFill>
              </a:rPr>
              <a:t>Application: </a:t>
            </a:r>
            <a:r>
              <a:rPr lang="en-US" sz="1100" dirty="0" smtClean="0">
                <a:solidFill>
                  <a:srgbClr val="004280"/>
                </a:solidFill>
              </a:rPr>
              <a:t>NAMD </a:t>
            </a:r>
            <a:r>
              <a:rPr lang="en-US" sz="1100" dirty="0">
                <a:solidFill>
                  <a:srgbClr val="004280"/>
                </a:solidFill>
              </a:rPr>
              <a:t>2.10 pre-release; STMV</a:t>
            </a:r>
          </a:p>
          <a:p>
            <a:pPr marL="0" lvl="1" indent="0">
              <a:spcBef>
                <a:spcPts val="0"/>
              </a:spcBef>
              <a:spcAft>
                <a:spcPts val="300"/>
              </a:spcAft>
              <a:buNone/>
            </a:pPr>
            <a:r>
              <a:rPr lang="en-US" sz="1100" b="1" dirty="0">
                <a:solidFill>
                  <a:srgbClr val="004280"/>
                </a:solidFill>
              </a:rPr>
              <a:t>Description: </a:t>
            </a:r>
            <a:r>
              <a:rPr lang="en-US" sz="1100" dirty="0" smtClean="0">
                <a:solidFill>
                  <a:srgbClr val="004280"/>
                </a:solidFill>
              </a:rPr>
              <a:t>A </a:t>
            </a:r>
            <a:r>
              <a:rPr lang="en-US" sz="1100" dirty="0">
                <a:solidFill>
                  <a:srgbClr val="004280"/>
                </a:solidFill>
              </a:rPr>
              <a:t>parallel, object-oriented molecular dynamics code designed for high-performance simulation of large biomolecular </a:t>
            </a:r>
            <a:r>
              <a:rPr lang="en-US" sz="1100" dirty="0" smtClean="0">
                <a:solidFill>
                  <a:srgbClr val="004280"/>
                </a:solidFill>
              </a:rPr>
              <a:t>systems. </a:t>
            </a:r>
            <a:r>
              <a:rPr lang="en-US" sz="1100" dirty="0">
                <a:solidFill>
                  <a:srgbClr val="004280"/>
                </a:solidFill>
                <a:latin typeface="Intel Clear"/>
              </a:rPr>
              <a:t>More at </a:t>
            </a:r>
            <a:r>
              <a:rPr lang="en-US" sz="1100" dirty="0">
                <a:solidFill>
                  <a:srgbClr val="004280"/>
                </a:solidFill>
                <a:latin typeface="Intel Clear"/>
                <a:hlinkClick r:id="rId4"/>
              </a:rPr>
              <a:t>http://www.ks.uiuc.edu/Research/namd/</a:t>
            </a:r>
            <a:r>
              <a:rPr lang="en-US" sz="1100" dirty="0">
                <a:solidFill>
                  <a:srgbClr val="004280"/>
                </a:solidFill>
                <a:latin typeface="Intel Clear"/>
              </a:rPr>
              <a:t> </a:t>
            </a:r>
            <a:endParaRPr lang="en-US" sz="1100" dirty="0">
              <a:solidFill>
                <a:srgbClr val="004280"/>
              </a:solidFill>
            </a:endParaRPr>
          </a:p>
          <a:p>
            <a:pPr>
              <a:spcBef>
                <a:spcPts val="0"/>
              </a:spcBef>
              <a:buClr>
                <a:sysClr val="window" lastClr="FFFFFF"/>
              </a:buClr>
              <a:defRPr/>
            </a:pPr>
            <a:r>
              <a:rPr lang="en-US" sz="1100" b="1" dirty="0">
                <a:solidFill>
                  <a:srgbClr val="004280"/>
                </a:solidFill>
                <a:latin typeface="Intel Clear"/>
              </a:rPr>
              <a:t>Availability:</a:t>
            </a:r>
          </a:p>
          <a:p>
            <a:pPr marL="114300" indent="-114300">
              <a:spcBef>
                <a:spcPts val="0"/>
              </a:spcBef>
              <a:buClr>
                <a:srgbClr val="004280"/>
              </a:buClr>
              <a:buFont typeface="Wingdings" panose="05000000000000000000" pitchFamily="2" charset="2"/>
              <a:buChar char="§"/>
              <a:defRPr/>
            </a:pPr>
            <a:r>
              <a:rPr lang="en-US" sz="1100" b="1" dirty="0">
                <a:solidFill>
                  <a:srgbClr val="004280"/>
                </a:solidFill>
                <a:latin typeface="Intel Clear"/>
              </a:rPr>
              <a:t>Code:</a:t>
            </a:r>
            <a:r>
              <a:rPr lang="en-US" sz="1100" dirty="0">
                <a:solidFill>
                  <a:srgbClr val="004280"/>
                </a:solidFill>
                <a:latin typeface="Intel Clear"/>
              </a:rPr>
              <a:t> Intel® Xeon Phi™ coprocessor support is available as pre-release at </a:t>
            </a:r>
            <a:r>
              <a:rPr lang="en-US" sz="1100" dirty="0">
                <a:solidFill>
                  <a:srgbClr val="00B0F0"/>
                </a:solidFill>
                <a:latin typeface="Intel Clear"/>
                <a:hlinkClick r:id="rId5"/>
              </a:rPr>
              <a:t>http://www.ks.uiuc.edu/Development/Download/download.cgi?PackageName=NAMD</a:t>
            </a:r>
            <a:r>
              <a:rPr lang="en-US" sz="1100" dirty="0">
                <a:solidFill>
                  <a:srgbClr val="004280"/>
                </a:solidFill>
                <a:latin typeface="Intel Clear"/>
              </a:rPr>
              <a:t>. Use the nightly build.</a:t>
            </a:r>
          </a:p>
          <a:p>
            <a:pPr marL="114300" indent="-114300">
              <a:spcBef>
                <a:spcPts val="0"/>
              </a:spcBef>
              <a:spcAft>
                <a:spcPts val="300"/>
              </a:spcAft>
              <a:buClr>
                <a:srgbClr val="004280"/>
              </a:buClr>
              <a:buFont typeface="Wingdings" panose="05000000000000000000" pitchFamily="2" charset="2"/>
              <a:buChar char="§"/>
              <a:defRPr/>
            </a:pPr>
            <a:r>
              <a:rPr lang="en-US" sz="1100" b="1" dirty="0">
                <a:solidFill>
                  <a:srgbClr val="004280"/>
                </a:solidFill>
                <a:latin typeface="Intel Clear"/>
              </a:rPr>
              <a:t>Recipe: </a:t>
            </a:r>
            <a:r>
              <a:rPr lang="en-US" sz="1100" dirty="0">
                <a:solidFill>
                  <a:srgbClr val="004280"/>
                </a:solidFill>
                <a:latin typeface="Intel Clear"/>
                <a:hlinkClick r:id="rId6"/>
              </a:rPr>
              <a:t>https://software.intel.com/en-us/articles/namd-for-intel-xeon-phi-coprocessor </a:t>
            </a:r>
            <a:endParaRPr lang="en-US" sz="1100" dirty="0" smtClean="0">
              <a:solidFill>
                <a:srgbClr val="004280"/>
              </a:solidFill>
              <a:latin typeface="Intel Clear"/>
            </a:endParaRPr>
          </a:p>
          <a:p>
            <a:pPr>
              <a:spcBef>
                <a:spcPts val="0"/>
              </a:spcBef>
              <a:spcAft>
                <a:spcPts val="300"/>
              </a:spcAft>
              <a:buClr>
                <a:srgbClr val="004280"/>
              </a:buClr>
              <a:defRPr/>
            </a:pPr>
            <a:r>
              <a:rPr lang="en-US" sz="1100" b="1" dirty="0" smtClean="0">
                <a:solidFill>
                  <a:srgbClr val="004280"/>
                </a:solidFill>
              </a:rPr>
              <a:t>Usage </a:t>
            </a:r>
            <a:r>
              <a:rPr lang="en-US" sz="1100" b="1" dirty="0">
                <a:solidFill>
                  <a:srgbClr val="004280"/>
                </a:solidFill>
              </a:rPr>
              <a:t>Model: </a:t>
            </a:r>
            <a:r>
              <a:rPr lang="en-US" sz="1100" dirty="0" smtClean="0">
                <a:solidFill>
                  <a:srgbClr val="004280"/>
                </a:solidFill>
              </a:rPr>
              <a:t>Single </a:t>
            </a:r>
            <a:r>
              <a:rPr lang="en-US" sz="1100" dirty="0">
                <a:solidFill>
                  <a:srgbClr val="004280"/>
                </a:solidFill>
              </a:rPr>
              <a:t>rank on host with 47 threads. Various computations are offloaded to Intel® Xeon Phi™ coprocessor from each thread.</a:t>
            </a:r>
          </a:p>
          <a:p>
            <a:pPr marL="0" lvl="1" indent="0">
              <a:spcBef>
                <a:spcPts val="0"/>
              </a:spcBef>
              <a:spcAft>
                <a:spcPts val="300"/>
              </a:spcAft>
              <a:buNone/>
            </a:pPr>
            <a:r>
              <a:rPr lang="en-US" sz="1100" b="1" dirty="0" smtClean="0">
                <a:solidFill>
                  <a:srgbClr val="004280"/>
                </a:solidFill>
              </a:rPr>
              <a:t>Highlights: </a:t>
            </a:r>
            <a:r>
              <a:rPr lang="en-US" sz="1100" dirty="0" smtClean="0">
                <a:solidFill>
                  <a:srgbClr val="004280"/>
                </a:solidFill>
              </a:rPr>
              <a:t>Intel</a:t>
            </a:r>
            <a:r>
              <a:rPr lang="en-US" sz="1100" dirty="0">
                <a:solidFill>
                  <a:srgbClr val="004280"/>
                </a:solidFill>
              </a:rPr>
              <a:t>® Xeon Phi™ coprocessor support is now in the development branch of NAMD 2.10 pre-release. </a:t>
            </a:r>
            <a:endParaRPr lang="en-US" sz="1100" dirty="0" smtClean="0">
              <a:solidFill>
                <a:srgbClr val="004280"/>
              </a:solidFill>
            </a:endParaRPr>
          </a:p>
          <a:p>
            <a:pPr marL="0" lvl="1" indent="0">
              <a:spcBef>
                <a:spcPts val="0"/>
              </a:spcBef>
              <a:spcAft>
                <a:spcPts val="300"/>
              </a:spcAft>
              <a:buNone/>
            </a:pPr>
            <a:r>
              <a:rPr lang="en-US" sz="1100" b="1" dirty="0" smtClean="0">
                <a:solidFill>
                  <a:srgbClr val="004280"/>
                </a:solidFill>
              </a:rPr>
              <a:t>Results</a:t>
            </a:r>
            <a:r>
              <a:rPr lang="en-US" sz="1100" b="1" dirty="0">
                <a:solidFill>
                  <a:srgbClr val="004280"/>
                </a:solidFill>
              </a:rPr>
              <a:t>: </a:t>
            </a:r>
            <a:r>
              <a:rPr lang="en-US" sz="1100" dirty="0" smtClean="0">
                <a:solidFill>
                  <a:srgbClr val="004280"/>
                </a:solidFill>
              </a:rPr>
              <a:t>For </a:t>
            </a:r>
            <a:r>
              <a:rPr lang="en-US" sz="1100" dirty="0">
                <a:solidFill>
                  <a:srgbClr val="004280"/>
                </a:solidFill>
              </a:rPr>
              <a:t>the STMV workload, the Intel® Xeon® processor E5-2697 </a:t>
            </a:r>
            <a:r>
              <a:rPr lang="en-US" sz="1100" dirty="0" smtClean="0">
                <a:solidFill>
                  <a:srgbClr val="004280"/>
                </a:solidFill>
              </a:rPr>
              <a:t>v3 </a:t>
            </a:r>
            <a:r>
              <a:rPr lang="en-US" sz="1100" dirty="0">
                <a:solidFill>
                  <a:srgbClr val="004280"/>
                </a:solidFill>
              </a:rPr>
              <a:t>and the Intel® Xeon Phi™ coprocessor </a:t>
            </a:r>
            <a:r>
              <a:rPr lang="en-US" sz="1100" dirty="0" smtClean="0">
                <a:solidFill>
                  <a:srgbClr val="004280"/>
                </a:solidFill>
              </a:rPr>
              <a:t>(32 </a:t>
            </a:r>
            <a:r>
              <a:rPr lang="en-US" sz="1100" dirty="0">
                <a:solidFill>
                  <a:srgbClr val="004280"/>
                </a:solidFill>
              </a:rPr>
              <a:t>nodes, 55 PPN) improved performance by up to </a:t>
            </a:r>
            <a:r>
              <a:rPr lang="en-US" sz="1100" dirty="0" smtClean="0">
                <a:solidFill>
                  <a:srgbClr val="004280"/>
                </a:solidFill>
              </a:rPr>
              <a:t>32X </a:t>
            </a:r>
            <a:r>
              <a:rPr lang="en-US" sz="1100" dirty="0">
                <a:solidFill>
                  <a:srgbClr val="004280"/>
                </a:solidFill>
              </a:rPr>
              <a:t>compared to the baseline processor (1 node, 47 PPN).</a:t>
            </a:r>
            <a:endParaRPr lang="en-US" sz="1100" b="1" dirty="0">
              <a:solidFill>
                <a:srgbClr val="004280"/>
              </a:solidFill>
            </a:endParaRPr>
          </a:p>
          <a:p>
            <a:pPr marL="0" lvl="1" indent="0">
              <a:spcBef>
                <a:spcPts val="0"/>
              </a:spcBef>
              <a:spcAft>
                <a:spcPts val="300"/>
              </a:spcAft>
              <a:buNone/>
            </a:pPr>
            <a:r>
              <a:rPr lang="en-US" sz="1100" dirty="0" smtClean="0">
                <a:solidFill>
                  <a:srgbClr val="004280"/>
                </a:solidFill>
              </a:rPr>
              <a:t>.</a:t>
            </a:r>
            <a:endParaRPr lang="en-US" sz="1100" dirty="0">
              <a:solidFill>
                <a:srgbClr val="004280"/>
              </a:solidFill>
            </a:endParaRPr>
          </a:p>
          <a:p>
            <a:pPr marL="0" lvl="1" indent="0">
              <a:spcBef>
                <a:spcPts val="0"/>
              </a:spcBef>
              <a:spcAft>
                <a:spcPts val="300"/>
              </a:spcAft>
              <a:buNone/>
            </a:pPr>
            <a:endParaRPr lang="en-US" sz="1100" b="1" dirty="0">
              <a:solidFill>
                <a:srgbClr val="004280"/>
              </a:solidFill>
            </a:endParaRPr>
          </a:p>
        </p:txBody>
      </p:sp>
      <p:sp>
        <p:nvSpPr>
          <p:cNvPr id="13" name="Rectangle 12"/>
          <p:cNvSpPr/>
          <p:nvPr/>
        </p:nvSpPr>
        <p:spPr>
          <a:xfrm>
            <a:off x="116874" y="4734135"/>
            <a:ext cx="6732500" cy="280782"/>
          </a:xfrm>
          <a:prstGeom prst="rect">
            <a:avLst/>
          </a:prstGeom>
        </p:spPr>
        <p:txBody>
          <a:bodyPr wrap="square" lIns="0" tIns="0" rIns="0" bIns="0">
            <a:spAutoFit/>
          </a:bodyPr>
          <a:lstStyle/>
          <a:p>
            <a:pPr defTabSz="457200">
              <a:lnSpc>
                <a:spcPct val="75000"/>
              </a:lnSpc>
            </a:pPr>
            <a:r>
              <a:rPr lang="en-US" sz="600" dirty="0">
                <a:latin typeface="Intel Clear"/>
                <a:cs typeface="Intel Clear"/>
              </a:rPr>
              <a:t>Software and workloads used in performance tests may have been optimized for performance only on Intel microprocessors. Performance tests, such as SYSmark and MobileMark, are measured using specific computer systems, components, software, operations and functions. Any change to any of those factors may cause the results to vary. You should consult other information and performance tests to assist you in fully evaluating your contemplated purchases, including the performance of that product when combined with other products.  See benchmark tests and configurations in the speaker notes.  For more information go to </a:t>
            </a:r>
            <a:r>
              <a:rPr lang="en-US" sz="600" dirty="0">
                <a:latin typeface="Intel Clear"/>
                <a:cs typeface="Intel Clear"/>
                <a:hlinkClick r:id="rId7"/>
              </a:rPr>
              <a:t>http://www.intel.com/performance</a:t>
            </a:r>
            <a:endParaRPr lang="en-US" sz="600" dirty="0">
              <a:latin typeface="Intel Clear"/>
              <a:cs typeface="Intel Clear"/>
            </a:endParaRPr>
          </a:p>
        </p:txBody>
      </p:sp>
      <p:pic>
        <p:nvPicPr>
          <p:cNvPr id="18" name="Picture 17" descr="icon-science.png"/>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16874" y="99380"/>
            <a:ext cx="291116" cy="325285"/>
          </a:xfrm>
          <a:prstGeom prst="rect">
            <a:avLst/>
          </a:prstGeom>
        </p:spPr>
      </p:pic>
      <p:sp>
        <p:nvSpPr>
          <p:cNvPr id="20" name="Rectangle 19"/>
          <p:cNvSpPr/>
          <p:nvPr/>
        </p:nvSpPr>
        <p:spPr>
          <a:xfrm>
            <a:off x="5492203" y="5001875"/>
            <a:ext cx="2402662" cy="184666"/>
          </a:xfrm>
          <a:prstGeom prst="rect">
            <a:avLst/>
          </a:prstGeom>
        </p:spPr>
        <p:txBody>
          <a:bodyPr wrap="square">
            <a:spAutoFit/>
          </a:bodyPr>
          <a:lstStyle/>
          <a:p>
            <a:pPr marL="85725" indent="-85725" algn="r" fontAlgn="base">
              <a:spcBef>
                <a:spcPct val="0"/>
              </a:spcBef>
              <a:spcAft>
                <a:spcPct val="0"/>
              </a:spcAft>
            </a:pPr>
            <a:r>
              <a:rPr lang="en-US" sz="600" dirty="0">
                <a:solidFill>
                  <a:prstClr val="white"/>
                </a:solidFill>
                <a:latin typeface="Intel Clear" panose="020B0604020203020204" pitchFamily="34" charset="0"/>
              </a:rPr>
              <a:t>SOURCE: INTEL MEASURED RESULTS AS </a:t>
            </a:r>
            <a:r>
              <a:rPr lang="en-US" sz="600" dirty="0" smtClean="0">
                <a:solidFill>
                  <a:prstClr val="white"/>
                </a:solidFill>
                <a:latin typeface="Intel Clear" panose="020B0604020203020204" pitchFamily="34" charset="0"/>
              </a:rPr>
              <a:t>OF SEPTEMBER, 2014 </a:t>
            </a:r>
            <a:endParaRPr lang="en-US" sz="600" dirty="0">
              <a:solidFill>
                <a:prstClr val="white"/>
              </a:solidFill>
              <a:latin typeface="Intel Clear" panose="020B0604020203020204" pitchFamily="34" charset="0"/>
            </a:endParaRPr>
          </a:p>
        </p:txBody>
      </p:sp>
      <p:sp>
        <p:nvSpPr>
          <p:cNvPr id="22" name="Title 4"/>
          <p:cNvSpPr txBox="1">
            <a:spLocks/>
          </p:cNvSpPr>
          <p:nvPr/>
        </p:nvSpPr>
        <p:spPr>
          <a:xfrm>
            <a:off x="6908548" y="0"/>
            <a:ext cx="822960" cy="154774"/>
          </a:xfrm>
          <a:prstGeom prst="rect">
            <a:avLst/>
          </a:prstGeom>
          <a:solidFill>
            <a:schemeClr val="accent6">
              <a:lumMod val="75000"/>
            </a:schemeClr>
          </a:solidFill>
        </p:spPr>
        <p:txBody>
          <a:bodyPr vert="horz" lIns="0" tIns="0" rIns="0" bIns="0" rtlCol="0" anchor="ctr" anchorCtr="0">
            <a:normAutofit fontScale="97500"/>
          </a:bodyPr>
          <a:lstStyle>
            <a:lvl1pPr algn="l" defTabSz="457166" rtl="0" eaLnBrk="1" latinLnBrk="0" hangingPunct="1">
              <a:spcBef>
                <a:spcPct val="0"/>
              </a:spcBef>
              <a:buNone/>
              <a:defRPr sz="2875" kern="1200" baseline="0">
                <a:solidFill>
                  <a:schemeClr val="accent1"/>
                </a:solidFill>
                <a:latin typeface="Intel Clear" panose="020B0604020203020204" pitchFamily="34" charset="0"/>
                <a:ea typeface="+mj-ea"/>
                <a:cs typeface="+mj-cs"/>
              </a:defRPr>
            </a:lvl1pPr>
          </a:lstStyle>
          <a:p>
            <a:pPr algn="ctr">
              <a:spcBef>
                <a:spcPts val="900"/>
              </a:spcBef>
            </a:pPr>
            <a:r>
              <a:rPr lang="en-US" sz="900" b="1" spc="-50" dirty="0" smtClean="0">
                <a:solidFill>
                  <a:prstClr val="white"/>
                </a:solidFill>
                <a:cs typeface="Intel Clear Light"/>
              </a:rPr>
              <a:t>32 NODES</a:t>
            </a:r>
            <a:endParaRPr lang="en-US" sz="900" b="1" spc="-50" dirty="0">
              <a:solidFill>
                <a:prstClr val="white"/>
              </a:solidFill>
              <a:cs typeface="Intel Clear Light"/>
            </a:endParaRPr>
          </a:p>
        </p:txBody>
      </p:sp>
      <p:sp>
        <p:nvSpPr>
          <p:cNvPr id="23" name="TextBox 22"/>
          <p:cNvSpPr txBox="1"/>
          <p:nvPr/>
        </p:nvSpPr>
        <p:spPr>
          <a:xfrm>
            <a:off x="7719629" y="2403"/>
            <a:ext cx="1426994" cy="155448"/>
          </a:xfrm>
          <a:prstGeom prst="rect">
            <a:avLst/>
          </a:prstGeom>
          <a:solidFill>
            <a:srgbClr val="CC3399"/>
          </a:solidFill>
          <a:ln w="38100" cap="flat" cmpd="sng" algn="ctr">
            <a:noFill/>
            <a:prstDash val="solid"/>
          </a:ln>
          <a:effectLst/>
        </p:spPr>
        <p:txBody>
          <a:bodyPr wrap="none" rtlCol="0" anchor="ctr" anchorCtr="0">
            <a:spAutoFit/>
          </a:bodyPr>
          <a:lstStyle/>
          <a:p>
            <a:pPr defTabSz="914400">
              <a:defRPr/>
            </a:pPr>
            <a:r>
              <a:rPr lang="en-US" sz="900" b="1" kern="0" dirty="0" smtClean="0">
                <a:solidFill>
                  <a:prstClr val="white"/>
                </a:solidFill>
                <a:latin typeface="Intel Clear"/>
                <a:cs typeface="Neo Sans Intel"/>
              </a:rPr>
              <a:t>CLUSTER BENCHMARK</a:t>
            </a:r>
          </a:p>
        </p:txBody>
      </p:sp>
      <p:sp>
        <p:nvSpPr>
          <p:cNvPr id="14" name="TextBox 13"/>
          <p:cNvSpPr txBox="1"/>
          <p:nvPr/>
        </p:nvSpPr>
        <p:spPr>
          <a:xfrm>
            <a:off x="128659" y="4627415"/>
            <a:ext cx="2341799" cy="107722"/>
          </a:xfrm>
          <a:prstGeom prst="rect">
            <a:avLst/>
          </a:prstGeom>
          <a:noFill/>
        </p:spPr>
        <p:txBody>
          <a:bodyPr wrap="square" lIns="0" tIns="0" rIns="0" bIns="0" rtlCol="0" anchor="ctr" anchorCtr="0">
            <a:spAutoFit/>
          </a:bodyPr>
          <a:lstStyle/>
          <a:p>
            <a:r>
              <a:rPr lang="en-US" sz="700" dirty="0" smtClean="0">
                <a:latin typeface="Intel Clear" panose="020B0604020203020204" pitchFamily="34" charset="0"/>
                <a:cs typeface="Neo Sans Intel"/>
              </a:rPr>
              <a:t>For configuration details, </a:t>
            </a:r>
            <a:r>
              <a:rPr lang="en-US" sz="700" dirty="0" smtClean="0">
                <a:latin typeface="Intel Clear" panose="020B0604020203020204" pitchFamily="34" charset="0"/>
                <a:cs typeface="Neo Sans Intel"/>
                <a:hlinkClick r:id="" action="ppaction://noaction"/>
              </a:rPr>
              <a:t>go here</a:t>
            </a:r>
            <a:r>
              <a:rPr lang="en-US" sz="700" dirty="0" smtClean="0">
                <a:latin typeface="Intel Clear" panose="020B0604020203020204" pitchFamily="34" charset="0"/>
                <a:cs typeface="Neo Sans Intel"/>
              </a:rPr>
              <a:t>.</a:t>
            </a:r>
          </a:p>
        </p:txBody>
      </p:sp>
      <p:sp>
        <p:nvSpPr>
          <p:cNvPr id="15" name="TextBox 14"/>
          <p:cNvSpPr txBox="1"/>
          <p:nvPr/>
        </p:nvSpPr>
        <p:spPr>
          <a:xfrm>
            <a:off x="6764748" y="4814530"/>
            <a:ext cx="1030796" cy="182880"/>
          </a:xfrm>
          <a:prstGeom prst="rect">
            <a:avLst/>
          </a:prstGeom>
          <a:solidFill>
            <a:schemeClr val="bg1"/>
          </a:solidFill>
        </p:spPr>
        <p:txBody>
          <a:bodyPr wrap="square" rtlCol="0">
            <a:spAutoFit/>
          </a:bodyPr>
          <a:lstStyle/>
          <a:p>
            <a:pPr algn="ctr"/>
            <a:endParaRPr lang="en-US" sz="1400" dirty="0" smtClean="0">
              <a:solidFill>
                <a:schemeClr val="tx2"/>
              </a:solidFill>
              <a:latin typeface="Intel Clear" panose="020B0604020203020204" pitchFamily="34" charset="0"/>
              <a:cs typeface="Neo Sans Intel"/>
            </a:endParaRPr>
          </a:p>
        </p:txBody>
      </p:sp>
      <p:sp>
        <p:nvSpPr>
          <p:cNvPr id="17" name="TextBox 16"/>
          <p:cNvSpPr txBox="1"/>
          <p:nvPr/>
        </p:nvSpPr>
        <p:spPr>
          <a:xfrm>
            <a:off x="128659" y="742035"/>
            <a:ext cx="5257383" cy="430887"/>
          </a:xfrm>
          <a:prstGeom prst="rect">
            <a:avLst/>
          </a:prstGeom>
          <a:noFill/>
        </p:spPr>
        <p:txBody>
          <a:bodyPr wrap="square" rtlCol="0">
            <a:spAutoFit/>
          </a:bodyPr>
          <a:lstStyle/>
          <a:p>
            <a:pPr algn="ctr"/>
            <a:r>
              <a:rPr lang="en-US" sz="1100" dirty="0" smtClean="0">
                <a:solidFill>
                  <a:prstClr val="black"/>
                </a:solidFill>
                <a:latin typeface="Intel Clear" panose="020B0604020203020204" pitchFamily="34" charset="0"/>
                <a:cs typeface="Neo Sans Intel"/>
              </a:rPr>
              <a:t>NAMD* 2.10 (pre-release) Cluster </a:t>
            </a:r>
            <a:r>
              <a:rPr lang="en-US" sz="1100" dirty="0">
                <a:solidFill>
                  <a:prstClr val="black"/>
                </a:solidFill>
                <a:latin typeface="Intel Clear" panose="020B0604020203020204" pitchFamily="34" charset="0"/>
                <a:cs typeface="Neo Sans Intel"/>
              </a:rPr>
              <a:t>P</a:t>
            </a:r>
            <a:r>
              <a:rPr lang="en-US" sz="1100" dirty="0" smtClean="0">
                <a:solidFill>
                  <a:prstClr val="black"/>
                </a:solidFill>
                <a:latin typeface="Intel Clear" panose="020B0604020203020204" pitchFamily="34" charset="0"/>
                <a:cs typeface="Neo Sans Intel"/>
              </a:rPr>
              <a:t>erformance </a:t>
            </a:r>
            <a:r>
              <a:rPr lang="en-US" sz="1100" dirty="0">
                <a:solidFill>
                  <a:prstClr val="black"/>
                </a:solidFill>
                <a:latin typeface="Intel Clear" panose="020B0604020203020204" pitchFamily="34" charset="0"/>
                <a:cs typeface="Neo Sans Intel"/>
              </a:rPr>
              <a:t>I</a:t>
            </a:r>
            <a:r>
              <a:rPr lang="en-US" sz="1100" dirty="0" smtClean="0">
                <a:solidFill>
                  <a:prstClr val="black"/>
                </a:solidFill>
                <a:latin typeface="Intel Clear" panose="020B0604020203020204" pitchFamily="34" charset="0"/>
                <a:cs typeface="Neo Sans Intel"/>
              </a:rPr>
              <a:t>ncrease </a:t>
            </a:r>
          </a:p>
          <a:p>
            <a:pPr algn="ctr"/>
            <a:r>
              <a:rPr lang="en-US" sz="1100" dirty="0" smtClean="0">
                <a:solidFill>
                  <a:prstClr val="black"/>
                </a:solidFill>
                <a:latin typeface="Intel Clear" panose="020B0604020203020204" pitchFamily="34" charset="0"/>
                <a:cs typeface="Neo Sans Intel"/>
              </a:rPr>
              <a:t>STMV (~1M atoms)</a:t>
            </a:r>
          </a:p>
        </p:txBody>
      </p:sp>
      <p:sp>
        <p:nvSpPr>
          <p:cNvPr id="24" name="TextBox 2"/>
          <p:cNvSpPr txBox="1"/>
          <p:nvPr/>
        </p:nvSpPr>
        <p:spPr>
          <a:xfrm rot="16200000">
            <a:off x="-858360" y="2198268"/>
            <a:ext cx="2259830" cy="228242"/>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000" dirty="0" smtClean="0">
                <a:latin typeface="Intel Clear" panose="020B0604020203020204" pitchFamily="34" charset="0"/>
                <a:cs typeface="Neo Sans Intel"/>
              </a:rPr>
              <a:t>Comparative Performance</a:t>
            </a:r>
          </a:p>
        </p:txBody>
      </p:sp>
      <p:sp>
        <p:nvSpPr>
          <p:cNvPr id="25" name="TextBox 28"/>
          <p:cNvSpPr txBox="1"/>
          <p:nvPr/>
        </p:nvSpPr>
        <p:spPr>
          <a:xfrm>
            <a:off x="764934" y="3078144"/>
            <a:ext cx="365760" cy="153888"/>
          </a:xfrm>
          <a:prstGeom prst="rect">
            <a:avLst/>
          </a:prstGeom>
          <a:noFill/>
        </p:spPr>
        <p:txBody>
          <a:bodyPr wrap="square" lIns="0" tIns="0" rIns="0" bIns="0" rtlCol="0"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900" dirty="0" smtClean="0">
                <a:latin typeface="Intel Clear" panose="020B0604020203020204" pitchFamily="34" charset="0"/>
                <a:cs typeface="Neo Sans Intel"/>
              </a:rPr>
              <a:t>1</a:t>
            </a:r>
          </a:p>
        </p:txBody>
      </p:sp>
      <p:sp>
        <p:nvSpPr>
          <p:cNvPr id="27" name="TextBox 28"/>
          <p:cNvSpPr txBox="1"/>
          <p:nvPr/>
        </p:nvSpPr>
        <p:spPr>
          <a:xfrm>
            <a:off x="1469328" y="3011487"/>
            <a:ext cx="365760" cy="153888"/>
          </a:xfrm>
          <a:prstGeom prst="rect">
            <a:avLst/>
          </a:prstGeom>
          <a:noFill/>
        </p:spPr>
        <p:txBody>
          <a:bodyPr wrap="square" lIns="0" tIns="0" rIns="0" bIns="0" rtlCol="0"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900" dirty="0" smtClean="0">
                <a:latin typeface="Intel Clear" panose="020B0604020203020204" pitchFamily="34" charset="0"/>
                <a:cs typeface="Neo Sans Intel"/>
              </a:rPr>
              <a:t>2X</a:t>
            </a:r>
          </a:p>
        </p:txBody>
      </p:sp>
      <p:sp>
        <p:nvSpPr>
          <p:cNvPr id="28" name="TextBox 28"/>
          <p:cNvSpPr txBox="1"/>
          <p:nvPr/>
        </p:nvSpPr>
        <p:spPr>
          <a:xfrm>
            <a:off x="2318123" y="2711196"/>
            <a:ext cx="365760" cy="153888"/>
          </a:xfrm>
          <a:prstGeom prst="rect">
            <a:avLst/>
          </a:prstGeom>
          <a:noFill/>
        </p:spPr>
        <p:txBody>
          <a:bodyPr wrap="square" lIns="0" tIns="0" rIns="0" bIns="0" rtlCol="0"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900" dirty="0" smtClean="0">
                <a:latin typeface="Intel Clear" panose="020B0604020203020204" pitchFamily="34" charset="0"/>
                <a:cs typeface="Neo Sans Intel"/>
              </a:rPr>
              <a:t>6.8X</a:t>
            </a:r>
          </a:p>
        </p:txBody>
      </p:sp>
      <p:sp>
        <p:nvSpPr>
          <p:cNvPr id="29" name="TextBox 28"/>
          <p:cNvSpPr txBox="1"/>
          <p:nvPr/>
        </p:nvSpPr>
        <p:spPr>
          <a:xfrm>
            <a:off x="2970532" y="2343281"/>
            <a:ext cx="469906" cy="171004"/>
          </a:xfrm>
          <a:prstGeom prst="rect">
            <a:avLst/>
          </a:prstGeom>
          <a:noFill/>
        </p:spPr>
        <p:txBody>
          <a:bodyPr wrap="square" lIns="0" tIns="0" rIns="0" bIns="0" rtlCol="0"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900" dirty="0" smtClean="0">
                <a:latin typeface="Intel Clear" panose="020B0604020203020204" pitchFamily="34" charset="0"/>
                <a:cs typeface="Neo Sans Intel"/>
              </a:rPr>
              <a:t>12.2X</a:t>
            </a:r>
          </a:p>
        </p:txBody>
      </p:sp>
      <p:sp>
        <p:nvSpPr>
          <p:cNvPr id="31" name="TextBox 28"/>
          <p:cNvSpPr txBox="1"/>
          <p:nvPr/>
        </p:nvSpPr>
        <p:spPr>
          <a:xfrm>
            <a:off x="4537039" y="1415818"/>
            <a:ext cx="442811" cy="139988"/>
          </a:xfrm>
          <a:prstGeom prst="rect">
            <a:avLst/>
          </a:prstGeom>
          <a:noFill/>
        </p:spPr>
        <p:txBody>
          <a:bodyPr wrap="square" lIns="0" tIns="0" rIns="0" bIns="0" rtlCol="0"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900" dirty="0" smtClean="0">
                <a:latin typeface="Intel Clear" panose="020B0604020203020204" pitchFamily="34" charset="0"/>
                <a:cs typeface="Neo Sans Intel"/>
              </a:rPr>
              <a:t>27.2X</a:t>
            </a:r>
          </a:p>
        </p:txBody>
      </p:sp>
      <p:sp>
        <p:nvSpPr>
          <p:cNvPr id="35" name="TextBox 28"/>
          <p:cNvSpPr txBox="1"/>
          <p:nvPr/>
        </p:nvSpPr>
        <p:spPr>
          <a:xfrm>
            <a:off x="1112036" y="3058082"/>
            <a:ext cx="365760" cy="153888"/>
          </a:xfrm>
          <a:prstGeom prst="rect">
            <a:avLst/>
          </a:prstGeom>
          <a:noFill/>
        </p:spPr>
        <p:txBody>
          <a:bodyPr wrap="square" lIns="0" tIns="0" rIns="0" bIns="0" rtlCol="0"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900" dirty="0" smtClean="0">
                <a:latin typeface="Intel Clear" panose="020B0604020203020204" pitchFamily="34" charset="0"/>
                <a:cs typeface="Neo Sans Intel"/>
              </a:rPr>
              <a:t>1.2X</a:t>
            </a:r>
          </a:p>
        </p:txBody>
      </p:sp>
      <p:sp>
        <p:nvSpPr>
          <p:cNvPr id="36" name="TextBox 28"/>
          <p:cNvSpPr txBox="1"/>
          <p:nvPr/>
        </p:nvSpPr>
        <p:spPr>
          <a:xfrm>
            <a:off x="1831334" y="3007691"/>
            <a:ext cx="365760" cy="153888"/>
          </a:xfrm>
          <a:prstGeom prst="rect">
            <a:avLst/>
          </a:prstGeom>
          <a:noFill/>
        </p:spPr>
        <p:txBody>
          <a:bodyPr wrap="square" lIns="0" tIns="0" rIns="0" bIns="0" rtlCol="0"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900" dirty="0" smtClean="0">
                <a:latin typeface="Intel Clear" panose="020B0604020203020204" pitchFamily="34" charset="0"/>
                <a:cs typeface="Neo Sans Intel"/>
              </a:rPr>
              <a:t>2.1X</a:t>
            </a:r>
          </a:p>
        </p:txBody>
      </p:sp>
      <p:sp>
        <p:nvSpPr>
          <p:cNvPr id="37" name="TextBox 28"/>
          <p:cNvSpPr txBox="1"/>
          <p:nvPr/>
        </p:nvSpPr>
        <p:spPr>
          <a:xfrm>
            <a:off x="2667170" y="2635812"/>
            <a:ext cx="365760" cy="153888"/>
          </a:xfrm>
          <a:prstGeom prst="rect">
            <a:avLst/>
          </a:prstGeom>
          <a:noFill/>
        </p:spPr>
        <p:txBody>
          <a:bodyPr wrap="square" lIns="0" tIns="0" rIns="0" bIns="0" rtlCol="0"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900" dirty="0" smtClean="0">
                <a:latin typeface="Intel Clear" panose="020B0604020203020204" pitchFamily="34" charset="0"/>
                <a:cs typeface="Neo Sans Intel"/>
              </a:rPr>
              <a:t>7.9X</a:t>
            </a:r>
          </a:p>
        </p:txBody>
      </p:sp>
      <p:sp>
        <p:nvSpPr>
          <p:cNvPr id="38" name="TextBox 28"/>
          <p:cNvSpPr txBox="1"/>
          <p:nvPr/>
        </p:nvSpPr>
        <p:spPr>
          <a:xfrm>
            <a:off x="3367308" y="2329732"/>
            <a:ext cx="394708" cy="138797"/>
          </a:xfrm>
          <a:prstGeom prst="rect">
            <a:avLst/>
          </a:prstGeom>
          <a:noFill/>
        </p:spPr>
        <p:txBody>
          <a:bodyPr wrap="square" lIns="0" tIns="0" rIns="0" bIns="0" rtlCol="0"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900" dirty="0" smtClean="0">
                <a:latin typeface="Intel Clear" panose="020B0604020203020204" pitchFamily="34" charset="0"/>
                <a:cs typeface="Neo Sans Intel"/>
              </a:rPr>
              <a:t>13.1X</a:t>
            </a:r>
          </a:p>
        </p:txBody>
      </p:sp>
      <p:sp>
        <p:nvSpPr>
          <p:cNvPr id="39" name="TextBox 28"/>
          <p:cNvSpPr txBox="1"/>
          <p:nvPr/>
        </p:nvSpPr>
        <p:spPr>
          <a:xfrm>
            <a:off x="3846407" y="1876500"/>
            <a:ext cx="394708" cy="138797"/>
          </a:xfrm>
          <a:prstGeom prst="rect">
            <a:avLst/>
          </a:prstGeom>
          <a:noFill/>
        </p:spPr>
        <p:txBody>
          <a:bodyPr wrap="square" lIns="0" tIns="0" rIns="0" bIns="0" rtlCol="0"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900" dirty="0" smtClean="0">
                <a:latin typeface="Intel Clear" panose="020B0604020203020204" pitchFamily="34" charset="0"/>
                <a:cs typeface="Neo Sans Intel"/>
              </a:rPr>
              <a:t>20X</a:t>
            </a:r>
          </a:p>
        </p:txBody>
      </p:sp>
      <p:sp>
        <p:nvSpPr>
          <p:cNvPr id="40" name="TextBox 28"/>
          <p:cNvSpPr txBox="1"/>
          <p:nvPr/>
        </p:nvSpPr>
        <p:spPr>
          <a:xfrm>
            <a:off x="4910870" y="1106498"/>
            <a:ext cx="394708" cy="138797"/>
          </a:xfrm>
          <a:prstGeom prst="rect">
            <a:avLst/>
          </a:prstGeom>
          <a:noFill/>
        </p:spPr>
        <p:txBody>
          <a:bodyPr wrap="square" lIns="0" tIns="0" rIns="0" bIns="0" rtlCol="0"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900" dirty="0" smtClean="0">
                <a:latin typeface="Intel Clear" panose="020B0604020203020204" pitchFamily="34" charset="0"/>
                <a:cs typeface="Neo Sans Intel"/>
              </a:rPr>
              <a:t>32X</a:t>
            </a:r>
          </a:p>
        </p:txBody>
      </p:sp>
      <p:sp>
        <p:nvSpPr>
          <p:cNvPr id="33" name="Rectangle 32"/>
          <p:cNvSpPr/>
          <p:nvPr/>
        </p:nvSpPr>
        <p:spPr>
          <a:xfrm>
            <a:off x="32123" y="4990333"/>
            <a:ext cx="4572000" cy="196208"/>
          </a:xfrm>
          <a:prstGeom prst="rect">
            <a:avLst/>
          </a:prstGeom>
        </p:spPr>
        <p:txBody>
          <a:bodyPr>
            <a:spAutoFit/>
          </a:bodyPr>
          <a:lstStyle/>
          <a:p>
            <a:r>
              <a:rPr lang="en-US" sz="675" dirty="0">
                <a:solidFill>
                  <a:prstClr val="white"/>
                </a:solidFill>
                <a:latin typeface="Intel Clear" panose="020B0604020203020204" pitchFamily="34" charset="0"/>
                <a:ea typeface="Calibri" panose="020F0502020204030204" pitchFamily="34" charset="0"/>
                <a:cs typeface="Times New Roman" panose="02020603050405020304" pitchFamily="18" charset="0"/>
              </a:rPr>
              <a:t>* Other names and brands may be claimed as the property of others. </a:t>
            </a:r>
            <a:endParaRPr lang="en-US" sz="675" dirty="0">
              <a:solidFill>
                <a:prstClr val="white"/>
              </a:solidFill>
              <a:latin typeface="Intel Clear" panose="020B0604020203020204" pitchFamily="34" charset="0"/>
            </a:endParaRPr>
          </a:p>
        </p:txBody>
      </p:sp>
      <p:sp>
        <p:nvSpPr>
          <p:cNvPr id="41" name="TextBox 1"/>
          <p:cNvSpPr txBox="1"/>
          <p:nvPr/>
        </p:nvSpPr>
        <p:spPr>
          <a:xfrm>
            <a:off x="171584" y="4350310"/>
            <a:ext cx="5238220" cy="246221"/>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000" b="0" dirty="0" smtClean="0">
                <a:solidFill>
                  <a:schemeClr val="tx1"/>
                </a:solidFill>
                <a:latin typeface="Intel Clear" panose="020B0604020203020204" pitchFamily="34" charset="0"/>
                <a:cs typeface="Neo Sans Intel"/>
              </a:rPr>
              <a:t>“Xeon E5-2697 v2/v3” = Intel® Xeon® processor E5-2697 v2/v3</a:t>
            </a:r>
          </a:p>
        </p:txBody>
      </p:sp>
      <p:sp>
        <p:nvSpPr>
          <p:cNvPr id="45" name="TextBox 28"/>
          <p:cNvSpPr txBox="1"/>
          <p:nvPr/>
        </p:nvSpPr>
        <p:spPr>
          <a:xfrm>
            <a:off x="4215362" y="1607865"/>
            <a:ext cx="394708" cy="138797"/>
          </a:xfrm>
          <a:prstGeom prst="rect">
            <a:avLst/>
          </a:prstGeom>
          <a:noFill/>
        </p:spPr>
        <p:txBody>
          <a:bodyPr wrap="square" lIns="0" tIns="0" rIns="0" bIns="0" rtlCol="0"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900" dirty="0" smtClean="0">
                <a:latin typeface="Intel Clear" panose="020B0604020203020204" pitchFamily="34" charset="0"/>
                <a:cs typeface="Neo Sans Intel"/>
              </a:rPr>
              <a:t>24.2X</a:t>
            </a:r>
          </a:p>
        </p:txBody>
      </p:sp>
    </p:spTree>
    <p:extLst>
      <p:ext uri="{BB962C8B-B14F-4D97-AF65-F5344CB8AC3E}">
        <p14:creationId xmlns:p14="http://schemas.microsoft.com/office/powerpoint/2010/main" val="66155267"/>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A174EDC-730F-0E4F-8F7E-AD594D963D71}" type="slidenum">
              <a:rPr lang="en-US" smtClean="0"/>
              <a:pPr/>
              <a:t>36</a:t>
            </a:fld>
            <a:endParaRPr lang="en-US" dirty="0"/>
          </a:p>
        </p:txBody>
      </p:sp>
      <p:sp>
        <p:nvSpPr>
          <p:cNvPr id="6" name="Rectangle 5"/>
          <p:cNvSpPr/>
          <p:nvPr/>
        </p:nvSpPr>
        <p:spPr>
          <a:xfrm>
            <a:off x="5492203" y="5001792"/>
            <a:ext cx="2402662" cy="184666"/>
          </a:xfrm>
          <a:prstGeom prst="rect">
            <a:avLst/>
          </a:prstGeom>
        </p:spPr>
        <p:txBody>
          <a:bodyPr wrap="square">
            <a:spAutoFit/>
          </a:bodyPr>
          <a:lstStyle/>
          <a:p>
            <a:pPr marL="85725" indent="-85725" algn="r" fontAlgn="base">
              <a:spcBef>
                <a:spcPct val="0"/>
              </a:spcBef>
              <a:spcAft>
                <a:spcPct val="0"/>
              </a:spcAft>
            </a:pPr>
            <a:r>
              <a:rPr lang="en-US" sz="600" dirty="0">
                <a:solidFill>
                  <a:prstClr val="white"/>
                </a:solidFill>
                <a:latin typeface="Intel Clear" panose="020B0604020203020204" pitchFamily="34" charset="0"/>
              </a:rPr>
              <a:t>SOURCE: INTEL MEASURED RESULTS AS </a:t>
            </a:r>
            <a:r>
              <a:rPr lang="en-US" sz="600" dirty="0" smtClean="0">
                <a:solidFill>
                  <a:prstClr val="white"/>
                </a:solidFill>
                <a:latin typeface="Intel Clear" panose="020B0604020203020204" pitchFamily="34" charset="0"/>
              </a:rPr>
              <a:t>OF SEPTEMBER, 2014 </a:t>
            </a:r>
            <a:endParaRPr lang="en-US" sz="600" dirty="0">
              <a:solidFill>
                <a:prstClr val="white"/>
              </a:solidFill>
              <a:latin typeface="Intel Clear" panose="020B0604020203020204" pitchFamily="34" charset="0"/>
            </a:endParaRPr>
          </a:p>
        </p:txBody>
      </p:sp>
      <p:sp>
        <p:nvSpPr>
          <p:cNvPr id="7" name="Title 1"/>
          <p:cNvSpPr txBox="1">
            <a:spLocks/>
          </p:cNvSpPr>
          <p:nvPr/>
        </p:nvSpPr>
        <p:spPr>
          <a:xfrm>
            <a:off x="539133" y="49962"/>
            <a:ext cx="4472813" cy="804053"/>
          </a:xfrm>
          <a:prstGeom prst="rect">
            <a:avLst/>
          </a:prstGeom>
        </p:spPr>
        <p:txBody>
          <a:bodyPr vert="horz" lIns="0" tIns="0" rIns="0" bIns="0" rtlCol="0" anchor="t" anchorCtr="0">
            <a:normAutofit/>
          </a:bodyPr>
          <a:lstStyle>
            <a:lvl1pPr algn="l" defTabSz="457166" rtl="0" eaLnBrk="1" latinLnBrk="0" hangingPunct="1">
              <a:spcBef>
                <a:spcPct val="0"/>
              </a:spcBef>
              <a:buNone/>
              <a:defRPr sz="2800" kern="1200">
                <a:solidFill>
                  <a:schemeClr val="accent1"/>
                </a:solidFill>
                <a:latin typeface="Intel Clear" panose="020B0604020203020204" pitchFamily="34" charset="0"/>
                <a:ea typeface="+mj-ea"/>
                <a:cs typeface="+mj-cs"/>
              </a:defRPr>
            </a:lvl1pPr>
          </a:lstStyle>
          <a:p>
            <a:r>
              <a:rPr lang="en-US" sz="1900" dirty="0">
                <a:solidFill>
                  <a:srgbClr val="0071C5"/>
                </a:solidFill>
              </a:rPr>
              <a:t>Weather &amp; Research </a:t>
            </a:r>
            <a:r>
              <a:rPr lang="en-US" sz="1900" dirty="0" smtClean="0">
                <a:solidFill>
                  <a:srgbClr val="0071C5"/>
                </a:solidFill>
              </a:rPr>
              <a:t>Forecast (WRF*)</a:t>
            </a:r>
            <a:endParaRPr lang="en-US" sz="1900" dirty="0">
              <a:solidFill>
                <a:srgbClr val="0071C5"/>
              </a:solidFill>
            </a:endParaRPr>
          </a:p>
          <a:p>
            <a:r>
              <a:rPr lang="en-US" sz="1700" i="1" dirty="0">
                <a:solidFill>
                  <a:srgbClr val="0071C5"/>
                </a:solidFill>
                <a:latin typeface="Intel Clear Light" panose="020B0404020203020204" pitchFamily="34" charset="0"/>
              </a:rPr>
              <a:t>WRFV3.6 </a:t>
            </a:r>
            <a:r>
              <a:rPr lang="en-US" sz="1700" i="1" dirty="0" smtClean="0">
                <a:solidFill>
                  <a:srgbClr val="0071C5"/>
                </a:solidFill>
                <a:latin typeface="Intel Clear Light" panose="020B0404020203020204" pitchFamily="34" charset="0"/>
              </a:rPr>
              <a:t>CONUS2.5KM</a:t>
            </a:r>
            <a:endParaRPr lang="en-US" sz="1700" i="1" dirty="0">
              <a:solidFill>
                <a:srgbClr val="0071C5"/>
              </a:solidFill>
              <a:latin typeface="Intel Clear Light" panose="020B0404020203020204" pitchFamily="34" charset="0"/>
            </a:endParaRPr>
          </a:p>
        </p:txBody>
      </p:sp>
      <p:sp>
        <p:nvSpPr>
          <p:cNvPr id="8" name="Rectangle 7"/>
          <p:cNvSpPr/>
          <p:nvPr/>
        </p:nvSpPr>
        <p:spPr>
          <a:xfrm>
            <a:off x="0" y="4679950"/>
            <a:ext cx="6633041" cy="369332"/>
          </a:xfrm>
          <a:prstGeom prst="rect">
            <a:avLst/>
          </a:prstGeom>
        </p:spPr>
        <p:txBody>
          <a:bodyPr wrap="square">
            <a:spAutoFit/>
          </a:bodyPr>
          <a:lstStyle/>
          <a:p>
            <a:pPr>
              <a:lnSpc>
                <a:spcPct val="75000"/>
              </a:lnSpc>
            </a:pPr>
            <a:r>
              <a:rPr lang="en-US" sz="600" dirty="0">
                <a:solidFill>
                  <a:prstClr val="black"/>
                </a:solidFill>
                <a:latin typeface="Intel Clear" panose="020B0604020203020204" pitchFamily="34" charset="0"/>
                <a:cs typeface="Arial" pitchFamily="34" charset="0"/>
              </a:rPr>
              <a:t>Software and workloads used in performance tests may have been optimized for performance only on Intel microprocessors. Performance tests, such as SYSmark and MobileMark, are measured using specific computer systems, components, software, operations and functions. Any change to any of those factors may cause the results to vary. You should consult other information and performance tests to assist you in fully evaluating your contemplated purchases, including the performance of that product when combined with other products.  See benchmark tests and configurations in the speaker notes.  For more information go to </a:t>
            </a:r>
            <a:r>
              <a:rPr lang="en-US" sz="600" dirty="0">
                <a:solidFill>
                  <a:prstClr val="black"/>
                </a:solidFill>
                <a:latin typeface="Intel Clear" panose="020B0604020203020204" pitchFamily="34" charset="0"/>
                <a:cs typeface="Arial" pitchFamily="34" charset="0"/>
                <a:hlinkClick r:id="rId3"/>
              </a:rPr>
              <a:t>http://www.intel.com/performance</a:t>
            </a:r>
            <a:endParaRPr lang="en-US" sz="600" dirty="0">
              <a:solidFill>
                <a:prstClr val="black"/>
              </a:solidFill>
              <a:latin typeface="Intel Clear" panose="020B0604020203020204" pitchFamily="34" charset="0"/>
              <a:cs typeface="Arial" pitchFamily="34" charset="0"/>
            </a:endParaRPr>
          </a:p>
        </p:txBody>
      </p:sp>
      <p:sp>
        <p:nvSpPr>
          <p:cNvPr id="14" name="Content Placeholder 20"/>
          <p:cNvSpPr txBox="1">
            <a:spLocks/>
          </p:cNvSpPr>
          <p:nvPr/>
        </p:nvSpPr>
        <p:spPr>
          <a:xfrm>
            <a:off x="4800600" y="267206"/>
            <a:ext cx="4205351" cy="4284050"/>
          </a:xfrm>
          <a:prstGeom prst="rect">
            <a:avLst/>
          </a:prstGeom>
        </p:spPr>
        <p:txBody>
          <a:bodyPr/>
          <a:lstStyle>
            <a:lvl1pPr marL="0" indent="0" algn="l" defTabSz="457166" rtl="0" eaLnBrk="1" latinLnBrk="0" hangingPunct="1">
              <a:spcBef>
                <a:spcPts val="1200"/>
              </a:spcBef>
              <a:spcAft>
                <a:spcPts val="0"/>
              </a:spcAft>
              <a:buFont typeface="Arial"/>
              <a:buNone/>
              <a:defRPr sz="1813" b="0" kern="1200">
                <a:solidFill>
                  <a:srgbClr val="0071C5"/>
                </a:solidFill>
                <a:latin typeface="Intel Clear" panose="020B0604020203020204" pitchFamily="34" charset="0"/>
                <a:ea typeface="+mn-ea"/>
                <a:cs typeface="Intel Clear" panose="020B0604020203020204" pitchFamily="34" charset="0"/>
              </a:defRPr>
            </a:lvl1pPr>
            <a:lvl2pPr marL="225408" indent="-225408" algn="l" defTabSz="457166" rtl="0" eaLnBrk="1" latinLnBrk="0" hangingPunct="1">
              <a:spcBef>
                <a:spcPts val="800"/>
              </a:spcBef>
              <a:buFont typeface="Wingdings" charset="2"/>
              <a:buChar char="§"/>
              <a:defRPr sz="1625" kern="1200" baseline="0">
                <a:solidFill>
                  <a:srgbClr val="0071C5"/>
                </a:solidFill>
                <a:latin typeface="Intel Clear" panose="020B0604020203020204" pitchFamily="34" charset="0"/>
                <a:ea typeface="+mn-ea"/>
                <a:cs typeface="Intel Clear" panose="020B0604020203020204" pitchFamily="34" charset="0"/>
              </a:defRPr>
            </a:lvl2pPr>
            <a:lvl3pPr marL="571457" indent="-228584" algn="l" defTabSz="457166" rtl="0" eaLnBrk="1" latinLnBrk="0" hangingPunct="1">
              <a:spcBef>
                <a:spcPts val="400"/>
              </a:spcBef>
              <a:buFont typeface="Wingdings" charset="2"/>
              <a:buChar char="§"/>
              <a:defRPr sz="1625" kern="1200">
                <a:solidFill>
                  <a:srgbClr val="0071C5"/>
                </a:solidFill>
                <a:latin typeface="Intel Clear" panose="020B0604020203020204" pitchFamily="34" charset="0"/>
                <a:ea typeface="+mn-ea"/>
                <a:cs typeface="Intel Clear" panose="020B0604020203020204" pitchFamily="34" charset="0"/>
              </a:defRPr>
            </a:lvl3pPr>
            <a:lvl4pPr marL="969891" indent="-228584" algn="l" defTabSz="457166" rtl="0" eaLnBrk="1" latinLnBrk="0" hangingPunct="1">
              <a:spcBef>
                <a:spcPts val="200"/>
              </a:spcBef>
              <a:buFont typeface="Arial"/>
              <a:buChar char="–"/>
              <a:defRPr sz="1625" kern="1200">
                <a:solidFill>
                  <a:srgbClr val="0071C5"/>
                </a:solidFill>
                <a:latin typeface="Intel Clear" panose="020B0604020203020204" pitchFamily="34" charset="0"/>
                <a:ea typeface="+mn-ea"/>
                <a:cs typeface="Intel Clear" panose="020B0604020203020204" pitchFamily="34" charset="0"/>
              </a:defRPr>
            </a:lvl4pPr>
            <a:lvl5pPr marL="1319115" indent="-228584" algn="l" defTabSz="457166" rtl="0" eaLnBrk="1" latinLnBrk="0" hangingPunct="1">
              <a:spcBef>
                <a:spcPct val="20000"/>
              </a:spcBef>
              <a:buFont typeface="Arial"/>
              <a:buChar char="»"/>
              <a:defRPr sz="1313" kern="1200">
                <a:solidFill>
                  <a:srgbClr val="0071C5"/>
                </a:solidFill>
                <a:latin typeface="Intel Clear" panose="020B0604020203020204" pitchFamily="34" charset="0"/>
                <a:ea typeface="+mn-ea"/>
                <a:cs typeface="Intel Clear" panose="020B0604020203020204" pitchFamily="34" charset="0"/>
              </a:defRPr>
            </a:lvl5pPr>
            <a:lvl6pPr marL="2514411" indent="-228584" algn="l" defTabSz="457166" rtl="0" eaLnBrk="1" latinLnBrk="0" hangingPunct="1">
              <a:spcBef>
                <a:spcPct val="20000"/>
              </a:spcBef>
              <a:buFont typeface="Arial"/>
              <a:buChar char="•"/>
              <a:defRPr sz="1938" kern="1200">
                <a:solidFill>
                  <a:schemeClr val="tx1"/>
                </a:solidFill>
                <a:latin typeface="+mn-lt"/>
                <a:ea typeface="+mn-ea"/>
                <a:cs typeface="+mn-cs"/>
              </a:defRPr>
            </a:lvl6pPr>
            <a:lvl7pPr marL="2971577" indent="-228584" algn="l" defTabSz="457166" rtl="0" eaLnBrk="1" latinLnBrk="0" hangingPunct="1">
              <a:spcBef>
                <a:spcPct val="20000"/>
              </a:spcBef>
              <a:buFont typeface="Arial"/>
              <a:buChar char="•"/>
              <a:defRPr sz="1938" kern="1200">
                <a:solidFill>
                  <a:schemeClr val="tx1"/>
                </a:solidFill>
                <a:latin typeface="+mn-lt"/>
                <a:ea typeface="+mn-ea"/>
                <a:cs typeface="+mn-cs"/>
              </a:defRPr>
            </a:lvl7pPr>
            <a:lvl8pPr marL="3428744" indent="-228584" algn="l" defTabSz="457166" rtl="0" eaLnBrk="1" latinLnBrk="0" hangingPunct="1">
              <a:spcBef>
                <a:spcPct val="20000"/>
              </a:spcBef>
              <a:buFont typeface="Arial"/>
              <a:buChar char="•"/>
              <a:defRPr sz="1938" kern="1200">
                <a:solidFill>
                  <a:schemeClr val="tx1"/>
                </a:solidFill>
                <a:latin typeface="+mn-lt"/>
                <a:ea typeface="+mn-ea"/>
                <a:cs typeface="+mn-cs"/>
              </a:defRPr>
            </a:lvl8pPr>
            <a:lvl9pPr marL="3885909" indent="-228584" algn="l" defTabSz="457166" rtl="0" eaLnBrk="1" latinLnBrk="0" hangingPunct="1">
              <a:spcBef>
                <a:spcPct val="20000"/>
              </a:spcBef>
              <a:buFont typeface="Arial"/>
              <a:buChar char="•"/>
              <a:defRPr sz="1938" kern="1200">
                <a:solidFill>
                  <a:schemeClr val="tx1"/>
                </a:solidFill>
                <a:latin typeface="+mn-lt"/>
                <a:ea typeface="+mn-ea"/>
                <a:cs typeface="+mn-cs"/>
              </a:defRPr>
            </a:lvl9pPr>
          </a:lstStyle>
          <a:p>
            <a:pPr marL="4763" indent="-4763">
              <a:spcBef>
                <a:spcPts val="0"/>
              </a:spcBef>
              <a:spcAft>
                <a:spcPts val="300"/>
              </a:spcAft>
            </a:pPr>
            <a:r>
              <a:rPr lang="en-US" sz="1100" b="1" dirty="0" smtClean="0">
                <a:solidFill>
                  <a:srgbClr val="004280"/>
                </a:solidFill>
              </a:rPr>
              <a:t>Application:</a:t>
            </a:r>
            <a:r>
              <a:rPr lang="en-US" sz="1100" dirty="0" smtClean="0">
                <a:solidFill>
                  <a:srgbClr val="004280"/>
                </a:solidFill>
              </a:rPr>
              <a:t> Weather &amp; Research Forecast Model (WRF*) V3.6</a:t>
            </a:r>
          </a:p>
          <a:p>
            <a:pPr marL="4763" indent="-4763">
              <a:spcBef>
                <a:spcPts val="0"/>
              </a:spcBef>
              <a:spcAft>
                <a:spcPts val="300"/>
              </a:spcAft>
            </a:pPr>
            <a:r>
              <a:rPr lang="en-US" sz="1100" b="1" dirty="0" smtClean="0">
                <a:solidFill>
                  <a:srgbClr val="004280"/>
                </a:solidFill>
              </a:rPr>
              <a:t>Description:</a:t>
            </a:r>
            <a:r>
              <a:rPr lang="en-US" sz="1100" dirty="0" smtClean="0">
                <a:solidFill>
                  <a:srgbClr val="004280"/>
                </a:solidFill>
              </a:rPr>
              <a:t> WRF Model is a numerical weather prediction system designed to serve atmospheric research and operational forecasting needs. </a:t>
            </a:r>
            <a:r>
              <a:rPr lang="en-US" sz="1100" dirty="0">
                <a:solidFill>
                  <a:srgbClr val="004280"/>
                </a:solidFill>
              </a:rPr>
              <a:t>More at </a:t>
            </a:r>
            <a:r>
              <a:rPr lang="en-US" sz="1100" dirty="0">
                <a:solidFill>
                  <a:srgbClr val="004280"/>
                </a:solidFill>
                <a:hlinkClick r:id="rId4"/>
              </a:rPr>
              <a:t>http://</a:t>
            </a:r>
            <a:r>
              <a:rPr lang="en-US" sz="1100" dirty="0" smtClean="0">
                <a:solidFill>
                  <a:srgbClr val="004280"/>
                </a:solidFill>
                <a:hlinkClick r:id="rId4"/>
              </a:rPr>
              <a:t>www2.mmm.ucar.edu/wrf/users/wrfv3.6/updates-3.6.html</a:t>
            </a:r>
            <a:r>
              <a:rPr lang="en-US" sz="1100" dirty="0" smtClean="0">
                <a:solidFill>
                  <a:srgbClr val="004280"/>
                </a:solidFill>
              </a:rPr>
              <a:t>. </a:t>
            </a:r>
          </a:p>
          <a:p>
            <a:pPr marL="4763" indent="-4763">
              <a:spcBef>
                <a:spcPts val="0"/>
              </a:spcBef>
            </a:pPr>
            <a:r>
              <a:rPr lang="en-US" sz="1100" b="1" dirty="0">
                <a:solidFill>
                  <a:srgbClr val="004280"/>
                </a:solidFill>
              </a:rPr>
              <a:t>Availability</a:t>
            </a:r>
            <a:r>
              <a:rPr lang="en-US" sz="1100" dirty="0">
                <a:solidFill>
                  <a:srgbClr val="004280"/>
                </a:solidFill>
              </a:rPr>
              <a:t>:</a:t>
            </a:r>
            <a:endParaRPr lang="en-US" sz="1100" b="1" dirty="0" smtClean="0">
              <a:solidFill>
                <a:srgbClr val="004280"/>
              </a:solidFill>
            </a:endParaRPr>
          </a:p>
          <a:p>
            <a:pPr marL="114300" indent="-114300">
              <a:spcBef>
                <a:spcPts val="0"/>
              </a:spcBef>
              <a:buClr>
                <a:srgbClr val="004280"/>
              </a:buClr>
              <a:buFont typeface="Wingdings" panose="05000000000000000000" pitchFamily="2" charset="2"/>
              <a:buChar char="§"/>
            </a:pPr>
            <a:r>
              <a:rPr lang="en-US" sz="1100" b="1" dirty="0" smtClean="0">
                <a:solidFill>
                  <a:srgbClr val="004280"/>
                </a:solidFill>
              </a:rPr>
              <a:t>Code: </a:t>
            </a:r>
            <a:r>
              <a:rPr lang="en-US" sz="1100" dirty="0" smtClean="0">
                <a:solidFill>
                  <a:srgbClr val="004280"/>
                </a:solidFill>
                <a:hlinkClick r:id="rId5"/>
              </a:rPr>
              <a:t>http://www2.mmm.ucar.edu/wrf/users/download/get_ sources.html#V351</a:t>
            </a:r>
            <a:r>
              <a:rPr lang="en-US" sz="1100" dirty="0" smtClean="0">
                <a:solidFill>
                  <a:srgbClr val="004280"/>
                </a:solidFill>
              </a:rPr>
              <a:t> </a:t>
            </a:r>
          </a:p>
          <a:p>
            <a:pPr marL="114300" indent="-114300">
              <a:spcBef>
                <a:spcPts val="0"/>
              </a:spcBef>
              <a:buClr>
                <a:srgbClr val="004280"/>
              </a:buClr>
              <a:buFont typeface="Wingdings" panose="05000000000000000000" pitchFamily="2" charset="2"/>
              <a:buChar char="§"/>
            </a:pPr>
            <a:r>
              <a:rPr lang="en-US" sz="1100" b="1" dirty="0" smtClean="0">
                <a:solidFill>
                  <a:srgbClr val="004280"/>
                </a:solidFill>
              </a:rPr>
              <a:t>Recipe: </a:t>
            </a:r>
            <a:r>
              <a:rPr lang="en-US" sz="1100" dirty="0" smtClean="0">
                <a:solidFill>
                  <a:srgbClr val="004280"/>
                </a:solidFill>
                <a:hlinkClick r:id="rId6"/>
              </a:rPr>
              <a:t>https</a:t>
            </a:r>
            <a:r>
              <a:rPr lang="en-US" sz="1100" dirty="0">
                <a:solidFill>
                  <a:srgbClr val="004280"/>
                </a:solidFill>
                <a:hlinkClick r:id="rId6"/>
              </a:rPr>
              <a:t>://</a:t>
            </a:r>
            <a:r>
              <a:rPr lang="en-US" sz="1100" dirty="0" smtClean="0">
                <a:solidFill>
                  <a:srgbClr val="004280"/>
                </a:solidFill>
                <a:hlinkClick r:id="rId6"/>
              </a:rPr>
              <a:t>software.intel.com/en-us/articles/wrf-conus25km-on-intel-xeon-phi-coprocessors-and-intel-xeon-processors-in-symmetric-mode</a:t>
            </a:r>
            <a:r>
              <a:rPr lang="en-US" sz="1100" dirty="0">
                <a:solidFill>
                  <a:srgbClr val="004280"/>
                </a:solidFill>
              </a:rPr>
              <a:t> </a:t>
            </a:r>
          </a:p>
          <a:p>
            <a:pPr marL="4763" indent="-4763">
              <a:spcBef>
                <a:spcPts val="300"/>
              </a:spcBef>
              <a:spcAft>
                <a:spcPts val="300"/>
              </a:spcAft>
            </a:pPr>
            <a:r>
              <a:rPr lang="en-US" sz="1100" b="1" dirty="0" smtClean="0">
                <a:solidFill>
                  <a:srgbClr val="004280"/>
                </a:solidFill>
              </a:rPr>
              <a:t>Usage Model: </a:t>
            </a:r>
            <a:r>
              <a:rPr lang="en-US" sz="1100" dirty="0" smtClean="0">
                <a:solidFill>
                  <a:srgbClr val="004280"/>
                </a:solidFill>
              </a:rPr>
              <a:t>Baseline is the </a:t>
            </a:r>
            <a:r>
              <a:rPr lang="en-US" altLang="ja-JP" sz="1100" dirty="0">
                <a:solidFill>
                  <a:srgbClr val="004280"/>
                </a:solidFill>
              </a:rPr>
              <a:t>Intel® Xeon® processor E5-2697 </a:t>
            </a:r>
            <a:r>
              <a:rPr lang="en-US" altLang="ja-JP" sz="1100" dirty="0" smtClean="0">
                <a:solidFill>
                  <a:srgbClr val="004280"/>
                </a:solidFill>
              </a:rPr>
              <a:t>v2</a:t>
            </a:r>
            <a:r>
              <a:rPr lang="en-US" sz="1100" dirty="0" smtClean="0">
                <a:solidFill>
                  <a:srgbClr val="004280"/>
                </a:solidFill>
              </a:rPr>
              <a:t> host only, and speed up is shown with on both the host and </a:t>
            </a:r>
            <a:r>
              <a:rPr lang="en-US" sz="1100" dirty="0">
                <a:solidFill>
                  <a:srgbClr val="004280"/>
                </a:solidFill>
              </a:rPr>
              <a:t>on </a:t>
            </a:r>
            <a:r>
              <a:rPr lang="en-US" sz="1100" dirty="0" smtClean="0">
                <a:solidFill>
                  <a:srgbClr val="004280"/>
                </a:solidFill>
              </a:rPr>
              <a:t>the Intel</a:t>
            </a:r>
            <a:r>
              <a:rPr lang="en-US" sz="1100" dirty="0">
                <a:solidFill>
                  <a:srgbClr val="004280"/>
                </a:solidFill>
              </a:rPr>
              <a:t>® Xeon </a:t>
            </a:r>
            <a:r>
              <a:rPr lang="en-US" sz="1100" dirty="0" smtClean="0">
                <a:solidFill>
                  <a:srgbClr val="004280"/>
                </a:solidFill>
              </a:rPr>
              <a:t>Phi</a:t>
            </a:r>
            <a:r>
              <a:rPr lang="en-US" sz="1100" baseline="30000" dirty="0">
                <a:solidFill>
                  <a:srgbClr val="004280"/>
                </a:solidFill>
              </a:rPr>
              <a:t>™</a:t>
            </a:r>
            <a:r>
              <a:rPr lang="en-US" sz="1100" baseline="30000" dirty="0" smtClean="0">
                <a:solidFill>
                  <a:srgbClr val="004280"/>
                </a:solidFill>
              </a:rPr>
              <a:t> </a:t>
            </a:r>
            <a:r>
              <a:rPr lang="en-US" sz="1100" dirty="0">
                <a:solidFill>
                  <a:srgbClr val="004280"/>
                </a:solidFill>
              </a:rPr>
              <a:t>coprocessor </a:t>
            </a:r>
            <a:r>
              <a:rPr lang="en-US" sz="1100" dirty="0" smtClean="0">
                <a:solidFill>
                  <a:srgbClr val="004280"/>
                </a:solidFill>
              </a:rPr>
              <a:t>7120P, and on the </a:t>
            </a:r>
            <a:r>
              <a:rPr lang="en-US" altLang="ja-JP" sz="1100" dirty="0">
                <a:solidFill>
                  <a:srgbClr val="004280"/>
                </a:solidFill>
              </a:rPr>
              <a:t>Intel® Xeon® processor E5-2697 </a:t>
            </a:r>
            <a:r>
              <a:rPr lang="en-US" altLang="ja-JP" sz="1100" dirty="0" smtClean="0">
                <a:solidFill>
                  <a:srgbClr val="004280"/>
                </a:solidFill>
              </a:rPr>
              <a:t>v3 </a:t>
            </a:r>
            <a:r>
              <a:rPr lang="en-US" altLang="ja-JP" sz="1100" dirty="0">
                <a:solidFill>
                  <a:srgbClr val="004280"/>
                </a:solidFill>
              </a:rPr>
              <a:t>+</a:t>
            </a:r>
            <a:r>
              <a:rPr lang="en-US" altLang="ja-JP" sz="1100" dirty="0" smtClean="0">
                <a:solidFill>
                  <a:srgbClr val="004280"/>
                </a:solidFill>
              </a:rPr>
              <a:t> </a:t>
            </a:r>
            <a:r>
              <a:rPr lang="en-US" sz="1100" dirty="0" smtClean="0">
                <a:solidFill>
                  <a:srgbClr val="004280"/>
                </a:solidFill>
              </a:rPr>
              <a:t>Intel</a:t>
            </a:r>
            <a:r>
              <a:rPr lang="en-US" sz="1100" dirty="0">
                <a:solidFill>
                  <a:srgbClr val="004280"/>
                </a:solidFill>
              </a:rPr>
              <a:t>® Xeon Phi</a:t>
            </a:r>
            <a:r>
              <a:rPr lang="en-US" sz="1100" baseline="30000" dirty="0">
                <a:solidFill>
                  <a:srgbClr val="004280"/>
                </a:solidFill>
              </a:rPr>
              <a:t>™ </a:t>
            </a:r>
            <a:r>
              <a:rPr lang="en-US" sz="1100" dirty="0">
                <a:solidFill>
                  <a:srgbClr val="004280"/>
                </a:solidFill>
              </a:rPr>
              <a:t>coprocessor 7120P</a:t>
            </a:r>
            <a:r>
              <a:rPr lang="en-US" sz="1100" dirty="0" smtClean="0">
                <a:solidFill>
                  <a:srgbClr val="004280"/>
                </a:solidFill>
              </a:rPr>
              <a:t>. Performance shown is for released code.</a:t>
            </a:r>
          </a:p>
          <a:p>
            <a:pPr marL="4763" indent="-4763">
              <a:spcBef>
                <a:spcPts val="0"/>
              </a:spcBef>
              <a:spcAft>
                <a:spcPts val="300"/>
              </a:spcAft>
            </a:pPr>
            <a:r>
              <a:rPr lang="en-US" sz="1100" b="1" dirty="0" smtClean="0">
                <a:solidFill>
                  <a:srgbClr val="004280"/>
                </a:solidFill>
              </a:rPr>
              <a:t>Highlights:</a:t>
            </a:r>
            <a:r>
              <a:rPr lang="en-US" sz="1100" dirty="0" smtClean="0">
                <a:solidFill>
                  <a:srgbClr val="004280"/>
                </a:solidFill>
              </a:rPr>
              <a:t> The code had been optimized since 2011, delivered to the community, and available for download from the community site.</a:t>
            </a:r>
          </a:p>
          <a:p>
            <a:pPr marL="4763" indent="-4763">
              <a:spcBef>
                <a:spcPts val="0"/>
              </a:spcBef>
              <a:spcAft>
                <a:spcPts val="300"/>
              </a:spcAft>
            </a:pPr>
            <a:r>
              <a:rPr lang="en-US" sz="1100" b="1" dirty="0" smtClean="0">
                <a:solidFill>
                  <a:srgbClr val="004280"/>
                </a:solidFill>
              </a:rPr>
              <a:t>Results: </a:t>
            </a:r>
            <a:r>
              <a:rPr lang="en-US" sz="1100" dirty="0" smtClean="0">
                <a:solidFill>
                  <a:srgbClr val="004280"/>
                </a:solidFill>
              </a:rPr>
              <a:t>Symmetric process demonstrated up to 1.94X improved performance over the baseline </a:t>
            </a:r>
            <a:r>
              <a:rPr lang="en-US" altLang="ja-JP" sz="1100" dirty="0">
                <a:solidFill>
                  <a:srgbClr val="004280"/>
                </a:solidFill>
              </a:rPr>
              <a:t>Intel® Xeon® processor E5-2697 </a:t>
            </a:r>
            <a:r>
              <a:rPr lang="en-US" altLang="ja-JP" sz="1100" dirty="0" smtClean="0">
                <a:solidFill>
                  <a:srgbClr val="004280"/>
                </a:solidFill>
              </a:rPr>
              <a:t>v2</a:t>
            </a:r>
            <a:r>
              <a:rPr lang="en-US" sz="1100" dirty="0" smtClean="0">
                <a:solidFill>
                  <a:srgbClr val="004280"/>
                </a:solidFill>
              </a:rPr>
              <a:t>.</a:t>
            </a:r>
          </a:p>
        </p:txBody>
      </p:sp>
      <p:graphicFrame>
        <p:nvGraphicFramePr>
          <p:cNvPr id="15" name="Chart 14"/>
          <p:cNvGraphicFramePr>
            <a:graphicFrameLocks/>
          </p:cNvGraphicFramePr>
          <p:nvPr>
            <p:extLst>
              <p:ext uri="{D42A27DB-BD31-4B8C-83A1-F6EECF244321}">
                <p14:modId xmlns:p14="http://schemas.microsoft.com/office/powerpoint/2010/main" val="799489170"/>
              </p:ext>
            </p:extLst>
          </p:nvPr>
        </p:nvGraphicFramePr>
        <p:xfrm>
          <a:off x="150689" y="673082"/>
          <a:ext cx="4572173" cy="3825524"/>
        </p:xfrm>
        <a:graphic>
          <a:graphicData uri="http://schemas.openxmlformats.org/drawingml/2006/chart">
            <c:chart xmlns:c="http://schemas.openxmlformats.org/drawingml/2006/chart" xmlns:r="http://schemas.openxmlformats.org/officeDocument/2006/relationships" r:id="rId7"/>
          </a:graphicData>
        </a:graphic>
      </p:graphicFrame>
      <p:sp>
        <p:nvSpPr>
          <p:cNvPr id="16" name="Title 4"/>
          <p:cNvSpPr txBox="1">
            <a:spLocks/>
          </p:cNvSpPr>
          <p:nvPr/>
        </p:nvSpPr>
        <p:spPr>
          <a:xfrm>
            <a:off x="7094067" y="-1"/>
            <a:ext cx="640080" cy="155448"/>
          </a:xfrm>
          <a:prstGeom prst="rect">
            <a:avLst/>
          </a:prstGeom>
          <a:solidFill>
            <a:schemeClr val="accent6">
              <a:lumMod val="75000"/>
            </a:schemeClr>
          </a:solidFill>
        </p:spPr>
        <p:txBody>
          <a:bodyPr vert="horz" lIns="0" tIns="0" rIns="0" bIns="0" rtlCol="0" anchor="ctr" anchorCtr="0">
            <a:normAutofit fontScale="97500"/>
          </a:bodyPr>
          <a:lstStyle>
            <a:lvl1pPr algn="l" defTabSz="457166" rtl="0" eaLnBrk="1" latinLnBrk="0" hangingPunct="1">
              <a:spcBef>
                <a:spcPct val="0"/>
              </a:spcBef>
              <a:buNone/>
              <a:defRPr sz="2875" kern="1200" baseline="0">
                <a:solidFill>
                  <a:schemeClr val="accent1"/>
                </a:solidFill>
                <a:latin typeface="Intel Clear" panose="020B0604020203020204" pitchFamily="34" charset="0"/>
                <a:ea typeface="+mj-ea"/>
                <a:cs typeface="+mj-cs"/>
              </a:defRPr>
            </a:lvl1pPr>
          </a:lstStyle>
          <a:p>
            <a:pPr algn="ctr">
              <a:spcBef>
                <a:spcPts val="900"/>
              </a:spcBef>
            </a:pPr>
            <a:r>
              <a:rPr lang="en-US" sz="900" b="1" spc="-50" dirty="0">
                <a:solidFill>
                  <a:prstClr val="white"/>
                </a:solidFill>
                <a:cs typeface="Intel Clear Light"/>
              </a:rPr>
              <a:t>4</a:t>
            </a:r>
            <a:r>
              <a:rPr lang="en-US" sz="900" b="1" spc="-50" dirty="0" smtClean="0">
                <a:solidFill>
                  <a:prstClr val="white"/>
                </a:solidFill>
                <a:cs typeface="Intel Clear Light"/>
              </a:rPr>
              <a:t> NODES</a:t>
            </a:r>
            <a:endParaRPr lang="en-US" sz="900" b="1" spc="-50" dirty="0">
              <a:solidFill>
                <a:prstClr val="white"/>
              </a:solidFill>
              <a:cs typeface="Intel Clear Light"/>
            </a:endParaRPr>
          </a:p>
        </p:txBody>
      </p:sp>
      <p:pic>
        <p:nvPicPr>
          <p:cNvPr id="17" name="Picture 16" descr="icon-weather.png"/>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8859" y="82712"/>
            <a:ext cx="353162" cy="201285"/>
          </a:xfrm>
          <a:prstGeom prst="rect">
            <a:avLst/>
          </a:prstGeom>
        </p:spPr>
      </p:pic>
      <p:sp>
        <p:nvSpPr>
          <p:cNvPr id="18" name="TextBox 17"/>
          <p:cNvSpPr txBox="1"/>
          <p:nvPr/>
        </p:nvSpPr>
        <p:spPr>
          <a:xfrm>
            <a:off x="7728785" y="2187"/>
            <a:ext cx="1426994" cy="155448"/>
          </a:xfrm>
          <a:prstGeom prst="rect">
            <a:avLst/>
          </a:prstGeom>
          <a:solidFill>
            <a:srgbClr val="CC3399"/>
          </a:solidFill>
          <a:ln w="38100" cap="flat" cmpd="sng" algn="ctr">
            <a:noFill/>
            <a:prstDash val="solid"/>
          </a:ln>
          <a:effectLst/>
        </p:spPr>
        <p:txBody>
          <a:bodyPr wrap="none" rtlCol="0" anchor="ctr" anchorCtr="0">
            <a:spAutoFit/>
          </a:bodyPr>
          <a:lstStyle/>
          <a:p>
            <a:pPr defTabSz="914400">
              <a:defRPr/>
            </a:pPr>
            <a:r>
              <a:rPr lang="en-US" sz="900" b="1" kern="0" dirty="0" smtClean="0">
                <a:solidFill>
                  <a:prstClr val="white"/>
                </a:solidFill>
                <a:latin typeface="Intel Clear"/>
                <a:cs typeface="Neo Sans Intel"/>
              </a:rPr>
              <a:t>CLUSTER BENCHMARK</a:t>
            </a:r>
          </a:p>
        </p:txBody>
      </p:sp>
      <p:sp>
        <p:nvSpPr>
          <p:cNvPr id="19" name="TextBox 1"/>
          <p:cNvSpPr txBox="1"/>
          <p:nvPr/>
        </p:nvSpPr>
        <p:spPr>
          <a:xfrm>
            <a:off x="265440" y="3927135"/>
            <a:ext cx="4284784" cy="553998"/>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000" dirty="0">
                <a:solidFill>
                  <a:prstClr val="black"/>
                </a:solidFill>
                <a:latin typeface="Intel Clear" panose="020B0604020203020204" pitchFamily="34" charset="0"/>
                <a:cs typeface="Neo Sans Intel"/>
              </a:rPr>
              <a:t>“Xeon E5-2697 </a:t>
            </a:r>
            <a:r>
              <a:rPr lang="en-US" sz="1000" dirty="0" smtClean="0">
                <a:solidFill>
                  <a:prstClr val="black"/>
                </a:solidFill>
                <a:latin typeface="Intel Clear" panose="020B0604020203020204" pitchFamily="34" charset="0"/>
                <a:cs typeface="Neo Sans Intel"/>
              </a:rPr>
              <a:t>v2” </a:t>
            </a:r>
            <a:r>
              <a:rPr lang="en-US" sz="1000" dirty="0">
                <a:solidFill>
                  <a:prstClr val="black"/>
                </a:solidFill>
                <a:latin typeface="Intel Clear" panose="020B0604020203020204" pitchFamily="34" charset="0"/>
                <a:cs typeface="Neo Sans Intel"/>
              </a:rPr>
              <a:t>= Intel® Xeon® processor E5-2697 </a:t>
            </a:r>
            <a:r>
              <a:rPr lang="en-US" sz="1000" dirty="0" smtClean="0">
                <a:solidFill>
                  <a:prstClr val="black"/>
                </a:solidFill>
                <a:latin typeface="Intel Clear" panose="020B0604020203020204" pitchFamily="34" charset="0"/>
                <a:cs typeface="Neo Sans Intel"/>
              </a:rPr>
              <a:t>v2</a:t>
            </a:r>
            <a:endParaRPr lang="en-US" sz="1000" dirty="0">
              <a:solidFill>
                <a:prstClr val="black"/>
              </a:solidFill>
              <a:latin typeface="Intel Clear" panose="020B0604020203020204" pitchFamily="34" charset="0"/>
              <a:cs typeface="Neo Sans Intel"/>
            </a:endParaRPr>
          </a:p>
          <a:p>
            <a:pPr algn="ctr"/>
            <a:r>
              <a:rPr lang="en-US" sz="1000" dirty="0" smtClean="0">
                <a:solidFill>
                  <a:prstClr val="black"/>
                </a:solidFill>
                <a:latin typeface="Intel Clear" panose="020B0604020203020204" pitchFamily="34" charset="0"/>
                <a:cs typeface="Neo Sans Intel"/>
              </a:rPr>
              <a:t>“Xeon E5-2697 v3” = Intel® Xeon® processor E5-2697 v3</a:t>
            </a:r>
          </a:p>
          <a:p>
            <a:pPr algn="ctr"/>
            <a:r>
              <a:rPr lang="en-US" sz="1000" dirty="0" smtClean="0">
                <a:solidFill>
                  <a:prstClr val="black"/>
                </a:solidFill>
                <a:latin typeface="Intel Clear" panose="020B0604020203020204" pitchFamily="34" charset="0"/>
                <a:cs typeface="Neo Sans Intel"/>
              </a:rPr>
              <a:t>“Xeon Phi 7120P” = Intel® Xeon Phi™ coprocessor 7120P</a:t>
            </a:r>
          </a:p>
        </p:txBody>
      </p:sp>
      <p:sp>
        <p:nvSpPr>
          <p:cNvPr id="20" name="TextBox 19"/>
          <p:cNvSpPr txBox="1"/>
          <p:nvPr/>
        </p:nvSpPr>
        <p:spPr>
          <a:xfrm rot="16200000">
            <a:off x="-775093" y="1982455"/>
            <a:ext cx="2188007" cy="246221"/>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000" dirty="0" smtClean="0">
                <a:solidFill>
                  <a:prstClr val="black"/>
                </a:solidFill>
                <a:latin typeface="Intel Clear" panose="020B0604020203020204" pitchFamily="34" charset="0"/>
                <a:cs typeface="Neo Sans Intel"/>
              </a:rPr>
              <a:t>Comparative Performance</a:t>
            </a:r>
          </a:p>
        </p:txBody>
      </p:sp>
      <p:sp>
        <p:nvSpPr>
          <p:cNvPr id="21" name="TextBox 20"/>
          <p:cNvSpPr txBox="1"/>
          <p:nvPr/>
        </p:nvSpPr>
        <p:spPr>
          <a:xfrm>
            <a:off x="6764748" y="4814530"/>
            <a:ext cx="1030796" cy="182880"/>
          </a:xfrm>
          <a:prstGeom prst="rect">
            <a:avLst/>
          </a:prstGeom>
          <a:solidFill>
            <a:schemeClr val="bg1"/>
          </a:solidFill>
        </p:spPr>
        <p:txBody>
          <a:bodyPr wrap="square" rtlCol="0">
            <a:spAutoFit/>
          </a:bodyPr>
          <a:lstStyle/>
          <a:p>
            <a:pPr algn="ctr"/>
            <a:endParaRPr lang="en-US" sz="1400" dirty="0" smtClean="0">
              <a:solidFill>
                <a:schemeClr val="tx2"/>
              </a:solidFill>
              <a:latin typeface="Intel Clear" panose="020B0604020203020204" pitchFamily="34" charset="0"/>
              <a:cs typeface="Neo Sans Intel"/>
            </a:endParaRPr>
          </a:p>
        </p:txBody>
      </p:sp>
      <p:sp>
        <p:nvSpPr>
          <p:cNvPr id="22" name="TextBox 21"/>
          <p:cNvSpPr txBox="1"/>
          <p:nvPr/>
        </p:nvSpPr>
        <p:spPr>
          <a:xfrm>
            <a:off x="111075" y="4598014"/>
            <a:ext cx="2341799" cy="107722"/>
          </a:xfrm>
          <a:prstGeom prst="rect">
            <a:avLst/>
          </a:prstGeom>
          <a:noFill/>
        </p:spPr>
        <p:txBody>
          <a:bodyPr wrap="square" lIns="0" tIns="0" rIns="0" bIns="0" rtlCol="0" anchor="ctr" anchorCtr="0">
            <a:spAutoFit/>
          </a:bodyPr>
          <a:lstStyle/>
          <a:p>
            <a:r>
              <a:rPr lang="en-US" sz="700" dirty="0" smtClean="0">
                <a:latin typeface="Intel Clear" panose="020B0604020203020204" pitchFamily="34" charset="0"/>
                <a:cs typeface="Neo Sans Intel"/>
              </a:rPr>
              <a:t>For configuration details, </a:t>
            </a:r>
            <a:r>
              <a:rPr lang="en-US" sz="700" dirty="0" smtClean="0">
                <a:latin typeface="Intel Clear" panose="020B0604020203020204" pitchFamily="34" charset="0"/>
                <a:cs typeface="Neo Sans Intel"/>
                <a:hlinkClick r:id="" action="ppaction://noaction"/>
              </a:rPr>
              <a:t>go here</a:t>
            </a:r>
            <a:r>
              <a:rPr lang="en-US" sz="700" dirty="0" smtClean="0">
                <a:latin typeface="Intel Clear" panose="020B0604020203020204" pitchFamily="34" charset="0"/>
                <a:cs typeface="Neo Sans Intel"/>
              </a:rPr>
              <a:t>.</a:t>
            </a:r>
          </a:p>
        </p:txBody>
      </p:sp>
      <p:sp>
        <p:nvSpPr>
          <p:cNvPr id="23" name="TextBox 28"/>
          <p:cNvSpPr txBox="1"/>
          <p:nvPr/>
        </p:nvSpPr>
        <p:spPr>
          <a:xfrm>
            <a:off x="1190534" y="1953220"/>
            <a:ext cx="365760" cy="153888"/>
          </a:xfrm>
          <a:prstGeom prst="rect">
            <a:avLst/>
          </a:prstGeom>
          <a:noFill/>
        </p:spPr>
        <p:txBody>
          <a:bodyPr wrap="square" lIns="0" tIns="0" rIns="0" bIns="0" rtlCol="0"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000" dirty="0">
                <a:latin typeface="Intel Clear" panose="020B0604020203020204" pitchFamily="34" charset="0"/>
                <a:cs typeface="Neo Sans Intel"/>
              </a:rPr>
              <a:t>1</a:t>
            </a:r>
            <a:endParaRPr lang="en-US" sz="1000" dirty="0" smtClean="0">
              <a:latin typeface="Intel Clear" panose="020B0604020203020204" pitchFamily="34" charset="0"/>
              <a:cs typeface="Neo Sans Intel"/>
            </a:endParaRPr>
          </a:p>
        </p:txBody>
      </p:sp>
      <p:sp>
        <p:nvSpPr>
          <p:cNvPr id="24" name="TextBox 28"/>
          <p:cNvSpPr txBox="1"/>
          <p:nvPr/>
        </p:nvSpPr>
        <p:spPr>
          <a:xfrm>
            <a:off x="2081814" y="1702327"/>
            <a:ext cx="365760" cy="153888"/>
          </a:xfrm>
          <a:prstGeom prst="rect">
            <a:avLst/>
          </a:prstGeom>
          <a:noFill/>
        </p:spPr>
        <p:txBody>
          <a:bodyPr wrap="square" lIns="0" tIns="0" rIns="0" bIns="0" rtlCol="0"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000" dirty="0" smtClean="0">
                <a:latin typeface="Intel Clear" panose="020B0604020203020204" pitchFamily="34" charset="0"/>
                <a:cs typeface="Neo Sans Intel"/>
              </a:rPr>
              <a:t>1.27X</a:t>
            </a:r>
          </a:p>
        </p:txBody>
      </p:sp>
      <p:sp>
        <p:nvSpPr>
          <p:cNvPr id="25" name="TextBox 28"/>
          <p:cNvSpPr txBox="1"/>
          <p:nvPr/>
        </p:nvSpPr>
        <p:spPr>
          <a:xfrm>
            <a:off x="2977279" y="1670503"/>
            <a:ext cx="365760" cy="153888"/>
          </a:xfrm>
          <a:prstGeom prst="rect">
            <a:avLst/>
          </a:prstGeom>
          <a:noFill/>
        </p:spPr>
        <p:txBody>
          <a:bodyPr wrap="square" lIns="0" tIns="0" rIns="0" bIns="0" rtlCol="0"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000" dirty="0" smtClean="0">
                <a:latin typeface="Intel Clear" panose="020B0604020203020204" pitchFamily="34" charset="0"/>
                <a:cs typeface="Neo Sans Intel"/>
              </a:rPr>
              <a:t>1.3X</a:t>
            </a:r>
          </a:p>
        </p:txBody>
      </p:sp>
      <p:sp>
        <p:nvSpPr>
          <p:cNvPr id="26" name="TextBox 28"/>
          <p:cNvSpPr txBox="1"/>
          <p:nvPr/>
        </p:nvSpPr>
        <p:spPr>
          <a:xfrm>
            <a:off x="3853189" y="1101518"/>
            <a:ext cx="365760" cy="153888"/>
          </a:xfrm>
          <a:prstGeom prst="rect">
            <a:avLst/>
          </a:prstGeom>
          <a:noFill/>
        </p:spPr>
        <p:txBody>
          <a:bodyPr wrap="square" lIns="0" tIns="0" rIns="0" bIns="0" rtlCol="0"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000" dirty="0" smtClean="0">
                <a:latin typeface="Intel Clear" panose="020B0604020203020204" pitchFamily="34" charset="0"/>
                <a:cs typeface="Neo Sans Intel"/>
              </a:rPr>
              <a:t>1.94X</a:t>
            </a:r>
          </a:p>
        </p:txBody>
      </p:sp>
      <p:sp>
        <p:nvSpPr>
          <p:cNvPr id="27" name="Rectangle 26"/>
          <p:cNvSpPr/>
          <p:nvPr/>
        </p:nvSpPr>
        <p:spPr>
          <a:xfrm>
            <a:off x="32123" y="4990333"/>
            <a:ext cx="4572000" cy="196208"/>
          </a:xfrm>
          <a:prstGeom prst="rect">
            <a:avLst/>
          </a:prstGeom>
        </p:spPr>
        <p:txBody>
          <a:bodyPr>
            <a:spAutoFit/>
          </a:bodyPr>
          <a:lstStyle/>
          <a:p>
            <a:r>
              <a:rPr lang="en-US" sz="675" dirty="0">
                <a:solidFill>
                  <a:prstClr val="white"/>
                </a:solidFill>
                <a:latin typeface="Intel Clear" panose="020B0604020203020204" pitchFamily="34" charset="0"/>
                <a:ea typeface="Calibri" panose="020F0502020204030204" pitchFamily="34" charset="0"/>
                <a:cs typeface="Times New Roman" panose="02020603050405020304" pitchFamily="18" charset="0"/>
              </a:rPr>
              <a:t>* Other names and brands may be claimed as the property of others. </a:t>
            </a:r>
            <a:endParaRPr lang="en-US" sz="675" dirty="0">
              <a:solidFill>
                <a:prstClr val="white"/>
              </a:solidFill>
              <a:latin typeface="Intel Clear" panose="020B0604020203020204" pitchFamily="34" charset="0"/>
            </a:endParaRPr>
          </a:p>
        </p:txBody>
      </p:sp>
    </p:spTree>
    <p:extLst>
      <p:ext uri="{BB962C8B-B14F-4D97-AF65-F5344CB8AC3E}">
        <p14:creationId xmlns:p14="http://schemas.microsoft.com/office/powerpoint/2010/main" val="910283665"/>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Chart 17"/>
          <p:cNvGraphicFramePr/>
          <p:nvPr>
            <p:extLst>
              <p:ext uri="{D42A27DB-BD31-4B8C-83A1-F6EECF244321}">
                <p14:modId xmlns:p14="http://schemas.microsoft.com/office/powerpoint/2010/main" val="2314255683"/>
              </p:ext>
            </p:extLst>
          </p:nvPr>
        </p:nvGraphicFramePr>
        <p:xfrm>
          <a:off x="111312" y="735614"/>
          <a:ext cx="4547593" cy="3804443"/>
        </p:xfrm>
        <a:graphic>
          <a:graphicData uri="http://schemas.openxmlformats.org/drawingml/2006/chart">
            <c:chart xmlns:c="http://schemas.openxmlformats.org/drawingml/2006/chart" xmlns:r="http://schemas.openxmlformats.org/officeDocument/2006/relationships" r:id="rId3"/>
          </a:graphicData>
        </a:graphic>
      </p:graphicFrame>
      <p:sp>
        <p:nvSpPr>
          <p:cNvPr id="4" name="Slide Number Placeholder 3"/>
          <p:cNvSpPr>
            <a:spLocks noGrp="1"/>
          </p:cNvSpPr>
          <p:nvPr>
            <p:ph type="sldNum" sz="quarter" idx="12"/>
          </p:nvPr>
        </p:nvSpPr>
        <p:spPr/>
        <p:txBody>
          <a:bodyPr/>
          <a:lstStyle/>
          <a:p>
            <a:fld id="{6A174EDC-730F-0E4F-8F7E-AD594D963D71}" type="slidenum">
              <a:rPr lang="en-US" smtClean="0"/>
              <a:pPr/>
              <a:t>37</a:t>
            </a:fld>
            <a:endParaRPr lang="en-US" dirty="0"/>
          </a:p>
        </p:txBody>
      </p:sp>
      <p:sp>
        <p:nvSpPr>
          <p:cNvPr id="6" name="Title 1"/>
          <p:cNvSpPr txBox="1">
            <a:spLocks/>
          </p:cNvSpPr>
          <p:nvPr/>
        </p:nvSpPr>
        <p:spPr>
          <a:xfrm>
            <a:off x="469267" y="41562"/>
            <a:ext cx="4193169" cy="702711"/>
          </a:xfrm>
          <a:prstGeom prst="rect">
            <a:avLst/>
          </a:prstGeom>
        </p:spPr>
        <p:txBody>
          <a:bodyPr vert="horz" lIns="0" tIns="0" rIns="0" bIns="0" rtlCol="0" anchor="t" anchorCtr="0">
            <a:noAutofit/>
          </a:bodyPr>
          <a:lstStyle>
            <a:lvl1pPr algn="l" defTabSz="342900" rtl="0" eaLnBrk="1" latinLnBrk="0" hangingPunct="1">
              <a:spcBef>
                <a:spcPct val="0"/>
              </a:spcBef>
              <a:buNone/>
              <a:defRPr sz="2700" kern="1200" baseline="0">
                <a:solidFill>
                  <a:schemeClr val="accent1"/>
                </a:solidFill>
                <a:latin typeface="+mj-lt"/>
                <a:ea typeface="+mj-ea"/>
                <a:cs typeface="+mj-cs"/>
              </a:defRPr>
            </a:lvl1pPr>
          </a:lstStyle>
          <a:p>
            <a:pPr>
              <a:defRPr/>
            </a:pPr>
            <a:r>
              <a:rPr lang="en-US" sz="2200" dirty="0" smtClean="0">
                <a:solidFill>
                  <a:srgbClr val="0071C5"/>
                </a:solidFill>
                <a:latin typeface="Intel Clear Light"/>
              </a:rPr>
              <a:t>LAMMPS* </a:t>
            </a:r>
            <a:endParaRPr lang="en-US" sz="2200" dirty="0">
              <a:solidFill>
                <a:srgbClr val="0071C5"/>
              </a:solidFill>
              <a:latin typeface="Intel Clear Light"/>
            </a:endParaRPr>
          </a:p>
          <a:p>
            <a:pPr>
              <a:defRPr/>
            </a:pPr>
            <a:r>
              <a:rPr lang="en-US" sz="1800" i="1" dirty="0" smtClean="0">
                <a:solidFill>
                  <a:srgbClr val="0071C5"/>
                </a:solidFill>
                <a:latin typeface="Intel Clear Light"/>
              </a:rPr>
              <a:t>Liquid Crystal Benchmark; 524K Atoms</a:t>
            </a:r>
            <a:endParaRPr lang="en-US" sz="1800" i="1" dirty="0">
              <a:solidFill>
                <a:srgbClr val="0071C5"/>
              </a:solidFill>
              <a:latin typeface="Intel Clear Light"/>
            </a:endParaRPr>
          </a:p>
        </p:txBody>
      </p:sp>
      <p:sp>
        <p:nvSpPr>
          <p:cNvPr id="7" name="Content Placeholder 20"/>
          <p:cNvSpPr txBox="1">
            <a:spLocks/>
          </p:cNvSpPr>
          <p:nvPr/>
        </p:nvSpPr>
        <p:spPr>
          <a:xfrm>
            <a:off x="4751722" y="593388"/>
            <a:ext cx="4270539" cy="4240920"/>
          </a:xfrm>
          <a:prstGeom prst="rect">
            <a:avLst/>
          </a:prstGeom>
        </p:spPr>
        <p:txBody>
          <a:bodyPr vert="horz" lIns="0" tIns="0" rIns="0" bIns="0" rtlCol="0">
            <a:noAutofit/>
          </a:bodyPr>
          <a:lstStyle>
            <a:lvl1pPr marL="175022" indent="-175022" algn="l" defTabSz="342900" rtl="0" eaLnBrk="1" latinLnBrk="0" hangingPunct="1">
              <a:spcBef>
                <a:spcPts val="900"/>
              </a:spcBef>
              <a:spcAft>
                <a:spcPts val="0"/>
              </a:spcAft>
              <a:buClr>
                <a:schemeClr val="bg1"/>
              </a:buClr>
              <a:buFont typeface="Arial"/>
              <a:buChar char="•"/>
              <a:defRPr sz="1800" b="0" kern="1200">
                <a:solidFill>
                  <a:srgbClr val="FFFFFF"/>
                </a:solidFill>
                <a:latin typeface="+mn-lt"/>
                <a:ea typeface="+mn-ea"/>
                <a:cs typeface="Intel Clear" panose="020B0604020203020204" pitchFamily="34" charset="0"/>
              </a:defRPr>
            </a:lvl1pPr>
            <a:lvl2pPr marL="517922" indent="-175022" algn="l" defTabSz="342900" rtl="0" eaLnBrk="1" latinLnBrk="0" hangingPunct="1">
              <a:spcBef>
                <a:spcPts val="900"/>
              </a:spcBef>
              <a:buClr>
                <a:schemeClr val="bg1"/>
              </a:buClr>
              <a:buFont typeface="Arial"/>
              <a:buChar char="•"/>
              <a:defRPr sz="1500" kern="1200" baseline="0">
                <a:solidFill>
                  <a:srgbClr val="FFFFFF"/>
                </a:solidFill>
                <a:latin typeface="+mn-lt"/>
                <a:ea typeface="+mn-ea"/>
                <a:cs typeface="Intel Clear" panose="020B0604020203020204" pitchFamily="34" charset="0"/>
              </a:defRPr>
            </a:lvl2pPr>
            <a:lvl3pPr marL="815579" indent="-129779" algn="l" defTabSz="342900" rtl="0" eaLnBrk="1" latinLnBrk="0" hangingPunct="1">
              <a:spcBef>
                <a:spcPts val="600"/>
              </a:spcBef>
              <a:buClr>
                <a:schemeClr val="bg1"/>
              </a:buClr>
              <a:buFont typeface="Arial"/>
              <a:buChar char="•"/>
              <a:defRPr sz="1350" kern="1200">
                <a:solidFill>
                  <a:srgbClr val="FFFFFF"/>
                </a:solidFill>
                <a:latin typeface="+mn-lt"/>
                <a:ea typeface="+mn-ea"/>
                <a:cs typeface="Intel Clear" panose="020B0604020203020204" pitchFamily="34" charset="0"/>
              </a:defRPr>
            </a:lvl3pPr>
            <a:lvl4pPr marL="1158479" indent="-129779" algn="l" defTabSz="342900" rtl="0" eaLnBrk="1" latinLnBrk="0" hangingPunct="1">
              <a:spcBef>
                <a:spcPct val="20000"/>
              </a:spcBef>
              <a:buClr>
                <a:schemeClr val="bg1"/>
              </a:buClr>
              <a:buFont typeface="Arial"/>
              <a:buChar char="•"/>
              <a:defRPr sz="1200" kern="1200">
                <a:solidFill>
                  <a:srgbClr val="FFFFFF"/>
                </a:solidFill>
                <a:latin typeface="+mn-lt"/>
                <a:ea typeface="+mn-ea"/>
                <a:cs typeface="Intel Clear" panose="020B0604020203020204" pitchFamily="34" charset="0"/>
              </a:defRPr>
            </a:lvl4pPr>
            <a:lvl5pPr marL="1501379" indent="-129779" algn="l" defTabSz="342900" rtl="0" eaLnBrk="1" latinLnBrk="0" hangingPunct="1">
              <a:spcBef>
                <a:spcPct val="20000"/>
              </a:spcBef>
              <a:buClr>
                <a:schemeClr val="bg1"/>
              </a:buClr>
              <a:buFont typeface="Arial"/>
              <a:buChar char="•"/>
              <a:defRPr sz="1200" kern="1200">
                <a:solidFill>
                  <a:srgbClr val="FFFFFF"/>
                </a:solidFill>
                <a:latin typeface="+mn-lt"/>
                <a:ea typeface="+mn-ea"/>
                <a:cs typeface="Intel Clear" panose="020B0604020203020204" pitchFamily="34" charset="0"/>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0" indent="0">
              <a:spcBef>
                <a:spcPts val="0"/>
              </a:spcBef>
              <a:spcAft>
                <a:spcPts val="300"/>
              </a:spcAft>
              <a:buClr>
                <a:sysClr val="window" lastClr="FFFFFF"/>
              </a:buClr>
              <a:buFont typeface="Arial"/>
              <a:buNone/>
              <a:defRPr/>
            </a:pPr>
            <a:r>
              <a:rPr lang="en-US" sz="1100" b="1" dirty="0" smtClean="0">
                <a:solidFill>
                  <a:srgbClr val="004280"/>
                </a:solidFill>
                <a:latin typeface="Intel Clear"/>
              </a:rPr>
              <a:t>Application:</a:t>
            </a:r>
            <a:r>
              <a:rPr lang="en-US" sz="1100" dirty="0" smtClean="0">
                <a:solidFill>
                  <a:srgbClr val="004280"/>
                </a:solidFill>
                <a:latin typeface="Intel Clear"/>
              </a:rPr>
              <a:t> LAMMPS* </a:t>
            </a:r>
          </a:p>
          <a:p>
            <a:pPr marL="0" indent="0">
              <a:spcBef>
                <a:spcPts val="0"/>
              </a:spcBef>
              <a:spcAft>
                <a:spcPts val="300"/>
              </a:spcAft>
              <a:buClr>
                <a:sysClr val="window" lastClr="FFFFFF"/>
              </a:buClr>
              <a:buNone/>
              <a:defRPr/>
            </a:pPr>
            <a:r>
              <a:rPr lang="en-US" sz="1100" b="1" dirty="0" smtClean="0">
                <a:solidFill>
                  <a:srgbClr val="004280"/>
                </a:solidFill>
                <a:latin typeface="Intel Clear"/>
              </a:rPr>
              <a:t>Description:</a:t>
            </a:r>
            <a:r>
              <a:rPr lang="en-US" sz="1100" dirty="0" smtClean="0">
                <a:solidFill>
                  <a:srgbClr val="004280"/>
                </a:solidFill>
                <a:latin typeface="Intel Clear"/>
              </a:rPr>
              <a:t> Simulation of molecular </a:t>
            </a:r>
            <a:r>
              <a:rPr lang="en-US" sz="1100" dirty="0">
                <a:solidFill>
                  <a:srgbClr val="004280"/>
                </a:solidFill>
                <a:latin typeface="Intel Clear"/>
              </a:rPr>
              <a:t>s</a:t>
            </a:r>
            <a:r>
              <a:rPr lang="en-US" sz="1100" dirty="0" smtClean="0">
                <a:solidFill>
                  <a:srgbClr val="004280"/>
                </a:solidFill>
                <a:latin typeface="Intel Clear"/>
              </a:rPr>
              <a:t>ystems with classical </a:t>
            </a:r>
            <a:r>
              <a:rPr lang="en-US" sz="1100" dirty="0">
                <a:solidFill>
                  <a:srgbClr val="004280"/>
                </a:solidFill>
                <a:latin typeface="Intel Clear"/>
              </a:rPr>
              <a:t>m</a:t>
            </a:r>
            <a:r>
              <a:rPr lang="en-US" sz="1100" dirty="0" smtClean="0">
                <a:solidFill>
                  <a:srgbClr val="004280"/>
                </a:solidFill>
                <a:latin typeface="Intel Clear"/>
              </a:rPr>
              <a:t>odels</a:t>
            </a:r>
            <a:r>
              <a:rPr lang="en-US" sz="1100" dirty="0">
                <a:solidFill>
                  <a:srgbClr val="004280"/>
                </a:solidFill>
                <a:latin typeface="Intel Clear"/>
              </a:rPr>
              <a:t>. More at </a:t>
            </a:r>
            <a:r>
              <a:rPr lang="en-US" sz="1100" dirty="0">
                <a:solidFill>
                  <a:srgbClr val="004280"/>
                </a:solidFill>
                <a:latin typeface="Intel Clear"/>
                <a:hlinkClick r:id="rId4"/>
              </a:rPr>
              <a:t>http://lammps.sandia.gov/</a:t>
            </a:r>
            <a:r>
              <a:rPr lang="en-US" sz="1100" dirty="0">
                <a:solidFill>
                  <a:srgbClr val="004280"/>
                </a:solidFill>
                <a:latin typeface="Intel Clear"/>
              </a:rPr>
              <a:t> </a:t>
            </a:r>
            <a:endParaRPr lang="en-US" sz="1100" dirty="0" smtClean="0">
              <a:solidFill>
                <a:srgbClr val="004280"/>
              </a:solidFill>
              <a:latin typeface="Intel Clear"/>
            </a:endParaRPr>
          </a:p>
          <a:p>
            <a:pPr marL="0" indent="0">
              <a:spcBef>
                <a:spcPts val="0"/>
              </a:spcBef>
              <a:buClr>
                <a:sysClr val="window" lastClr="FFFFFF"/>
              </a:buClr>
              <a:buNone/>
              <a:defRPr/>
            </a:pPr>
            <a:r>
              <a:rPr lang="en-US" sz="1100" b="1" dirty="0">
                <a:solidFill>
                  <a:srgbClr val="004280"/>
                </a:solidFill>
                <a:latin typeface="Intel Clear"/>
              </a:rPr>
              <a:t>Availability:</a:t>
            </a:r>
            <a:r>
              <a:rPr lang="en-US" sz="1100" dirty="0">
                <a:solidFill>
                  <a:srgbClr val="004280"/>
                </a:solidFill>
                <a:latin typeface="Intel Clear"/>
              </a:rPr>
              <a:t> </a:t>
            </a:r>
          </a:p>
          <a:p>
            <a:pPr marL="117475" indent="-117475">
              <a:spcBef>
                <a:spcPts val="0"/>
              </a:spcBef>
              <a:buClr>
                <a:srgbClr val="004280"/>
              </a:buClr>
              <a:buFont typeface="Wingdings" panose="05000000000000000000" pitchFamily="2" charset="2"/>
              <a:buChar char="§"/>
              <a:defRPr/>
            </a:pPr>
            <a:r>
              <a:rPr lang="en-US" sz="1100" b="1" dirty="0">
                <a:solidFill>
                  <a:srgbClr val="004280"/>
                </a:solidFill>
                <a:latin typeface="Intel Clear"/>
              </a:rPr>
              <a:t>Code:</a:t>
            </a:r>
            <a:r>
              <a:rPr lang="en-US" sz="1100" dirty="0">
                <a:solidFill>
                  <a:srgbClr val="004280"/>
                </a:solidFill>
                <a:latin typeface="Intel Clear"/>
              </a:rPr>
              <a:t> In main LAMMPS </a:t>
            </a:r>
            <a:r>
              <a:rPr lang="en-US" sz="1100" dirty="0" smtClean="0">
                <a:solidFill>
                  <a:srgbClr val="004280"/>
                </a:solidFill>
                <a:latin typeface="Intel Clear"/>
              </a:rPr>
              <a:t>repository: </a:t>
            </a:r>
            <a:r>
              <a:rPr lang="en-US" sz="1100" dirty="0">
                <a:solidFill>
                  <a:srgbClr val="004280"/>
                </a:solidFill>
                <a:latin typeface="Intel Clear"/>
                <a:hlinkClick r:id="rId4"/>
              </a:rPr>
              <a:t>http://lammps.sandia.gov/</a:t>
            </a:r>
            <a:r>
              <a:rPr lang="en-US" sz="1100" dirty="0">
                <a:solidFill>
                  <a:srgbClr val="004280"/>
                </a:solidFill>
                <a:latin typeface="Intel Clear"/>
              </a:rPr>
              <a:t>. </a:t>
            </a:r>
          </a:p>
          <a:p>
            <a:pPr marL="117475" indent="-117475">
              <a:spcBef>
                <a:spcPts val="0"/>
              </a:spcBef>
              <a:spcAft>
                <a:spcPts val="300"/>
              </a:spcAft>
              <a:buClr>
                <a:srgbClr val="004280"/>
              </a:buClr>
              <a:buFont typeface="Wingdings" panose="05000000000000000000" pitchFamily="2" charset="2"/>
              <a:buChar char="§"/>
              <a:defRPr/>
            </a:pPr>
            <a:r>
              <a:rPr lang="en-US" sz="1100" b="1" dirty="0">
                <a:solidFill>
                  <a:srgbClr val="004280"/>
                </a:solidFill>
                <a:latin typeface="Intel Clear"/>
              </a:rPr>
              <a:t>Recipe: </a:t>
            </a:r>
            <a:r>
              <a:rPr lang="en-US" sz="1100" dirty="0">
                <a:solidFill>
                  <a:srgbClr val="004280"/>
                </a:solidFill>
                <a:latin typeface="Intel Clear"/>
                <a:hlinkClick r:id="rId5"/>
              </a:rPr>
              <a:t>https://software.intel.com/en-us/articles/lammps-for-intel-xeon-phi-coprocessor</a:t>
            </a:r>
            <a:r>
              <a:rPr lang="en-US" sz="1100" dirty="0">
                <a:solidFill>
                  <a:srgbClr val="004280"/>
                </a:solidFill>
                <a:latin typeface="Intel Clear"/>
              </a:rPr>
              <a:t>. </a:t>
            </a:r>
          </a:p>
          <a:p>
            <a:pPr marL="0" indent="0">
              <a:spcBef>
                <a:spcPts val="0"/>
              </a:spcBef>
              <a:spcAft>
                <a:spcPts val="300"/>
              </a:spcAft>
              <a:buClr>
                <a:sysClr val="window" lastClr="FFFFFF"/>
              </a:buClr>
              <a:buFont typeface="Arial"/>
              <a:buNone/>
              <a:defRPr/>
            </a:pPr>
            <a:r>
              <a:rPr lang="en-US" sz="1100" b="1" dirty="0" smtClean="0">
                <a:solidFill>
                  <a:srgbClr val="004280"/>
                </a:solidFill>
                <a:latin typeface="Intel Clear"/>
              </a:rPr>
              <a:t>Usage Model:</a:t>
            </a:r>
            <a:r>
              <a:rPr lang="en-US" sz="1100" dirty="0" smtClean="0">
                <a:solidFill>
                  <a:srgbClr val="004280"/>
                </a:solidFill>
                <a:latin typeface="Intel Clear"/>
              </a:rPr>
              <a:t> Load balancer offloads part of neighbor-list and non-bond force calculations to Intel® Xeon Phi™ coprocessor for concurrent calculations with CPU.</a:t>
            </a:r>
          </a:p>
          <a:p>
            <a:pPr marL="0" indent="0">
              <a:spcBef>
                <a:spcPts val="0"/>
              </a:spcBef>
              <a:buClr>
                <a:sysClr val="window" lastClr="FFFFFF"/>
              </a:buClr>
              <a:buFont typeface="Arial"/>
              <a:buNone/>
              <a:defRPr/>
            </a:pPr>
            <a:r>
              <a:rPr lang="en-US" sz="1100" b="1" dirty="0" smtClean="0">
                <a:solidFill>
                  <a:srgbClr val="004280"/>
                </a:solidFill>
                <a:latin typeface="Intel Clear"/>
              </a:rPr>
              <a:t>Highlights:</a:t>
            </a:r>
            <a:r>
              <a:rPr lang="en-US" sz="1100" dirty="0" smtClean="0">
                <a:solidFill>
                  <a:srgbClr val="004280"/>
                </a:solidFill>
                <a:latin typeface="Intel Clear"/>
              </a:rPr>
              <a:t> Improved results with Intel® Xeon® processor E5-2697 v3 and Intel® Xeon Phi™ coprocessor 7120A. Dynamic load balancing allows for concurrent:</a:t>
            </a:r>
          </a:p>
          <a:p>
            <a:pPr marL="119063" indent="-119063">
              <a:spcBef>
                <a:spcPts val="0"/>
              </a:spcBef>
              <a:buClr>
                <a:srgbClr val="004280"/>
              </a:buClr>
              <a:buFont typeface="Wingdings" panose="05000000000000000000" pitchFamily="2" charset="2"/>
              <a:buChar char="§"/>
              <a:defRPr/>
            </a:pPr>
            <a:r>
              <a:rPr lang="en-US" sz="1100" dirty="0" smtClean="0">
                <a:solidFill>
                  <a:srgbClr val="004280"/>
                </a:solidFill>
                <a:latin typeface="Intel Clear"/>
              </a:rPr>
              <a:t>Data transfer between host and coprocessor.</a:t>
            </a:r>
          </a:p>
          <a:p>
            <a:pPr marL="119063" indent="-119063">
              <a:spcBef>
                <a:spcPts val="0"/>
              </a:spcBef>
              <a:buClr>
                <a:srgbClr val="004280"/>
              </a:buClr>
              <a:buFont typeface="Wingdings" panose="05000000000000000000" pitchFamily="2" charset="2"/>
              <a:buChar char="§"/>
              <a:defRPr/>
            </a:pPr>
            <a:r>
              <a:rPr lang="en-US" sz="1100" dirty="0">
                <a:solidFill>
                  <a:srgbClr val="004280"/>
                </a:solidFill>
                <a:latin typeface="Intel Clear"/>
              </a:rPr>
              <a:t>C</a:t>
            </a:r>
            <a:r>
              <a:rPr lang="en-US" sz="1100" dirty="0" smtClean="0">
                <a:solidFill>
                  <a:srgbClr val="004280"/>
                </a:solidFill>
                <a:latin typeface="Intel Clear"/>
              </a:rPr>
              <a:t>alculations of neighbor-list, non-bond, bond, and long-range terms. </a:t>
            </a:r>
          </a:p>
          <a:p>
            <a:pPr marL="0" indent="0">
              <a:spcBef>
                <a:spcPts val="0"/>
              </a:spcBef>
              <a:spcAft>
                <a:spcPts val="300"/>
              </a:spcAft>
              <a:buClr>
                <a:srgbClr val="004280"/>
              </a:buClr>
              <a:buFont typeface="Arial"/>
              <a:buNone/>
              <a:defRPr/>
            </a:pPr>
            <a:r>
              <a:rPr lang="en-US" sz="1100" dirty="0" smtClean="0">
                <a:solidFill>
                  <a:srgbClr val="004280"/>
                </a:solidFill>
                <a:latin typeface="Intel Clear"/>
              </a:rPr>
              <a:t>Same routines in LAMMPS Intel Package also run faster on CPU.</a:t>
            </a:r>
          </a:p>
          <a:p>
            <a:pPr marL="0" indent="0">
              <a:spcBef>
                <a:spcPts val="0"/>
              </a:spcBef>
              <a:spcAft>
                <a:spcPts val="300"/>
              </a:spcAft>
              <a:buClr>
                <a:sysClr val="window" lastClr="FFFFFF"/>
              </a:buClr>
              <a:buNone/>
              <a:defRPr/>
            </a:pPr>
            <a:r>
              <a:rPr lang="en-US" sz="1100" b="1" dirty="0" smtClean="0">
                <a:solidFill>
                  <a:srgbClr val="004280"/>
                </a:solidFill>
                <a:latin typeface="Intel Clear"/>
              </a:rPr>
              <a:t>Results:</a:t>
            </a:r>
            <a:r>
              <a:rPr lang="en-US" sz="1100" dirty="0" smtClean="0">
                <a:solidFill>
                  <a:srgbClr val="004280"/>
                </a:solidFill>
                <a:latin typeface="Intel Clear"/>
              </a:rPr>
              <a:t> </a:t>
            </a:r>
            <a:r>
              <a:rPr lang="en-US" sz="1100" dirty="0">
                <a:solidFill>
                  <a:srgbClr val="004280"/>
                </a:solidFill>
                <a:latin typeface="Intel Clear"/>
              </a:rPr>
              <a:t>Up to </a:t>
            </a:r>
            <a:r>
              <a:rPr lang="en-US" sz="1100" dirty="0" smtClean="0">
                <a:solidFill>
                  <a:srgbClr val="004280"/>
                </a:solidFill>
                <a:latin typeface="Intel Clear"/>
              </a:rPr>
              <a:t>5.4X </a:t>
            </a:r>
            <a:r>
              <a:rPr lang="en-US" sz="1100" dirty="0">
                <a:solidFill>
                  <a:srgbClr val="004280"/>
                </a:solidFill>
                <a:latin typeface="Intel Clear"/>
              </a:rPr>
              <a:t>performance improvement utilizing Intel® Xeon® processors and Intel® Xeon Phi™ coprocessors with application optimization on a single node compared to the baseline configuration. </a:t>
            </a:r>
            <a:r>
              <a:rPr lang="en-US" sz="1100" dirty="0" smtClean="0">
                <a:solidFill>
                  <a:srgbClr val="004280"/>
                </a:solidFill>
                <a:latin typeface="Intel Clear"/>
              </a:rPr>
              <a:t>Performance </a:t>
            </a:r>
            <a:r>
              <a:rPr lang="en-US" sz="1100" dirty="0">
                <a:solidFill>
                  <a:srgbClr val="004280"/>
                </a:solidFill>
                <a:latin typeface="Intel Clear"/>
              </a:rPr>
              <a:t>gains continue to hold at </a:t>
            </a:r>
            <a:r>
              <a:rPr lang="en-US" sz="1100" dirty="0" smtClean="0">
                <a:solidFill>
                  <a:srgbClr val="004280"/>
                </a:solidFill>
                <a:latin typeface="Intel Clear"/>
              </a:rPr>
              <a:t>5.3x </a:t>
            </a:r>
            <a:r>
              <a:rPr lang="en-US" sz="1100" dirty="0">
                <a:solidFill>
                  <a:srgbClr val="004280"/>
                </a:solidFill>
                <a:latin typeface="Intel Clear"/>
              </a:rPr>
              <a:t>when scaling up to 32 </a:t>
            </a:r>
            <a:r>
              <a:rPr lang="en-US" sz="1100" dirty="0" smtClean="0">
                <a:solidFill>
                  <a:srgbClr val="004280"/>
                </a:solidFill>
                <a:latin typeface="Intel Clear"/>
              </a:rPr>
              <a:t>nodes.</a:t>
            </a:r>
          </a:p>
        </p:txBody>
      </p:sp>
      <p:sp>
        <p:nvSpPr>
          <p:cNvPr id="8" name="Rectangle 7"/>
          <p:cNvSpPr/>
          <p:nvPr/>
        </p:nvSpPr>
        <p:spPr>
          <a:xfrm>
            <a:off x="22992" y="4678864"/>
            <a:ext cx="6769694" cy="369332"/>
          </a:xfrm>
          <a:prstGeom prst="rect">
            <a:avLst/>
          </a:prstGeom>
        </p:spPr>
        <p:txBody>
          <a:bodyPr wrap="square">
            <a:spAutoFit/>
          </a:bodyPr>
          <a:lstStyle/>
          <a:p>
            <a:pPr>
              <a:lnSpc>
                <a:spcPct val="75000"/>
              </a:lnSpc>
            </a:pPr>
            <a:r>
              <a:rPr lang="en-US" sz="600" dirty="0">
                <a:solidFill>
                  <a:prstClr val="black"/>
                </a:solidFill>
                <a:latin typeface="Intel Clear" panose="020B0604020203020204" pitchFamily="34" charset="0"/>
                <a:cs typeface="Arial" pitchFamily="34" charset="0"/>
              </a:rPr>
              <a:t>Software and workloads used in performance tests may have been optimized for performance only on Intel microprocessors. Performance tests, such as SYSmark and MobileMark, are measured using specific computer systems, components, software, operations and functions. Any change to any of those factors may cause the results to vary. You should consult other information and performance tests to assist you in fully evaluating your contemplated purchases, including the performance of that product when combined with other products.  See benchmark tests and configurations in the speaker notes.  For more information go to </a:t>
            </a:r>
            <a:r>
              <a:rPr lang="en-US" sz="600" dirty="0">
                <a:solidFill>
                  <a:prstClr val="black"/>
                </a:solidFill>
                <a:latin typeface="Intel Clear" panose="020B0604020203020204" pitchFamily="34" charset="0"/>
                <a:cs typeface="Arial" pitchFamily="34" charset="0"/>
                <a:hlinkClick r:id="rId6"/>
              </a:rPr>
              <a:t>http://www.intel.com/performance</a:t>
            </a:r>
            <a:endParaRPr lang="en-US" sz="600" dirty="0">
              <a:solidFill>
                <a:prstClr val="black"/>
              </a:solidFill>
              <a:latin typeface="Intel Clear" panose="020B0604020203020204" pitchFamily="34" charset="0"/>
              <a:cs typeface="Arial" pitchFamily="34" charset="0"/>
            </a:endParaRPr>
          </a:p>
        </p:txBody>
      </p:sp>
      <p:pic>
        <p:nvPicPr>
          <p:cNvPr id="12" name="Picture 11" descr="icon-science.png"/>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8865" y="90059"/>
            <a:ext cx="291116" cy="325285"/>
          </a:xfrm>
          <a:prstGeom prst="rect">
            <a:avLst/>
          </a:prstGeom>
        </p:spPr>
      </p:pic>
      <p:sp>
        <p:nvSpPr>
          <p:cNvPr id="13" name="Rectangle 12"/>
          <p:cNvSpPr/>
          <p:nvPr/>
        </p:nvSpPr>
        <p:spPr>
          <a:xfrm>
            <a:off x="5633357" y="5002337"/>
            <a:ext cx="2367640" cy="184666"/>
          </a:xfrm>
          <a:prstGeom prst="rect">
            <a:avLst/>
          </a:prstGeom>
        </p:spPr>
        <p:txBody>
          <a:bodyPr wrap="square">
            <a:spAutoFit/>
          </a:bodyPr>
          <a:lstStyle/>
          <a:p>
            <a:pPr marL="85725" indent="-85725" fontAlgn="base">
              <a:spcBef>
                <a:spcPct val="0"/>
              </a:spcBef>
              <a:spcAft>
                <a:spcPct val="0"/>
              </a:spcAft>
            </a:pPr>
            <a:r>
              <a:rPr lang="en-US" sz="600" dirty="0">
                <a:solidFill>
                  <a:prstClr val="white"/>
                </a:solidFill>
                <a:latin typeface="Intel Clear"/>
              </a:rPr>
              <a:t>SOURCE: INTEL MEASURED RESULTS AS </a:t>
            </a:r>
            <a:r>
              <a:rPr lang="en-US" sz="600" dirty="0" smtClean="0">
                <a:solidFill>
                  <a:prstClr val="white"/>
                </a:solidFill>
                <a:latin typeface="Intel Clear"/>
              </a:rPr>
              <a:t>OF AUGUST, 2014 </a:t>
            </a:r>
            <a:endParaRPr lang="en-US" sz="600" dirty="0">
              <a:solidFill>
                <a:prstClr val="white"/>
              </a:solidFill>
              <a:latin typeface="Intel Clear"/>
            </a:endParaRPr>
          </a:p>
        </p:txBody>
      </p:sp>
      <p:sp>
        <p:nvSpPr>
          <p:cNvPr id="15" name="TextBox 1"/>
          <p:cNvSpPr txBox="1"/>
          <p:nvPr/>
        </p:nvSpPr>
        <p:spPr>
          <a:xfrm>
            <a:off x="111314" y="735614"/>
            <a:ext cx="4458306" cy="261610"/>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dirty="0" smtClean="0">
                <a:solidFill>
                  <a:prstClr val="black"/>
                </a:solidFill>
                <a:latin typeface="Intel Clear" panose="020B0604020203020204" pitchFamily="34" charset="0"/>
                <a:cs typeface="Neo Sans Intel"/>
              </a:rPr>
              <a:t>LAMMPS* Liquid Crystal Benchmark Performance (Mixed Precision)</a:t>
            </a:r>
          </a:p>
        </p:txBody>
      </p:sp>
      <p:sp>
        <p:nvSpPr>
          <p:cNvPr id="19" name="TextBox 2"/>
          <p:cNvSpPr txBox="1"/>
          <p:nvPr/>
        </p:nvSpPr>
        <p:spPr>
          <a:xfrm rot="16200000">
            <a:off x="-770841" y="2133054"/>
            <a:ext cx="2064273" cy="246220"/>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000" dirty="0" smtClean="0">
                <a:solidFill>
                  <a:prstClr val="black"/>
                </a:solidFill>
                <a:latin typeface="Intel Clear" panose="020B0604020203020204" pitchFamily="34" charset="0"/>
                <a:cs typeface="Neo Sans Intel"/>
              </a:rPr>
              <a:t>Comparative Performance</a:t>
            </a:r>
          </a:p>
        </p:txBody>
      </p:sp>
      <p:sp>
        <p:nvSpPr>
          <p:cNvPr id="16" name="Title 4"/>
          <p:cNvSpPr txBox="1">
            <a:spLocks/>
          </p:cNvSpPr>
          <p:nvPr/>
        </p:nvSpPr>
        <p:spPr>
          <a:xfrm>
            <a:off x="6908227" y="0"/>
            <a:ext cx="822960" cy="154774"/>
          </a:xfrm>
          <a:prstGeom prst="rect">
            <a:avLst/>
          </a:prstGeom>
          <a:solidFill>
            <a:schemeClr val="accent6">
              <a:lumMod val="75000"/>
            </a:schemeClr>
          </a:solidFill>
        </p:spPr>
        <p:txBody>
          <a:bodyPr vert="horz" lIns="0" tIns="0" rIns="0" bIns="0" rtlCol="0" anchor="ctr" anchorCtr="0">
            <a:normAutofit fontScale="97500"/>
          </a:bodyPr>
          <a:lstStyle>
            <a:lvl1pPr algn="l" defTabSz="457166" rtl="0" eaLnBrk="1" latinLnBrk="0" hangingPunct="1">
              <a:spcBef>
                <a:spcPct val="0"/>
              </a:spcBef>
              <a:buNone/>
              <a:defRPr sz="2875" kern="1200" baseline="0">
                <a:solidFill>
                  <a:schemeClr val="accent1"/>
                </a:solidFill>
                <a:latin typeface="Intel Clear" panose="020B0604020203020204" pitchFamily="34" charset="0"/>
                <a:ea typeface="+mj-ea"/>
                <a:cs typeface="+mj-cs"/>
              </a:defRPr>
            </a:lvl1pPr>
          </a:lstStyle>
          <a:p>
            <a:pPr algn="ctr">
              <a:spcBef>
                <a:spcPts val="900"/>
              </a:spcBef>
            </a:pPr>
            <a:r>
              <a:rPr lang="en-US" sz="900" b="1" spc="-50" dirty="0" smtClean="0">
                <a:solidFill>
                  <a:prstClr val="white"/>
                </a:solidFill>
                <a:cs typeface="Intel Clear Light"/>
              </a:rPr>
              <a:t>32 NODES</a:t>
            </a:r>
            <a:endParaRPr lang="en-US" sz="900" b="1" spc="-50" dirty="0">
              <a:solidFill>
                <a:prstClr val="white"/>
              </a:solidFill>
              <a:cs typeface="Intel Clear Light"/>
            </a:endParaRPr>
          </a:p>
        </p:txBody>
      </p:sp>
      <p:sp>
        <p:nvSpPr>
          <p:cNvPr id="17" name="TextBox 16"/>
          <p:cNvSpPr txBox="1"/>
          <p:nvPr/>
        </p:nvSpPr>
        <p:spPr>
          <a:xfrm>
            <a:off x="7717006" y="3709"/>
            <a:ext cx="1426994" cy="155448"/>
          </a:xfrm>
          <a:prstGeom prst="rect">
            <a:avLst/>
          </a:prstGeom>
          <a:solidFill>
            <a:srgbClr val="CC3399"/>
          </a:solidFill>
          <a:ln w="38100" cap="flat" cmpd="sng" algn="ctr">
            <a:noFill/>
            <a:prstDash val="solid"/>
          </a:ln>
          <a:effectLst/>
        </p:spPr>
        <p:txBody>
          <a:bodyPr wrap="none" rtlCol="0" anchor="ctr" anchorCtr="0">
            <a:spAutoFit/>
          </a:bodyPr>
          <a:lstStyle/>
          <a:p>
            <a:pPr defTabSz="914400">
              <a:defRPr/>
            </a:pPr>
            <a:r>
              <a:rPr lang="en-US" sz="900" b="1" kern="0" dirty="0" smtClean="0">
                <a:solidFill>
                  <a:prstClr val="white"/>
                </a:solidFill>
                <a:latin typeface="Intel Clear"/>
                <a:cs typeface="Neo Sans Intel"/>
              </a:rPr>
              <a:t>CLUSTER BENCHMARK</a:t>
            </a:r>
          </a:p>
        </p:txBody>
      </p:sp>
      <p:sp>
        <p:nvSpPr>
          <p:cNvPr id="20" name="TextBox 19"/>
          <p:cNvSpPr txBox="1"/>
          <p:nvPr/>
        </p:nvSpPr>
        <p:spPr>
          <a:xfrm>
            <a:off x="121857" y="4606616"/>
            <a:ext cx="2341799" cy="107722"/>
          </a:xfrm>
          <a:prstGeom prst="rect">
            <a:avLst/>
          </a:prstGeom>
          <a:noFill/>
        </p:spPr>
        <p:txBody>
          <a:bodyPr wrap="square" lIns="0" tIns="0" rIns="0" bIns="0" rtlCol="0" anchor="ctr" anchorCtr="0">
            <a:spAutoFit/>
          </a:bodyPr>
          <a:lstStyle/>
          <a:p>
            <a:r>
              <a:rPr lang="en-US" sz="700" dirty="0" smtClean="0">
                <a:latin typeface="Intel Clear" panose="020B0604020203020204" pitchFamily="34" charset="0"/>
                <a:cs typeface="Neo Sans Intel"/>
              </a:rPr>
              <a:t>For configuration details, </a:t>
            </a:r>
            <a:r>
              <a:rPr lang="en-US" sz="700" dirty="0" smtClean="0">
                <a:latin typeface="Intel Clear" panose="020B0604020203020204" pitchFamily="34" charset="0"/>
                <a:cs typeface="Neo Sans Intel"/>
                <a:hlinkClick r:id="" action="ppaction://noaction"/>
              </a:rPr>
              <a:t>go here</a:t>
            </a:r>
            <a:r>
              <a:rPr lang="en-US" sz="700" dirty="0" smtClean="0">
                <a:latin typeface="Intel Clear" panose="020B0604020203020204" pitchFamily="34" charset="0"/>
                <a:cs typeface="Neo Sans Intel"/>
              </a:rPr>
              <a:t>.</a:t>
            </a:r>
          </a:p>
        </p:txBody>
      </p:sp>
      <p:sp>
        <p:nvSpPr>
          <p:cNvPr id="21" name="TextBox 20"/>
          <p:cNvSpPr txBox="1"/>
          <p:nvPr/>
        </p:nvSpPr>
        <p:spPr>
          <a:xfrm>
            <a:off x="6764748" y="4814530"/>
            <a:ext cx="1030796" cy="182880"/>
          </a:xfrm>
          <a:prstGeom prst="rect">
            <a:avLst/>
          </a:prstGeom>
          <a:solidFill>
            <a:schemeClr val="bg1"/>
          </a:solidFill>
        </p:spPr>
        <p:txBody>
          <a:bodyPr wrap="square" rtlCol="0">
            <a:spAutoFit/>
          </a:bodyPr>
          <a:lstStyle/>
          <a:p>
            <a:pPr algn="ctr"/>
            <a:endParaRPr lang="en-US" sz="1400" dirty="0" smtClean="0">
              <a:solidFill>
                <a:schemeClr val="tx2"/>
              </a:solidFill>
              <a:latin typeface="Intel Clear" panose="020B0604020203020204" pitchFamily="34" charset="0"/>
              <a:cs typeface="Neo Sans Intel"/>
            </a:endParaRPr>
          </a:p>
        </p:txBody>
      </p:sp>
      <p:sp>
        <p:nvSpPr>
          <p:cNvPr id="22" name="TextBox 28"/>
          <p:cNvSpPr txBox="1"/>
          <p:nvPr/>
        </p:nvSpPr>
        <p:spPr>
          <a:xfrm>
            <a:off x="976448" y="2633212"/>
            <a:ext cx="365760" cy="153888"/>
          </a:xfrm>
          <a:prstGeom prst="rect">
            <a:avLst/>
          </a:prstGeom>
          <a:noFill/>
        </p:spPr>
        <p:txBody>
          <a:bodyPr wrap="square" lIns="0" tIns="0" rIns="0" bIns="0" rtlCol="0" anchor="ctr" anchorCtr="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000" dirty="0" smtClean="0">
                <a:latin typeface="Intel Clear" panose="020B0604020203020204" pitchFamily="34" charset="0"/>
                <a:cs typeface="Neo Sans Intel"/>
              </a:rPr>
              <a:t>1</a:t>
            </a:r>
          </a:p>
        </p:txBody>
      </p:sp>
      <p:sp>
        <p:nvSpPr>
          <p:cNvPr id="23" name="TextBox 28"/>
          <p:cNvSpPr txBox="1"/>
          <p:nvPr/>
        </p:nvSpPr>
        <p:spPr>
          <a:xfrm>
            <a:off x="1489273" y="1323384"/>
            <a:ext cx="365760" cy="153888"/>
          </a:xfrm>
          <a:prstGeom prst="rect">
            <a:avLst/>
          </a:prstGeom>
          <a:noFill/>
        </p:spPr>
        <p:txBody>
          <a:bodyPr wrap="square" lIns="0" tIns="0" rIns="0" bIns="0" rtlCol="0" anchor="ctr" anchorCtr="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000" dirty="0" smtClean="0">
                <a:latin typeface="Intel Clear" panose="020B0604020203020204" pitchFamily="34" charset="0"/>
                <a:cs typeface="Neo Sans Intel"/>
              </a:rPr>
              <a:t>4.5X</a:t>
            </a:r>
          </a:p>
        </p:txBody>
      </p:sp>
      <p:sp>
        <p:nvSpPr>
          <p:cNvPr id="24" name="TextBox 28"/>
          <p:cNvSpPr txBox="1"/>
          <p:nvPr/>
        </p:nvSpPr>
        <p:spPr>
          <a:xfrm>
            <a:off x="2018767" y="984657"/>
            <a:ext cx="365760" cy="153888"/>
          </a:xfrm>
          <a:prstGeom prst="rect">
            <a:avLst/>
          </a:prstGeom>
          <a:noFill/>
        </p:spPr>
        <p:txBody>
          <a:bodyPr wrap="square" lIns="0" tIns="0" rIns="0" bIns="0" rtlCol="0" anchor="ctr" anchorCtr="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000" dirty="0" smtClean="0">
                <a:latin typeface="Intel Clear" panose="020B0604020203020204" pitchFamily="34" charset="0"/>
                <a:cs typeface="Neo Sans Intel"/>
              </a:rPr>
              <a:t>5.4X</a:t>
            </a:r>
          </a:p>
        </p:txBody>
      </p:sp>
      <p:sp>
        <p:nvSpPr>
          <p:cNvPr id="25" name="TextBox 28"/>
          <p:cNvSpPr txBox="1"/>
          <p:nvPr/>
        </p:nvSpPr>
        <p:spPr>
          <a:xfrm>
            <a:off x="2956155" y="2633212"/>
            <a:ext cx="365760" cy="153888"/>
          </a:xfrm>
          <a:prstGeom prst="rect">
            <a:avLst/>
          </a:prstGeom>
          <a:noFill/>
        </p:spPr>
        <p:txBody>
          <a:bodyPr wrap="square" lIns="0" tIns="0" rIns="0" bIns="0" rtlCol="0" anchor="ctr" anchorCtr="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000" dirty="0" smtClean="0">
                <a:latin typeface="Intel Clear" panose="020B0604020203020204" pitchFamily="34" charset="0"/>
                <a:cs typeface="Neo Sans Intel"/>
              </a:rPr>
              <a:t>1</a:t>
            </a:r>
          </a:p>
        </p:txBody>
      </p:sp>
      <p:sp>
        <p:nvSpPr>
          <p:cNvPr id="26" name="TextBox 28"/>
          <p:cNvSpPr txBox="1"/>
          <p:nvPr/>
        </p:nvSpPr>
        <p:spPr>
          <a:xfrm>
            <a:off x="3482373" y="1638262"/>
            <a:ext cx="365760" cy="153888"/>
          </a:xfrm>
          <a:prstGeom prst="rect">
            <a:avLst/>
          </a:prstGeom>
          <a:noFill/>
        </p:spPr>
        <p:txBody>
          <a:bodyPr wrap="square" lIns="0" tIns="0" rIns="0" bIns="0" rtlCol="0" anchor="ctr" anchorCtr="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000" dirty="0" smtClean="0">
                <a:latin typeface="Intel Clear" panose="020B0604020203020204" pitchFamily="34" charset="0"/>
                <a:cs typeface="Neo Sans Intel"/>
              </a:rPr>
              <a:t>3.66X</a:t>
            </a:r>
          </a:p>
        </p:txBody>
      </p:sp>
      <p:sp>
        <p:nvSpPr>
          <p:cNvPr id="27" name="TextBox 28"/>
          <p:cNvSpPr txBox="1"/>
          <p:nvPr/>
        </p:nvSpPr>
        <p:spPr>
          <a:xfrm>
            <a:off x="4025721" y="1024612"/>
            <a:ext cx="365760" cy="153888"/>
          </a:xfrm>
          <a:prstGeom prst="rect">
            <a:avLst/>
          </a:prstGeom>
          <a:noFill/>
        </p:spPr>
        <p:txBody>
          <a:bodyPr wrap="square" lIns="0" tIns="0" rIns="0" bIns="0" rtlCol="0" anchor="ctr" anchorCtr="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000" dirty="0" smtClean="0">
                <a:latin typeface="Intel Clear" panose="020B0604020203020204" pitchFamily="34" charset="0"/>
                <a:cs typeface="Neo Sans Intel"/>
              </a:rPr>
              <a:t>5.3X</a:t>
            </a:r>
          </a:p>
        </p:txBody>
      </p:sp>
      <p:sp>
        <p:nvSpPr>
          <p:cNvPr id="28" name="Rectangle 27"/>
          <p:cNvSpPr/>
          <p:nvPr/>
        </p:nvSpPr>
        <p:spPr>
          <a:xfrm>
            <a:off x="32123" y="4990333"/>
            <a:ext cx="4572000" cy="196208"/>
          </a:xfrm>
          <a:prstGeom prst="rect">
            <a:avLst/>
          </a:prstGeom>
        </p:spPr>
        <p:txBody>
          <a:bodyPr>
            <a:spAutoFit/>
          </a:bodyPr>
          <a:lstStyle/>
          <a:p>
            <a:r>
              <a:rPr lang="en-US" sz="675" dirty="0">
                <a:solidFill>
                  <a:prstClr val="white"/>
                </a:solidFill>
                <a:latin typeface="Intel Clear" panose="020B0604020203020204" pitchFamily="34" charset="0"/>
                <a:ea typeface="Calibri" panose="020F0502020204030204" pitchFamily="34" charset="0"/>
                <a:cs typeface="Times New Roman" panose="02020603050405020304" pitchFamily="18" charset="0"/>
              </a:rPr>
              <a:t>* Other names and brands may be claimed as the property of others. </a:t>
            </a:r>
            <a:endParaRPr lang="en-US" sz="675" dirty="0">
              <a:solidFill>
                <a:prstClr val="white"/>
              </a:solidFill>
              <a:latin typeface="Intel Clear" panose="020B0604020203020204" pitchFamily="34" charset="0"/>
            </a:endParaRPr>
          </a:p>
        </p:txBody>
      </p:sp>
    </p:spTree>
    <p:extLst>
      <p:ext uri="{BB962C8B-B14F-4D97-AF65-F5344CB8AC3E}">
        <p14:creationId xmlns:p14="http://schemas.microsoft.com/office/powerpoint/2010/main" val="2327475364"/>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Chart 17"/>
          <p:cNvGraphicFramePr>
            <a:graphicFrameLocks/>
          </p:cNvGraphicFramePr>
          <p:nvPr>
            <p:extLst>
              <p:ext uri="{D42A27DB-BD31-4B8C-83A1-F6EECF244321}">
                <p14:modId xmlns:p14="http://schemas.microsoft.com/office/powerpoint/2010/main" val="3291815386"/>
              </p:ext>
            </p:extLst>
          </p:nvPr>
        </p:nvGraphicFramePr>
        <p:xfrm>
          <a:off x="112873" y="660118"/>
          <a:ext cx="4897276" cy="3898644"/>
        </p:xfrm>
        <a:graphic>
          <a:graphicData uri="http://schemas.openxmlformats.org/drawingml/2006/chart">
            <c:chart xmlns:c="http://schemas.openxmlformats.org/drawingml/2006/chart" xmlns:r="http://schemas.openxmlformats.org/officeDocument/2006/relationships" r:id="rId3"/>
          </a:graphicData>
        </a:graphic>
      </p:graphicFrame>
      <p:sp>
        <p:nvSpPr>
          <p:cNvPr id="4" name="Slide Number Placeholder 3"/>
          <p:cNvSpPr>
            <a:spLocks noGrp="1"/>
          </p:cNvSpPr>
          <p:nvPr>
            <p:ph type="sldNum" sz="quarter" idx="12"/>
          </p:nvPr>
        </p:nvSpPr>
        <p:spPr/>
        <p:txBody>
          <a:bodyPr/>
          <a:lstStyle/>
          <a:p>
            <a:fld id="{6A174EDC-730F-0E4F-8F7E-AD594D963D71}" type="slidenum">
              <a:rPr lang="en-US" smtClean="0">
                <a:solidFill>
                  <a:srgbClr val="FFFFFF"/>
                </a:solidFill>
              </a:rPr>
              <a:pPr/>
              <a:t>38</a:t>
            </a:fld>
            <a:endParaRPr lang="en-US">
              <a:solidFill>
                <a:srgbClr val="FFFFFF"/>
              </a:solidFill>
            </a:endParaRPr>
          </a:p>
        </p:txBody>
      </p:sp>
      <p:sp>
        <p:nvSpPr>
          <p:cNvPr id="6" name="Slide Number Placeholder 1"/>
          <p:cNvSpPr txBox="1">
            <a:spLocks/>
          </p:cNvSpPr>
          <p:nvPr/>
        </p:nvSpPr>
        <p:spPr>
          <a:xfrm>
            <a:off x="8683624" y="4843601"/>
            <a:ext cx="322327" cy="273844"/>
          </a:xfrm>
          <a:prstGeom prst="rect">
            <a:avLst/>
          </a:prstGeom>
        </p:spPr>
        <p:txBody>
          <a:bodyPr vert="horz" lIns="0" tIns="0" rIns="0" bIns="0" rtlCol="0" anchor="ctr"/>
          <a:lstStyle>
            <a:defPPr>
              <a:defRPr lang="en-US"/>
            </a:defPPr>
            <a:lvl1pPr marL="0" algn="r" defTabSz="457200" rtl="0" eaLnBrk="1" latinLnBrk="0" hangingPunct="1">
              <a:defRPr sz="813" kern="1200">
                <a:solidFill>
                  <a:srgbClr val="FFFFFF"/>
                </a:solidFill>
                <a:latin typeface="Intel Clear" panose="020B0604020203020204" pitchFamily="34" charset="0"/>
                <a:ea typeface="+mn-ea"/>
                <a:cs typeface="Intel Clear" panose="020B0604020203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E2556C5-CE8C-6547-B838-EA80C61A4AF7}" type="slidenum">
              <a:rPr lang="en-US" smtClean="0"/>
              <a:pPr/>
              <a:t>38</a:t>
            </a:fld>
            <a:endParaRPr lang="en-US" dirty="0"/>
          </a:p>
        </p:txBody>
      </p:sp>
      <p:sp>
        <p:nvSpPr>
          <p:cNvPr id="7" name="Title 4"/>
          <p:cNvSpPr txBox="1">
            <a:spLocks/>
          </p:cNvSpPr>
          <p:nvPr/>
        </p:nvSpPr>
        <p:spPr>
          <a:xfrm>
            <a:off x="8321649" y="-623"/>
            <a:ext cx="822960" cy="154774"/>
          </a:xfrm>
          <a:prstGeom prst="rect">
            <a:avLst/>
          </a:prstGeom>
          <a:solidFill>
            <a:schemeClr val="accent6">
              <a:lumMod val="75000"/>
            </a:schemeClr>
          </a:solidFill>
        </p:spPr>
        <p:txBody>
          <a:bodyPr vert="horz" lIns="0" tIns="0" rIns="0" bIns="0" rtlCol="0" anchor="ctr" anchorCtr="0">
            <a:normAutofit fontScale="97500"/>
          </a:bodyPr>
          <a:lstStyle>
            <a:lvl1pPr algn="l" defTabSz="457166" rtl="0" eaLnBrk="1" latinLnBrk="0" hangingPunct="1">
              <a:spcBef>
                <a:spcPct val="0"/>
              </a:spcBef>
              <a:buNone/>
              <a:defRPr sz="2875" kern="1200" baseline="0">
                <a:solidFill>
                  <a:schemeClr val="accent1"/>
                </a:solidFill>
                <a:latin typeface="Intel Clear" panose="020B0604020203020204" pitchFamily="34" charset="0"/>
                <a:ea typeface="+mj-ea"/>
                <a:cs typeface="+mj-cs"/>
              </a:defRPr>
            </a:lvl1pPr>
          </a:lstStyle>
          <a:p>
            <a:pPr algn="ctr">
              <a:spcBef>
                <a:spcPts val="900"/>
              </a:spcBef>
            </a:pPr>
            <a:r>
              <a:rPr lang="en-US" sz="900" b="1" spc="-50" dirty="0" smtClean="0">
                <a:solidFill>
                  <a:prstClr val="white"/>
                </a:solidFill>
                <a:cs typeface="Intel Clear Light"/>
              </a:rPr>
              <a:t>1 NODE</a:t>
            </a:r>
            <a:endParaRPr lang="en-US" sz="900" b="1" spc="-50" dirty="0">
              <a:solidFill>
                <a:prstClr val="white"/>
              </a:solidFill>
              <a:cs typeface="Intel Clear Light"/>
            </a:endParaRPr>
          </a:p>
        </p:txBody>
      </p:sp>
      <p:sp>
        <p:nvSpPr>
          <p:cNvPr id="8" name="Rectangle 7"/>
          <p:cNvSpPr/>
          <p:nvPr/>
        </p:nvSpPr>
        <p:spPr>
          <a:xfrm>
            <a:off x="5519956" y="5001792"/>
            <a:ext cx="2374909" cy="184666"/>
          </a:xfrm>
          <a:prstGeom prst="rect">
            <a:avLst/>
          </a:prstGeom>
        </p:spPr>
        <p:txBody>
          <a:bodyPr wrap="square">
            <a:spAutoFit/>
          </a:bodyPr>
          <a:lstStyle/>
          <a:p>
            <a:pPr marL="85725" indent="-85725" algn="r" fontAlgn="base">
              <a:spcBef>
                <a:spcPct val="0"/>
              </a:spcBef>
              <a:spcAft>
                <a:spcPct val="0"/>
              </a:spcAft>
            </a:pPr>
            <a:r>
              <a:rPr lang="en-US" sz="600" dirty="0">
                <a:solidFill>
                  <a:prstClr val="white"/>
                </a:solidFill>
                <a:latin typeface="Intel Clear" panose="020B0604020203020204" pitchFamily="34" charset="0"/>
              </a:rPr>
              <a:t>SOURCE: INTEL MEASURED RESULTS AS </a:t>
            </a:r>
            <a:r>
              <a:rPr lang="en-US" sz="600" dirty="0" smtClean="0">
                <a:solidFill>
                  <a:prstClr val="white"/>
                </a:solidFill>
                <a:latin typeface="Intel Clear" panose="020B0604020203020204" pitchFamily="34" charset="0"/>
              </a:rPr>
              <a:t>OF FEBRUARY, 2015</a:t>
            </a:r>
            <a:endParaRPr lang="en-US" sz="600" dirty="0">
              <a:solidFill>
                <a:prstClr val="white"/>
              </a:solidFill>
              <a:latin typeface="Intel Clear" panose="020B0604020203020204" pitchFamily="34" charset="0"/>
            </a:endParaRPr>
          </a:p>
        </p:txBody>
      </p:sp>
      <p:sp>
        <p:nvSpPr>
          <p:cNvPr id="9" name="Rectangle 8"/>
          <p:cNvSpPr/>
          <p:nvPr/>
        </p:nvSpPr>
        <p:spPr>
          <a:xfrm>
            <a:off x="0" y="4686094"/>
            <a:ext cx="6588426" cy="373115"/>
          </a:xfrm>
          <a:prstGeom prst="rect">
            <a:avLst/>
          </a:prstGeom>
        </p:spPr>
        <p:txBody>
          <a:bodyPr wrap="square">
            <a:spAutoFit/>
          </a:bodyPr>
          <a:lstStyle/>
          <a:p>
            <a:pPr>
              <a:lnSpc>
                <a:spcPct val="75000"/>
              </a:lnSpc>
            </a:pPr>
            <a:r>
              <a:rPr lang="en-US" sz="600" dirty="0">
                <a:latin typeface="Intel Clear" panose="020B0604020203020204" pitchFamily="34" charset="0"/>
                <a:cs typeface="Arial" pitchFamily="34" charset="0"/>
              </a:rPr>
              <a:t>Software and workloads used in performance tests may have been optimized for performance only on Intel microprocessors. Performance tests, such as SYSmark and MobileMark, are measured using specific computer systems, components, software, operations and functions. Any change to any of those factors may cause the results to vary. You should consult other information and performance tests to assist you in fully evaluating your contemplated purchases, including the performance of that product when combined with other products.  See benchmark tests and configurations in the speaker notes.  For more information go to </a:t>
            </a:r>
            <a:r>
              <a:rPr lang="en-US" sz="600" dirty="0">
                <a:latin typeface="Intel Clear" panose="020B0604020203020204" pitchFamily="34" charset="0"/>
                <a:cs typeface="Arial" pitchFamily="34" charset="0"/>
                <a:hlinkClick r:id="rId4"/>
              </a:rPr>
              <a:t>http://www.intel.com/performance</a:t>
            </a:r>
            <a:endParaRPr lang="en-US" sz="600" dirty="0">
              <a:latin typeface="Intel Clear" panose="020B0604020203020204" pitchFamily="34" charset="0"/>
              <a:cs typeface="Arial" pitchFamily="34" charset="0"/>
            </a:endParaRPr>
          </a:p>
        </p:txBody>
      </p:sp>
      <p:sp>
        <p:nvSpPr>
          <p:cNvPr id="10" name="Title 1"/>
          <p:cNvSpPr txBox="1">
            <a:spLocks/>
          </p:cNvSpPr>
          <p:nvPr/>
        </p:nvSpPr>
        <p:spPr>
          <a:xfrm>
            <a:off x="485782" y="21871"/>
            <a:ext cx="4591043" cy="562642"/>
          </a:xfrm>
          <a:prstGeom prst="rect">
            <a:avLst/>
          </a:prstGeom>
        </p:spPr>
        <p:txBody>
          <a:bodyPr vert="horz" lIns="0" tIns="0" rIns="0" bIns="0" rtlCol="0" anchor="t" anchorCtr="0">
            <a:noAutofit/>
          </a:bodyPr>
          <a:lstStyle>
            <a:lvl1pPr algn="l" defTabSz="457166" rtl="0" eaLnBrk="1" latinLnBrk="0" hangingPunct="1">
              <a:spcBef>
                <a:spcPct val="0"/>
              </a:spcBef>
              <a:buNone/>
              <a:defRPr sz="2800" kern="1200">
                <a:solidFill>
                  <a:schemeClr val="accent1"/>
                </a:solidFill>
                <a:latin typeface="Intel Clear" panose="020B0604020203020204" pitchFamily="34" charset="0"/>
                <a:ea typeface="+mj-ea"/>
                <a:cs typeface="+mj-cs"/>
              </a:defRPr>
            </a:lvl1pPr>
          </a:lstStyle>
          <a:p>
            <a:r>
              <a:rPr lang="en-US" sz="2200" dirty="0" smtClean="0">
                <a:latin typeface="Intel Clear Light"/>
                <a:cs typeface="Intel Clear Light"/>
              </a:rPr>
              <a:t>ANSYS Mechanical* 16.0</a:t>
            </a:r>
            <a:br>
              <a:rPr lang="en-US" sz="2200" dirty="0" smtClean="0">
                <a:latin typeface="Intel Clear Light"/>
                <a:cs typeface="Intel Clear Light"/>
              </a:rPr>
            </a:br>
            <a:r>
              <a:rPr lang="en-US" sz="1800" i="1" dirty="0" smtClean="0">
                <a:latin typeface="Intel Clear Light"/>
                <a:cs typeface="Intel Clear Light"/>
              </a:rPr>
              <a:t>V16ln-2 DMP</a:t>
            </a:r>
            <a:endParaRPr lang="en-US" sz="1800" i="1" dirty="0">
              <a:latin typeface="Intel Clear Light"/>
              <a:cs typeface="Intel Clear Light"/>
            </a:endParaRPr>
          </a:p>
        </p:txBody>
      </p:sp>
      <p:sp>
        <p:nvSpPr>
          <p:cNvPr id="13" name="TextBox 12"/>
          <p:cNvSpPr txBox="1"/>
          <p:nvPr/>
        </p:nvSpPr>
        <p:spPr>
          <a:xfrm>
            <a:off x="102283" y="4617006"/>
            <a:ext cx="2341799" cy="107722"/>
          </a:xfrm>
          <a:prstGeom prst="rect">
            <a:avLst/>
          </a:prstGeom>
          <a:noFill/>
        </p:spPr>
        <p:txBody>
          <a:bodyPr wrap="square" lIns="0" tIns="0" rIns="0" bIns="0" rtlCol="0" anchor="ctr" anchorCtr="0">
            <a:spAutoFit/>
          </a:bodyPr>
          <a:lstStyle/>
          <a:p>
            <a:r>
              <a:rPr lang="en-US" sz="700" dirty="0" smtClean="0">
                <a:latin typeface="Intel Clear" panose="020B0604020203020204" pitchFamily="34" charset="0"/>
                <a:cs typeface="Neo Sans Intel"/>
              </a:rPr>
              <a:t>For configuration details, </a:t>
            </a:r>
            <a:r>
              <a:rPr lang="en-US" sz="700" dirty="0" smtClean="0">
                <a:latin typeface="Intel Clear" panose="020B0604020203020204" pitchFamily="34" charset="0"/>
                <a:cs typeface="Neo Sans Intel"/>
                <a:hlinkClick r:id="" action="ppaction://noaction"/>
              </a:rPr>
              <a:t>go here</a:t>
            </a:r>
            <a:r>
              <a:rPr lang="en-US" sz="700" dirty="0" smtClean="0">
                <a:latin typeface="Intel Clear" panose="020B0604020203020204" pitchFamily="34" charset="0"/>
                <a:cs typeface="Neo Sans Intel"/>
              </a:rPr>
              <a:t>.</a:t>
            </a:r>
          </a:p>
        </p:txBody>
      </p:sp>
      <p:sp>
        <p:nvSpPr>
          <p:cNvPr id="14" name="Rectangle 13"/>
          <p:cNvSpPr/>
          <p:nvPr/>
        </p:nvSpPr>
        <p:spPr>
          <a:xfrm>
            <a:off x="32123" y="4990333"/>
            <a:ext cx="4572000" cy="196208"/>
          </a:xfrm>
          <a:prstGeom prst="rect">
            <a:avLst/>
          </a:prstGeom>
        </p:spPr>
        <p:txBody>
          <a:bodyPr>
            <a:spAutoFit/>
          </a:bodyPr>
          <a:lstStyle/>
          <a:p>
            <a:r>
              <a:rPr lang="en-US" sz="675" dirty="0">
                <a:solidFill>
                  <a:prstClr val="white"/>
                </a:solidFill>
                <a:latin typeface="Intel Clear" panose="020B0604020203020204" pitchFamily="34" charset="0"/>
                <a:ea typeface="Calibri" panose="020F0502020204030204" pitchFamily="34" charset="0"/>
                <a:cs typeface="Times New Roman" panose="02020603050405020304" pitchFamily="18" charset="0"/>
              </a:rPr>
              <a:t>* Other names and brands may be claimed as the property of others. </a:t>
            </a:r>
            <a:endParaRPr lang="en-US" sz="675" dirty="0">
              <a:solidFill>
                <a:prstClr val="white"/>
              </a:solidFill>
              <a:latin typeface="Intel Clear" panose="020B0604020203020204" pitchFamily="34" charset="0"/>
            </a:endParaRPr>
          </a:p>
        </p:txBody>
      </p:sp>
      <p:pic>
        <p:nvPicPr>
          <p:cNvPr id="15" name="Picture 14" descr="icon-manufacturing.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2873" y="73022"/>
            <a:ext cx="276197" cy="212790"/>
          </a:xfrm>
          <a:prstGeom prst="rect">
            <a:avLst/>
          </a:prstGeom>
        </p:spPr>
      </p:pic>
      <p:sp>
        <p:nvSpPr>
          <p:cNvPr id="16" name="Content Placeholder 3"/>
          <p:cNvSpPr txBox="1">
            <a:spLocks/>
          </p:cNvSpPr>
          <p:nvPr/>
        </p:nvSpPr>
        <p:spPr>
          <a:xfrm>
            <a:off x="5118673" y="750289"/>
            <a:ext cx="3887278" cy="3529239"/>
          </a:xfrm>
          <a:prstGeom prst="rect">
            <a:avLst/>
          </a:prstGeom>
        </p:spPr>
        <p:txBody>
          <a:bodyPr vert="horz" lIns="0" tIns="0" rIns="0" bIns="0" rtlCol="0">
            <a:noAutofit/>
          </a:bodyPr>
          <a:lstStyle>
            <a:lvl1pPr marL="0" indent="0" algn="l" defTabSz="457166" rtl="0" eaLnBrk="1" latinLnBrk="0" hangingPunct="1">
              <a:spcBef>
                <a:spcPts val="1200"/>
              </a:spcBef>
              <a:spcAft>
                <a:spcPts val="0"/>
              </a:spcAft>
              <a:buFont typeface="Arial"/>
              <a:buNone/>
              <a:defRPr sz="1813" b="0" kern="1200">
                <a:solidFill>
                  <a:srgbClr val="0071C5"/>
                </a:solidFill>
                <a:latin typeface="Intel Clear" panose="020B0604020203020204" pitchFamily="34" charset="0"/>
                <a:ea typeface="+mn-ea"/>
                <a:cs typeface="Intel Clear" panose="020B0604020203020204" pitchFamily="34" charset="0"/>
              </a:defRPr>
            </a:lvl1pPr>
            <a:lvl2pPr marL="225408" indent="-225408" algn="l" defTabSz="457166" rtl="0" eaLnBrk="1" latinLnBrk="0" hangingPunct="1">
              <a:spcBef>
                <a:spcPts val="800"/>
              </a:spcBef>
              <a:buFont typeface="Wingdings" charset="2"/>
              <a:buChar char="§"/>
              <a:defRPr sz="1625" kern="1200" baseline="0">
                <a:solidFill>
                  <a:srgbClr val="0071C5"/>
                </a:solidFill>
                <a:latin typeface="Intel Clear" panose="020B0604020203020204" pitchFamily="34" charset="0"/>
                <a:ea typeface="+mn-ea"/>
                <a:cs typeface="Intel Clear" panose="020B0604020203020204" pitchFamily="34" charset="0"/>
              </a:defRPr>
            </a:lvl2pPr>
            <a:lvl3pPr marL="571457" indent="-228584" algn="l" defTabSz="457166" rtl="0" eaLnBrk="1" latinLnBrk="0" hangingPunct="1">
              <a:spcBef>
                <a:spcPts val="400"/>
              </a:spcBef>
              <a:buFont typeface="Wingdings" charset="2"/>
              <a:buChar char="§"/>
              <a:defRPr sz="1625" kern="1200">
                <a:solidFill>
                  <a:srgbClr val="0071C5"/>
                </a:solidFill>
                <a:latin typeface="Intel Clear" panose="020B0604020203020204" pitchFamily="34" charset="0"/>
                <a:ea typeface="+mn-ea"/>
                <a:cs typeface="Intel Clear" panose="020B0604020203020204" pitchFamily="34" charset="0"/>
              </a:defRPr>
            </a:lvl3pPr>
            <a:lvl4pPr marL="969891" indent="-228584" algn="l" defTabSz="457166" rtl="0" eaLnBrk="1" latinLnBrk="0" hangingPunct="1">
              <a:spcBef>
                <a:spcPts val="200"/>
              </a:spcBef>
              <a:buFont typeface="Arial"/>
              <a:buChar char="–"/>
              <a:defRPr sz="1625" kern="1200">
                <a:solidFill>
                  <a:srgbClr val="0071C5"/>
                </a:solidFill>
                <a:latin typeface="Intel Clear" panose="020B0604020203020204" pitchFamily="34" charset="0"/>
                <a:ea typeface="+mn-ea"/>
                <a:cs typeface="Intel Clear" panose="020B0604020203020204" pitchFamily="34" charset="0"/>
              </a:defRPr>
            </a:lvl4pPr>
            <a:lvl5pPr marL="1319115" indent="-228584" algn="l" defTabSz="457166" rtl="0" eaLnBrk="1" latinLnBrk="0" hangingPunct="1">
              <a:spcBef>
                <a:spcPct val="20000"/>
              </a:spcBef>
              <a:buFont typeface="Arial"/>
              <a:buChar char="»"/>
              <a:defRPr sz="1313" kern="1200">
                <a:solidFill>
                  <a:srgbClr val="0071C5"/>
                </a:solidFill>
                <a:latin typeface="Intel Clear" panose="020B0604020203020204" pitchFamily="34" charset="0"/>
                <a:ea typeface="+mn-ea"/>
                <a:cs typeface="Intel Clear" panose="020B0604020203020204" pitchFamily="34" charset="0"/>
              </a:defRPr>
            </a:lvl5pPr>
            <a:lvl6pPr marL="2514411" indent="-228584" algn="l" defTabSz="457166" rtl="0" eaLnBrk="1" latinLnBrk="0" hangingPunct="1">
              <a:spcBef>
                <a:spcPct val="20000"/>
              </a:spcBef>
              <a:buFont typeface="Arial"/>
              <a:buChar char="•"/>
              <a:defRPr sz="1938" kern="1200">
                <a:solidFill>
                  <a:schemeClr val="tx1"/>
                </a:solidFill>
                <a:latin typeface="+mn-lt"/>
                <a:ea typeface="+mn-ea"/>
                <a:cs typeface="+mn-cs"/>
              </a:defRPr>
            </a:lvl6pPr>
            <a:lvl7pPr marL="2971577" indent="-228584" algn="l" defTabSz="457166" rtl="0" eaLnBrk="1" latinLnBrk="0" hangingPunct="1">
              <a:spcBef>
                <a:spcPct val="20000"/>
              </a:spcBef>
              <a:buFont typeface="Arial"/>
              <a:buChar char="•"/>
              <a:defRPr sz="1938" kern="1200">
                <a:solidFill>
                  <a:schemeClr val="tx1"/>
                </a:solidFill>
                <a:latin typeface="+mn-lt"/>
                <a:ea typeface="+mn-ea"/>
                <a:cs typeface="+mn-cs"/>
              </a:defRPr>
            </a:lvl7pPr>
            <a:lvl8pPr marL="3428744" indent="-228584" algn="l" defTabSz="457166" rtl="0" eaLnBrk="1" latinLnBrk="0" hangingPunct="1">
              <a:spcBef>
                <a:spcPct val="20000"/>
              </a:spcBef>
              <a:buFont typeface="Arial"/>
              <a:buChar char="•"/>
              <a:defRPr sz="1938" kern="1200">
                <a:solidFill>
                  <a:schemeClr val="tx1"/>
                </a:solidFill>
                <a:latin typeface="+mn-lt"/>
                <a:ea typeface="+mn-ea"/>
                <a:cs typeface="+mn-cs"/>
              </a:defRPr>
            </a:lvl8pPr>
            <a:lvl9pPr marL="3885909" indent="-228584" algn="l" defTabSz="457166" rtl="0" eaLnBrk="1" latinLnBrk="0" hangingPunct="1">
              <a:spcBef>
                <a:spcPct val="20000"/>
              </a:spcBef>
              <a:buFont typeface="Arial"/>
              <a:buChar char="•"/>
              <a:defRPr sz="1938" kern="1200">
                <a:solidFill>
                  <a:schemeClr val="tx1"/>
                </a:solidFill>
                <a:latin typeface="+mn-lt"/>
                <a:ea typeface="+mn-ea"/>
                <a:cs typeface="+mn-cs"/>
              </a:defRPr>
            </a:lvl9pPr>
          </a:lstStyle>
          <a:p>
            <a:pPr marL="0" lvl="1" indent="0">
              <a:spcBef>
                <a:spcPts val="0"/>
              </a:spcBef>
              <a:spcAft>
                <a:spcPts val="300"/>
              </a:spcAft>
              <a:buClr>
                <a:schemeClr val="tx2"/>
              </a:buClr>
              <a:buNone/>
            </a:pPr>
            <a:r>
              <a:rPr lang="en-US" sz="1200" b="1" dirty="0" smtClean="0">
                <a:solidFill>
                  <a:srgbClr val="004280"/>
                </a:solidFill>
              </a:rPr>
              <a:t>Application: </a:t>
            </a:r>
            <a:r>
              <a:rPr lang="fr-FR" sz="1200" dirty="0" smtClean="0">
                <a:solidFill>
                  <a:srgbClr val="004280"/>
                </a:solidFill>
              </a:rPr>
              <a:t>ANSYS </a:t>
            </a:r>
            <a:r>
              <a:rPr lang="fr-FR" sz="1200" dirty="0" err="1" smtClean="0">
                <a:solidFill>
                  <a:srgbClr val="004280"/>
                </a:solidFill>
              </a:rPr>
              <a:t>Mechanical</a:t>
            </a:r>
            <a:r>
              <a:rPr lang="fr-FR" sz="1200" dirty="0" smtClean="0">
                <a:solidFill>
                  <a:srgbClr val="004280"/>
                </a:solidFill>
              </a:rPr>
              <a:t>* 16.0  DMP </a:t>
            </a:r>
            <a:r>
              <a:rPr lang="fr-FR" sz="1200" dirty="0">
                <a:solidFill>
                  <a:srgbClr val="004280"/>
                </a:solidFill>
              </a:rPr>
              <a:t>Mode</a:t>
            </a:r>
            <a:endParaRPr lang="en-US" sz="1200" dirty="0" smtClean="0">
              <a:solidFill>
                <a:srgbClr val="004280"/>
              </a:solidFill>
            </a:endParaRPr>
          </a:p>
          <a:p>
            <a:pPr marL="0" lvl="1" indent="0">
              <a:spcBef>
                <a:spcPts val="0"/>
              </a:spcBef>
              <a:spcAft>
                <a:spcPts val="300"/>
              </a:spcAft>
              <a:buClr>
                <a:schemeClr val="tx2"/>
              </a:buClr>
              <a:buNone/>
            </a:pPr>
            <a:r>
              <a:rPr lang="en-US" sz="1200" b="1" dirty="0" smtClean="0">
                <a:solidFill>
                  <a:srgbClr val="004280"/>
                </a:solidFill>
              </a:rPr>
              <a:t>Description: </a:t>
            </a:r>
            <a:r>
              <a:rPr lang="en-US" sz="1200" dirty="0" smtClean="0">
                <a:solidFill>
                  <a:srgbClr val="004280"/>
                </a:solidFill>
              </a:rPr>
              <a:t>V16ln-2</a:t>
            </a:r>
            <a:r>
              <a:rPr lang="en-US" sz="1200" b="1" dirty="0" smtClean="0">
                <a:solidFill>
                  <a:srgbClr val="004280"/>
                </a:solidFill>
              </a:rPr>
              <a:t> </a:t>
            </a:r>
            <a:r>
              <a:rPr lang="en-US" sz="1200" dirty="0" smtClean="0">
                <a:solidFill>
                  <a:srgbClr val="004280"/>
                </a:solidFill>
              </a:rPr>
              <a:t>Dynamic </a:t>
            </a:r>
            <a:r>
              <a:rPr lang="en-US" sz="1200" dirty="0">
                <a:solidFill>
                  <a:srgbClr val="004280"/>
                </a:solidFill>
              </a:rPr>
              <a:t>Structural Modal Analysis, 2M </a:t>
            </a:r>
            <a:r>
              <a:rPr lang="en-US" sz="1200" dirty="0" smtClean="0">
                <a:solidFill>
                  <a:srgbClr val="004280"/>
                </a:solidFill>
              </a:rPr>
              <a:t>DOF. </a:t>
            </a:r>
          </a:p>
          <a:p>
            <a:pPr marL="0" lvl="1" indent="0">
              <a:spcBef>
                <a:spcPts val="0"/>
              </a:spcBef>
              <a:buClr>
                <a:schemeClr val="tx2"/>
              </a:buClr>
              <a:buFont typeface="Wingdings" charset="2"/>
              <a:buNone/>
            </a:pPr>
            <a:r>
              <a:rPr lang="en-US" sz="1200" b="1" dirty="0" smtClean="0">
                <a:solidFill>
                  <a:srgbClr val="004280"/>
                </a:solidFill>
              </a:rPr>
              <a:t>Availability: </a:t>
            </a:r>
          </a:p>
          <a:p>
            <a:pPr marL="112713" lvl="1" indent="-111125">
              <a:spcBef>
                <a:spcPts val="0"/>
              </a:spcBef>
              <a:buClr>
                <a:srgbClr val="004280"/>
              </a:buClr>
              <a:buFont typeface="Wingdings" panose="05000000000000000000" pitchFamily="2" charset="2"/>
              <a:buChar char="§"/>
            </a:pPr>
            <a:r>
              <a:rPr lang="en-US" sz="1200" b="1" dirty="0">
                <a:solidFill>
                  <a:srgbClr val="004280"/>
                </a:solidFill>
              </a:rPr>
              <a:t>Code: </a:t>
            </a:r>
            <a:r>
              <a:rPr lang="en-US" sz="1200" dirty="0" smtClean="0">
                <a:solidFill>
                  <a:srgbClr val="004280"/>
                </a:solidFill>
              </a:rPr>
              <a:t>V16.0 </a:t>
            </a:r>
            <a:r>
              <a:rPr lang="en-US" sz="1200" dirty="0">
                <a:solidFill>
                  <a:srgbClr val="004280"/>
                </a:solidFill>
              </a:rPr>
              <a:t>is now available. </a:t>
            </a:r>
            <a:r>
              <a:rPr lang="en-US" sz="1200" dirty="0" smtClean="0">
                <a:solidFill>
                  <a:srgbClr val="004280"/>
                </a:solidFill>
              </a:rPr>
              <a:t>Contact </a:t>
            </a:r>
            <a:r>
              <a:rPr lang="en-US" sz="1200" dirty="0">
                <a:solidFill>
                  <a:srgbClr val="004280"/>
                </a:solidFill>
              </a:rPr>
              <a:t>ANSYS for official V16 </a:t>
            </a:r>
            <a:r>
              <a:rPr lang="en-US" sz="1200" dirty="0" smtClean="0">
                <a:solidFill>
                  <a:srgbClr val="004280"/>
                </a:solidFill>
              </a:rPr>
              <a:t>release, </a:t>
            </a:r>
            <a:r>
              <a:rPr lang="en-US" sz="1200" dirty="0" smtClean="0">
                <a:solidFill>
                  <a:srgbClr val="004280"/>
                </a:solidFill>
                <a:hlinkClick r:id="rId6"/>
              </a:rPr>
              <a:t>www.ansys.com</a:t>
            </a:r>
            <a:r>
              <a:rPr lang="en-US" sz="1200" dirty="0" smtClean="0">
                <a:solidFill>
                  <a:srgbClr val="004280"/>
                </a:solidFill>
              </a:rPr>
              <a:t> </a:t>
            </a:r>
          </a:p>
          <a:p>
            <a:pPr marL="112713" lvl="1" indent="-111125">
              <a:spcBef>
                <a:spcPts val="0"/>
              </a:spcBef>
              <a:spcAft>
                <a:spcPts val="300"/>
              </a:spcAft>
              <a:buClr>
                <a:srgbClr val="004280"/>
              </a:buClr>
              <a:buFont typeface="Wingdings" panose="05000000000000000000" pitchFamily="2" charset="2"/>
              <a:buChar char="§"/>
            </a:pPr>
            <a:r>
              <a:rPr lang="en-US" sz="1200" b="1" dirty="0" smtClean="0">
                <a:solidFill>
                  <a:srgbClr val="004280"/>
                </a:solidFill>
              </a:rPr>
              <a:t>Recipe:</a:t>
            </a:r>
            <a:r>
              <a:rPr lang="en-US" sz="1200" dirty="0">
                <a:solidFill>
                  <a:srgbClr val="004280"/>
                </a:solidFill>
              </a:rPr>
              <a:t> </a:t>
            </a:r>
            <a:r>
              <a:rPr lang="en-US" sz="1200" dirty="0">
                <a:solidFill>
                  <a:srgbClr val="004280"/>
                </a:solidFill>
                <a:hlinkClick r:id="rId7"/>
              </a:rPr>
              <a:t>https://</a:t>
            </a:r>
            <a:r>
              <a:rPr lang="en-US" sz="1200" dirty="0" smtClean="0">
                <a:solidFill>
                  <a:srgbClr val="004280"/>
                </a:solidFill>
                <a:hlinkClick r:id="rId7"/>
              </a:rPr>
              <a:t>software.intel.com/en-us/articles/accelerating-ansys-mechanical-structural-analysis-with-intel-xeon-phi-coprocessors</a:t>
            </a:r>
            <a:r>
              <a:rPr lang="en-US" sz="1200" dirty="0" smtClean="0">
                <a:solidFill>
                  <a:srgbClr val="004280"/>
                </a:solidFill>
              </a:rPr>
              <a:t> </a:t>
            </a:r>
          </a:p>
          <a:p>
            <a:pPr marL="1588" lvl="1" indent="0">
              <a:spcBef>
                <a:spcPts val="0"/>
              </a:spcBef>
              <a:spcAft>
                <a:spcPts val="300"/>
              </a:spcAft>
              <a:buClr>
                <a:srgbClr val="004280"/>
              </a:buClr>
              <a:buNone/>
            </a:pPr>
            <a:r>
              <a:rPr lang="en-US" sz="1200" b="1" dirty="0" smtClean="0">
                <a:solidFill>
                  <a:srgbClr val="004280"/>
                </a:solidFill>
              </a:rPr>
              <a:t>Usage Model: </a:t>
            </a:r>
            <a:r>
              <a:rPr lang="en-US" sz="1200" dirty="0" smtClean="0">
                <a:solidFill>
                  <a:srgbClr val="004280"/>
                </a:solidFill>
              </a:rPr>
              <a:t>Intel</a:t>
            </a:r>
            <a:r>
              <a:rPr lang="en-US" sz="1200" dirty="0">
                <a:solidFill>
                  <a:srgbClr val="004280"/>
                </a:solidFill>
              </a:rPr>
              <a:t>® MKL </a:t>
            </a:r>
            <a:r>
              <a:rPr lang="en-US" sz="1200" dirty="0" smtClean="0">
                <a:solidFill>
                  <a:srgbClr val="004280"/>
                </a:solidFill>
              </a:rPr>
              <a:t>automatic </a:t>
            </a:r>
            <a:r>
              <a:rPr lang="en-US" sz="1200" dirty="0">
                <a:solidFill>
                  <a:srgbClr val="004280"/>
                </a:solidFill>
              </a:rPr>
              <a:t>o</a:t>
            </a:r>
            <a:r>
              <a:rPr lang="en-US" sz="1200" dirty="0" smtClean="0">
                <a:solidFill>
                  <a:srgbClr val="004280"/>
                </a:solidFill>
              </a:rPr>
              <a:t>ffload.</a:t>
            </a:r>
          </a:p>
          <a:p>
            <a:pPr marL="1588" lvl="1" indent="0">
              <a:spcBef>
                <a:spcPts val="0"/>
              </a:spcBef>
              <a:buClr>
                <a:srgbClr val="004280"/>
              </a:buClr>
              <a:buNone/>
            </a:pPr>
            <a:r>
              <a:rPr lang="en-US" sz="1200" b="1" dirty="0">
                <a:solidFill>
                  <a:srgbClr val="004280"/>
                </a:solidFill>
              </a:rPr>
              <a:t>Highlights: </a:t>
            </a:r>
            <a:r>
              <a:rPr lang="en-US" sz="1200" dirty="0">
                <a:solidFill>
                  <a:srgbClr val="004280"/>
                </a:solidFill>
              </a:rPr>
              <a:t>First commercial simulator supporting </a:t>
            </a:r>
            <a:r>
              <a:rPr lang="en-US" sz="1200" dirty="0" smtClean="0">
                <a:solidFill>
                  <a:srgbClr val="004280"/>
                </a:solidFill>
              </a:rPr>
              <a:t>the Intel</a:t>
            </a:r>
            <a:r>
              <a:rPr lang="en-US" sz="1200" dirty="0">
                <a:solidFill>
                  <a:srgbClr val="004280"/>
                </a:solidFill>
              </a:rPr>
              <a:t>® Xeon </a:t>
            </a:r>
            <a:r>
              <a:rPr lang="en-US" sz="1200" dirty="0" smtClean="0">
                <a:solidFill>
                  <a:srgbClr val="004280"/>
                </a:solidFill>
              </a:rPr>
              <a:t>Phi™ coprocessor. </a:t>
            </a:r>
            <a:r>
              <a:rPr lang="en-US" sz="1200" dirty="0" smtClean="0">
                <a:solidFill>
                  <a:srgbClr val="004280"/>
                </a:solidFill>
                <a:hlinkClick r:id="rId8"/>
              </a:rPr>
              <a:t>http</a:t>
            </a:r>
            <a:r>
              <a:rPr lang="en-US" sz="1200" dirty="0">
                <a:solidFill>
                  <a:srgbClr val="004280"/>
                </a:solidFill>
                <a:hlinkClick r:id="rId8"/>
              </a:rPr>
              <a:t>://</a:t>
            </a:r>
            <a:r>
              <a:rPr lang="en-US" sz="1200" dirty="0" smtClean="0">
                <a:solidFill>
                  <a:srgbClr val="004280"/>
                </a:solidFill>
                <a:hlinkClick r:id=""/>
              </a:rPr>
              <a:t>www.ansys.com/</a:t>
            </a:r>
          </a:p>
          <a:p>
            <a:pPr marL="1588" lvl="1" indent="0">
              <a:spcBef>
                <a:spcPts val="0"/>
              </a:spcBef>
              <a:spcAft>
                <a:spcPts val="300"/>
              </a:spcAft>
              <a:buClr>
                <a:srgbClr val="004280"/>
              </a:buClr>
              <a:buNone/>
            </a:pPr>
            <a:r>
              <a:rPr lang="en-US" sz="1200" dirty="0" smtClean="0">
                <a:solidFill>
                  <a:srgbClr val="004280"/>
                </a:solidFill>
                <a:hlinkClick r:id=""/>
              </a:rPr>
              <a:t>Support/</a:t>
            </a:r>
            <a:r>
              <a:rPr lang="en-US" sz="1200" dirty="0" err="1" smtClean="0">
                <a:solidFill>
                  <a:srgbClr val="004280"/>
                </a:solidFill>
                <a:hlinkClick r:id="rId8"/>
              </a:rPr>
              <a:t>Platform+Support</a:t>
            </a:r>
            <a:r>
              <a:rPr lang="en-US" sz="1200" dirty="0" smtClean="0">
                <a:solidFill>
                  <a:srgbClr val="004280"/>
                </a:solidFill>
                <a:hlinkClick r:id="rId8"/>
              </a:rPr>
              <a:t>/</a:t>
            </a:r>
            <a:r>
              <a:rPr lang="en-US" sz="1200" dirty="0" err="1" smtClean="0">
                <a:solidFill>
                  <a:srgbClr val="004280"/>
                </a:solidFill>
                <a:hlinkClick r:id="rId8"/>
              </a:rPr>
              <a:t>Benchmarks+Overview</a:t>
            </a:r>
            <a:r>
              <a:rPr lang="en-US" sz="1200" dirty="0" smtClean="0">
                <a:solidFill>
                  <a:srgbClr val="004280"/>
                </a:solidFill>
                <a:hlinkClick r:id="rId8"/>
              </a:rPr>
              <a:t>/</a:t>
            </a:r>
            <a:r>
              <a:rPr lang="en-US" sz="1200" dirty="0" err="1" smtClean="0">
                <a:solidFill>
                  <a:srgbClr val="004280"/>
                </a:solidFill>
                <a:hlinkClick r:id="rId8"/>
              </a:rPr>
              <a:t>ANSYS+Mechanical+Benchmarks</a:t>
            </a:r>
            <a:r>
              <a:rPr lang="en-US" sz="1200" dirty="0" smtClean="0">
                <a:solidFill>
                  <a:srgbClr val="004280"/>
                </a:solidFill>
                <a:hlinkClick r:id="rId8"/>
              </a:rPr>
              <a:t>/Release+15.0+Test+Cases/</a:t>
            </a:r>
            <a:r>
              <a:rPr lang="en-US" sz="1200" dirty="0" err="1" smtClean="0">
                <a:solidFill>
                  <a:srgbClr val="004280"/>
                </a:solidFill>
                <a:hlinkClick r:id="rId8"/>
              </a:rPr>
              <a:t>Radial+Impeller</a:t>
            </a:r>
            <a:r>
              <a:rPr lang="en-US" sz="1200" dirty="0">
                <a:solidFill>
                  <a:srgbClr val="004280"/>
                </a:solidFill>
                <a:hlinkClick r:id="rId8"/>
              </a:rPr>
              <a:t>+(V15ln-2</a:t>
            </a:r>
            <a:r>
              <a:rPr lang="en-US" sz="1200" dirty="0" smtClean="0">
                <a:solidFill>
                  <a:srgbClr val="004280"/>
                </a:solidFill>
                <a:hlinkClick r:id="rId8"/>
              </a:rPr>
              <a:t>)</a:t>
            </a:r>
            <a:r>
              <a:rPr lang="en-US" sz="1200" dirty="0" smtClean="0">
                <a:solidFill>
                  <a:srgbClr val="004280"/>
                </a:solidFill>
              </a:rPr>
              <a:t> </a:t>
            </a:r>
          </a:p>
          <a:p>
            <a:pPr marL="0" lvl="1" indent="0">
              <a:spcBef>
                <a:spcPts val="0"/>
              </a:spcBef>
              <a:spcAft>
                <a:spcPts val="300"/>
              </a:spcAft>
              <a:buClr>
                <a:schemeClr val="tx2"/>
              </a:buClr>
              <a:buNone/>
            </a:pPr>
            <a:r>
              <a:rPr lang="en-US" sz="1200" b="1" dirty="0" smtClean="0">
                <a:solidFill>
                  <a:srgbClr val="004280"/>
                </a:solidFill>
              </a:rPr>
              <a:t>Results: </a:t>
            </a:r>
            <a:r>
              <a:rPr lang="en-US" sz="1200" dirty="0" smtClean="0">
                <a:solidFill>
                  <a:srgbClr val="004280"/>
                </a:solidFill>
              </a:rPr>
              <a:t>At 2 </a:t>
            </a:r>
            <a:r>
              <a:rPr lang="en-US" sz="1200" dirty="0">
                <a:solidFill>
                  <a:srgbClr val="004280"/>
                </a:solidFill>
              </a:rPr>
              <a:t>MPI </a:t>
            </a:r>
            <a:r>
              <a:rPr lang="en-US" sz="1200" dirty="0" smtClean="0">
                <a:solidFill>
                  <a:srgbClr val="004280"/>
                </a:solidFill>
              </a:rPr>
              <a:t>processes on the host, the Intel</a:t>
            </a:r>
            <a:r>
              <a:rPr lang="en-US" sz="1200" dirty="0">
                <a:solidFill>
                  <a:srgbClr val="004280"/>
                </a:solidFill>
              </a:rPr>
              <a:t>® Xeon </a:t>
            </a:r>
            <a:r>
              <a:rPr lang="en-US" sz="1200" dirty="0" smtClean="0">
                <a:solidFill>
                  <a:srgbClr val="004280"/>
                </a:solidFill>
              </a:rPr>
              <a:t>Phi™ coprocessor provides </a:t>
            </a:r>
            <a:r>
              <a:rPr lang="en-US" sz="1200" dirty="0">
                <a:solidFill>
                  <a:srgbClr val="004280"/>
                </a:solidFill>
              </a:rPr>
              <a:t>up to </a:t>
            </a:r>
            <a:r>
              <a:rPr lang="en-US" sz="1200" dirty="0" smtClean="0">
                <a:solidFill>
                  <a:srgbClr val="004280"/>
                </a:solidFill>
              </a:rPr>
              <a:t>1.78X </a:t>
            </a:r>
            <a:r>
              <a:rPr lang="en-US" sz="1200" dirty="0">
                <a:solidFill>
                  <a:srgbClr val="004280"/>
                </a:solidFill>
              </a:rPr>
              <a:t>speed-up over </a:t>
            </a:r>
            <a:r>
              <a:rPr lang="en-US" sz="1200" dirty="0" smtClean="0">
                <a:solidFill>
                  <a:srgbClr val="004280"/>
                </a:solidFill>
              </a:rPr>
              <a:t>the Intel</a:t>
            </a:r>
            <a:r>
              <a:rPr lang="en-US" sz="1200" dirty="0">
                <a:solidFill>
                  <a:srgbClr val="004280"/>
                </a:solidFill>
              </a:rPr>
              <a:t>® Xeon® E5-2697 v3 </a:t>
            </a:r>
            <a:r>
              <a:rPr lang="en-US" sz="1200" dirty="0" smtClean="0">
                <a:solidFill>
                  <a:srgbClr val="004280"/>
                </a:solidFill>
              </a:rPr>
              <a:t>host, and up </a:t>
            </a:r>
            <a:r>
              <a:rPr lang="en-US" sz="1200" dirty="0">
                <a:solidFill>
                  <a:srgbClr val="004280"/>
                </a:solidFill>
              </a:rPr>
              <a:t>to </a:t>
            </a:r>
            <a:r>
              <a:rPr lang="en-US" sz="1200" dirty="0" smtClean="0">
                <a:solidFill>
                  <a:srgbClr val="004280"/>
                </a:solidFill>
              </a:rPr>
              <a:t>2.44X </a:t>
            </a:r>
            <a:r>
              <a:rPr lang="en-US" sz="1200" dirty="0">
                <a:solidFill>
                  <a:srgbClr val="004280"/>
                </a:solidFill>
              </a:rPr>
              <a:t>speed-up over </a:t>
            </a:r>
            <a:r>
              <a:rPr lang="en-US" sz="1200" dirty="0" smtClean="0">
                <a:solidFill>
                  <a:srgbClr val="004280"/>
                </a:solidFill>
              </a:rPr>
              <a:t>the Intel</a:t>
            </a:r>
            <a:r>
              <a:rPr lang="en-US" sz="1200" dirty="0">
                <a:solidFill>
                  <a:srgbClr val="004280"/>
                </a:solidFill>
              </a:rPr>
              <a:t>® Xeon® E5-2697 v2 </a:t>
            </a:r>
            <a:r>
              <a:rPr lang="en-US" sz="1200" dirty="0" smtClean="0">
                <a:solidFill>
                  <a:srgbClr val="004280"/>
                </a:solidFill>
              </a:rPr>
              <a:t>host.</a:t>
            </a:r>
            <a:endParaRPr lang="en-US" sz="1200" dirty="0">
              <a:solidFill>
                <a:srgbClr val="004280"/>
              </a:solidFill>
            </a:endParaRPr>
          </a:p>
        </p:txBody>
      </p:sp>
      <p:sp>
        <p:nvSpPr>
          <p:cNvPr id="17" name="Rectangle 16"/>
          <p:cNvSpPr/>
          <p:nvPr/>
        </p:nvSpPr>
        <p:spPr>
          <a:xfrm>
            <a:off x="1052773" y="4340699"/>
            <a:ext cx="3158236" cy="230832"/>
          </a:xfrm>
          <a:prstGeom prst="rect">
            <a:avLst/>
          </a:prstGeom>
        </p:spPr>
        <p:txBody>
          <a:bodyPr wrap="none">
            <a:spAutoFit/>
          </a:bodyPr>
          <a:lstStyle/>
          <a:p>
            <a:pPr marL="133331" indent="-133331" algn="ctr">
              <a:spcBef>
                <a:spcPts val="900"/>
              </a:spcBef>
            </a:pPr>
            <a:r>
              <a:rPr lang="en-US" sz="900" dirty="0">
                <a:latin typeface="Intel Clear" panose="020B0604020203020204" pitchFamily="34" charset="0"/>
                <a:cs typeface="Verdana"/>
              </a:rPr>
              <a:t>Note: </a:t>
            </a:r>
            <a:r>
              <a:rPr lang="en-US" sz="900" dirty="0" smtClean="0">
                <a:latin typeface="Intel Clear" panose="020B0604020203020204" pitchFamily="34" charset="0"/>
                <a:cs typeface="Verdana"/>
              </a:rPr>
              <a:t>Intel® Xeon® processor uses </a:t>
            </a:r>
            <a:r>
              <a:rPr lang="en-US" sz="900" dirty="0">
                <a:latin typeface="Intel Clear" panose="020B0604020203020204" pitchFamily="34" charset="0"/>
                <a:cs typeface="Verdana"/>
              </a:rPr>
              <a:t>1 </a:t>
            </a:r>
            <a:r>
              <a:rPr lang="en-US" sz="900" dirty="0" smtClean="0">
                <a:latin typeface="Intel Clear" panose="020B0604020203020204" pitchFamily="34" charset="0"/>
                <a:cs typeface="Verdana"/>
              </a:rPr>
              <a:t>core </a:t>
            </a:r>
            <a:r>
              <a:rPr lang="en-US" sz="900" dirty="0">
                <a:latin typeface="Intel Clear" panose="020B0604020203020204" pitchFamily="34" charset="0"/>
                <a:cs typeface="Verdana"/>
              </a:rPr>
              <a:t>per MPI process</a:t>
            </a:r>
          </a:p>
        </p:txBody>
      </p:sp>
      <p:sp>
        <p:nvSpPr>
          <p:cNvPr id="19" name="TextBox 31"/>
          <p:cNvSpPr txBox="1"/>
          <p:nvPr/>
        </p:nvSpPr>
        <p:spPr>
          <a:xfrm rot="16200000">
            <a:off x="-790374" y="1809255"/>
            <a:ext cx="2091996" cy="246221"/>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000" dirty="0" smtClean="0">
                <a:solidFill>
                  <a:prstClr val="black"/>
                </a:solidFill>
                <a:latin typeface="Intel Clear" panose="020B0604020203020204" pitchFamily="34" charset="0"/>
                <a:cs typeface="Neo Sans Intel"/>
              </a:rPr>
              <a:t>Comparative Performance</a:t>
            </a:r>
          </a:p>
        </p:txBody>
      </p:sp>
      <p:sp>
        <p:nvSpPr>
          <p:cNvPr id="20" name="TextBox 28"/>
          <p:cNvSpPr txBox="1"/>
          <p:nvPr/>
        </p:nvSpPr>
        <p:spPr>
          <a:xfrm>
            <a:off x="759126" y="2510285"/>
            <a:ext cx="182193" cy="146707"/>
          </a:xfrm>
          <a:prstGeom prst="rect">
            <a:avLst/>
          </a:prstGeom>
          <a:noFill/>
        </p:spPr>
        <p:txBody>
          <a:bodyPr wrap="square" lIns="0" tIns="0" rIns="0" bIns="0" rtlCol="0"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800" dirty="0" smtClean="0">
                <a:latin typeface="Intel Clear" panose="020B0604020203020204" pitchFamily="34" charset="0"/>
                <a:cs typeface="Neo Sans Intel"/>
              </a:rPr>
              <a:t>1</a:t>
            </a:r>
          </a:p>
        </p:txBody>
      </p:sp>
      <p:sp>
        <p:nvSpPr>
          <p:cNvPr id="21" name="TextBox 28"/>
          <p:cNvSpPr txBox="1"/>
          <p:nvPr/>
        </p:nvSpPr>
        <p:spPr>
          <a:xfrm>
            <a:off x="838414" y="2333391"/>
            <a:ext cx="365760" cy="153888"/>
          </a:xfrm>
          <a:prstGeom prst="rect">
            <a:avLst/>
          </a:prstGeom>
          <a:noFill/>
        </p:spPr>
        <p:txBody>
          <a:bodyPr wrap="square" lIns="0" tIns="0" rIns="0" bIns="0" rtlCol="0"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800" dirty="0" smtClean="0">
                <a:latin typeface="Intel Clear" panose="020B0604020203020204" pitchFamily="34" charset="0"/>
                <a:cs typeface="Neo Sans Intel"/>
              </a:rPr>
              <a:t>2.03X</a:t>
            </a:r>
          </a:p>
        </p:txBody>
      </p:sp>
      <p:sp>
        <p:nvSpPr>
          <p:cNvPr id="22" name="TextBox 28"/>
          <p:cNvSpPr txBox="1"/>
          <p:nvPr/>
        </p:nvSpPr>
        <p:spPr>
          <a:xfrm>
            <a:off x="1740123" y="2333391"/>
            <a:ext cx="365760" cy="153888"/>
          </a:xfrm>
          <a:prstGeom prst="rect">
            <a:avLst/>
          </a:prstGeom>
          <a:noFill/>
        </p:spPr>
        <p:txBody>
          <a:bodyPr wrap="square" lIns="0" tIns="0" rIns="0" bIns="0" rtlCol="0"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800" dirty="0">
                <a:latin typeface="Intel Clear" panose="020B0604020203020204" pitchFamily="34" charset="0"/>
                <a:cs typeface="Neo Sans Intel"/>
              </a:rPr>
              <a:t>2</a:t>
            </a:r>
            <a:r>
              <a:rPr lang="en-US" sz="800" dirty="0" smtClean="0">
                <a:latin typeface="Intel Clear" panose="020B0604020203020204" pitchFamily="34" charset="0"/>
                <a:cs typeface="Neo Sans Intel"/>
              </a:rPr>
              <a:t>X</a:t>
            </a:r>
          </a:p>
        </p:txBody>
      </p:sp>
      <p:sp>
        <p:nvSpPr>
          <p:cNvPr id="23" name="TextBox 28"/>
          <p:cNvSpPr txBox="1"/>
          <p:nvPr/>
        </p:nvSpPr>
        <p:spPr>
          <a:xfrm>
            <a:off x="1991327" y="1838709"/>
            <a:ext cx="365760" cy="153888"/>
          </a:xfrm>
          <a:prstGeom prst="rect">
            <a:avLst/>
          </a:prstGeom>
          <a:noFill/>
        </p:spPr>
        <p:txBody>
          <a:bodyPr wrap="square" lIns="0" tIns="0" rIns="0" bIns="0" rtlCol="0"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800" dirty="0" smtClean="0">
                <a:latin typeface="Intel Clear" panose="020B0604020203020204" pitchFamily="34" charset="0"/>
                <a:cs typeface="Neo Sans Intel"/>
              </a:rPr>
              <a:t>4.89X</a:t>
            </a:r>
          </a:p>
        </p:txBody>
      </p:sp>
      <p:sp>
        <p:nvSpPr>
          <p:cNvPr id="24" name="TextBox 28"/>
          <p:cNvSpPr txBox="1"/>
          <p:nvPr/>
        </p:nvSpPr>
        <p:spPr>
          <a:xfrm>
            <a:off x="2234568" y="2033320"/>
            <a:ext cx="365760" cy="153888"/>
          </a:xfrm>
          <a:prstGeom prst="rect">
            <a:avLst/>
          </a:prstGeom>
          <a:noFill/>
        </p:spPr>
        <p:txBody>
          <a:bodyPr wrap="square" lIns="0" tIns="0" rIns="0" bIns="0" rtlCol="0"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800" dirty="0" smtClean="0">
                <a:latin typeface="Intel Clear" panose="020B0604020203020204" pitchFamily="34" charset="0"/>
                <a:cs typeface="Neo Sans Intel"/>
              </a:rPr>
              <a:t>3.73X</a:t>
            </a:r>
          </a:p>
        </p:txBody>
      </p:sp>
      <p:sp>
        <p:nvSpPr>
          <p:cNvPr id="25" name="TextBox 28"/>
          <p:cNvSpPr txBox="1"/>
          <p:nvPr/>
        </p:nvSpPr>
        <p:spPr>
          <a:xfrm>
            <a:off x="2477900" y="1546436"/>
            <a:ext cx="365760" cy="153888"/>
          </a:xfrm>
          <a:prstGeom prst="rect">
            <a:avLst/>
          </a:prstGeom>
          <a:noFill/>
        </p:spPr>
        <p:txBody>
          <a:bodyPr wrap="square" lIns="0" tIns="0" rIns="0" bIns="0" rtlCol="0"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800" dirty="0" smtClean="0">
                <a:latin typeface="Intel Clear" panose="020B0604020203020204" pitchFamily="34" charset="0"/>
                <a:cs typeface="Neo Sans Intel"/>
              </a:rPr>
              <a:t>6.65X</a:t>
            </a:r>
          </a:p>
        </p:txBody>
      </p:sp>
      <p:sp>
        <p:nvSpPr>
          <p:cNvPr id="26" name="TextBox 28"/>
          <p:cNvSpPr txBox="1"/>
          <p:nvPr/>
        </p:nvSpPr>
        <p:spPr>
          <a:xfrm>
            <a:off x="2816957" y="2166336"/>
            <a:ext cx="365760" cy="153888"/>
          </a:xfrm>
          <a:prstGeom prst="rect">
            <a:avLst/>
          </a:prstGeom>
          <a:noFill/>
        </p:spPr>
        <p:txBody>
          <a:bodyPr wrap="square" lIns="0" tIns="0" rIns="0" bIns="0" rtlCol="0"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800" dirty="0">
                <a:latin typeface="Intel Clear" panose="020B0604020203020204" pitchFamily="34" charset="0"/>
                <a:cs typeface="Neo Sans Intel"/>
              </a:rPr>
              <a:t>3</a:t>
            </a:r>
            <a:r>
              <a:rPr lang="en-US" sz="800" dirty="0" smtClean="0">
                <a:latin typeface="Intel Clear" panose="020B0604020203020204" pitchFamily="34" charset="0"/>
                <a:cs typeface="Neo Sans Intel"/>
              </a:rPr>
              <a:t>X</a:t>
            </a:r>
          </a:p>
        </p:txBody>
      </p:sp>
      <p:sp>
        <p:nvSpPr>
          <p:cNvPr id="27" name="TextBox 28"/>
          <p:cNvSpPr txBox="1"/>
          <p:nvPr/>
        </p:nvSpPr>
        <p:spPr>
          <a:xfrm>
            <a:off x="3064119" y="1572314"/>
            <a:ext cx="365760" cy="153888"/>
          </a:xfrm>
          <a:prstGeom prst="rect">
            <a:avLst/>
          </a:prstGeom>
          <a:noFill/>
        </p:spPr>
        <p:txBody>
          <a:bodyPr wrap="square" lIns="0" tIns="0" rIns="0" bIns="0" rtlCol="0"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800" dirty="0" smtClean="0">
                <a:latin typeface="Intel Clear" panose="020B0604020203020204" pitchFamily="34" charset="0"/>
                <a:cs typeface="Neo Sans Intel"/>
              </a:rPr>
              <a:t>6.47X</a:t>
            </a:r>
          </a:p>
        </p:txBody>
      </p:sp>
      <p:sp>
        <p:nvSpPr>
          <p:cNvPr id="28" name="TextBox 28"/>
          <p:cNvSpPr txBox="1"/>
          <p:nvPr/>
        </p:nvSpPr>
        <p:spPr>
          <a:xfrm>
            <a:off x="3311213" y="1686281"/>
            <a:ext cx="365760" cy="153888"/>
          </a:xfrm>
          <a:prstGeom prst="rect">
            <a:avLst/>
          </a:prstGeom>
          <a:noFill/>
        </p:spPr>
        <p:txBody>
          <a:bodyPr wrap="square" lIns="0" tIns="0" rIns="0" bIns="0" rtlCol="0"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800" dirty="0" smtClean="0">
                <a:latin typeface="Intel Clear" panose="020B0604020203020204" pitchFamily="34" charset="0"/>
                <a:cs typeface="Neo Sans Intel"/>
              </a:rPr>
              <a:t>5.83X</a:t>
            </a:r>
          </a:p>
        </p:txBody>
      </p:sp>
      <p:sp>
        <p:nvSpPr>
          <p:cNvPr id="29" name="TextBox 28"/>
          <p:cNvSpPr txBox="1"/>
          <p:nvPr/>
        </p:nvSpPr>
        <p:spPr>
          <a:xfrm>
            <a:off x="3558436" y="1044835"/>
            <a:ext cx="365760" cy="153888"/>
          </a:xfrm>
          <a:prstGeom prst="rect">
            <a:avLst/>
          </a:prstGeom>
          <a:noFill/>
        </p:spPr>
        <p:txBody>
          <a:bodyPr wrap="square" lIns="0" tIns="0" rIns="0" bIns="0" rtlCol="0"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800" dirty="0" smtClean="0">
                <a:latin typeface="Intel Clear" panose="020B0604020203020204" pitchFamily="34" charset="0"/>
                <a:cs typeface="Neo Sans Intel"/>
              </a:rPr>
              <a:t>9.58X</a:t>
            </a:r>
          </a:p>
        </p:txBody>
      </p:sp>
      <p:sp>
        <p:nvSpPr>
          <p:cNvPr id="30" name="TextBox 28"/>
          <p:cNvSpPr txBox="1"/>
          <p:nvPr/>
        </p:nvSpPr>
        <p:spPr>
          <a:xfrm>
            <a:off x="3895940" y="1650170"/>
            <a:ext cx="365760" cy="153888"/>
          </a:xfrm>
          <a:prstGeom prst="rect">
            <a:avLst/>
          </a:prstGeom>
          <a:noFill/>
        </p:spPr>
        <p:txBody>
          <a:bodyPr wrap="square" lIns="0" tIns="0" rIns="0" bIns="0" rtlCol="0"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800" dirty="0">
                <a:latin typeface="Intel Clear" panose="020B0604020203020204" pitchFamily="34" charset="0"/>
                <a:cs typeface="Neo Sans Intel"/>
              </a:rPr>
              <a:t>6</a:t>
            </a:r>
            <a:r>
              <a:rPr lang="en-US" sz="800" dirty="0" smtClean="0">
                <a:latin typeface="Intel Clear" panose="020B0604020203020204" pitchFamily="34" charset="0"/>
                <a:cs typeface="Neo Sans Intel"/>
              </a:rPr>
              <a:t>X</a:t>
            </a:r>
          </a:p>
        </p:txBody>
      </p:sp>
      <p:sp>
        <p:nvSpPr>
          <p:cNvPr id="31" name="TextBox 28"/>
          <p:cNvSpPr txBox="1"/>
          <p:nvPr/>
        </p:nvSpPr>
        <p:spPr>
          <a:xfrm>
            <a:off x="4069835" y="1070713"/>
            <a:ext cx="365760" cy="153888"/>
          </a:xfrm>
          <a:prstGeom prst="rect">
            <a:avLst/>
          </a:prstGeom>
          <a:noFill/>
        </p:spPr>
        <p:txBody>
          <a:bodyPr wrap="square" lIns="0" tIns="0" rIns="0" bIns="0" rtlCol="0"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800" dirty="0" smtClean="0">
                <a:latin typeface="Intel Clear" panose="020B0604020203020204" pitchFamily="34" charset="0"/>
                <a:cs typeface="Neo Sans Intel"/>
              </a:rPr>
              <a:t>9.42X</a:t>
            </a:r>
          </a:p>
        </p:txBody>
      </p:sp>
      <p:sp>
        <p:nvSpPr>
          <p:cNvPr id="32" name="TextBox 28"/>
          <p:cNvSpPr txBox="1"/>
          <p:nvPr/>
        </p:nvSpPr>
        <p:spPr>
          <a:xfrm>
            <a:off x="4398937" y="1159526"/>
            <a:ext cx="365760" cy="153888"/>
          </a:xfrm>
          <a:prstGeom prst="rect">
            <a:avLst/>
          </a:prstGeom>
          <a:noFill/>
        </p:spPr>
        <p:txBody>
          <a:bodyPr wrap="square" lIns="0" tIns="0" rIns="0" bIns="0" rtlCol="0"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800" dirty="0" smtClean="0">
                <a:latin typeface="Intel Clear" panose="020B0604020203020204" pitchFamily="34" charset="0"/>
                <a:cs typeface="Neo Sans Intel"/>
              </a:rPr>
              <a:t>8.97X</a:t>
            </a:r>
          </a:p>
        </p:txBody>
      </p:sp>
      <p:sp>
        <p:nvSpPr>
          <p:cNvPr id="33" name="TextBox 28"/>
          <p:cNvSpPr txBox="1"/>
          <p:nvPr/>
        </p:nvSpPr>
        <p:spPr>
          <a:xfrm>
            <a:off x="4582517" y="982942"/>
            <a:ext cx="423733" cy="133008"/>
          </a:xfrm>
          <a:prstGeom prst="rect">
            <a:avLst/>
          </a:prstGeom>
          <a:noFill/>
        </p:spPr>
        <p:txBody>
          <a:bodyPr wrap="square" lIns="0" tIns="0" rIns="0" bIns="0" rtlCol="0"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800" dirty="0" smtClean="0">
                <a:latin typeface="Intel Clear" panose="020B0604020203020204" pitchFamily="34" charset="0"/>
                <a:cs typeface="Neo Sans Intel"/>
              </a:rPr>
              <a:t>10.08X</a:t>
            </a:r>
          </a:p>
        </p:txBody>
      </p:sp>
      <p:sp>
        <p:nvSpPr>
          <p:cNvPr id="34" name="TextBox 33"/>
          <p:cNvSpPr txBox="1"/>
          <p:nvPr/>
        </p:nvSpPr>
        <p:spPr>
          <a:xfrm>
            <a:off x="6764748" y="4814530"/>
            <a:ext cx="1030796" cy="182880"/>
          </a:xfrm>
          <a:prstGeom prst="rect">
            <a:avLst/>
          </a:prstGeom>
          <a:solidFill>
            <a:schemeClr val="bg1"/>
          </a:solidFill>
        </p:spPr>
        <p:txBody>
          <a:bodyPr wrap="square" rtlCol="0">
            <a:spAutoFit/>
          </a:bodyPr>
          <a:lstStyle/>
          <a:p>
            <a:pPr algn="ctr"/>
            <a:endParaRPr lang="en-US" sz="1400" dirty="0" smtClean="0">
              <a:solidFill>
                <a:schemeClr val="tx2"/>
              </a:solidFill>
              <a:latin typeface="Intel Clear" panose="020B0604020203020204" pitchFamily="34" charset="0"/>
              <a:cs typeface="Neo Sans Intel"/>
            </a:endParaRPr>
          </a:p>
        </p:txBody>
      </p:sp>
    </p:spTree>
    <p:extLst>
      <p:ext uri="{BB962C8B-B14F-4D97-AF65-F5344CB8AC3E}">
        <p14:creationId xmlns:p14="http://schemas.microsoft.com/office/powerpoint/2010/main" val="264985190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 name="Cube 97"/>
          <p:cNvSpPr/>
          <p:nvPr/>
        </p:nvSpPr>
        <p:spPr bwMode="auto">
          <a:xfrm>
            <a:off x="2435219" y="1112195"/>
            <a:ext cx="761587" cy="761298"/>
          </a:xfrm>
          <a:prstGeom prst="cube">
            <a:avLst>
              <a:gd name="adj" fmla="val 82011"/>
            </a:avLst>
          </a:prstGeom>
          <a:solidFill>
            <a:schemeClr val="bg1">
              <a:lumMod val="75000"/>
            </a:schemeClr>
          </a:solidFill>
          <a:ln w="3175">
            <a:solidFill>
              <a:schemeClr val="tx1">
                <a:lumMod val="85000"/>
              </a:schemeClr>
            </a:solidFill>
            <a:headEnd type="none" w="sm" len="sm"/>
            <a:tailEnd type="none" w="sm" len="sm"/>
          </a:ln>
        </p:spPr>
        <p:style>
          <a:lnRef idx="1">
            <a:schemeClr val="accent2"/>
          </a:lnRef>
          <a:fillRef idx="3">
            <a:schemeClr val="accent2"/>
          </a:fillRef>
          <a:effectRef idx="2">
            <a:schemeClr val="accent2"/>
          </a:effectRef>
          <a:fontRef idx="minor">
            <a:schemeClr val="lt1"/>
          </a:fontRef>
        </p:style>
        <p:txBody>
          <a:bodyPr vert="horz" wrap="none" lIns="42862" tIns="21431" rIns="42862" bIns="21431" numCol="1" rtlCol="0" anchor="ctr" anchorCtr="0" compatLnSpc="1">
            <a:prstTxWarp prst="textNoShape">
              <a:avLst/>
            </a:prstTxWarp>
          </a:bodyPr>
          <a:lstStyle/>
          <a:p>
            <a:pPr algn="ctr" defTabSz="914355" eaLnBrk="0" hangingPunct="0"/>
            <a:endParaRPr lang="en-US" b="1" kern="0" dirty="0">
              <a:solidFill>
                <a:prstClr val="white"/>
              </a:solidFill>
              <a:latin typeface="Intel Clear"/>
              <a:ea typeface="ＭＳ Ｐゴシック" pitchFamily="34" charset="-128"/>
              <a:cs typeface="Intel Clear"/>
            </a:endParaRPr>
          </a:p>
        </p:txBody>
      </p:sp>
      <p:sp>
        <p:nvSpPr>
          <p:cNvPr id="101" name="Cube 100"/>
          <p:cNvSpPr/>
          <p:nvPr/>
        </p:nvSpPr>
        <p:spPr bwMode="auto">
          <a:xfrm>
            <a:off x="2783604" y="1112195"/>
            <a:ext cx="761587" cy="761298"/>
          </a:xfrm>
          <a:prstGeom prst="cube">
            <a:avLst>
              <a:gd name="adj" fmla="val 82011"/>
            </a:avLst>
          </a:prstGeom>
          <a:solidFill>
            <a:schemeClr val="bg1">
              <a:lumMod val="75000"/>
            </a:schemeClr>
          </a:solidFill>
          <a:ln w="3175">
            <a:solidFill>
              <a:schemeClr val="tx1">
                <a:lumMod val="85000"/>
              </a:schemeClr>
            </a:solidFill>
            <a:headEnd type="none" w="sm" len="sm"/>
            <a:tailEnd type="none" w="sm" len="sm"/>
          </a:ln>
        </p:spPr>
        <p:style>
          <a:lnRef idx="1">
            <a:schemeClr val="accent2"/>
          </a:lnRef>
          <a:fillRef idx="3">
            <a:schemeClr val="accent2"/>
          </a:fillRef>
          <a:effectRef idx="2">
            <a:schemeClr val="accent2"/>
          </a:effectRef>
          <a:fontRef idx="minor">
            <a:schemeClr val="lt1"/>
          </a:fontRef>
        </p:style>
        <p:txBody>
          <a:bodyPr vert="horz" wrap="none" lIns="42862" tIns="21431" rIns="42862" bIns="21431" numCol="1" rtlCol="0" anchor="ctr" anchorCtr="0" compatLnSpc="1">
            <a:prstTxWarp prst="textNoShape">
              <a:avLst/>
            </a:prstTxWarp>
          </a:bodyPr>
          <a:lstStyle/>
          <a:p>
            <a:pPr algn="ctr" defTabSz="914355" eaLnBrk="0" hangingPunct="0"/>
            <a:endParaRPr lang="en-US" b="1" kern="0" dirty="0">
              <a:solidFill>
                <a:prstClr val="white"/>
              </a:solidFill>
              <a:latin typeface="Intel Clear"/>
              <a:ea typeface="ＭＳ Ｐゴシック" pitchFamily="34" charset="-128"/>
              <a:cs typeface="Intel Clear"/>
            </a:endParaRPr>
          </a:p>
        </p:txBody>
      </p:sp>
      <p:sp>
        <p:nvSpPr>
          <p:cNvPr id="103" name="Cube 102"/>
          <p:cNvSpPr/>
          <p:nvPr/>
        </p:nvSpPr>
        <p:spPr bwMode="auto">
          <a:xfrm>
            <a:off x="3422222" y="1112195"/>
            <a:ext cx="761587" cy="761298"/>
          </a:xfrm>
          <a:prstGeom prst="cube">
            <a:avLst>
              <a:gd name="adj" fmla="val 82011"/>
            </a:avLst>
          </a:prstGeom>
          <a:solidFill>
            <a:schemeClr val="bg1">
              <a:lumMod val="75000"/>
            </a:schemeClr>
          </a:solidFill>
          <a:ln w="3175">
            <a:solidFill>
              <a:schemeClr val="tx1">
                <a:lumMod val="85000"/>
              </a:schemeClr>
            </a:solidFill>
            <a:headEnd type="none" w="sm" len="sm"/>
            <a:tailEnd type="none" w="sm" len="sm"/>
          </a:ln>
        </p:spPr>
        <p:style>
          <a:lnRef idx="1">
            <a:schemeClr val="accent2"/>
          </a:lnRef>
          <a:fillRef idx="3">
            <a:schemeClr val="accent2"/>
          </a:fillRef>
          <a:effectRef idx="2">
            <a:schemeClr val="accent2"/>
          </a:effectRef>
          <a:fontRef idx="minor">
            <a:schemeClr val="lt1"/>
          </a:fontRef>
        </p:style>
        <p:txBody>
          <a:bodyPr vert="horz" wrap="none" lIns="42862" tIns="21431" rIns="42862" bIns="21431" numCol="1" rtlCol="0" anchor="ctr" anchorCtr="0" compatLnSpc="1">
            <a:prstTxWarp prst="textNoShape">
              <a:avLst/>
            </a:prstTxWarp>
          </a:bodyPr>
          <a:lstStyle/>
          <a:p>
            <a:pPr algn="ctr" defTabSz="914355" eaLnBrk="0" hangingPunct="0"/>
            <a:endParaRPr lang="en-US" b="1" kern="0" dirty="0">
              <a:solidFill>
                <a:prstClr val="white"/>
              </a:solidFill>
              <a:latin typeface="Intel Clear"/>
              <a:ea typeface="ＭＳ Ｐゴシック" pitchFamily="34" charset="-128"/>
              <a:cs typeface="Intel Clear"/>
            </a:endParaRPr>
          </a:p>
        </p:txBody>
      </p:sp>
      <p:sp>
        <p:nvSpPr>
          <p:cNvPr id="2" name="Title 1"/>
          <p:cNvSpPr>
            <a:spLocks noGrp="1"/>
          </p:cNvSpPr>
          <p:nvPr>
            <p:ph type="title"/>
          </p:nvPr>
        </p:nvSpPr>
        <p:spPr>
          <a:xfrm>
            <a:off x="76605" y="144616"/>
            <a:ext cx="8887424" cy="705686"/>
          </a:xfrm>
        </p:spPr>
        <p:txBody>
          <a:bodyPr/>
          <a:lstStyle/>
          <a:p>
            <a:pPr algn="l"/>
            <a:r>
              <a:rPr lang="en-US" dirty="0" smtClean="0">
                <a:ea typeface="Verdana" panose="020B0604030504040204" pitchFamily="34" charset="0"/>
                <a:sym typeface="Wingdings" panose="05000000000000000000" pitchFamily="2" charset="2"/>
              </a:rPr>
              <a:t>More Integration</a:t>
            </a:r>
            <a:endParaRPr lang="en-US" sz="1200" dirty="0">
              <a:ea typeface="Verdana" panose="020B0604030504040204" pitchFamily="34" charset="0"/>
            </a:endParaRPr>
          </a:p>
        </p:txBody>
      </p:sp>
      <p:sp>
        <p:nvSpPr>
          <p:cNvPr id="90" name="Rectangle 89"/>
          <p:cNvSpPr/>
          <p:nvPr/>
        </p:nvSpPr>
        <p:spPr>
          <a:xfrm>
            <a:off x="1342735" y="3807602"/>
            <a:ext cx="2178992" cy="368306"/>
          </a:xfrm>
          <a:prstGeom prst="rect">
            <a:avLst/>
          </a:prstGeom>
        </p:spPr>
        <p:txBody>
          <a:bodyPr wrap="square" lIns="68580" tIns="34290" rIns="68580" bIns="34290">
            <a:spAutoFit/>
          </a:bodyPr>
          <a:lstStyle/>
          <a:p>
            <a:pPr algn="r" defTabSz="914355">
              <a:lnSpc>
                <a:spcPct val="80000"/>
              </a:lnSpc>
            </a:pPr>
            <a:r>
              <a:rPr lang="en-US" sz="900" i="1" dirty="0">
                <a:effectLst>
                  <a:outerShdw blurRad="38100" dist="38100" dir="2700000" algn="tl">
                    <a:srgbClr val="000000">
                      <a:alpha val="43137"/>
                    </a:srgbClr>
                  </a:outerShdw>
                </a:effectLst>
                <a:latin typeface="Intel Clear" panose="020B0604020203020204" pitchFamily="34" charset="0"/>
              </a:rPr>
              <a:t>3+ TFLOPS</a:t>
            </a:r>
            <a:r>
              <a:rPr lang="en-US" sz="900" i="1" baseline="30000" dirty="0">
                <a:effectLst>
                  <a:outerShdw blurRad="38100" dist="38100" dir="2700000" algn="tl">
                    <a:srgbClr val="000000">
                      <a:alpha val="43137"/>
                    </a:srgbClr>
                  </a:outerShdw>
                </a:effectLst>
                <a:latin typeface="Intel Clear" panose="020B0604020203020204" pitchFamily="34" charset="0"/>
              </a:rPr>
              <a:t>1</a:t>
            </a:r>
            <a:r>
              <a:rPr lang="en-US" sz="900" i="1" dirty="0">
                <a:effectLst>
                  <a:outerShdw blurRad="38100" dist="38100" dir="2700000" algn="tl">
                    <a:srgbClr val="000000">
                      <a:alpha val="43137"/>
                    </a:srgbClr>
                  </a:outerShdw>
                </a:effectLst>
                <a:latin typeface="Intel Clear" panose="020B0604020203020204" pitchFamily="34" charset="0"/>
              </a:rPr>
              <a:t> </a:t>
            </a:r>
          </a:p>
          <a:p>
            <a:pPr algn="r" defTabSz="914355">
              <a:lnSpc>
                <a:spcPct val="80000"/>
              </a:lnSpc>
            </a:pPr>
            <a:r>
              <a:rPr lang="en-US" sz="800" i="1" dirty="0">
                <a:effectLst>
                  <a:outerShdw blurRad="38100" dist="38100" dir="2700000" algn="tl">
                    <a:srgbClr val="000000">
                      <a:alpha val="43137"/>
                    </a:srgbClr>
                  </a:outerShdw>
                </a:effectLst>
                <a:latin typeface="Intel Clear" panose="020B0604020203020204" pitchFamily="34" charset="0"/>
              </a:rPr>
              <a:t>In One Package </a:t>
            </a:r>
            <a:br>
              <a:rPr lang="en-US" sz="800" i="1" dirty="0">
                <a:effectLst>
                  <a:outerShdw blurRad="38100" dist="38100" dir="2700000" algn="tl">
                    <a:srgbClr val="000000">
                      <a:alpha val="43137"/>
                    </a:srgbClr>
                  </a:outerShdw>
                </a:effectLst>
                <a:latin typeface="Intel Clear" panose="020B0604020203020204" pitchFamily="34" charset="0"/>
              </a:rPr>
            </a:br>
            <a:r>
              <a:rPr lang="en-US" sz="700" i="1" dirty="0">
                <a:effectLst>
                  <a:outerShdw blurRad="38100" dist="38100" dir="2700000" algn="tl">
                    <a:srgbClr val="000000">
                      <a:alpha val="43137"/>
                    </a:srgbClr>
                  </a:outerShdw>
                </a:effectLst>
                <a:latin typeface="Intel Clear" panose="020B0604020203020204" pitchFamily="34" charset="0"/>
                <a:sym typeface="Wingdings" panose="05000000000000000000" pitchFamily="2" charset="2"/>
              </a:rPr>
              <a:t>Parallel Performance &amp; Density</a:t>
            </a:r>
            <a:endParaRPr lang="en-US" sz="700" i="1" dirty="0">
              <a:effectLst>
                <a:outerShdw blurRad="38100" dist="38100" dir="2700000" algn="tl">
                  <a:srgbClr val="000000">
                    <a:alpha val="43137"/>
                  </a:srgbClr>
                </a:outerShdw>
              </a:effectLst>
              <a:latin typeface="Intel Clear" panose="020B0604020203020204" pitchFamily="34" charset="0"/>
            </a:endParaRPr>
          </a:p>
        </p:txBody>
      </p:sp>
      <p:sp>
        <p:nvSpPr>
          <p:cNvPr id="73" name="TextBox 72"/>
          <p:cNvSpPr txBox="1"/>
          <p:nvPr/>
        </p:nvSpPr>
        <p:spPr>
          <a:xfrm>
            <a:off x="4818534" y="2645307"/>
            <a:ext cx="4153462" cy="1269729"/>
          </a:xfrm>
          <a:prstGeom prst="rect">
            <a:avLst/>
          </a:prstGeom>
          <a:solidFill>
            <a:schemeClr val="accent2">
              <a:alpha val="71000"/>
            </a:schemeClr>
          </a:solidFill>
        </p:spPr>
        <p:txBody>
          <a:bodyPr wrap="square" lIns="68580" tIns="34290" rIns="68580" bIns="34290" rtlCol="0">
            <a:noAutofit/>
          </a:bodyPr>
          <a:lstStyle/>
          <a:p>
            <a:pPr defTabSz="914355">
              <a:spcBef>
                <a:spcPts val="600"/>
              </a:spcBef>
            </a:pPr>
            <a:r>
              <a:rPr lang="en-US" sz="1800" b="1" dirty="0">
                <a:solidFill>
                  <a:prstClr val="white"/>
                </a:solidFill>
                <a:latin typeface="Intel Clear"/>
                <a:cs typeface="Intel Clear"/>
              </a:rPr>
              <a:t>On-Package Memory: </a:t>
            </a:r>
            <a:endParaRPr lang="en-US" dirty="0">
              <a:solidFill>
                <a:prstClr val="white"/>
              </a:solidFill>
              <a:latin typeface="Intel Clear"/>
              <a:cs typeface="Intel Clear"/>
            </a:endParaRPr>
          </a:p>
          <a:p>
            <a:pPr marL="112710" indent="-112710" defTabSz="914355">
              <a:spcBef>
                <a:spcPts val="600"/>
              </a:spcBef>
              <a:buFont typeface="Wingdings" charset="2"/>
              <a:buChar char="§"/>
            </a:pPr>
            <a:r>
              <a:rPr lang="en-US" sz="1600" i="1" dirty="0">
                <a:solidFill>
                  <a:prstClr val="white"/>
                </a:solidFill>
                <a:latin typeface="Intel Clear"/>
                <a:cs typeface="Intel Clear"/>
              </a:rPr>
              <a:t> </a:t>
            </a:r>
            <a:r>
              <a:rPr lang="en-US" sz="1000" i="1" dirty="0">
                <a:solidFill>
                  <a:prstClr val="white"/>
                </a:solidFill>
                <a:latin typeface="Intel Clear"/>
                <a:cs typeface="Intel Clear"/>
              </a:rPr>
              <a:t>up to </a:t>
            </a:r>
            <a:r>
              <a:rPr lang="en-US" sz="1600" b="1" i="1" dirty="0">
                <a:solidFill>
                  <a:prstClr val="white"/>
                </a:solidFill>
                <a:latin typeface="Intel Clear"/>
                <a:cs typeface="Intel Clear"/>
              </a:rPr>
              <a:t>16GB</a:t>
            </a:r>
            <a:r>
              <a:rPr lang="en-US" sz="1200" i="1" dirty="0">
                <a:solidFill>
                  <a:prstClr val="white"/>
                </a:solidFill>
                <a:latin typeface="Intel Clear"/>
                <a:cs typeface="Intel Clear"/>
              </a:rPr>
              <a:t> at launch</a:t>
            </a:r>
          </a:p>
          <a:p>
            <a:pPr marL="168271" indent="-168271" defTabSz="914355">
              <a:spcBef>
                <a:spcPts val="600"/>
              </a:spcBef>
              <a:buFont typeface="Wingdings" charset="2"/>
              <a:buChar char="§"/>
            </a:pPr>
            <a:r>
              <a:rPr lang="en-US" sz="1600" b="1" i="1" dirty="0">
                <a:solidFill>
                  <a:prstClr val="white"/>
                </a:solidFill>
                <a:latin typeface="Intel Clear"/>
                <a:cs typeface="Intel Clear"/>
              </a:rPr>
              <a:t>5X</a:t>
            </a:r>
            <a:r>
              <a:rPr lang="en-US" sz="1200" b="1" i="1" dirty="0">
                <a:solidFill>
                  <a:prstClr val="white"/>
                </a:solidFill>
                <a:latin typeface="Intel Clear"/>
                <a:cs typeface="Intel Clear"/>
              </a:rPr>
              <a:t> </a:t>
            </a:r>
            <a:r>
              <a:rPr lang="en-US" sz="1200" i="1" dirty="0">
                <a:solidFill>
                  <a:prstClr val="white"/>
                </a:solidFill>
                <a:latin typeface="Intel Clear"/>
                <a:cs typeface="Intel Clear"/>
              </a:rPr>
              <a:t>Bandwidth vs DDR4</a:t>
            </a:r>
            <a:r>
              <a:rPr lang="en-US" sz="1200" i="1" baseline="30000" dirty="0">
                <a:solidFill>
                  <a:prstClr val="white"/>
                </a:solidFill>
                <a:latin typeface="Intel Clear"/>
                <a:cs typeface="Intel Clear"/>
              </a:rPr>
              <a:t>7</a:t>
            </a:r>
            <a:endParaRPr lang="en-US" sz="1200" i="1" dirty="0">
              <a:solidFill>
                <a:prstClr val="white"/>
              </a:solidFill>
              <a:latin typeface="Intel Clear"/>
              <a:cs typeface="Intel Clear"/>
            </a:endParaRPr>
          </a:p>
        </p:txBody>
      </p:sp>
      <p:sp>
        <p:nvSpPr>
          <p:cNvPr id="75" name="TextBox 74"/>
          <p:cNvSpPr txBox="1"/>
          <p:nvPr/>
        </p:nvSpPr>
        <p:spPr>
          <a:xfrm>
            <a:off x="5062550" y="1051164"/>
            <a:ext cx="4081449" cy="1254238"/>
          </a:xfrm>
          <a:prstGeom prst="rect">
            <a:avLst/>
          </a:prstGeom>
          <a:solidFill>
            <a:srgbClr val="0071C5">
              <a:alpha val="69000"/>
            </a:srgbClr>
          </a:solidFill>
        </p:spPr>
        <p:txBody>
          <a:bodyPr wrap="square" lIns="68580" tIns="34290" rIns="68580" bIns="34290" rtlCol="0">
            <a:spAutoFit/>
          </a:bodyPr>
          <a:lstStyle/>
          <a:p>
            <a:pPr defTabSz="914355">
              <a:spcBef>
                <a:spcPts val="600"/>
              </a:spcBef>
            </a:pPr>
            <a:r>
              <a:rPr lang="en-US" sz="1800" b="1" dirty="0">
                <a:solidFill>
                  <a:prstClr val="white"/>
                </a:solidFill>
                <a:latin typeface="Intel Clear"/>
                <a:cs typeface="Intel Clear"/>
              </a:rPr>
              <a:t>Compute: </a:t>
            </a:r>
            <a:r>
              <a:rPr lang="en-US" dirty="0">
                <a:solidFill>
                  <a:prstClr val="white"/>
                </a:solidFill>
                <a:latin typeface="Intel Clear"/>
                <a:cs typeface="Intel Clear"/>
              </a:rPr>
              <a:t>Energy-efficient IA cores</a:t>
            </a:r>
            <a:r>
              <a:rPr lang="en-US" baseline="30000" dirty="0">
                <a:solidFill>
                  <a:prstClr val="white"/>
                </a:solidFill>
                <a:latin typeface="Intel Clear"/>
                <a:cs typeface="Intel Clear"/>
              </a:rPr>
              <a:t>2</a:t>
            </a:r>
            <a:endParaRPr lang="en-US" sz="900" i="1" dirty="0">
              <a:solidFill>
                <a:prstClr val="white"/>
              </a:solidFill>
              <a:latin typeface="Intel Clear"/>
              <a:cs typeface="Intel Clear"/>
            </a:endParaRPr>
          </a:p>
          <a:p>
            <a:pPr marL="168271" indent="-168271" defTabSz="914355">
              <a:spcBef>
                <a:spcPts val="600"/>
              </a:spcBef>
              <a:buFont typeface="Wingdings" charset="2"/>
              <a:buChar char="§"/>
            </a:pPr>
            <a:r>
              <a:rPr lang="en-US" i="1" dirty="0">
                <a:solidFill>
                  <a:prstClr val="white"/>
                </a:solidFill>
                <a:latin typeface="Intel Clear"/>
                <a:cs typeface="Intel Clear"/>
              </a:rPr>
              <a:t>Microarchitecture enhanced for HPC</a:t>
            </a:r>
            <a:r>
              <a:rPr lang="en-US" i="1" baseline="30000" dirty="0">
                <a:solidFill>
                  <a:prstClr val="white"/>
                </a:solidFill>
                <a:latin typeface="Intel Clear"/>
                <a:cs typeface="Intel Clear"/>
              </a:rPr>
              <a:t>3</a:t>
            </a:r>
            <a:endParaRPr lang="en-US" i="1" dirty="0">
              <a:solidFill>
                <a:prstClr val="white"/>
              </a:solidFill>
              <a:latin typeface="Intel Clear"/>
              <a:cs typeface="Intel Clear"/>
            </a:endParaRPr>
          </a:p>
          <a:p>
            <a:pPr marL="112710" indent="-112710" defTabSz="914355">
              <a:spcBef>
                <a:spcPts val="600"/>
              </a:spcBef>
              <a:buFont typeface="Wingdings" charset="2"/>
              <a:buChar char="§"/>
            </a:pPr>
            <a:r>
              <a:rPr lang="en-US" b="1" i="1" dirty="0">
                <a:solidFill>
                  <a:prstClr val="white"/>
                </a:solidFill>
                <a:latin typeface="Intel Clear"/>
                <a:cs typeface="Intel Clear"/>
              </a:rPr>
              <a:t> </a:t>
            </a:r>
            <a:r>
              <a:rPr lang="en-US" sz="1600" b="1" i="1" dirty="0">
                <a:solidFill>
                  <a:prstClr val="white"/>
                </a:solidFill>
                <a:latin typeface="Intel Clear"/>
                <a:cs typeface="Intel Clear"/>
              </a:rPr>
              <a:t>3X </a:t>
            </a:r>
            <a:r>
              <a:rPr lang="en-US" i="1" dirty="0">
                <a:solidFill>
                  <a:prstClr val="white"/>
                </a:solidFill>
                <a:latin typeface="Intel Clear"/>
                <a:cs typeface="Intel Clear"/>
              </a:rPr>
              <a:t>Single Thread Performance </a:t>
            </a:r>
            <a:r>
              <a:rPr lang="en-US" sz="900" i="1" dirty="0">
                <a:solidFill>
                  <a:prstClr val="white"/>
                </a:solidFill>
                <a:latin typeface="Intel Clear"/>
                <a:cs typeface="Intel Clear"/>
              </a:rPr>
              <a:t>vs Knights Corner</a:t>
            </a:r>
            <a:r>
              <a:rPr lang="en-US" sz="900" i="1" baseline="30000" dirty="0">
                <a:solidFill>
                  <a:prstClr val="white"/>
                </a:solidFill>
                <a:latin typeface="Intel Clear"/>
                <a:cs typeface="Intel Clear"/>
              </a:rPr>
              <a:t>4</a:t>
            </a:r>
            <a:endParaRPr lang="en-US" sz="900" i="1" dirty="0">
              <a:solidFill>
                <a:prstClr val="white"/>
              </a:solidFill>
              <a:latin typeface="Intel Clear"/>
              <a:cs typeface="Intel Clear"/>
            </a:endParaRPr>
          </a:p>
          <a:p>
            <a:pPr marL="168271" indent="-168271" defTabSz="914355">
              <a:spcBef>
                <a:spcPts val="600"/>
              </a:spcBef>
              <a:buFont typeface="Wingdings" charset="2"/>
              <a:buChar char="§"/>
            </a:pPr>
            <a:r>
              <a:rPr lang="en-US" i="1" dirty="0">
                <a:solidFill>
                  <a:prstClr val="white"/>
                </a:solidFill>
                <a:latin typeface="Intel Clear"/>
                <a:cs typeface="Intel Clear"/>
              </a:rPr>
              <a:t>Intel Xeon Processor Binary Compatible</a:t>
            </a:r>
            <a:r>
              <a:rPr lang="en-US" i="1" baseline="30000" dirty="0">
                <a:solidFill>
                  <a:prstClr val="white"/>
                </a:solidFill>
                <a:latin typeface="Intel Clear"/>
                <a:cs typeface="Intel Clear"/>
              </a:rPr>
              <a:t>5</a:t>
            </a:r>
            <a:endParaRPr lang="en-US" i="1" dirty="0">
              <a:solidFill>
                <a:prstClr val="white"/>
              </a:solidFill>
              <a:latin typeface="Intel Clear"/>
              <a:cs typeface="Intel Clear"/>
            </a:endParaRPr>
          </a:p>
        </p:txBody>
      </p:sp>
      <p:sp>
        <p:nvSpPr>
          <p:cNvPr id="76" name="TextBox 75"/>
          <p:cNvSpPr txBox="1"/>
          <p:nvPr/>
        </p:nvSpPr>
        <p:spPr>
          <a:xfrm>
            <a:off x="6933155" y="3009994"/>
            <a:ext cx="2167999" cy="638540"/>
          </a:xfrm>
          <a:prstGeom prst="rect">
            <a:avLst/>
          </a:prstGeom>
          <a:noFill/>
        </p:spPr>
        <p:txBody>
          <a:bodyPr wrap="square" lIns="68580" tIns="34290" rIns="68580" bIns="34290" rtlCol="0">
            <a:spAutoFit/>
          </a:bodyPr>
          <a:lstStyle/>
          <a:p>
            <a:pPr marL="168271" indent="-168271" defTabSz="914355">
              <a:spcBef>
                <a:spcPts val="600"/>
              </a:spcBef>
              <a:buFont typeface="Wingdings" charset="2"/>
              <a:buChar char="§"/>
            </a:pPr>
            <a:r>
              <a:rPr lang="en-US" sz="1600" b="1" i="1" dirty="0">
                <a:solidFill>
                  <a:prstClr val="white"/>
                </a:solidFill>
                <a:latin typeface="Intel Clear"/>
                <a:cs typeface="Intel Clear"/>
              </a:rPr>
              <a:t>1/3X</a:t>
            </a:r>
            <a:r>
              <a:rPr lang="en-US" sz="1200" i="1" dirty="0">
                <a:solidFill>
                  <a:prstClr val="white"/>
                </a:solidFill>
                <a:latin typeface="Intel Clear"/>
                <a:cs typeface="Intel Clear"/>
              </a:rPr>
              <a:t> the Space</a:t>
            </a:r>
            <a:r>
              <a:rPr lang="en-US" sz="1200" i="1" baseline="30000" dirty="0">
                <a:solidFill>
                  <a:prstClr val="white"/>
                </a:solidFill>
                <a:latin typeface="Intel Clear"/>
                <a:cs typeface="Intel Clear"/>
              </a:rPr>
              <a:t>6</a:t>
            </a:r>
            <a:endParaRPr lang="en-US" sz="1200" i="1" dirty="0">
              <a:solidFill>
                <a:prstClr val="white"/>
              </a:solidFill>
              <a:latin typeface="Intel Clear"/>
              <a:cs typeface="Intel Clear"/>
            </a:endParaRPr>
          </a:p>
          <a:p>
            <a:pPr marL="168271" indent="-168271" defTabSz="914355">
              <a:spcBef>
                <a:spcPts val="600"/>
              </a:spcBef>
              <a:buFont typeface="Wingdings" charset="2"/>
              <a:buChar char="§"/>
            </a:pPr>
            <a:r>
              <a:rPr lang="en-US" sz="1600" b="1" i="1" dirty="0">
                <a:solidFill>
                  <a:prstClr val="white"/>
                </a:solidFill>
                <a:latin typeface="Intel Clear"/>
                <a:cs typeface="Intel Clear"/>
              </a:rPr>
              <a:t>5X </a:t>
            </a:r>
            <a:r>
              <a:rPr lang="en-US" sz="1200" i="1" dirty="0">
                <a:solidFill>
                  <a:prstClr val="white"/>
                </a:solidFill>
                <a:latin typeface="Intel Clear"/>
                <a:cs typeface="Intel Clear"/>
              </a:rPr>
              <a:t>Power Efficiency</a:t>
            </a:r>
            <a:r>
              <a:rPr lang="en-US" sz="1200" i="1" baseline="30000" dirty="0">
                <a:solidFill>
                  <a:prstClr val="white"/>
                </a:solidFill>
                <a:latin typeface="Intel Clear"/>
                <a:cs typeface="Intel Clear"/>
              </a:rPr>
              <a:t>6</a:t>
            </a:r>
            <a:endParaRPr lang="en-US" i="1" dirty="0">
              <a:solidFill>
                <a:prstClr val="white"/>
              </a:solidFill>
              <a:latin typeface="Intel Clear"/>
              <a:cs typeface="Intel Clear"/>
            </a:endParaRPr>
          </a:p>
        </p:txBody>
      </p:sp>
      <p:grpSp>
        <p:nvGrpSpPr>
          <p:cNvPr id="19" name="Group 18"/>
          <p:cNvGrpSpPr/>
          <p:nvPr/>
        </p:nvGrpSpPr>
        <p:grpSpPr>
          <a:xfrm>
            <a:off x="188343" y="1657033"/>
            <a:ext cx="4751742" cy="2203755"/>
            <a:chOff x="430649" y="1401282"/>
            <a:chExt cx="4751742" cy="2203755"/>
          </a:xfrm>
        </p:grpSpPr>
        <p:sp>
          <p:nvSpPr>
            <p:cNvPr id="79" name="Cube 78"/>
            <p:cNvSpPr/>
            <p:nvPr/>
          </p:nvSpPr>
          <p:spPr bwMode="auto">
            <a:xfrm>
              <a:off x="430649" y="1598334"/>
              <a:ext cx="4751742" cy="1948655"/>
            </a:xfrm>
            <a:prstGeom prst="cube">
              <a:avLst>
                <a:gd name="adj" fmla="val 91172"/>
              </a:avLst>
            </a:prstGeom>
            <a:solidFill>
              <a:schemeClr val="bg2">
                <a:lumMod val="85000"/>
                <a:lumOff val="15000"/>
              </a:schemeClr>
            </a:solidFill>
            <a:ln>
              <a:headEnd type="none" w="sm" len="sm"/>
              <a:tailEnd type="none" w="sm" len="sm"/>
            </a:ln>
          </p:spPr>
          <p:style>
            <a:lnRef idx="0">
              <a:schemeClr val="accent3"/>
            </a:lnRef>
            <a:fillRef idx="3">
              <a:schemeClr val="accent3"/>
            </a:fillRef>
            <a:effectRef idx="3">
              <a:schemeClr val="accent3"/>
            </a:effectRef>
            <a:fontRef idx="minor">
              <a:schemeClr val="lt1"/>
            </a:fontRef>
          </p:style>
          <p:txBody>
            <a:bodyPr vert="horz" wrap="none" lIns="57149" tIns="28575" rIns="57149" bIns="28575" numCol="1" rtlCol="0" anchor="ctr" anchorCtr="0" compatLnSpc="1">
              <a:prstTxWarp prst="textNoShape">
                <a:avLst/>
              </a:prstTxWarp>
            </a:bodyPr>
            <a:lstStyle/>
            <a:p>
              <a:pPr algn="ctr" defTabSz="914355" eaLnBrk="0" hangingPunct="0">
                <a:defRPr/>
              </a:pPr>
              <a:endParaRPr lang="en-US" b="1" kern="0" dirty="0">
                <a:solidFill>
                  <a:prstClr val="white"/>
                </a:solidFill>
                <a:latin typeface="Intel Clear"/>
                <a:ea typeface="ＭＳ Ｐゴシック" pitchFamily="34" charset="-128"/>
                <a:cs typeface="Intel Clear"/>
              </a:endParaRPr>
            </a:p>
          </p:txBody>
        </p:sp>
        <p:grpSp>
          <p:nvGrpSpPr>
            <p:cNvPr id="15" name="Group 14"/>
            <p:cNvGrpSpPr/>
            <p:nvPr/>
          </p:nvGrpSpPr>
          <p:grpSpPr>
            <a:xfrm>
              <a:off x="1246495" y="2240583"/>
              <a:ext cx="611250" cy="434754"/>
              <a:chOff x="1195401" y="3072593"/>
              <a:chExt cx="570993" cy="434754"/>
            </a:xfrm>
            <a:solidFill>
              <a:schemeClr val="accent2">
                <a:alpha val="81000"/>
              </a:schemeClr>
            </a:solidFill>
          </p:grpSpPr>
          <p:sp>
            <p:nvSpPr>
              <p:cNvPr id="117" name="Cube 116"/>
              <p:cNvSpPr/>
              <p:nvPr/>
            </p:nvSpPr>
            <p:spPr bwMode="auto">
              <a:xfrm>
                <a:off x="1195401" y="3306139"/>
                <a:ext cx="570993" cy="201208"/>
              </a:xfrm>
              <a:prstGeom prst="cube">
                <a:avLst>
                  <a:gd name="adj" fmla="val 86837"/>
                </a:avLst>
              </a:prstGeom>
              <a:grpFill/>
              <a:ln>
                <a:headEnd type="none" w="sm" len="sm"/>
                <a:tailEnd type="none" w="sm" len="sm"/>
              </a:ln>
            </p:spPr>
            <p:style>
              <a:lnRef idx="0">
                <a:schemeClr val="accent3"/>
              </a:lnRef>
              <a:fillRef idx="3">
                <a:schemeClr val="accent3"/>
              </a:fillRef>
              <a:effectRef idx="3">
                <a:schemeClr val="accent3"/>
              </a:effectRef>
              <a:fontRef idx="minor">
                <a:schemeClr val="lt1"/>
              </a:fontRef>
            </p:style>
            <p:txBody>
              <a:bodyPr vert="horz" wrap="none" lIns="57149" tIns="28575" rIns="57149" bIns="28575" numCol="1" rtlCol="0" anchor="ctr" anchorCtr="0" compatLnSpc="1">
                <a:prstTxWarp prst="textNoShape">
                  <a:avLst/>
                </a:prstTxWarp>
              </a:bodyPr>
              <a:lstStyle/>
              <a:p>
                <a:pPr algn="ctr" defTabSz="914355" eaLnBrk="0" hangingPunct="0">
                  <a:defRPr/>
                </a:pPr>
                <a:endParaRPr lang="en-US" b="1" kern="0" dirty="0">
                  <a:solidFill>
                    <a:srgbClr val="00AEEF"/>
                  </a:solidFill>
                  <a:latin typeface="Intel Clear"/>
                  <a:ea typeface="ＭＳ Ｐゴシック" pitchFamily="34" charset="-128"/>
                  <a:cs typeface="Intel Clear"/>
                </a:endParaRPr>
              </a:p>
            </p:txBody>
          </p:sp>
          <p:sp>
            <p:nvSpPr>
              <p:cNvPr id="127" name="Cube 126"/>
              <p:cNvSpPr/>
              <p:nvPr/>
            </p:nvSpPr>
            <p:spPr bwMode="auto">
              <a:xfrm>
                <a:off x="1195401" y="3228291"/>
                <a:ext cx="570993" cy="201208"/>
              </a:xfrm>
              <a:prstGeom prst="cube">
                <a:avLst>
                  <a:gd name="adj" fmla="val 86837"/>
                </a:avLst>
              </a:prstGeom>
              <a:grpFill/>
              <a:ln>
                <a:headEnd type="none" w="sm" len="sm"/>
                <a:tailEnd type="none" w="sm" len="sm"/>
              </a:ln>
            </p:spPr>
            <p:style>
              <a:lnRef idx="0">
                <a:schemeClr val="accent3"/>
              </a:lnRef>
              <a:fillRef idx="3">
                <a:schemeClr val="accent3"/>
              </a:fillRef>
              <a:effectRef idx="3">
                <a:schemeClr val="accent3"/>
              </a:effectRef>
              <a:fontRef idx="minor">
                <a:schemeClr val="lt1"/>
              </a:fontRef>
            </p:style>
            <p:txBody>
              <a:bodyPr vert="horz" wrap="none" lIns="57149" tIns="28575" rIns="57149" bIns="28575" numCol="1" rtlCol="0" anchor="ctr" anchorCtr="0" compatLnSpc="1">
                <a:prstTxWarp prst="textNoShape">
                  <a:avLst/>
                </a:prstTxWarp>
              </a:bodyPr>
              <a:lstStyle/>
              <a:p>
                <a:pPr algn="ctr" defTabSz="914355" eaLnBrk="0" hangingPunct="0">
                  <a:defRPr/>
                </a:pPr>
                <a:endParaRPr lang="en-US" b="1" kern="0" dirty="0">
                  <a:solidFill>
                    <a:srgbClr val="00AEEF"/>
                  </a:solidFill>
                  <a:latin typeface="Intel Clear"/>
                  <a:ea typeface="ＭＳ Ｐゴシック" pitchFamily="34" charset="-128"/>
                  <a:cs typeface="Intel Clear"/>
                </a:endParaRPr>
              </a:p>
            </p:txBody>
          </p:sp>
          <p:sp>
            <p:nvSpPr>
              <p:cNvPr id="128" name="Cube 127"/>
              <p:cNvSpPr/>
              <p:nvPr/>
            </p:nvSpPr>
            <p:spPr bwMode="auto">
              <a:xfrm>
                <a:off x="1195401" y="3150442"/>
                <a:ext cx="570993" cy="201208"/>
              </a:xfrm>
              <a:prstGeom prst="cube">
                <a:avLst>
                  <a:gd name="adj" fmla="val 86837"/>
                </a:avLst>
              </a:prstGeom>
              <a:grpFill/>
              <a:ln>
                <a:headEnd type="none" w="sm" len="sm"/>
                <a:tailEnd type="none" w="sm" len="sm"/>
              </a:ln>
            </p:spPr>
            <p:style>
              <a:lnRef idx="0">
                <a:schemeClr val="accent3"/>
              </a:lnRef>
              <a:fillRef idx="3">
                <a:schemeClr val="accent3"/>
              </a:fillRef>
              <a:effectRef idx="3">
                <a:schemeClr val="accent3"/>
              </a:effectRef>
              <a:fontRef idx="minor">
                <a:schemeClr val="lt1"/>
              </a:fontRef>
            </p:style>
            <p:txBody>
              <a:bodyPr vert="horz" wrap="none" lIns="57149" tIns="28575" rIns="57149" bIns="28575" numCol="1" rtlCol="0" anchor="ctr" anchorCtr="0" compatLnSpc="1">
                <a:prstTxWarp prst="textNoShape">
                  <a:avLst/>
                </a:prstTxWarp>
              </a:bodyPr>
              <a:lstStyle/>
              <a:p>
                <a:pPr algn="ctr" defTabSz="914355" eaLnBrk="0" hangingPunct="0">
                  <a:defRPr/>
                </a:pPr>
                <a:endParaRPr lang="en-US" b="1" kern="0" dirty="0">
                  <a:solidFill>
                    <a:srgbClr val="00AEEF"/>
                  </a:solidFill>
                  <a:latin typeface="Intel Clear"/>
                  <a:ea typeface="ＭＳ Ｐゴシック" pitchFamily="34" charset="-128"/>
                  <a:cs typeface="Intel Clear"/>
                </a:endParaRPr>
              </a:p>
            </p:txBody>
          </p:sp>
          <p:sp>
            <p:nvSpPr>
              <p:cNvPr id="129" name="Cube 128"/>
              <p:cNvSpPr/>
              <p:nvPr/>
            </p:nvSpPr>
            <p:spPr bwMode="auto">
              <a:xfrm>
                <a:off x="1195401" y="3072593"/>
                <a:ext cx="570993" cy="201208"/>
              </a:xfrm>
              <a:prstGeom prst="cube">
                <a:avLst>
                  <a:gd name="adj" fmla="val 86837"/>
                </a:avLst>
              </a:prstGeom>
              <a:grpFill/>
              <a:ln>
                <a:headEnd type="none" w="sm" len="sm"/>
                <a:tailEnd type="none" w="sm" len="sm"/>
              </a:ln>
            </p:spPr>
            <p:style>
              <a:lnRef idx="0">
                <a:schemeClr val="accent3"/>
              </a:lnRef>
              <a:fillRef idx="3">
                <a:schemeClr val="accent3"/>
              </a:fillRef>
              <a:effectRef idx="3">
                <a:schemeClr val="accent3"/>
              </a:effectRef>
              <a:fontRef idx="minor">
                <a:schemeClr val="lt1"/>
              </a:fontRef>
            </p:style>
            <p:txBody>
              <a:bodyPr vert="horz" wrap="none" lIns="57149" tIns="28575" rIns="57149" bIns="28575" numCol="1" rtlCol="0" anchor="ctr" anchorCtr="0" compatLnSpc="1">
                <a:prstTxWarp prst="textNoShape">
                  <a:avLst/>
                </a:prstTxWarp>
              </a:bodyPr>
              <a:lstStyle/>
              <a:p>
                <a:pPr algn="ctr" defTabSz="914355" eaLnBrk="0" hangingPunct="0">
                  <a:defRPr/>
                </a:pPr>
                <a:endParaRPr lang="en-US" b="1" kern="0" dirty="0">
                  <a:solidFill>
                    <a:srgbClr val="00AEEF"/>
                  </a:solidFill>
                  <a:latin typeface="Intel Clear"/>
                  <a:ea typeface="ＭＳ Ｐゴシック" pitchFamily="34" charset="-128"/>
                  <a:cs typeface="Intel Clear"/>
                </a:endParaRPr>
              </a:p>
            </p:txBody>
          </p:sp>
        </p:grpSp>
        <p:grpSp>
          <p:nvGrpSpPr>
            <p:cNvPr id="5" name="Group 4"/>
            <p:cNvGrpSpPr/>
            <p:nvPr/>
          </p:nvGrpSpPr>
          <p:grpSpPr>
            <a:xfrm>
              <a:off x="925332" y="2547113"/>
              <a:ext cx="611250" cy="434754"/>
              <a:chOff x="925332" y="3379123"/>
              <a:chExt cx="570993" cy="434754"/>
            </a:xfrm>
            <a:solidFill>
              <a:schemeClr val="accent2">
                <a:alpha val="81000"/>
              </a:schemeClr>
            </a:solidFill>
          </p:grpSpPr>
          <p:sp>
            <p:nvSpPr>
              <p:cNvPr id="89" name="Cube 88"/>
              <p:cNvSpPr/>
              <p:nvPr/>
            </p:nvSpPr>
            <p:spPr bwMode="auto">
              <a:xfrm>
                <a:off x="925332" y="3612669"/>
                <a:ext cx="570993" cy="201208"/>
              </a:xfrm>
              <a:prstGeom prst="cube">
                <a:avLst>
                  <a:gd name="adj" fmla="val 86837"/>
                </a:avLst>
              </a:prstGeom>
              <a:grpFill/>
              <a:ln>
                <a:headEnd type="none" w="sm" len="sm"/>
                <a:tailEnd type="none" w="sm" len="sm"/>
              </a:ln>
            </p:spPr>
            <p:style>
              <a:lnRef idx="0">
                <a:schemeClr val="accent3"/>
              </a:lnRef>
              <a:fillRef idx="3">
                <a:schemeClr val="accent3"/>
              </a:fillRef>
              <a:effectRef idx="3">
                <a:schemeClr val="accent3"/>
              </a:effectRef>
              <a:fontRef idx="minor">
                <a:schemeClr val="lt1"/>
              </a:fontRef>
            </p:style>
            <p:txBody>
              <a:bodyPr vert="horz" wrap="none" lIns="57149" tIns="28575" rIns="57149" bIns="28575" numCol="1" rtlCol="0" anchor="ctr" anchorCtr="0" compatLnSpc="1">
                <a:prstTxWarp prst="textNoShape">
                  <a:avLst/>
                </a:prstTxWarp>
              </a:bodyPr>
              <a:lstStyle/>
              <a:p>
                <a:pPr algn="ctr" defTabSz="914355" eaLnBrk="0" hangingPunct="0">
                  <a:defRPr/>
                </a:pPr>
                <a:endParaRPr lang="en-US" b="1" kern="0" dirty="0">
                  <a:solidFill>
                    <a:srgbClr val="00AEEF"/>
                  </a:solidFill>
                  <a:latin typeface="Intel Clear"/>
                  <a:ea typeface="ＭＳ Ｐゴシック" pitchFamily="34" charset="-128"/>
                  <a:cs typeface="Intel Clear"/>
                </a:endParaRPr>
              </a:p>
            </p:txBody>
          </p:sp>
          <p:sp>
            <p:nvSpPr>
              <p:cNvPr id="91" name="Cube 90"/>
              <p:cNvSpPr/>
              <p:nvPr/>
            </p:nvSpPr>
            <p:spPr bwMode="auto">
              <a:xfrm>
                <a:off x="925332" y="3534821"/>
                <a:ext cx="570993" cy="201208"/>
              </a:xfrm>
              <a:prstGeom prst="cube">
                <a:avLst>
                  <a:gd name="adj" fmla="val 86837"/>
                </a:avLst>
              </a:prstGeom>
              <a:grpFill/>
              <a:ln>
                <a:headEnd type="none" w="sm" len="sm"/>
                <a:tailEnd type="none" w="sm" len="sm"/>
              </a:ln>
            </p:spPr>
            <p:style>
              <a:lnRef idx="0">
                <a:schemeClr val="accent3"/>
              </a:lnRef>
              <a:fillRef idx="3">
                <a:schemeClr val="accent3"/>
              </a:fillRef>
              <a:effectRef idx="3">
                <a:schemeClr val="accent3"/>
              </a:effectRef>
              <a:fontRef idx="minor">
                <a:schemeClr val="lt1"/>
              </a:fontRef>
            </p:style>
            <p:txBody>
              <a:bodyPr vert="horz" wrap="none" lIns="57149" tIns="28575" rIns="57149" bIns="28575" numCol="1" rtlCol="0" anchor="ctr" anchorCtr="0" compatLnSpc="1">
                <a:prstTxWarp prst="textNoShape">
                  <a:avLst/>
                </a:prstTxWarp>
              </a:bodyPr>
              <a:lstStyle/>
              <a:p>
                <a:pPr algn="ctr" defTabSz="914355" eaLnBrk="0" hangingPunct="0">
                  <a:defRPr/>
                </a:pPr>
                <a:endParaRPr lang="en-US" b="1" kern="0" dirty="0">
                  <a:solidFill>
                    <a:srgbClr val="00AEEF"/>
                  </a:solidFill>
                  <a:latin typeface="Intel Clear"/>
                  <a:ea typeface="ＭＳ Ｐゴシック" pitchFamily="34" charset="-128"/>
                  <a:cs typeface="Intel Clear"/>
                </a:endParaRPr>
              </a:p>
            </p:txBody>
          </p:sp>
          <p:sp>
            <p:nvSpPr>
              <p:cNvPr id="99" name="Cube 98"/>
              <p:cNvSpPr/>
              <p:nvPr/>
            </p:nvSpPr>
            <p:spPr bwMode="auto">
              <a:xfrm>
                <a:off x="925332" y="3456972"/>
                <a:ext cx="570993" cy="201208"/>
              </a:xfrm>
              <a:prstGeom prst="cube">
                <a:avLst>
                  <a:gd name="adj" fmla="val 86837"/>
                </a:avLst>
              </a:prstGeom>
              <a:grpFill/>
              <a:ln>
                <a:headEnd type="none" w="sm" len="sm"/>
                <a:tailEnd type="none" w="sm" len="sm"/>
              </a:ln>
            </p:spPr>
            <p:style>
              <a:lnRef idx="0">
                <a:schemeClr val="accent3"/>
              </a:lnRef>
              <a:fillRef idx="3">
                <a:schemeClr val="accent3"/>
              </a:fillRef>
              <a:effectRef idx="3">
                <a:schemeClr val="accent3"/>
              </a:effectRef>
              <a:fontRef idx="minor">
                <a:schemeClr val="lt1"/>
              </a:fontRef>
            </p:style>
            <p:txBody>
              <a:bodyPr vert="horz" wrap="none" lIns="57149" tIns="28575" rIns="57149" bIns="28575" numCol="1" rtlCol="0" anchor="ctr" anchorCtr="0" compatLnSpc="1">
                <a:prstTxWarp prst="textNoShape">
                  <a:avLst/>
                </a:prstTxWarp>
              </a:bodyPr>
              <a:lstStyle/>
              <a:p>
                <a:pPr algn="ctr" defTabSz="914355" eaLnBrk="0" hangingPunct="0">
                  <a:defRPr/>
                </a:pPr>
                <a:endParaRPr lang="en-US" b="1" kern="0" dirty="0">
                  <a:solidFill>
                    <a:srgbClr val="00AEEF"/>
                  </a:solidFill>
                  <a:latin typeface="Intel Clear"/>
                  <a:ea typeface="ＭＳ Ｐゴシック" pitchFamily="34" charset="-128"/>
                  <a:cs typeface="Intel Clear"/>
                </a:endParaRPr>
              </a:p>
            </p:txBody>
          </p:sp>
          <p:sp>
            <p:nvSpPr>
              <p:cNvPr id="100" name="Cube 99"/>
              <p:cNvSpPr/>
              <p:nvPr/>
            </p:nvSpPr>
            <p:spPr bwMode="auto">
              <a:xfrm>
                <a:off x="925332" y="3379123"/>
                <a:ext cx="570993" cy="201208"/>
              </a:xfrm>
              <a:prstGeom prst="cube">
                <a:avLst>
                  <a:gd name="adj" fmla="val 86837"/>
                </a:avLst>
              </a:prstGeom>
              <a:grpFill/>
              <a:ln>
                <a:headEnd type="none" w="sm" len="sm"/>
                <a:tailEnd type="none" w="sm" len="sm"/>
              </a:ln>
            </p:spPr>
            <p:style>
              <a:lnRef idx="0">
                <a:schemeClr val="accent3"/>
              </a:lnRef>
              <a:fillRef idx="3">
                <a:schemeClr val="accent3"/>
              </a:fillRef>
              <a:effectRef idx="3">
                <a:schemeClr val="accent3"/>
              </a:effectRef>
              <a:fontRef idx="minor">
                <a:schemeClr val="lt1"/>
              </a:fontRef>
            </p:style>
            <p:txBody>
              <a:bodyPr vert="horz" wrap="none" lIns="57149" tIns="28575" rIns="57149" bIns="28575" numCol="1" rtlCol="0" anchor="ctr" anchorCtr="0" compatLnSpc="1">
                <a:prstTxWarp prst="textNoShape">
                  <a:avLst/>
                </a:prstTxWarp>
              </a:bodyPr>
              <a:lstStyle/>
              <a:p>
                <a:pPr algn="ctr" defTabSz="914355" eaLnBrk="0" hangingPunct="0">
                  <a:defRPr/>
                </a:pPr>
                <a:endParaRPr lang="en-US" b="1" kern="0" dirty="0">
                  <a:solidFill>
                    <a:srgbClr val="00AEEF"/>
                  </a:solidFill>
                  <a:latin typeface="Intel Clear"/>
                  <a:ea typeface="ＭＳ Ｐゴシック" pitchFamily="34" charset="-128"/>
                  <a:cs typeface="Intel Clear"/>
                </a:endParaRPr>
              </a:p>
            </p:txBody>
          </p:sp>
        </p:grpSp>
        <p:grpSp>
          <p:nvGrpSpPr>
            <p:cNvPr id="11" name="Group 10"/>
            <p:cNvGrpSpPr/>
            <p:nvPr/>
          </p:nvGrpSpPr>
          <p:grpSpPr>
            <a:xfrm>
              <a:off x="2027502" y="1525346"/>
              <a:ext cx="611250" cy="434754"/>
              <a:chOff x="1954511" y="2320865"/>
              <a:chExt cx="570993" cy="434754"/>
            </a:xfrm>
            <a:solidFill>
              <a:schemeClr val="accent2">
                <a:alpha val="81000"/>
              </a:schemeClr>
            </a:solidFill>
          </p:grpSpPr>
          <p:sp>
            <p:nvSpPr>
              <p:cNvPr id="135" name="Cube 134"/>
              <p:cNvSpPr/>
              <p:nvPr/>
            </p:nvSpPr>
            <p:spPr bwMode="auto">
              <a:xfrm>
                <a:off x="1954511" y="2554411"/>
                <a:ext cx="570993" cy="201208"/>
              </a:xfrm>
              <a:prstGeom prst="cube">
                <a:avLst>
                  <a:gd name="adj" fmla="val 86837"/>
                </a:avLst>
              </a:prstGeom>
              <a:grpFill/>
              <a:ln>
                <a:headEnd type="none" w="sm" len="sm"/>
                <a:tailEnd type="none" w="sm" len="sm"/>
              </a:ln>
            </p:spPr>
            <p:style>
              <a:lnRef idx="0">
                <a:schemeClr val="accent3"/>
              </a:lnRef>
              <a:fillRef idx="3">
                <a:schemeClr val="accent3"/>
              </a:fillRef>
              <a:effectRef idx="3">
                <a:schemeClr val="accent3"/>
              </a:effectRef>
              <a:fontRef idx="minor">
                <a:schemeClr val="lt1"/>
              </a:fontRef>
            </p:style>
            <p:txBody>
              <a:bodyPr vert="horz" wrap="none" lIns="57149" tIns="28575" rIns="57149" bIns="28575" numCol="1" rtlCol="0" anchor="ctr" anchorCtr="0" compatLnSpc="1">
                <a:prstTxWarp prst="textNoShape">
                  <a:avLst/>
                </a:prstTxWarp>
              </a:bodyPr>
              <a:lstStyle/>
              <a:p>
                <a:pPr algn="ctr" defTabSz="914355" eaLnBrk="0" hangingPunct="0">
                  <a:defRPr/>
                </a:pPr>
                <a:endParaRPr lang="en-US" b="1" kern="0" dirty="0">
                  <a:solidFill>
                    <a:srgbClr val="00AEEF"/>
                  </a:solidFill>
                  <a:latin typeface="Intel Clear"/>
                  <a:ea typeface="ＭＳ Ｐゴシック" pitchFamily="34" charset="-128"/>
                  <a:cs typeface="Intel Clear"/>
                </a:endParaRPr>
              </a:p>
            </p:txBody>
          </p:sp>
          <p:sp>
            <p:nvSpPr>
              <p:cNvPr id="136" name="Cube 135"/>
              <p:cNvSpPr/>
              <p:nvPr/>
            </p:nvSpPr>
            <p:spPr bwMode="auto">
              <a:xfrm>
                <a:off x="1954511" y="2476563"/>
                <a:ext cx="570993" cy="201208"/>
              </a:xfrm>
              <a:prstGeom prst="cube">
                <a:avLst>
                  <a:gd name="adj" fmla="val 86837"/>
                </a:avLst>
              </a:prstGeom>
              <a:grpFill/>
              <a:ln>
                <a:headEnd type="none" w="sm" len="sm"/>
                <a:tailEnd type="none" w="sm" len="sm"/>
              </a:ln>
            </p:spPr>
            <p:style>
              <a:lnRef idx="0">
                <a:schemeClr val="accent3"/>
              </a:lnRef>
              <a:fillRef idx="3">
                <a:schemeClr val="accent3"/>
              </a:fillRef>
              <a:effectRef idx="3">
                <a:schemeClr val="accent3"/>
              </a:effectRef>
              <a:fontRef idx="minor">
                <a:schemeClr val="lt1"/>
              </a:fontRef>
            </p:style>
            <p:txBody>
              <a:bodyPr vert="horz" wrap="none" lIns="57149" tIns="28575" rIns="57149" bIns="28575" numCol="1" rtlCol="0" anchor="ctr" anchorCtr="0" compatLnSpc="1">
                <a:prstTxWarp prst="textNoShape">
                  <a:avLst/>
                </a:prstTxWarp>
              </a:bodyPr>
              <a:lstStyle/>
              <a:p>
                <a:pPr algn="ctr" defTabSz="914355" eaLnBrk="0" hangingPunct="0">
                  <a:defRPr/>
                </a:pPr>
                <a:endParaRPr lang="en-US" b="1" kern="0" dirty="0">
                  <a:solidFill>
                    <a:srgbClr val="00AEEF"/>
                  </a:solidFill>
                  <a:latin typeface="Intel Clear"/>
                  <a:ea typeface="ＭＳ Ｐゴシック" pitchFamily="34" charset="-128"/>
                  <a:cs typeface="Intel Clear"/>
                </a:endParaRPr>
              </a:p>
            </p:txBody>
          </p:sp>
          <p:sp>
            <p:nvSpPr>
              <p:cNvPr id="137" name="Cube 136"/>
              <p:cNvSpPr/>
              <p:nvPr/>
            </p:nvSpPr>
            <p:spPr bwMode="auto">
              <a:xfrm>
                <a:off x="1954511" y="2398714"/>
                <a:ext cx="570993" cy="201208"/>
              </a:xfrm>
              <a:prstGeom prst="cube">
                <a:avLst>
                  <a:gd name="adj" fmla="val 86837"/>
                </a:avLst>
              </a:prstGeom>
              <a:grpFill/>
              <a:ln>
                <a:headEnd type="none" w="sm" len="sm"/>
                <a:tailEnd type="none" w="sm" len="sm"/>
              </a:ln>
            </p:spPr>
            <p:style>
              <a:lnRef idx="0">
                <a:schemeClr val="accent3"/>
              </a:lnRef>
              <a:fillRef idx="3">
                <a:schemeClr val="accent3"/>
              </a:fillRef>
              <a:effectRef idx="3">
                <a:schemeClr val="accent3"/>
              </a:effectRef>
              <a:fontRef idx="minor">
                <a:schemeClr val="lt1"/>
              </a:fontRef>
            </p:style>
            <p:txBody>
              <a:bodyPr vert="horz" wrap="none" lIns="57149" tIns="28575" rIns="57149" bIns="28575" numCol="1" rtlCol="0" anchor="ctr" anchorCtr="0" compatLnSpc="1">
                <a:prstTxWarp prst="textNoShape">
                  <a:avLst/>
                </a:prstTxWarp>
              </a:bodyPr>
              <a:lstStyle/>
              <a:p>
                <a:pPr algn="ctr" defTabSz="914355" eaLnBrk="0" hangingPunct="0">
                  <a:defRPr/>
                </a:pPr>
                <a:endParaRPr lang="en-US" b="1" kern="0" dirty="0">
                  <a:solidFill>
                    <a:srgbClr val="00AEEF"/>
                  </a:solidFill>
                  <a:latin typeface="Intel Clear"/>
                  <a:ea typeface="ＭＳ Ｐゴシック" pitchFamily="34" charset="-128"/>
                  <a:cs typeface="Intel Clear"/>
                </a:endParaRPr>
              </a:p>
            </p:txBody>
          </p:sp>
          <p:sp>
            <p:nvSpPr>
              <p:cNvPr id="138" name="Cube 137"/>
              <p:cNvSpPr/>
              <p:nvPr/>
            </p:nvSpPr>
            <p:spPr bwMode="auto">
              <a:xfrm>
                <a:off x="1954511" y="2320865"/>
                <a:ext cx="570993" cy="201208"/>
              </a:xfrm>
              <a:prstGeom prst="cube">
                <a:avLst>
                  <a:gd name="adj" fmla="val 86837"/>
                </a:avLst>
              </a:prstGeom>
              <a:grpFill/>
              <a:ln>
                <a:headEnd type="none" w="sm" len="sm"/>
                <a:tailEnd type="none" w="sm" len="sm"/>
              </a:ln>
            </p:spPr>
            <p:style>
              <a:lnRef idx="0">
                <a:schemeClr val="accent3"/>
              </a:lnRef>
              <a:fillRef idx="3">
                <a:schemeClr val="accent3"/>
              </a:fillRef>
              <a:effectRef idx="3">
                <a:schemeClr val="accent3"/>
              </a:effectRef>
              <a:fontRef idx="minor">
                <a:schemeClr val="lt1"/>
              </a:fontRef>
            </p:style>
            <p:txBody>
              <a:bodyPr vert="horz" wrap="none" lIns="57149" tIns="28575" rIns="57149" bIns="28575" numCol="1" rtlCol="0" anchor="ctr" anchorCtr="0" compatLnSpc="1">
                <a:prstTxWarp prst="textNoShape">
                  <a:avLst/>
                </a:prstTxWarp>
              </a:bodyPr>
              <a:lstStyle/>
              <a:p>
                <a:pPr algn="ctr" defTabSz="914355" eaLnBrk="0" hangingPunct="0">
                  <a:defRPr/>
                </a:pPr>
                <a:endParaRPr lang="en-US" b="1" kern="0" dirty="0">
                  <a:solidFill>
                    <a:srgbClr val="00AEEF"/>
                  </a:solidFill>
                  <a:latin typeface="Intel Clear"/>
                  <a:ea typeface="ＭＳ Ｐゴシック" pitchFamily="34" charset="-128"/>
                  <a:cs typeface="Intel Clear"/>
                </a:endParaRPr>
              </a:p>
            </p:txBody>
          </p:sp>
        </p:grpSp>
        <p:sp>
          <p:nvSpPr>
            <p:cNvPr id="9" name="TextBox 8"/>
            <p:cNvSpPr txBox="1"/>
            <p:nvPr/>
          </p:nvSpPr>
          <p:spPr>
            <a:xfrm>
              <a:off x="1620410" y="1919459"/>
              <a:ext cx="560422" cy="436017"/>
            </a:xfrm>
            <a:prstGeom prst="rect">
              <a:avLst/>
            </a:prstGeom>
            <a:noFill/>
          </p:spPr>
          <p:txBody>
            <a:bodyPr wrap="square" rtlCol="0">
              <a:spAutoFit/>
            </a:bodyPr>
            <a:lstStyle/>
            <a:p>
              <a:pPr defTabSz="914355">
                <a:lnSpc>
                  <a:spcPct val="50000"/>
                </a:lnSpc>
                <a:spcBef>
                  <a:spcPts val="200"/>
                </a:spcBef>
              </a:pPr>
              <a:r>
                <a:rPr lang="en-US" sz="1200" b="1" dirty="0">
                  <a:solidFill>
                    <a:srgbClr val="A6CE39"/>
                  </a:solidFill>
                  <a:latin typeface="Intel Clear"/>
                  <a:cs typeface="Intel Clear"/>
                </a:rPr>
                <a:t>        .</a:t>
              </a:r>
            </a:p>
            <a:p>
              <a:pPr defTabSz="914355">
                <a:lnSpc>
                  <a:spcPct val="50000"/>
                </a:lnSpc>
                <a:spcBef>
                  <a:spcPts val="200"/>
                </a:spcBef>
              </a:pPr>
              <a:r>
                <a:rPr lang="en-US" sz="1200" b="1" dirty="0">
                  <a:solidFill>
                    <a:srgbClr val="A6CE39"/>
                  </a:solidFill>
                  <a:latin typeface="Intel Clear"/>
                  <a:cs typeface="Intel Clear"/>
                </a:rPr>
                <a:t>     .</a:t>
              </a:r>
            </a:p>
            <a:p>
              <a:pPr defTabSz="914355">
                <a:lnSpc>
                  <a:spcPct val="50000"/>
                </a:lnSpc>
                <a:spcBef>
                  <a:spcPts val="200"/>
                </a:spcBef>
              </a:pPr>
              <a:r>
                <a:rPr lang="en-US" sz="1200" b="1" dirty="0">
                  <a:solidFill>
                    <a:srgbClr val="A6CE39"/>
                  </a:solidFill>
                  <a:latin typeface="Intel Clear"/>
                  <a:cs typeface="Intel Clear"/>
                </a:rPr>
                <a:t>  .</a:t>
              </a:r>
            </a:p>
          </p:txBody>
        </p:sp>
        <p:sp>
          <p:nvSpPr>
            <p:cNvPr id="140" name="TextBox 139"/>
            <p:cNvSpPr txBox="1"/>
            <p:nvPr/>
          </p:nvSpPr>
          <p:spPr>
            <a:xfrm>
              <a:off x="4051017" y="1890265"/>
              <a:ext cx="560422" cy="436017"/>
            </a:xfrm>
            <a:prstGeom prst="rect">
              <a:avLst/>
            </a:prstGeom>
            <a:noFill/>
          </p:spPr>
          <p:txBody>
            <a:bodyPr wrap="square" rtlCol="0">
              <a:spAutoFit/>
            </a:bodyPr>
            <a:lstStyle/>
            <a:p>
              <a:pPr defTabSz="914355">
                <a:lnSpc>
                  <a:spcPct val="50000"/>
                </a:lnSpc>
                <a:spcBef>
                  <a:spcPts val="200"/>
                </a:spcBef>
              </a:pPr>
              <a:r>
                <a:rPr lang="en-US" sz="1200" b="1" dirty="0">
                  <a:solidFill>
                    <a:srgbClr val="A6CE39"/>
                  </a:solidFill>
                  <a:latin typeface="Intel Clear"/>
                  <a:cs typeface="Intel Clear"/>
                </a:rPr>
                <a:t>        .</a:t>
              </a:r>
            </a:p>
            <a:p>
              <a:pPr defTabSz="914355">
                <a:lnSpc>
                  <a:spcPct val="50000"/>
                </a:lnSpc>
                <a:spcBef>
                  <a:spcPts val="200"/>
                </a:spcBef>
              </a:pPr>
              <a:r>
                <a:rPr lang="en-US" sz="1200" b="1" dirty="0">
                  <a:solidFill>
                    <a:srgbClr val="A6CE39"/>
                  </a:solidFill>
                  <a:latin typeface="Intel Clear"/>
                  <a:cs typeface="Intel Clear"/>
                </a:rPr>
                <a:t>     .</a:t>
              </a:r>
            </a:p>
            <a:p>
              <a:pPr defTabSz="914355">
                <a:lnSpc>
                  <a:spcPct val="50000"/>
                </a:lnSpc>
                <a:spcBef>
                  <a:spcPts val="200"/>
                </a:spcBef>
              </a:pPr>
              <a:r>
                <a:rPr lang="en-US" sz="1200" b="1" dirty="0">
                  <a:solidFill>
                    <a:srgbClr val="A6CE39"/>
                  </a:solidFill>
                  <a:latin typeface="Intel Clear"/>
                  <a:cs typeface="Intel Clear"/>
                </a:rPr>
                <a:t>  .</a:t>
              </a:r>
            </a:p>
          </p:txBody>
        </p:sp>
        <p:sp>
          <p:nvSpPr>
            <p:cNvPr id="141" name="Cube 140"/>
            <p:cNvSpPr/>
            <p:nvPr/>
          </p:nvSpPr>
          <p:spPr bwMode="auto">
            <a:xfrm>
              <a:off x="1715298" y="1459666"/>
              <a:ext cx="2489006" cy="1405433"/>
            </a:xfrm>
            <a:prstGeom prst="cube">
              <a:avLst>
                <a:gd name="adj" fmla="val 70986"/>
              </a:avLst>
            </a:prstGeom>
            <a:solidFill>
              <a:srgbClr val="0070C0">
                <a:alpha val="83000"/>
              </a:srgbClr>
            </a:solidFill>
            <a:ln>
              <a:headEnd type="none" w="sm" len="sm"/>
              <a:tailEnd type="none" w="sm" len="sm"/>
            </a:ln>
          </p:spPr>
          <p:style>
            <a:lnRef idx="0">
              <a:schemeClr val="accent3"/>
            </a:lnRef>
            <a:fillRef idx="3">
              <a:schemeClr val="accent3"/>
            </a:fillRef>
            <a:effectRef idx="3">
              <a:schemeClr val="accent3"/>
            </a:effectRef>
            <a:fontRef idx="minor">
              <a:schemeClr val="lt1"/>
            </a:fontRef>
          </p:style>
          <p:txBody>
            <a:bodyPr vert="horz" wrap="none" lIns="57149" tIns="28575" rIns="57149" bIns="28575" numCol="1" rtlCol="0" anchor="ctr" anchorCtr="0" compatLnSpc="1">
              <a:prstTxWarp prst="textNoShape">
                <a:avLst/>
              </a:prstTxWarp>
            </a:bodyPr>
            <a:lstStyle/>
            <a:p>
              <a:pPr algn="ctr" defTabSz="914355" eaLnBrk="0" hangingPunct="0">
                <a:defRPr/>
              </a:pPr>
              <a:endParaRPr lang="en-US" b="1" kern="0" dirty="0">
                <a:solidFill>
                  <a:prstClr val="white"/>
                </a:solidFill>
                <a:latin typeface="Intel Clear"/>
                <a:ea typeface="ＭＳ Ｐゴシック" pitchFamily="34" charset="-128"/>
                <a:cs typeface="Intel Clear"/>
              </a:endParaRPr>
            </a:p>
          </p:txBody>
        </p:sp>
        <p:grpSp>
          <p:nvGrpSpPr>
            <p:cNvPr id="16" name="Group 15"/>
            <p:cNvGrpSpPr/>
            <p:nvPr/>
          </p:nvGrpSpPr>
          <p:grpSpPr>
            <a:xfrm>
              <a:off x="3531126" y="2240583"/>
              <a:ext cx="611250" cy="434754"/>
              <a:chOff x="3290254" y="3072593"/>
              <a:chExt cx="570993" cy="434754"/>
            </a:xfrm>
            <a:solidFill>
              <a:schemeClr val="accent2">
                <a:alpha val="80000"/>
              </a:schemeClr>
            </a:solidFill>
          </p:grpSpPr>
          <p:sp>
            <p:nvSpPr>
              <p:cNvPr id="102" name="Cube 101"/>
              <p:cNvSpPr/>
              <p:nvPr/>
            </p:nvSpPr>
            <p:spPr bwMode="auto">
              <a:xfrm>
                <a:off x="3290254" y="3306139"/>
                <a:ext cx="570993" cy="201208"/>
              </a:xfrm>
              <a:prstGeom prst="cube">
                <a:avLst>
                  <a:gd name="adj" fmla="val 86837"/>
                </a:avLst>
              </a:prstGeom>
              <a:grpFill/>
              <a:ln>
                <a:headEnd type="none" w="sm" len="sm"/>
                <a:tailEnd type="none" w="sm" len="sm"/>
              </a:ln>
            </p:spPr>
            <p:style>
              <a:lnRef idx="0">
                <a:schemeClr val="accent3"/>
              </a:lnRef>
              <a:fillRef idx="3">
                <a:schemeClr val="accent3"/>
              </a:fillRef>
              <a:effectRef idx="3">
                <a:schemeClr val="accent3"/>
              </a:effectRef>
              <a:fontRef idx="minor">
                <a:schemeClr val="lt1"/>
              </a:fontRef>
            </p:style>
            <p:txBody>
              <a:bodyPr vert="horz" wrap="none" lIns="57149" tIns="28575" rIns="57149" bIns="28575" numCol="1" rtlCol="0" anchor="ctr" anchorCtr="0" compatLnSpc="1">
                <a:prstTxWarp prst="textNoShape">
                  <a:avLst/>
                </a:prstTxWarp>
              </a:bodyPr>
              <a:lstStyle/>
              <a:p>
                <a:pPr algn="ctr" defTabSz="914355" eaLnBrk="0" hangingPunct="0">
                  <a:defRPr/>
                </a:pPr>
                <a:endParaRPr lang="en-US" b="1" kern="0" dirty="0">
                  <a:solidFill>
                    <a:srgbClr val="00AEEF"/>
                  </a:solidFill>
                  <a:latin typeface="Intel Clear"/>
                  <a:ea typeface="ＭＳ Ｐゴシック" pitchFamily="34" charset="-128"/>
                  <a:cs typeface="Intel Clear"/>
                </a:endParaRPr>
              </a:p>
            </p:txBody>
          </p:sp>
          <p:sp>
            <p:nvSpPr>
              <p:cNvPr id="105" name="Cube 104"/>
              <p:cNvSpPr/>
              <p:nvPr/>
            </p:nvSpPr>
            <p:spPr bwMode="auto">
              <a:xfrm>
                <a:off x="3290254" y="3228291"/>
                <a:ext cx="570993" cy="201208"/>
              </a:xfrm>
              <a:prstGeom prst="cube">
                <a:avLst>
                  <a:gd name="adj" fmla="val 86837"/>
                </a:avLst>
              </a:prstGeom>
              <a:grpFill/>
              <a:ln>
                <a:headEnd type="none" w="sm" len="sm"/>
                <a:tailEnd type="none" w="sm" len="sm"/>
              </a:ln>
            </p:spPr>
            <p:style>
              <a:lnRef idx="0">
                <a:schemeClr val="accent3"/>
              </a:lnRef>
              <a:fillRef idx="3">
                <a:schemeClr val="accent3"/>
              </a:fillRef>
              <a:effectRef idx="3">
                <a:schemeClr val="accent3"/>
              </a:effectRef>
              <a:fontRef idx="minor">
                <a:schemeClr val="lt1"/>
              </a:fontRef>
            </p:style>
            <p:txBody>
              <a:bodyPr vert="horz" wrap="none" lIns="57149" tIns="28575" rIns="57149" bIns="28575" numCol="1" rtlCol="0" anchor="ctr" anchorCtr="0" compatLnSpc="1">
                <a:prstTxWarp prst="textNoShape">
                  <a:avLst/>
                </a:prstTxWarp>
              </a:bodyPr>
              <a:lstStyle/>
              <a:p>
                <a:pPr algn="ctr" defTabSz="914355" eaLnBrk="0" hangingPunct="0">
                  <a:defRPr/>
                </a:pPr>
                <a:endParaRPr lang="en-US" b="1" kern="0" dirty="0">
                  <a:solidFill>
                    <a:srgbClr val="00AEEF"/>
                  </a:solidFill>
                  <a:latin typeface="Intel Clear"/>
                  <a:ea typeface="ＭＳ Ｐゴシック" pitchFamily="34" charset="-128"/>
                  <a:cs typeface="Intel Clear"/>
                </a:endParaRPr>
              </a:p>
            </p:txBody>
          </p:sp>
          <p:sp>
            <p:nvSpPr>
              <p:cNvPr id="115" name="Cube 114"/>
              <p:cNvSpPr/>
              <p:nvPr/>
            </p:nvSpPr>
            <p:spPr bwMode="auto">
              <a:xfrm>
                <a:off x="3290254" y="3150442"/>
                <a:ext cx="570993" cy="201208"/>
              </a:xfrm>
              <a:prstGeom prst="cube">
                <a:avLst>
                  <a:gd name="adj" fmla="val 86837"/>
                </a:avLst>
              </a:prstGeom>
              <a:grpFill/>
              <a:ln>
                <a:headEnd type="none" w="sm" len="sm"/>
                <a:tailEnd type="none" w="sm" len="sm"/>
              </a:ln>
            </p:spPr>
            <p:style>
              <a:lnRef idx="0">
                <a:schemeClr val="accent3"/>
              </a:lnRef>
              <a:fillRef idx="3">
                <a:schemeClr val="accent3"/>
              </a:fillRef>
              <a:effectRef idx="3">
                <a:schemeClr val="accent3"/>
              </a:effectRef>
              <a:fontRef idx="minor">
                <a:schemeClr val="lt1"/>
              </a:fontRef>
            </p:style>
            <p:txBody>
              <a:bodyPr vert="horz" wrap="none" lIns="57149" tIns="28575" rIns="57149" bIns="28575" numCol="1" rtlCol="0" anchor="ctr" anchorCtr="0" compatLnSpc="1">
                <a:prstTxWarp prst="textNoShape">
                  <a:avLst/>
                </a:prstTxWarp>
              </a:bodyPr>
              <a:lstStyle/>
              <a:p>
                <a:pPr algn="ctr" defTabSz="914355" eaLnBrk="0" hangingPunct="0">
                  <a:defRPr/>
                </a:pPr>
                <a:endParaRPr lang="en-US" b="1" kern="0" dirty="0">
                  <a:solidFill>
                    <a:srgbClr val="00AEEF"/>
                  </a:solidFill>
                  <a:latin typeface="Intel Clear"/>
                  <a:ea typeface="ＭＳ Ｐゴシック" pitchFamily="34" charset="-128"/>
                  <a:cs typeface="Intel Clear"/>
                </a:endParaRPr>
              </a:p>
            </p:txBody>
          </p:sp>
          <p:sp>
            <p:nvSpPr>
              <p:cNvPr id="116" name="Cube 115"/>
              <p:cNvSpPr/>
              <p:nvPr/>
            </p:nvSpPr>
            <p:spPr bwMode="auto">
              <a:xfrm>
                <a:off x="3290254" y="3072593"/>
                <a:ext cx="570993" cy="201208"/>
              </a:xfrm>
              <a:prstGeom prst="cube">
                <a:avLst>
                  <a:gd name="adj" fmla="val 86837"/>
                </a:avLst>
              </a:prstGeom>
              <a:grpFill/>
              <a:ln>
                <a:headEnd type="none" w="sm" len="sm"/>
                <a:tailEnd type="none" w="sm" len="sm"/>
              </a:ln>
            </p:spPr>
            <p:style>
              <a:lnRef idx="0">
                <a:schemeClr val="accent3"/>
              </a:lnRef>
              <a:fillRef idx="3">
                <a:schemeClr val="accent3"/>
              </a:fillRef>
              <a:effectRef idx="3">
                <a:schemeClr val="accent3"/>
              </a:effectRef>
              <a:fontRef idx="minor">
                <a:schemeClr val="lt1"/>
              </a:fontRef>
            </p:style>
            <p:txBody>
              <a:bodyPr vert="horz" wrap="none" lIns="57149" tIns="28575" rIns="57149" bIns="28575" numCol="1" rtlCol="0" anchor="ctr" anchorCtr="0" compatLnSpc="1">
                <a:prstTxWarp prst="textNoShape">
                  <a:avLst/>
                </a:prstTxWarp>
              </a:bodyPr>
              <a:lstStyle/>
              <a:p>
                <a:pPr algn="ctr" defTabSz="914355" eaLnBrk="0" hangingPunct="0">
                  <a:defRPr/>
                </a:pPr>
                <a:endParaRPr lang="en-US" b="1" kern="0" dirty="0">
                  <a:solidFill>
                    <a:srgbClr val="00AEEF"/>
                  </a:solidFill>
                  <a:latin typeface="Intel Clear"/>
                  <a:ea typeface="ＭＳ Ｐゴシック" pitchFamily="34" charset="-128"/>
                  <a:cs typeface="Intel Clear"/>
                </a:endParaRPr>
              </a:p>
            </p:txBody>
          </p:sp>
        </p:grpSp>
        <p:grpSp>
          <p:nvGrpSpPr>
            <p:cNvPr id="20" name="Group 19"/>
            <p:cNvGrpSpPr/>
            <p:nvPr/>
          </p:nvGrpSpPr>
          <p:grpSpPr>
            <a:xfrm>
              <a:off x="3224561" y="2547113"/>
              <a:ext cx="611250" cy="434754"/>
              <a:chOff x="3020185" y="3379123"/>
              <a:chExt cx="570993" cy="434754"/>
            </a:xfrm>
            <a:solidFill>
              <a:schemeClr val="accent2">
                <a:alpha val="82000"/>
              </a:schemeClr>
            </a:solidFill>
          </p:grpSpPr>
          <p:sp>
            <p:nvSpPr>
              <p:cNvPr id="83" name="Cube 82"/>
              <p:cNvSpPr/>
              <p:nvPr/>
            </p:nvSpPr>
            <p:spPr bwMode="auto">
              <a:xfrm>
                <a:off x="3020185" y="3612669"/>
                <a:ext cx="570993" cy="201208"/>
              </a:xfrm>
              <a:prstGeom prst="cube">
                <a:avLst>
                  <a:gd name="adj" fmla="val 86837"/>
                </a:avLst>
              </a:prstGeom>
              <a:grpFill/>
              <a:ln>
                <a:headEnd type="none" w="sm" len="sm"/>
                <a:tailEnd type="none" w="sm" len="sm"/>
              </a:ln>
            </p:spPr>
            <p:style>
              <a:lnRef idx="0">
                <a:schemeClr val="accent3"/>
              </a:lnRef>
              <a:fillRef idx="3">
                <a:schemeClr val="accent3"/>
              </a:fillRef>
              <a:effectRef idx="3">
                <a:schemeClr val="accent3"/>
              </a:effectRef>
              <a:fontRef idx="minor">
                <a:schemeClr val="lt1"/>
              </a:fontRef>
            </p:style>
            <p:txBody>
              <a:bodyPr vert="horz" wrap="none" lIns="57149" tIns="28575" rIns="57149" bIns="28575" numCol="1" rtlCol="0" anchor="ctr" anchorCtr="0" compatLnSpc="1">
                <a:prstTxWarp prst="textNoShape">
                  <a:avLst/>
                </a:prstTxWarp>
              </a:bodyPr>
              <a:lstStyle/>
              <a:p>
                <a:pPr algn="ctr" defTabSz="914355" eaLnBrk="0" hangingPunct="0">
                  <a:defRPr/>
                </a:pPr>
                <a:endParaRPr lang="en-US" b="1" kern="0" dirty="0">
                  <a:solidFill>
                    <a:srgbClr val="00AEEF"/>
                  </a:solidFill>
                  <a:latin typeface="Intel Clear"/>
                  <a:ea typeface="ＭＳ Ｐゴシック" pitchFamily="34" charset="-128"/>
                  <a:cs typeface="Intel Clear"/>
                </a:endParaRPr>
              </a:p>
            </p:txBody>
          </p:sp>
          <p:sp>
            <p:nvSpPr>
              <p:cNvPr id="84" name="Cube 83"/>
              <p:cNvSpPr/>
              <p:nvPr/>
            </p:nvSpPr>
            <p:spPr bwMode="auto">
              <a:xfrm>
                <a:off x="3020185" y="3534821"/>
                <a:ext cx="570993" cy="201208"/>
              </a:xfrm>
              <a:prstGeom prst="cube">
                <a:avLst>
                  <a:gd name="adj" fmla="val 86837"/>
                </a:avLst>
              </a:prstGeom>
              <a:grpFill/>
              <a:ln>
                <a:headEnd type="none" w="sm" len="sm"/>
                <a:tailEnd type="none" w="sm" len="sm"/>
              </a:ln>
            </p:spPr>
            <p:style>
              <a:lnRef idx="0">
                <a:schemeClr val="accent3"/>
              </a:lnRef>
              <a:fillRef idx="3">
                <a:schemeClr val="accent3"/>
              </a:fillRef>
              <a:effectRef idx="3">
                <a:schemeClr val="accent3"/>
              </a:effectRef>
              <a:fontRef idx="minor">
                <a:schemeClr val="lt1"/>
              </a:fontRef>
            </p:style>
            <p:txBody>
              <a:bodyPr vert="horz" wrap="none" lIns="57149" tIns="28575" rIns="57149" bIns="28575" numCol="1" rtlCol="0" anchor="ctr" anchorCtr="0" compatLnSpc="1">
                <a:prstTxWarp prst="textNoShape">
                  <a:avLst/>
                </a:prstTxWarp>
              </a:bodyPr>
              <a:lstStyle/>
              <a:p>
                <a:pPr algn="ctr" defTabSz="914355" eaLnBrk="0" hangingPunct="0">
                  <a:defRPr/>
                </a:pPr>
                <a:endParaRPr lang="en-US" b="1" kern="0" dirty="0">
                  <a:solidFill>
                    <a:srgbClr val="00AEEF"/>
                  </a:solidFill>
                  <a:latin typeface="Intel Clear"/>
                  <a:ea typeface="ＭＳ Ｐゴシック" pitchFamily="34" charset="-128"/>
                  <a:cs typeface="Intel Clear"/>
                </a:endParaRPr>
              </a:p>
            </p:txBody>
          </p:sp>
          <p:sp>
            <p:nvSpPr>
              <p:cNvPr id="86" name="Cube 85"/>
              <p:cNvSpPr/>
              <p:nvPr/>
            </p:nvSpPr>
            <p:spPr bwMode="auto">
              <a:xfrm>
                <a:off x="3020185" y="3456972"/>
                <a:ext cx="570993" cy="201208"/>
              </a:xfrm>
              <a:prstGeom prst="cube">
                <a:avLst>
                  <a:gd name="adj" fmla="val 86837"/>
                </a:avLst>
              </a:prstGeom>
              <a:grpFill/>
              <a:ln>
                <a:headEnd type="none" w="sm" len="sm"/>
                <a:tailEnd type="none" w="sm" len="sm"/>
              </a:ln>
            </p:spPr>
            <p:style>
              <a:lnRef idx="0">
                <a:schemeClr val="accent3"/>
              </a:lnRef>
              <a:fillRef idx="3">
                <a:schemeClr val="accent3"/>
              </a:fillRef>
              <a:effectRef idx="3">
                <a:schemeClr val="accent3"/>
              </a:effectRef>
              <a:fontRef idx="minor">
                <a:schemeClr val="lt1"/>
              </a:fontRef>
            </p:style>
            <p:txBody>
              <a:bodyPr vert="horz" wrap="none" lIns="57149" tIns="28575" rIns="57149" bIns="28575" numCol="1" rtlCol="0" anchor="ctr" anchorCtr="0" compatLnSpc="1">
                <a:prstTxWarp prst="textNoShape">
                  <a:avLst/>
                </a:prstTxWarp>
              </a:bodyPr>
              <a:lstStyle/>
              <a:p>
                <a:pPr algn="ctr" defTabSz="914355" eaLnBrk="0" hangingPunct="0">
                  <a:defRPr/>
                </a:pPr>
                <a:endParaRPr lang="en-US" b="1" kern="0" dirty="0">
                  <a:solidFill>
                    <a:srgbClr val="00AEEF"/>
                  </a:solidFill>
                  <a:latin typeface="Intel Clear"/>
                  <a:ea typeface="ＭＳ Ｐゴシック" pitchFamily="34" charset="-128"/>
                  <a:cs typeface="Intel Clear"/>
                </a:endParaRPr>
              </a:p>
            </p:txBody>
          </p:sp>
          <p:sp>
            <p:nvSpPr>
              <p:cNvPr id="87" name="Cube 86"/>
              <p:cNvSpPr/>
              <p:nvPr/>
            </p:nvSpPr>
            <p:spPr bwMode="auto">
              <a:xfrm>
                <a:off x="3020185" y="3379123"/>
                <a:ext cx="570993" cy="201208"/>
              </a:xfrm>
              <a:prstGeom prst="cube">
                <a:avLst>
                  <a:gd name="adj" fmla="val 86837"/>
                </a:avLst>
              </a:prstGeom>
              <a:grpFill/>
              <a:ln>
                <a:headEnd type="none" w="sm" len="sm"/>
                <a:tailEnd type="none" w="sm" len="sm"/>
              </a:ln>
            </p:spPr>
            <p:style>
              <a:lnRef idx="0">
                <a:schemeClr val="accent3"/>
              </a:lnRef>
              <a:fillRef idx="3">
                <a:schemeClr val="accent3"/>
              </a:fillRef>
              <a:effectRef idx="3">
                <a:schemeClr val="accent3"/>
              </a:effectRef>
              <a:fontRef idx="minor">
                <a:schemeClr val="lt1"/>
              </a:fontRef>
            </p:style>
            <p:txBody>
              <a:bodyPr vert="horz" wrap="none" lIns="57149" tIns="28575" rIns="57149" bIns="28575" numCol="1" rtlCol="0" anchor="ctr" anchorCtr="0" compatLnSpc="1">
                <a:prstTxWarp prst="textNoShape">
                  <a:avLst/>
                </a:prstTxWarp>
              </a:bodyPr>
              <a:lstStyle/>
              <a:p>
                <a:pPr algn="ctr" defTabSz="914355" eaLnBrk="0" hangingPunct="0">
                  <a:defRPr/>
                </a:pPr>
                <a:endParaRPr lang="en-US" b="1" kern="0" dirty="0">
                  <a:solidFill>
                    <a:srgbClr val="00AEEF"/>
                  </a:solidFill>
                  <a:latin typeface="Intel Clear"/>
                  <a:ea typeface="ＭＳ Ｐゴシック" pitchFamily="34" charset="-128"/>
                  <a:cs typeface="Intel Clear"/>
                </a:endParaRPr>
              </a:p>
            </p:txBody>
          </p:sp>
        </p:grpSp>
        <p:grpSp>
          <p:nvGrpSpPr>
            <p:cNvPr id="13" name="Group 12"/>
            <p:cNvGrpSpPr/>
            <p:nvPr/>
          </p:nvGrpSpPr>
          <p:grpSpPr>
            <a:xfrm>
              <a:off x="4282937" y="1488855"/>
              <a:ext cx="611250" cy="434754"/>
              <a:chOff x="4049364" y="2320865"/>
              <a:chExt cx="570993" cy="434754"/>
            </a:xfrm>
            <a:solidFill>
              <a:schemeClr val="accent2">
                <a:alpha val="80000"/>
              </a:schemeClr>
            </a:solidFill>
          </p:grpSpPr>
          <p:sp>
            <p:nvSpPr>
              <p:cNvPr id="131" name="Cube 130"/>
              <p:cNvSpPr/>
              <p:nvPr/>
            </p:nvSpPr>
            <p:spPr bwMode="auto">
              <a:xfrm>
                <a:off x="4049364" y="2554411"/>
                <a:ext cx="570993" cy="201208"/>
              </a:xfrm>
              <a:prstGeom prst="cube">
                <a:avLst>
                  <a:gd name="adj" fmla="val 86837"/>
                </a:avLst>
              </a:prstGeom>
              <a:grpFill/>
              <a:ln>
                <a:headEnd type="none" w="sm" len="sm"/>
                <a:tailEnd type="none" w="sm" len="sm"/>
              </a:ln>
            </p:spPr>
            <p:style>
              <a:lnRef idx="0">
                <a:schemeClr val="accent3"/>
              </a:lnRef>
              <a:fillRef idx="3">
                <a:schemeClr val="accent3"/>
              </a:fillRef>
              <a:effectRef idx="3">
                <a:schemeClr val="accent3"/>
              </a:effectRef>
              <a:fontRef idx="minor">
                <a:schemeClr val="lt1"/>
              </a:fontRef>
            </p:style>
            <p:txBody>
              <a:bodyPr vert="horz" wrap="none" lIns="57149" tIns="28575" rIns="57149" bIns="28575" numCol="1" rtlCol="0" anchor="ctr" anchorCtr="0" compatLnSpc="1">
                <a:prstTxWarp prst="textNoShape">
                  <a:avLst/>
                </a:prstTxWarp>
              </a:bodyPr>
              <a:lstStyle/>
              <a:p>
                <a:pPr algn="ctr" defTabSz="914355" eaLnBrk="0" hangingPunct="0">
                  <a:defRPr/>
                </a:pPr>
                <a:endParaRPr lang="en-US" b="1" kern="0" dirty="0">
                  <a:solidFill>
                    <a:srgbClr val="00AEEF"/>
                  </a:solidFill>
                  <a:latin typeface="Intel Clear"/>
                  <a:ea typeface="ＭＳ Ｐゴシック" pitchFamily="34" charset="-128"/>
                  <a:cs typeface="Intel Clear"/>
                </a:endParaRPr>
              </a:p>
            </p:txBody>
          </p:sp>
          <p:sp>
            <p:nvSpPr>
              <p:cNvPr id="132" name="Cube 131"/>
              <p:cNvSpPr/>
              <p:nvPr/>
            </p:nvSpPr>
            <p:spPr bwMode="auto">
              <a:xfrm>
                <a:off x="4049364" y="2476563"/>
                <a:ext cx="570993" cy="201208"/>
              </a:xfrm>
              <a:prstGeom prst="cube">
                <a:avLst>
                  <a:gd name="adj" fmla="val 86837"/>
                </a:avLst>
              </a:prstGeom>
              <a:grpFill/>
              <a:ln>
                <a:headEnd type="none" w="sm" len="sm"/>
                <a:tailEnd type="none" w="sm" len="sm"/>
              </a:ln>
            </p:spPr>
            <p:style>
              <a:lnRef idx="0">
                <a:schemeClr val="accent3"/>
              </a:lnRef>
              <a:fillRef idx="3">
                <a:schemeClr val="accent3"/>
              </a:fillRef>
              <a:effectRef idx="3">
                <a:schemeClr val="accent3"/>
              </a:effectRef>
              <a:fontRef idx="minor">
                <a:schemeClr val="lt1"/>
              </a:fontRef>
            </p:style>
            <p:txBody>
              <a:bodyPr vert="horz" wrap="none" lIns="57149" tIns="28575" rIns="57149" bIns="28575" numCol="1" rtlCol="0" anchor="ctr" anchorCtr="0" compatLnSpc="1">
                <a:prstTxWarp prst="textNoShape">
                  <a:avLst/>
                </a:prstTxWarp>
              </a:bodyPr>
              <a:lstStyle/>
              <a:p>
                <a:pPr algn="ctr" defTabSz="914355" eaLnBrk="0" hangingPunct="0">
                  <a:defRPr/>
                </a:pPr>
                <a:endParaRPr lang="en-US" b="1" kern="0" dirty="0">
                  <a:solidFill>
                    <a:srgbClr val="00AEEF"/>
                  </a:solidFill>
                  <a:latin typeface="Intel Clear"/>
                  <a:ea typeface="ＭＳ Ｐゴシック" pitchFamily="34" charset="-128"/>
                  <a:cs typeface="Intel Clear"/>
                </a:endParaRPr>
              </a:p>
            </p:txBody>
          </p:sp>
          <p:sp>
            <p:nvSpPr>
              <p:cNvPr id="133" name="Cube 132"/>
              <p:cNvSpPr/>
              <p:nvPr/>
            </p:nvSpPr>
            <p:spPr bwMode="auto">
              <a:xfrm>
                <a:off x="4049364" y="2398714"/>
                <a:ext cx="570993" cy="201208"/>
              </a:xfrm>
              <a:prstGeom prst="cube">
                <a:avLst>
                  <a:gd name="adj" fmla="val 86837"/>
                </a:avLst>
              </a:prstGeom>
              <a:grpFill/>
              <a:ln>
                <a:headEnd type="none" w="sm" len="sm"/>
                <a:tailEnd type="none" w="sm" len="sm"/>
              </a:ln>
            </p:spPr>
            <p:style>
              <a:lnRef idx="0">
                <a:schemeClr val="accent3"/>
              </a:lnRef>
              <a:fillRef idx="3">
                <a:schemeClr val="accent3"/>
              </a:fillRef>
              <a:effectRef idx="3">
                <a:schemeClr val="accent3"/>
              </a:effectRef>
              <a:fontRef idx="minor">
                <a:schemeClr val="lt1"/>
              </a:fontRef>
            </p:style>
            <p:txBody>
              <a:bodyPr vert="horz" wrap="none" lIns="57149" tIns="28575" rIns="57149" bIns="28575" numCol="1" rtlCol="0" anchor="ctr" anchorCtr="0" compatLnSpc="1">
                <a:prstTxWarp prst="textNoShape">
                  <a:avLst/>
                </a:prstTxWarp>
              </a:bodyPr>
              <a:lstStyle/>
              <a:p>
                <a:pPr algn="ctr" defTabSz="914355" eaLnBrk="0" hangingPunct="0">
                  <a:defRPr/>
                </a:pPr>
                <a:endParaRPr lang="en-US" b="1" kern="0" dirty="0">
                  <a:solidFill>
                    <a:srgbClr val="00AEEF"/>
                  </a:solidFill>
                  <a:latin typeface="Intel Clear"/>
                  <a:ea typeface="ＭＳ Ｐゴシック" pitchFamily="34" charset="-128"/>
                  <a:cs typeface="Intel Clear"/>
                </a:endParaRPr>
              </a:p>
            </p:txBody>
          </p:sp>
          <p:sp>
            <p:nvSpPr>
              <p:cNvPr id="134" name="Cube 133"/>
              <p:cNvSpPr/>
              <p:nvPr/>
            </p:nvSpPr>
            <p:spPr bwMode="auto">
              <a:xfrm>
                <a:off x="4049364" y="2320865"/>
                <a:ext cx="570993" cy="201208"/>
              </a:xfrm>
              <a:prstGeom prst="cube">
                <a:avLst>
                  <a:gd name="adj" fmla="val 86837"/>
                </a:avLst>
              </a:prstGeom>
              <a:grpFill/>
              <a:ln>
                <a:headEnd type="none" w="sm" len="sm"/>
                <a:tailEnd type="none" w="sm" len="sm"/>
              </a:ln>
            </p:spPr>
            <p:style>
              <a:lnRef idx="0">
                <a:schemeClr val="accent3"/>
              </a:lnRef>
              <a:fillRef idx="3">
                <a:schemeClr val="accent3"/>
              </a:fillRef>
              <a:effectRef idx="3">
                <a:schemeClr val="accent3"/>
              </a:effectRef>
              <a:fontRef idx="minor">
                <a:schemeClr val="lt1"/>
              </a:fontRef>
            </p:style>
            <p:txBody>
              <a:bodyPr vert="horz" wrap="none" lIns="57149" tIns="28575" rIns="57149" bIns="28575" numCol="1" rtlCol="0" anchor="ctr" anchorCtr="0" compatLnSpc="1">
                <a:prstTxWarp prst="textNoShape">
                  <a:avLst/>
                </a:prstTxWarp>
              </a:bodyPr>
              <a:lstStyle/>
              <a:p>
                <a:pPr algn="ctr" defTabSz="914355" eaLnBrk="0" hangingPunct="0">
                  <a:defRPr/>
                </a:pPr>
                <a:endParaRPr lang="en-US" b="1" kern="0" dirty="0">
                  <a:solidFill>
                    <a:srgbClr val="00AEEF"/>
                  </a:solidFill>
                  <a:latin typeface="Intel Clear"/>
                  <a:ea typeface="ＭＳ Ｐゴシック" pitchFamily="34" charset="-128"/>
                  <a:cs typeface="Intel Clear"/>
                </a:endParaRPr>
              </a:p>
            </p:txBody>
          </p:sp>
        </p:grpSp>
        <p:sp>
          <p:nvSpPr>
            <p:cNvPr id="78" name="Cube 77"/>
            <p:cNvSpPr/>
            <p:nvPr/>
          </p:nvSpPr>
          <p:spPr bwMode="auto">
            <a:xfrm>
              <a:off x="751812" y="2831752"/>
              <a:ext cx="2779312" cy="471247"/>
            </a:xfrm>
            <a:prstGeom prst="cube">
              <a:avLst>
                <a:gd name="adj" fmla="val 59114"/>
              </a:avLst>
            </a:prstGeom>
            <a:gradFill flip="none" rotWithShape="1">
              <a:gsLst>
                <a:gs pos="0">
                  <a:schemeClr val="accent3">
                    <a:shade val="51000"/>
                    <a:satMod val="130000"/>
                    <a:alpha val="80000"/>
                  </a:schemeClr>
                </a:gs>
                <a:gs pos="80000">
                  <a:schemeClr val="accent3">
                    <a:shade val="93000"/>
                    <a:satMod val="130000"/>
                    <a:alpha val="80000"/>
                  </a:schemeClr>
                </a:gs>
                <a:gs pos="100000">
                  <a:schemeClr val="accent3">
                    <a:shade val="94000"/>
                    <a:satMod val="135000"/>
                    <a:alpha val="80000"/>
                  </a:schemeClr>
                </a:gs>
              </a:gsLst>
              <a:lin ang="16200000" scaled="0"/>
              <a:tileRect/>
            </a:gradFill>
            <a:ln>
              <a:headEnd type="none" w="sm" len="sm"/>
              <a:tailEnd type="none" w="sm" len="sm"/>
            </a:ln>
          </p:spPr>
          <p:style>
            <a:lnRef idx="0">
              <a:schemeClr val="accent3"/>
            </a:lnRef>
            <a:fillRef idx="3">
              <a:schemeClr val="accent3"/>
            </a:fillRef>
            <a:effectRef idx="3">
              <a:schemeClr val="accent3"/>
            </a:effectRef>
            <a:fontRef idx="minor">
              <a:schemeClr val="lt1"/>
            </a:fontRef>
          </p:style>
          <p:txBody>
            <a:bodyPr vert="horz" wrap="none" lIns="57149" tIns="28575" rIns="57149" bIns="28575" numCol="1" rtlCol="0" anchor="ctr" anchorCtr="0" compatLnSpc="1">
              <a:prstTxWarp prst="textNoShape">
                <a:avLst/>
              </a:prstTxWarp>
            </a:bodyPr>
            <a:lstStyle/>
            <a:p>
              <a:pPr algn="ctr" defTabSz="914355" eaLnBrk="0" hangingPunct="0">
                <a:defRPr/>
              </a:pPr>
              <a:endParaRPr lang="en-US" b="1" kern="0" dirty="0">
                <a:solidFill>
                  <a:prstClr val="white"/>
                </a:solidFill>
                <a:latin typeface="Intel Clear"/>
                <a:ea typeface="ＭＳ Ｐゴシック" pitchFamily="34" charset="-128"/>
                <a:cs typeface="Intel Clear"/>
              </a:endParaRPr>
            </a:p>
          </p:txBody>
        </p:sp>
        <p:sp>
          <p:nvSpPr>
            <p:cNvPr id="7" name="TextBox 6"/>
            <p:cNvSpPr txBox="1"/>
            <p:nvPr/>
          </p:nvSpPr>
          <p:spPr>
            <a:xfrm>
              <a:off x="875897" y="3058000"/>
              <a:ext cx="2262733" cy="276999"/>
            </a:xfrm>
            <a:prstGeom prst="rect">
              <a:avLst/>
            </a:prstGeom>
            <a:noFill/>
          </p:spPr>
          <p:txBody>
            <a:bodyPr wrap="square" rtlCol="0">
              <a:spAutoFit/>
            </a:bodyPr>
            <a:lstStyle/>
            <a:p>
              <a:pPr algn="ctr" defTabSz="914355"/>
              <a:r>
                <a:rPr lang="en-US" sz="1200" b="1" dirty="0">
                  <a:solidFill>
                    <a:schemeClr val="bg2"/>
                  </a:solidFill>
                  <a:latin typeface="Intel Clear"/>
                  <a:cs typeface="Intel Clear"/>
                </a:rPr>
                <a:t>Integrated Fabric</a:t>
              </a:r>
            </a:p>
          </p:txBody>
        </p:sp>
        <p:sp>
          <p:nvSpPr>
            <p:cNvPr id="130" name="TextBox 129"/>
            <p:cNvSpPr txBox="1"/>
            <p:nvPr/>
          </p:nvSpPr>
          <p:spPr>
            <a:xfrm>
              <a:off x="1604685" y="2504215"/>
              <a:ext cx="1769213" cy="353302"/>
            </a:xfrm>
            <a:prstGeom prst="rect">
              <a:avLst/>
            </a:prstGeom>
            <a:noFill/>
          </p:spPr>
          <p:txBody>
            <a:bodyPr wrap="square" rtlCol="0">
              <a:spAutoFit/>
            </a:bodyPr>
            <a:lstStyle/>
            <a:p>
              <a:pPr algn="ctr" defTabSz="914355">
                <a:lnSpc>
                  <a:spcPct val="75000"/>
                </a:lnSpc>
              </a:pPr>
              <a:r>
                <a:rPr lang="en-US" sz="1100" b="1" dirty="0">
                  <a:solidFill>
                    <a:srgbClr val="00AEEF">
                      <a:lumMod val="20000"/>
                      <a:lumOff val="80000"/>
                    </a:srgbClr>
                  </a:solidFill>
                  <a:latin typeface="Intel Clear" panose="020B0604020203020204" pitchFamily="34" charset="0"/>
                  <a:cs typeface="Intel Clear"/>
                </a:rPr>
                <a:t>Intel® Silvermont Arch. </a:t>
              </a:r>
            </a:p>
            <a:p>
              <a:pPr algn="ctr" defTabSz="914355">
                <a:lnSpc>
                  <a:spcPct val="75000"/>
                </a:lnSpc>
              </a:pPr>
              <a:r>
                <a:rPr lang="en-US" sz="1100" b="1" dirty="0">
                  <a:solidFill>
                    <a:srgbClr val="00AEEF">
                      <a:lumMod val="20000"/>
                      <a:lumOff val="80000"/>
                    </a:srgbClr>
                  </a:solidFill>
                  <a:latin typeface="Intel Clear" panose="020B0604020203020204" pitchFamily="34" charset="0"/>
                  <a:cs typeface="Intel Clear"/>
                </a:rPr>
                <a:t>Enhanced for HPC</a:t>
              </a:r>
            </a:p>
          </p:txBody>
        </p:sp>
        <p:sp>
          <p:nvSpPr>
            <p:cNvPr id="139" name="TextBox 138"/>
            <p:cNvSpPr txBox="1"/>
            <p:nvPr/>
          </p:nvSpPr>
          <p:spPr>
            <a:xfrm>
              <a:off x="824805" y="3328038"/>
              <a:ext cx="2042060" cy="276999"/>
            </a:xfrm>
            <a:prstGeom prst="rect">
              <a:avLst/>
            </a:prstGeom>
            <a:noFill/>
          </p:spPr>
          <p:txBody>
            <a:bodyPr wrap="square" rtlCol="0">
              <a:spAutoFit/>
            </a:bodyPr>
            <a:lstStyle/>
            <a:p>
              <a:pPr algn="ctr" defTabSz="914355"/>
              <a:r>
                <a:rPr lang="en-US" sz="1200" b="1" dirty="0">
                  <a:latin typeface="Intel Clear"/>
                  <a:cs typeface="Intel Clear"/>
                </a:rPr>
                <a:t>Processor Package</a:t>
              </a:r>
            </a:p>
          </p:txBody>
        </p:sp>
        <p:sp>
          <p:nvSpPr>
            <p:cNvPr id="144" name="Cube 143"/>
            <p:cNvSpPr/>
            <p:nvPr/>
          </p:nvSpPr>
          <p:spPr bwMode="auto">
            <a:xfrm>
              <a:off x="1866921" y="2277078"/>
              <a:ext cx="367346" cy="120921"/>
            </a:xfrm>
            <a:prstGeom prst="cube">
              <a:avLst>
                <a:gd name="adj" fmla="val 100000"/>
              </a:avLst>
            </a:prstGeom>
            <a:solidFill>
              <a:schemeClr val="accent1">
                <a:alpha val="81000"/>
              </a:schemeClr>
            </a:solidFill>
            <a:ln>
              <a:headEnd type="none" w="sm" len="sm"/>
              <a:tailEnd type="none" w="sm" len="sm"/>
            </a:ln>
            <a:effectLst/>
          </p:spPr>
          <p:style>
            <a:lnRef idx="0">
              <a:schemeClr val="accent3"/>
            </a:lnRef>
            <a:fillRef idx="3">
              <a:schemeClr val="accent3"/>
            </a:fillRef>
            <a:effectRef idx="3">
              <a:schemeClr val="accent3"/>
            </a:effectRef>
            <a:fontRef idx="minor">
              <a:schemeClr val="lt1"/>
            </a:fontRef>
          </p:style>
          <p:txBody>
            <a:bodyPr vert="horz" wrap="none" lIns="57149" tIns="28575" rIns="57149" bIns="28575" numCol="1" rtlCol="0" anchor="ctr" anchorCtr="0" compatLnSpc="1">
              <a:prstTxWarp prst="textNoShape">
                <a:avLst/>
              </a:prstTxWarp>
            </a:bodyPr>
            <a:lstStyle/>
            <a:p>
              <a:pPr algn="ctr" defTabSz="914355" eaLnBrk="0" hangingPunct="0">
                <a:defRPr/>
              </a:pPr>
              <a:endParaRPr lang="en-US" b="1" kern="0" dirty="0">
                <a:solidFill>
                  <a:srgbClr val="00AEEF"/>
                </a:solidFill>
                <a:latin typeface="Intel Clear"/>
                <a:ea typeface="ＭＳ Ｐゴシック" pitchFamily="34" charset="-128"/>
                <a:cs typeface="Intel Clear"/>
              </a:endParaRPr>
            </a:p>
          </p:txBody>
        </p:sp>
        <p:sp>
          <p:nvSpPr>
            <p:cNvPr id="148" name="Cube 147"/>
            <p:cNvSpPr/>
            <p:nvPr/>
          </p:nvSpPr>
          <p:spPr bwMode="auto">
            <a:xfrm>
              <a:off x="2866903" y="2277078"/>
              <a:ext cx="367346" cy="120921"/>
            </a:xfrm>
            <a:prstGeom prst="cube">
              <a:avLst>
                <a:gd name="adj" fmla="val 100000"/>
              </a:avLst>
            </a:prstGeom>
            <a:solidFill>
              <a:schemeClr val="accent1">
                <a:alpha val="81000"/>
              </a:schemeClr>
            </a:solidFill>
            <a:ln>
              <a:headEnd type="none" w="sm" len="sm"/>
              <a:tailEnd type="none" w="sm" len="sm"/>
            </a:ln>
            <a:effectLst/>
          </p:spPr>
          <p:style>
            <a:lnRef idx="0">
              <a:schemeClr val="accent3"/>
            </a:lnRef>
            <a:fillRef idx="3">
              <a:schemeClr val="accent3"/>
            </a:fillRef>
            <a:effectRef idx="3">
              <a:schemeClr val="accent3"/>
            </a:effectRef>
            <a:fontRef idx="minor">
              <a:schemeClr val="lt1"/>
            </a:fontRef>
          </p:style>
          <p:txBody>
            <a:bodyPr vert="horz" wrap="none" lIns="57149" tIns="28575" rIns="57149" bIns="28575" numCol="1" rtlCol="0" anchor="ctr" anchorCtr="0" compatLnSpc="1">
              <a:prstTxWarp prst="textNoShape">
                <a:avLst/>
              </a:prstTxWarp>
            </a:bodyPr>
            <a:lstStyle/>
            <a:p>
              <a:pPr algn="ctr" defTabSz="914355" eaLnBrk="0" hangingPunct="0">
                <a:defRPr/>
              </a:pPr>
              <a:endParaRPr lang="en-US" b="1" kern="0" dirty="0">
                <a:solidFill>
                  <a:srgbClr val="00AEEF"/>
                </a:solidFill>
                <a:latin typeface="Intel Clear"/>
                <a:ea typeface="ＭＳ Ｐゴシック" pitchFamily="34" charset="-128"/>
                <a:cs typeface="Intel Clear"/>
              </a:endParaRPr>
            </a:p>
          </p:txBody>
        </p:sp>
        <p:sp>
          <p:nvSpPr>
            <p:cNvPr id="149" name="Cube 148"/>
            <p:cNvSpPr/>
            <p:nvPr/>
          </p:nvSpPr>
          <p:spPr bwMode="auto">
            <a:xfrm>
              <a:off x="2042100" y="2101918"/>
              <a:ext cx="367346" cy="120921"/>
            </a:xfrm>
            <a:prstGeom prst="cube">
              <a:avLst>
                <a:gd name="adj" fmla="val 100000"/>
              </a:avLst>
            </a:prstGeom>
            <a:solidFill>
              <a:schemeClr val="accent1">
                <a:alpha val="81000"/>
              </a:schemeClr>
            </a:solidFill>
            <a:ln>
              <a:headEnd type="none" w="sm" len="sm"/>
              <a:tailEnd type="none" w="sm" len="sm"/>
            </a:ln>
            <a:effectLst/>
          </p:spPr>
          <p:style>
            <a:lnRef idx="0">
              <a:schemeClr val="accent3"/>
            </a:lnRef>
            <a:fillRef idx="3">
              <a:schemeClr val="accent3"/>
            </a:fillRef>
            <a:effectRef idx="3">
              <a:schemeClr val="accent3"/>
            </a:effectRef>
            <a:fontRef idx="minor">
              <a:schemeClr val="lt1"/>
            </a:fontRef>
          </p:style>
          <p:txBody>
            <a:bodyPr vert="horz" wrap="none" lIns="57149" tIns="28575" rIns="57149" bIns="28575" numCol="1" rtlCol="0" anchor="ctr" anchorCtr="0" compatLnSpc="1">
              <a:prstTxWarp prst="textNoShape">
                <a:avLst/>
              </a:prstTxWarp>
            </a:bodyPr>
            <a:lstStyle/>
            <a:p>
              <a:pPr algn="ctr" defTabSz="914355" eaLnBrk="0" hangingPunct="0">
                <a:defRPr/>
              </a:pPr>
              <a:endParaRPr lang="en-US" b="1" kern="0" dirty="0">
                <a:solidFill>
                  <a:srgbClr val="00AEEF"/>
                </a:solidFill>
                <a:latin typeface="Intel Clear"/>
                <a:ea typeface="ＭＳ Ｐゴシック" pitchFamily="34" charset="-128"/>
                <a:cs typeface="Intel Clear"/>
              </a:endParaRPr>
            </a:p>
          </p:txBody>
        </p:sp>
        <p:sp>
          <p:nvSpPr>
            <p:cNvPr id="150" name="Cube 149"/>
            <p:cNvSpPr/>
            <p:nvPr/>
          </p:nvSpPr>
          <p:spPr bwMode="auto">
            <a:xfrm>
              <a:off x="3042082" y="2101918"/>
              <a:ext cx="367346" cy="120921"/>
            </a:xfrm>
            <a:prstGeom prst="cube">
              <a:avLst>
                <a:gd name="adj" fmla="val 100000"/>
              </a:avLst>
            </a:prstGeom>
            <a:solidFill>
              <a:schemeClr val="accent1">
                <a:alpha val="81000"/>
              </a:schemeClr>
            </a:solidFill>
            <a:ln>
              <a:headEnd type="none" w="sm" len="sm"/>
              <a:tailEnd type="none" w="sm" len="sm"/>
            </a:ln>
            <a:effectLst/>
          </p:spPr>
          <p:style>
            <a:lnRef idx="0">
              <a:schemeClr val="accent3"/>
            </a:lnRef>
            <a:fillRef idx="3">
              <a:schemeClr val="accent3"/>
            </a:fillRef>
            <a:effectRef idx="3">
              <a:schemeClr val="accent3"/>
            </a:effectRef>
            <a:fontRef idx="minor">
              <a:schemeClr val="lt1"/>
            </a:fontRef>
          </p:style>
          <p:txBody>
            <a:bodyPr vert="horz" wrap="none" lIns="57149" tIns="28575" rIns="57149" bIns="28575" numCol="1" rtlCol="0" anchor="ctr" anchorCtr="0" compatLnSpc="1">
              <a:prstTxWarp prst="textNoShape">
                <a:avLst/>
              </a:prstTxWarp>
            </a:bodyPr>
            <a:lstStyle/>
            <a:p>
              <a:pPr algn="ctr" defTabSz="914355" eaLnBrk="0" hangingPunct="0">
                <a:defRPr/>
              </a:pPr>
              <a:endParaRPr lang="en-US" b="1" kern="0" dirty="0">
                <a:solidFill>
                  <a:srgbClr val="00AEEF"/>
                </a:solidFill>
                <a:latin typeface="Intel Clear"/>
                <a:ea typeface="ＭＳ Ｐゴシック" pitchFamily="34" charset="-128"/>
                <a:cs typeface="Intel Clear"/>
              </a:endParaRPr>
            </a:p>
          </p:txBody>
        </p:sp>
        <p:sp>
          <p:nvSpPr>
            <p:cNvPr id="151" name="Cube 150"/>
            <p:cNvSpPr/>
            <p:nvPr/>
          </p:nvSpPr>
          <p:spPr bwMode="auto">
            <a:xfrm>
              <a:off x="2633330" y="1518051"/>
              <a:ext cx="367346" cy="120921"/>
            </a:xfrm>
            <a:prstGeom prst="cube">
              <a:avLst>
                <a:gd name="adj" fmla="val 100000"/>
              </a:avLst>
            </a:prstGeom>
            <a:solidFill>
              <a:schemeClr val="accent1">
                <a:alpha val="81000"/>
              </a:schemeClr>
            </a:solidFill>
            <a:ln>
              <a:headEnd type="none" w="sm" len="sm"/>
              <a:tailEnd type="none" w="sm" len="sm"/>
            </a:ln>
            <a:effectLst/>
          </p:spPr>
          <p:style>
            <a:lnRef idx="0">
              <a:schemeClr val="accent3"/>
            </a:lnRef>
            <a:fillRef idx="3">
              <a:schemeClr val="accent3"/>
            </a:fillRef>
            <a:effectRef idx="3">
              <a:schemeClr val="accent3"/>
            </a:effectRef>
            <a:fontRef idx="minor">
              <a:schemeClr val="lt1"/>
            </a:fontRef>
          </p:style>
          <p:txBody>
            <a:bodyPr vert="horz" wrap="none" lIns="57149" tIns="28575" rIns="57149" bIns="28575" numCol="1" rtlCol="0" anchor="ctr" anchorCtr="0" compatLnSpc="1">
              <a:prstTxWarp prst="textNoShape">
                <a:avLst/>
              </a:prstTxWarp>
            </a:bodyPr>
            <a:lstStyle/>
            <a:p>
              <a:pPr algn="ctr" defTabSz="914355" eaLnBrk="0" hangingPunct="0">
                <a:defRPr/>
              </a:pPr>
              <a:endParaRPr lang="en-US" b="1" kern="0" dirty="0">
                <a:solidFill>
                  <a:srgbClr val="00AEEF"/>
                </a:solidFill>
                <a:latin typeface="Intel Clear"/>
                <a:ea typeface="ＭＳ Ｐゴシック" pitchFamily="34" charset="-128"/>
                <a:cs typeface="Intel Clear"/>
              </a:endParaRPr>
            </a:p>
          </p:txBody>
        </p:sp>
        <p:sp>
          <p:nvSpPr>
            <p:cNvPr id="152" name="Cube 151"/>
            <p:cNvSpPr/>
            <p:nvPr/>
          </p:nvSpPr>
          <p:spPr bwMode="auto">
            <a:xfrm>
              <a:off x="3633312" y="1518051"/>
              <a:ext cx="367346" cy="120921"/>
            </a:xfrm>
            <a:prstGeom prst="cube">
              <a:avLst>
                <a:gd name="adj" fmla="val 100000"/>
              </a:avLst>
            </a:prstGeom>
            <a:solidFill>
              <a:schemeClr val="accent1">
                <a:alpha val="81000"/>
              </a:schemeClr>
            </a:solidFill>
            <a:ln>
              <a:headEnd type="none" w="sm" len="sm"/>
              <a:tailEnd type="none" w="sm" len="sm"/>
            </a:ln>
            <a:effectLst/>
          </p:spPr>
          <p:style>
            <a:lnRef idx="0">
              <a:schemeClr val="accent3"/>
            </a:lnRef>
            <a:fillRef idx="3">
              <a:schemeClr val="accent3"/>
            </a:fillRef>
            <a:effectRef idx="3">
              <a:schemeClr val="accent3"/>
            </a:effectRef>
            <a:fontRef idx="minor">
              <a:schemeClr val="lt1"/>
            </a:fontRef>
          </p:style>
          <p:txBody>
            <a:bodyPr vert="horz" wrap="none" lIns="57149" tIns="28575" rIns="57149" bIns="28575" numCol="1" rtlCol="0" anchor="ctr" anchorCtr="0" compatLnSpc="1">
              <a:prstTxWarp prst="textNoShape">
                <a:avLst/>
              </a:prstTxWarp>
            </a:bodyPr>
            <a:lstStyle/>
            <a:p>
              <a:pPr algn="ctr" defTabSz="914355" eaLnBrk="0" hangingPunct="0">
                <a:defRPr/>
              </a:pPr>
              <a:endParaRPr lang="en-US" b="1" kern="0" dirty="0">
                <a:solidFill>
                  <a:srgbClr val="00AEEF"/>
                </a:solidFill>
                <a:latin typeface="Intel Clear"/>
                <a:ea typeface="ＭＳ Ｐゴシック" pitchFamily="34" charset="-128"/>
                <a:cs typeface="Intel Clear"/>
              </a:endParaRPr>
            </a:p>
          </p:txBody>
        </p:sp>
        <p:sp>
          <p:nvSpPr>
            <p:cNvPr id="153" name="Cube 152"/>
            <p:cNvSpPr/>
            <p:nvPr/>
          </p:nvSpPr>
          <p:spPr bwMode="auto">
            <a:xfrm>
              <a:off x="2224578" y="1934056"/>
              <a:ext cx="367346" cy="120921"/>
            </a:xfrm>
            <a:prstGeom prst="cube">
              <a:avLst>
                <a:gd name="adj" fmla="val 100000"/>
              </a:avLst>
            </a:prstGeom>
            <a:solidFill>
              <a:schemeClr val="accent1">
                <a:alpha val="81000"/>
              </a:schemeClr>
            </a:solidFill>
            <a:ln>
              <a:headEnd type="none" w="sm" len="sm"/>
              <a:tailEnd type="none" w="sm" len="sm"/>
            </a:ln>
            <a:effectLst/>
          </p:spPr>
          <p:style>
            <a:lnRef idx="0">
              <a:schemeClr val="accent3"/>
            </a:lnRef>
            <a:fillRef idx="3">
              <a:schemeClr val="accent3"/>
            </a:fillRef>
            <a:effectRef idx="3">
              <a:schemeClr val="accent3"/>
            </a:effectRef>
            <a:fontRef idx="minor">
              <a:schemeClr val="lt1"/>
            </a:fontRef>
          </p:style>
          <p:txBody>
            <a:bodyPr vert="horz" wrap="none" lIns="57149" tIns="28575" rIns="57149" bIns="28575" numCol="1" rtlCol="0" anchor="ctr" anchorCtr="0" compatLnSpc="1">
              <a:prstTxWarp prst="textNoShape">
                <a:avLst/>
              </a:prstTxWarp>
            </a:bodyPr>
            <a:lstStyle/>
            <a:p>
              <a:pPr algn="ctr" defTabSz="914355" eaLnBrk="0" hangingPunct="0">
                <a:defRPr/>
              </a:pPr>
              <a:endParaRPr lang="en-US" b="1" kern="0" dirty="0">
                <a:solidFill>
                  <a:srgbClr val="00AEEF"/>
                </a:solidFill>
                <a:latin typeface="Intel Clear"/>
                <a:ea typeface="ＭＳ Ｐゴシック" pitchFamily="34" charset="-128"/>
                <a:cs typeface="Intel Clear"/>
              </a:endParaRPr>
            </a:p>
          </p:txBody>
        </p:sp>
        <p:sp>
          <p:nvSpPr>
            <p:cNvPr id="154" name="Cube 153"/>
            <p:cNvSpPr/>
            <p:nvPr/>
          </p:nvSpPr>
          <p:spPr bwMode="auto">
            <a:xfrm>
              <a:off x="3224560" y="1934056"/>
              <a:ext cx="367346" cy="120921"/>
            </a:xfrm>
            <a:prstGeom prst="cube">
              <a:avLst>
                <a:gd name="adj" fmla="val 100000"/>
              </a:avLst>
            </a:prstGeom>
            <a:solidFill>
              <a:schemeClr val="accent1">
                <a:alpha val="81000"/>
              </a:schemeClr>
            </a:solidFill>
            <a:ln>
              <a:headEnd type="none" w="sm" len="sm"/>
              <a:tailEnd type="none" w="sm" len="sm"/>
            </a:ln>
            <a:effectLst/>
          </p:spPr>
          <p:style>
            <a:lnRef idx="0">
              <a:schemeClr val="accent3"/>
            </a:lnRef>
            <a:fillRef idx="3">
              <a:schemeClr val="accent3"/>
            </a:fillRef>
            <a:effectRef idx="3">
              <a:schemeClr val="accent3"/>
            </a:effectRef>
            <a:fontRef idx="minor">
              <a:schemeClr val="lt1"/>
            </a:fontRef>
          </p:style>
          <p:txBody>
            <a:bodyPr vert="horz" wrap="none" lIns="57149" tIns="28575" rIns="57149" bIns="28575" numCol="1" rtlCol="0" anchor="ctr" anchorCtr="0" compatLnSpc="1">
              <a:prstTxWarp prst="textNoShape">
                <a:avLst/>
              </a:prstTxWarp>
            </a:bodyPr>
            <a:lstStyle/>
            <a:p>
              <a:pPr algn="ctr" defTabSz="914355" eaLnBrk="0" hangingPunct="0">
                <a:defRPr/>
              </a:pPr>
              <a:endParaRPr lang="en-US" b="1" kern="0" dirty="0">
                <a:solidFill>
                  <a:srgbClr val="00AEEF"/>
                </a:solidFill>
                <a:latin typeface="Intel Clear"/>
                <a:ea typeface="ＭＳ Ｐゴシック" pitchFamily="34" charset="-128"/>
                <a:cs typeface="Intel Clear"/>
              </a:endParaRPr>
            </a:p>
          </p:txBody>
        </p:sp>
        <p:sp>
          <p:nvSpPr>
            <p:cNvPr id="155" name="Cube 154"/>
            <p:cNvSpPr/>
            <p:nvPr/>
          </p:nvSpPr>
          <p:spPr bwMode="auto">
            <a:xfrm>
              <a:off x="2188084" y="2277078"/>
              <a:ext cx="367346" cy="120921"/>
            </a:xfrm>
            <a:prstGeom prst="cube">
              <a:avLst>
                <a:gd name="adj" fmla="val 100000"/>
              </a:avLst>
            </a:prstGeom>
            <a:solidFill>
              <a:schemeClr val="accent1">
                <a:alpha val="81000"/>
              </a:schemeClr>
            </a:solidFill>
            <a:ln>
              <a:headEnd type="none" w="sm" len="sm"/>
              <a:tailEnd type="none" w="sm" len="sm"/>
            </a:ln>
            <a:effectLst/>
          </p:spPr>
          <p:style>
            <a:lnRef idx="0">
              <a:schemeClr val="accent3"/>
            </a:lnRef>
            <a:fillRef idx="3">
              <a:schemeClr val="accent3"/>
            </a:fillRef>
            <a:effectRef idx="3">
              <a:schemeClr val="accent3"/>
            </a:effectRef>
            <a:fontRef idx="minor">
              <a:schemeClr val="lt1"/>
            </a:fontRef>
          </p:style>
          <p:txBody>
            <a:bodyPr vert="horz" wrap="none" lIns="57149" tIns="28575" rIns="57149" bIns="28575" numCol="1" rtlCol="0" anchor="ctr" anchorCtr="0" compatLnSpc="1">
              <a:prstTxWarp prst="textNoShape">
                <a:avLst/>
              </a:prstTxWarp>
            </a:bodyPr>
            <a:lstStyle/>
            <a:p>
              <a:pPr algn="ctr" defTabSz="914355" eaLnBrk="0" hangingPunct="0">
                <a:defRPr/>
              </a:pPr>
              <a:endParaRPr lang="en-US" b="1" kern="0" dirty="0">
                <a:solidFill>
                  <a:srgbClr val="00AEEF"/>
                </a:solidFill>
                <a:latin typeface="Intel Clear"/>
                <a:ea typeface="ＭＳ Ｐゴシック" pitchFamily="34" charset="-128"/>
                <a:cs typeface="Intel Clear"/>
              </a:endParaRPr>
            </a:p>
          </p:txBody>
        </p:sp>
        <p:sp>
          <p:nvSpPr>
            <p:cNvPr id="156" name="Cube 155"/>
            <p:cNvSpPr/>
            <p:nvPr/>
          </p:nvSpPr>
          <p:spPr bwMode="auto">
            <a:xfrm>
              <a:off x="2363263" y="2101918"/>
              <a:ext cx="367346" cy="120921"/>
            </a:xfrm>
            <a:prstGeom prst="cube">
              <a:avLst>
                <a:gd name="adj" fmla="val 100000"/>
              </a:avLst>
            </a:prstGeom>
            <a:solidFill>
              <a:schemeClr val="accent1">
                <a:alpha val="81000"/>
              </a:schemeClr>
            </a:solidFill>
            <a:ln>
              <a:headEnd type="none" w="sm" len="sm"/>
              <a:tailEnd type="none" w="sm" len="sm"/>
            </a:ln>
            <a:effectLst/>
          </p:spPr>
          <p:style>
            <a:lnRef idx="0">
              <a:schemeClr val="accent3"/>
            </a:lnRef>
            <a:fillRef idx="3">
              <a:schemeClr val="accent3"/>
            </a:fillRef>
            <a:effectRef idx="3">
              <a:schemeClr val="accent3"/>
            </a:effectRef>
            <a:fontRef idx="minor">
              <a:schemeClr val="lt1"/>
            </a:fontRef>
          </p:style>
          <p:txBody>
            <a:bodyPr vert="horz" wrap="none" lIns="57149" tIns="28575" rIns="57149" bIns="28575" numCol="1" rtlCol="0" anchor="ctr" anchorCtr="0" compatLnSpc="1">
              <a:prstTxWarp prst="textNoShape">
                <a:avLst/>
              </a:prstTxWarp>
            </a:bodyPr>
            <a:lstStyle/>
            <a:p>
              <a:pPr algn="ctr" defTabSz="914355" eaLnBrk="0" hangingPunct="0">
                <a:defRPr/>
              </a:pPr>
              <a:endParaRPr lang="en-US" b="1" kern="0" dirty="0">
                <a:solidFill>
                  <a:srgbClr val="00AEEF"/>
                </a:solidFill>
                <a:latin typeface="Intel Clear"/>
                <a:ea typeface="ＭＳ Ｐゴシック" pitchFamily="34" charset="-128"/>
                <a:cs typeface="Intel Clear"/>
              </a:endParaRPr>
            </a:p>
          </p:txBody>
        </p:sp>
        <p:sp>
          <p:nvSpPr>
            <p:cNvPr id="157" name="Cube 156"/>
            <p:cNvSpPr/>
            <p:nvPr/>
          </p:nvSpPr>
          <p:spPr bwMode="auto">
            <a:xfrm>
              <a:off x="2954493" y="1518051"/>
              <a:ext cx="367346" cy="120921"/>
            </a:xfrm>
            <a:prstGeom prst="cube">
              <a:avLst>
                <a:gd name="adj" fmla="val 100000"/>
              </a:avLst>
            </a:prstGeom>
            <a:solidFill>
              <a:schemeClr val="accent1">
                <a:alpha val="81000"/>
              </a:schemeClr>
            </a:solidFill>
            <a:ln>
              <a:headEnd type="none" w="sm" len="sm"/>
              <a:tailEnd type="none" w="sm" len="sm"/>
            </a:ln>
            <a:effectLst/>
          </p:spPr>
          <p:style>
            <a:lnRef idx="0">
              <a:schemeClr val="accent3"/>
            </a:lnRef>
            <a:fillRef idx="3">
              <a:schemeClr val="accent3"/>
            </a:fillRef>
            <a:effectRef idx="3">
              <a:schemeClr val="accent3"/>
            </a:effectRef>
            <a:fontRef idx="minor">
              <a:schemeClr val="lt1"/>
            </a:fontRef>
          </p:style>
          <p:txBody>
            <a:bodyPr vert="horz" wrap="none" lIns="57149" tIns="28575" rIns="57149" bIns="28575" numCol="1" rtlCol="0" anchor="ctr" anchorCtr="0" compatLnSpc="1">
              <a:prstTxWarp prst="textNoShape">
                <a:avLst/>
              </a:prstTxWarp>
            </a:bodyPr>
            <a:lstStyle/>
            <a:p>
              <a:pPr algn="ctr" defTabSz="914355" eaLnBrk="0" hangingPunct="0">
                <a:defRPr/>
              </a:pPr>
              <a:endParaRPr lang="en-US" b="1" kern="0" dirty="0">
                <a:solidFill>
                  <a:srgbClr val="00AEEF"/>
                </a:solidFill>
                <a:latin typeface="Intel Clear"/>
                <a:ea typeface="ＭＳ Ｐゴシック" pitchFamily="34" charset="-128"/>
                <a:cs typeface="Intel Clear"/>
              </a:endParaRPr>
            </a:p>
          </p:txBody>
        </p:sp>
        <p:sp>
          <p:nvSpPr>
            <p:cNvPr id="158" name="Cube 157"/>
            <p:cNvSpPr/>
            <p:nvPr/>
          </p:nvSpPr>
          <p:spPr bwMode="auto">
            <a:xfrm>
              <a:off x="2545741" y="1934056"/>
              <a:ext cx="367346" cy="120921"/>
            </a:xfrm>
            <a:prstGeom prst="cube">
              <a:avLst>
                <a:gd name="adj" fmla="val 100000"/>
              </a:avLst>
            </a:prstGeom>
            <a:solidFill>
              <a:schemeClr val="accent1">
                <a:alpha val="81000"/>
              </a:schemeClr>
            </a:solidFill>
            <a:ln>
              <a:headEnd type="none" w="sm" len="sm"/>
              <a:tailEnd type="none" w="sm" len="sm"/>
            </a:ln>
            <a:effectLst/>
          </p:spPr>
          <p:style>
            <a:lnRef idx="0">
              <a:schemeClr val="accent3"/>
            </a:lnRef>
            <a:fillRef idx="3">
              <a:schemeClr val="accent3"/>
            </a:fillRef>
            <a:effectRef idx="3">
              <a:schemeClr val="accent3"/>
            </a:effectRef>
            <a:fontRef idx="minor">
              <a:schemeClr val="lt1"/>
            </a:fontRef>
          </p:style>
          <p:txBody>
            <a:bodyPr vert="horz" wrap="none" lIns="57149" tIns="28575" rIns="57149" bIns="28575" numCol="1" rtlCol="0" anchor="ctr" anchorCtr="0" compatLnSpc="1">
              <a:prstTxWarp prst="textNoShape">
                <a:avLst/>
              </a:prstTxWarp>
            </a:bodyPr>
            <a:lstStyle/>
            <a:p>
              <a:pPr algn="ctr" defTabSz="914355" eaLnBrk="0" hangingPunct="0">
                <a:defRPr/>
              </a:pPr>
              <a:endParaRPr lang="en-US" b="1" kern="0" dirty="0">
                <a:solidFill>
                  <a:srgbClr val="00AEEF"/>
                </a:solidFill>
                <a:latin typeface="Intel Clear"/>
                <a:ea typeface="ＭＳ Ｐゴシック" pitchFamily="34" charset="-128"/>
                <a:cs typeface="Intel Clear"/>
              </a:endParaRPr>
            </a:p>
          </p:txBody>
        </p:sp>
        <p:sp>
          <p:nvSpPr>
            <p:cNvPr id="14" name="TextBox 13"/>
            <p:cNvSpPr txBox="1"/>
            <p:nvPr/>
          </p:nvSpPr>
          <p:spPr>
            <a:xfrm>
              <a:off x="2518204" y="2167604"/>
              <a:ext cx="377026" cy="276999"/>
            </a:xfrm>
            <a:prstGeom prst="rect">
              <a:avLst/>
            </a:prstGeom>
            <a:noFill/>
          </p:spPr>
          <p:txBody>
            <a:bodyPr wrap="none" rtlCol="0">
              <a:spAutoFit/>
            </a:bodyPr>
            <a:lstStyle/>
            <a:p>
              <a:pPr defTabSz="914355"/>
              <a:r>
                <a:rPr lang="en-US" sz="1200" b="1" dirty="0">
                  <a:solidFill>
                    <a:srgbClr val="00AEEF">
                      <a:alpha val="50000"/>
                    </a:srgbClr>
                  </a:solidFill>
                  <a:latin typeface="Intel Clear"/>
                  <a:cs typeface="Intel Clear"/>
                </a:rPr>
                <a:t>. . . </a:t>
              </a:r>
            </a:p>
          </p:txBody>
        </p:sp>
        <p:sp>
          <p:nvSpPr>
            <p:cNvPr id="159" name="TextBox 158"/>
            <p:cNvSpPr txBox="1"/>
            <p:nvPr/>
          </p:nvSpPr>
          <p:spPr>
            <a:xfrm>
              <a:off x="2700682" y="1992444"/>
              <a:ext cx="377026" cy="276999"/>
            </a:xfrm>
            <a:prstGeom prst="rect">
              <a:avLst/>
            </a:prstGeom>
            <a:noFill/>
          </p:spPr>
          <p:txBody>
            <a:bodyPr wrap="none" rtlCol="0">
              <a:spAutoFit/>
            </a:bodyPr>
            <a:lstStyle/>
            <a:p>
              <a:pPr defTabSz="914355"/>
              <a:r>
                <a:rPr lang="en-US" sz="1200" b="1" dirty="0">
                  <a:solidFill>
                    <a:srgbClr val="00AEEF">
                      <a:alpha val="50000"/>
                    </a:srgbClr>
                  </a:solidFill>
                  <a:latin typeface="Intel Clear"/>
                  <a:cs typeface="Intel Clear"/>
                </a:rPr>
                <a:t>. . . </a:t>
              </a:r>
            </a:p>
          </p:txBody>
        </p:sp>
        <p:sp>
          <p:nvSpPr>
            <p:cNvPr id="160" name="TextBox 159"/>
            <p:cNvSpPr txBox="1"/>
            <p:nvPr/>
          </p:nvSpPr>
          <p:spPr>
            <a:xfrm>
              <a:off x="2890460" y="1817284"/>
              <a:ext cx="377026" cy="276999"/>
            </a:xfrm>
            <a:prstGeom prst="rect">
              <a:avLst/>
            </a:prstGeom>
            <a:noFill/>
          </p:spPr>
          <p:txBody>
            <a:bodyPr wrap="none" rtlCol="0">
              <a:spAutoFit/>
            </a:bodyPr>
            <a:lstStyle/>
            <a:p>
              <a:pPr defTabSz="914355"/>
              <a:r>
                <a:rPr lang="en-US" sz="1200" b="1" dirty="0">
                  <a:solidFill>
                    <a:srgbClr val="00AEEF">
                      <a:alpha val="50000"/>
                    </a:srgbClr>
                  </a:solidFill>
                  <a:latin typeface="Intel Clear"/>
                  <a:cs typeface="Intel Clear"/>
                </a:rPr>
                <a:t>. . . </a:t>
              </a:r>
            </a:p>
          </p:txBody>
        </p:sp>
        <p:sp>
          <p:nvSpPr>
            <p:cNvPr id="161" name="TextBox 160"/>
            <p:cNvSpPr txBox="1"/>
            <p:nvPr/>
          </p:nvSpPr>
          <p:spPr>
            <a:xfrm>
              <a:off x="3291913" y="1401282"/>
              <a:ext cx="377026" cy="276999"/>
            </a:xfrm>
            <a:prstGeom prst="rect">
              <a:avLst/>
            </a:prstGeom>
            <a:noFill/>
          </p:spPr>
          <p:txBody>
            <a:bodyPr wrap="none" rtlCol="0">
              <a:spAutoFit/>
            </a:bodyPr>
            <a:lstStyle/>
            <a:p>
              <a:pPr defTabSz="914355"/>
              <a:r>
                <a:rPr lang="en-US" sz="1200" b="1" dirty="0">
                  <a:solidFill>
                    <a:srgbClr val="00AEEF">
                      <a:alpha val="50000"/>
                    </a:srgbClr>
                  </a:solidFill>
                  <a:latin typeface="Intel Clear"/>
                  <a:cs typeface="Intel Clear"/>
                </a:rPr>
                <a:t>. . . </a:t>
              </a:r>
            </a:p>
          </p:txBody>
        </p:sp>
        <p:sp>
          <p:nvSpPr>
            <p:cNvPr id="162" name="TextBox 161"/>
            <p:cNvSpPr txBox="1"/>
            <p:nvPr/>
          </p:nvSpPr>
          <p:spPr>
            <a:xfrm>
              <a:off x="3379495" y="1612927"/>
              <a:ext cx="560422" cy="359073"/>
            </a:xfrm>
            <a:prstGeom prst="rect">
              <a:avLst/>
            </a:prstGeom>
            <a:noFill/>
          </p:spPr>
          <p:txBody>
            <a:bodyPr wrap="square" rtlCol="0">
              <a:spAutoFit/>
            </a:bodyPr>
            <a:lstStyle/>
            <a:p>
              <a:pPr defTabSz="914355">
                <a:lnSpc>
                  <a:spcPts val="640"/>
                </a:lnSpc>
              </a:pPr>
              <a:r>
                <a:rPr lang="en-US" sz="1200" b="1" dirty="0">
                  <a:solidFill>
                    <a:srgbClr val="00AEEF">
                      <a:alpha val="50000"/>
                    </a:srgbClr>
                  </a:solidFill>
                  <a:latin typeface="Intel Clear"/>
                  <a:cs typeface="Intel Clear"/>
                </a:rPr>
                <a:t>      .</a:t>
              </a:r>
            </a:p>
            <a:p>
              <a:pPr defTabSz="914355">
                <a:lnSpc>
                  <a:spcPts val="640"/>
                </a:lnSpc>
              </a:pPr>
              <a:r>
                <a:rPr lang="en-US" sz="1200" b="1" dirty="0">
                  <a:solidFill>
                    <a:srgbClr val="00AEEF">
                      <a:alpha val="50000"/>
                    </a:srgbClr>
                  </a:solidFill>
                  <a:latin typeface="Intel Clear"/>
                  <a:cs typeface="Intel Clear"/>
                </a:rPr>
                <a:t>    .</a:t>
              </a:r>
            </a:p>
            <a:p>
              <a:pPr defTabSz="914355">
                <a:lnSpc>
                  <a:spcPts val="640"/>
                </a:lnSpc>
              </a:pPr>
              <a:r>
                <a:rPr lang="en-US" sz="1200" b="1" dirty="0">
                  <a:solidFill>
                    <a:srgbClr val="00AEEF">
                      <a:alpha val="50000"/>
                    </a:srgbClr>
                  </a:solidFill>
                  <a:latin typeface="Intel Clear"/>
                  <a:cs typeface="Intel Clear"/>
                </a:rPr>
                <a:t>  .</a:t>
              </a:r>
            </a:p>
          </p:txBody>
        </p:sp>
        <p:sp>
          <p:nvSpPr>
            <p:cNvPr id="163" name="TextBox 162"/>
            <p:cNvSpPr txBox="1"/>
            <p:nvPr/>
          </p:nvSpPr>
          <p:spPr>
            <a:xfrm>
              <a:off x="2379512" y="1612927"/>
              <a:ext cx="560422" cy="359073"/>
            </a:xfrm>
            <a:prstGeom prst="rect">
              <a:avLst/>
            </a:prstGeom>
            <a:noFill/>
          </p:spPr>
          <p:txBody>
            <a:bodyPr wrap="square" rtlCol="0">
              <a:spAutoFit/>
            </a:bodyPr>
            <a:lstStyle/>
            <a:p>
              <a:pPr defTabSz="914355">
                <a:lnSpc>
                  <a:spcPts val="640"/>
                </a:lnSpc>
              </a:pPr>
              <a:r>
                <a:rPr lang="en-US" sz="1200" b="1" dirty="0">
                  <a:solidFill>
                    <a:srgbClr val="00AEEF">
                      <a:alpha val="50000"/>
                    </a:srgbClr>
                  </a:solidFill>
                  <a:latin typeface="Intel Clear"/>
                  <a:cs typeface="Intel Clear"/>
                </a:rPr>
                <a:t>      .</a:t>
              </a:r>
            </a:p>
            <a:p>
              <a:pPr defTabSz="914355">
                <a:lnSpc>
                  <a:spcPts val="640"/>
                </a:lnSpc>
              </a:pPr>
              <a:r>
                <a:rPr lang="en-US" sz="1200" b="1" dirty="0">
                  <a:solidFill>
                    <a:srgbClr val="00AEEF">
                      <a:alpha val="50000"/>
                    </a:srgbClr>
                  </a:solidFill>
                  <a:latin typeface="Intel Clear"/>
                  <a:cs typeface="Intel Clear"/>
                </a:rPr>
                <a:t>    .</a:t>
              </a:r>
            </a:p>
            <a:p>
              <a:pPr defTabSz="914355">
                <a:lnSpc>
                  <a:spcPts val="640"/>
                </a:lnSpc>
              </a:pPr>
              <a:r>
                <a:rPr lang="en-US" sz="1200" b="1" dirty="0">
                  <a:solidFill>
                    <a:srgbClr val="00AEEF">
                      <a:alpha val="50000"/>
                    </a:srgbClr>
                  </a:solidFill>
                  <a:latin typeface="Intel Clear"/>
                  <a:cs typeface="Intel Clear"/>
                </a:rPr>
                <a:t>  .</a:t>
              </a:r>
            </a:p>
          </p:txBody>
        </p:sp>
        <p:sp>
          <p:nvSpPr>
            <p:cNvPr id="164" name="TextBox 163"/>
            <p:cNvSpPr txBox="1"/>
            <p:nvPr/>
          </p:nvSpPr>
          <p:spPr>
            <a:xfrm>
              <a:off x="2656879" y="1612927"/>
              <a:ext cx="560422" cy="359073"/>
            </a:xfrm>
            <a:prstGeom prst="rect">
              <a:avLst/>
            </a:prstGeom>
            <a:noFill/>
          </p:spPr>
          <p:txBody>
            <a:bodyPr wrap="square" rtlCol="0">
              <a:spAutoFit/>
            </a:bodyPr>
            <a:lstStyle/>
            <a:p>
              <a:pPr defTabSz="914355">
                <a:lnSpc>
                  <a:spcPts val="640"/>
                </a:lnSpc>
              </a:pPr>
              <a:r>
                <a:rPr lang="en-US" sz="1200" b="1" dirty="0">
                  <a:solidFill>
                    <a:srgbClr val="00AEEF">
                      <a:alpha val="50000"/>
                    </a:srgbClr>
                  </a:solidFill>
                  <a:latin typeface="Intel Clear"/>
                  <a:cs typeface="Intel Clear"/>
                </a:rPr>
                <a:t>      .</a:t>
              </a:r>
            </a:p>
            <a:p>
              <a:pPr defTabSz="914355">
                <a:lnSpc>
                  <a:spcPts val="640"/>
                </a:lnSpc>
              </a:pPr>
              <a:r>
                <a:rPr lang="en-US" sz="1200" b="1" dirty="0">
                  <a:solidFill>
                    <a:srgbClr val="00AEEF">
                      <a:alpha val="50000"/>
                    </a:srgbClr>
                  </a:solidFill>
                  <a:latin typeface="Intel Clear"/>
                  <a:cs typeface="Intel Clear"/>
                </a:rPr>
                <a:t>    .</a:t>
              </a:r>
            </a:p>
            <a:p>
              <a:pPr defTabSz="914355">
                <a:lnSpc>
                  <a:spcPts val="640"/>
                </a:lnSpc>
              </a:pPr>
              <a:r>
                <a:rPr lang="en-US" sz="1200" b="1" dirty="0">
                  <a:solidFill>
                    <a:srgbClr val="00AEEF">
                      <a:alpha val="50000"/>
                    </a:srgbClr>
                  </a:solidFill>
                  <a:latin typeface="Intel Clear"/>
                  <a:cs typeface="Intel Clear"/>
                </a:rPr>
                <a:t>  .</a:t>
              </a:r>
            </a:p>
          </p:txBody>
        </p:sp>
      </p:grpSp>
      <p:sp>
        <p:nvSpPr>
          <p:cNvPr id="3" name="TextBox 2"/>
          <p:cNvSpPr txBox="1"/>
          <p:nvPr/>
        </p:nvSpPr>
        <p:spPr>
          <a:xfrm>
            <a:off x="31790" y="4904150"/>
            <a:ext cx="924773" cy="223091"/>
          </a:xfrm>
          <a:prstGeom prst="rect">
            <a:avLst/>
          </a:prstGeom>
          <a:noFill/>
        </p:spPr>
        <p:txBody>
          <a:bodyPr wrap="none" lIns="68580" tIns="34290" rIns="68580" bIns="34290" rtlCol="0">
            <a:spAutoFit/>
          </a:bodyPr>
          <a:lstStyle/>
          <a:p>
            <a:pPr defTabSz="914355"/>
            <a:r>
              <a:rPr lang="en-US" sz="1000" i="1" dirty="0">
                <a:solidFill>
                  <a:prstClr val="white"/>
                </a:solidFill>
                <a:latin typeface="Intel Clear" panose="020B0604020203020204" pitchFamily="34" charset="0"/>
              </a:rPr>
              <a:t>Source:SC’14</a:t>
            </a:r>
          </a:p>
        </p:txBody>
      </p:sp>
      <p:sp>
        <p:nvSpPr>
          <p:cNvPr id="174" name="Trapezoid 17"/>
          <p:cNvSpPr/>
          <p:nvPr/>
        </p:nvSpPr>
        <p:spPr bwMode="auto">
          <a:xfrm rot="16200000">
            <a:off x="3092680" y="1011790"/>
            <a:ext cx="1957568" cy="2048750"/>
          </a:xfrm>
          <a:custGeom>
            <a:avLst/>
            <a:gdLst>
              <a:gd name="connsiteX0" fmla="*/ 0 w 1127656"/>
              <a:gd name="connsiteY0" fmla="*/ 963380 h 963380"/>
              <a:gd name="connsiteX1" fmla="*/ 240845 w 1127656"/>
              <a:gd name="connsiteY1" fmla="*/ 0 h 963380"/>
              <a:gd name="connsiteX2" fmla="*/ 886811 w 1127656"/>
              <a:gd name="connsiteY2" fmla="*/ 0 h 963380"/>
              <a:gd name="connsiteX3" fmla="*/ 1127656 w 1127656"/>
              <a:gd name="connsiteY3" fmla="*/ 963380 h 963380"/>
              <a:gd name="connsiteX4" fmla="*/ 0 w 1127656"/>
              <a:gd name="connsiteY4" fmla="*/ 963380 h 963380"/>
              <a:gd name="connsiteX0" fmla="*/ 0 w 1127656"/>
              <a:gd name="connsiteY0" fmla="*/ 1408628 h 1408628"/>
              <a:gd name="connsiteX1" fmla="*/ 386812 w 1127656"/>
              <a:gd name="connsiteY1" fmla="*/ 0 h 1408628"/>
              <a:gd name="connsiteX2" fmla="*/ 886811 w 1127656"/>
              <a:gd name="connsiteY2" fmla="*/ 445248 h 1408628"/>
              <a:gd name="connsiteX3" fmla="*/ 1127656 w 1127656"/>
              <a:gd name="connsiteY3" fmla="*/ 1408628 h 1408628"/>
              <a:gd name="connsiteX4" fmla="*/ 0 w 1127656"/>
              <a:gd name="connsiteY4" fmla="*/ 1408628 h 1408628"/>
              <a:gd name="connsiteX0" fmla="*/ 0 w 1127656"/>
              <a:gd name="connsiteY0" fmla="*/ 1408628 h 1408628"/>
              <a:gd name="connsiteX1" fmla="*/ 386812 w 1127656"/>
              <a:gd name="connsiteY1" fmla="*/ 0 h 1408628"/>
              <a:gd name="connsiteX2" fmla="*/ 930601 w 1127656"/>
              <a:gd name="connsiteY2" fmla="*/ 489043 h 1408628"/>
              <a:gd name="connsiteX3" fmla="*/ 1127656 w 1127656"/>
              <a:gd name="connsiteY3" fmla="*/ 1408628 h 1408628"/>
              <a:gd name="connsiteX4" fmla="*/ 0 w 1127656"/>
              <a:gd name="connsiteY4" fmla="*/ 1408628 h 1408628"/>
              <a:gd name="connsiteX0" fmla="*/ 0 w 1679901"/>
              <a:gd name="connsiteY0" fmla="*/ 1408628 h 1408628"/>
              <a:gd name="connsiteX1" fmla="*/ 386812 w 1679901"/>
              <a:gd name="connsiteY1" fmla="*/ 0 h 1408628"/>
              <a:gd name="connsiteX2" fmla="*/ 1679901 w 1679901"/>
              <a:gd name="connsiteY2" fmla="*/ 1233558 h 1408628"/>
              <a:gd name="connsiteX3" fmla="*/ 1127656 w 1679901"/>
              <a:gd name="connsiteY3" fmla="*/ 1408628 h 1408628"/>
              <a:gd name="connsiteX4" fmla="*/ 0 w 1679901"/>
              <a:gd name="connsiteY4" fmla="*/ 1408628 h 1408628"/>
              <a:gd name="connsiteX0" fmla="*/ 607991 w 2287892"/>
              <a:gd name="connsiteY0" fmla="*/ 2233431 h 2233431"/>
              <a:gd name="connsiteX1" fmla="*/ 0 w 2287892"/>
              <a:gd name="connsiteY1" fmla="*/ 0 h 2233431"/>
              <a:gd name="connsiteX2" fmla="*/ 2287892 w 2287892"/>
              <a:gd name="connsiteY2" fmla="*/ 2058361 h 2233431"/>
              <a:gd name="connsiteX3" fmla="*/ 1735647 w 2287892"/>
              <a:gd name="connsiteY3" fmla="*/ 2233431 h 2233431"/>
              <a:gd name="connsiteX4" fmla="*/ 607991 w 2287892"/>
              <a:gd name="connsiteY4" fmla="*/ 2233431 h 2233431"/>
              <a:gd name="connsiteX0" fmla="*/ 607991 w 1735648"/>
              <a:gd name="connsiteY0" fmla="*/ 2233431 h 2233431"/>
              <a:gd name="connsiteX1" fmla="*/ 0 w 1735648"/>
              <a:gd name="connsiteY1" fmla="*/ 0 h 2233431"/>
              <a:gd name="connsiteX2" fmla="*/ 1311858 w 1735648"/>
              <a:gd name="connsiteY2" fmla="*/ 999985 h 2233431"/>
              <a:gd name="connsiteX3" fmla="*/ 1735647 w 1735648"/>
              <a:gd name="connsiteY3" fmla="*/ 2233431 h 2233431"/>
              <a:gd name="connsiteX4" fmla="*/ 607991 w 1735648"/>
              <a:gd name="connsiteY4" fmla="*/ 2233431 h 2233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35648" h="2233431">
                <a:moveTo>
                  <a:pt x="607991" y="2233431"/>
                </a:moveTo>
                <a:lnTo>
                  <a:pt x="0" y="0"/>
                </a:lnTo>
                <a:lnTo>
                  <a:pt x="1311858" y="999985"/>
                </a:lnTo>
                <a:lnTo>
                  <a:pt x="1735647" y="2233431"/>
                </a:lnTo>
                <a:lnTo>
                  <a:pt x="607991" y="2233431"/>
                </a:lnTo>
                <a:close/>
              </a:path>
            </a:pathLst>
          </a:custGeom>
          <a:gradFill flip="none" rotWithShape="1">
            <a:gsLst>
              <a:gs pos="30000">
                <a:schemeClr val="bg1">
                  <a:lumMod val="60000"/>
                  <a:lumOff val="40000"/>
                  <a:alpha val="0"/>
                </a:schemeClr>
              </a:gs>
              <a:gs pos="100000">
                <a:schemeClr val="bg1">
                  <a:lumMod val="60000"/>
                  <a:lumOff val="40000"/>
                </a:schemeClr>
              </a:gs>
            </a:gsLst>
            <a:lin ang="6780000" scaled="0"/>
            <a:tileRect/>
          </a:gradFill>
          <a:ln w="9525" cap="flat" cmpd="sng" algn="ctr">
            <a:noFill/>
            <a:prstDash val="solid"/>
            <a:round/>
            <a:headEnd type="none" w="med" len="med"/>
            <a:tailEnd type="none" w="med" len="med"/>
          </a:ln>
          <a:effectLst/>
        </p:spPr>
        <p:txBody>
          <a:bodyPr vert="horz" wrap="square" lIns="91372" tIns="45688" rIns="91372" bIns="45688" numCol="1" rtlCol="0" anchor="t" anchorCtr="1" compatLnSpc="1">
            <a:prstTxWarp prst="textNoShape">
              <a:avLst/>
            </a:prstTxWarp>
            <a:noAutofit/>
          </a:bodyPr>
          <a:lstStyle/>
          <a:p>
            <a:pPr algn="ctr" fontAlgn="base">
              <a:lnSpc>
                <a:spcPct val="95000"/>
              </a:lnSpc>
              <a:spcBef>
                <a:spcPct val="30000"/>
              </a:spcBef>
              <a:spcAft>
                <a:spcPct val="0"/>
              </a:spcAft>
              <a:buClr>
                <a:prstClr val="white"/>
              </a:buClr>
              <a:buFont typeface="Wingdings" pitchFamily="2" charset="2"/>
              <a:buNone/>
            </a:pPr>
            <a:endParaRPr lang="en-US" sz="2000" dirty="0">
              <a:solidFill>
                <a:srgbClr val="FFFFFF"/>
              </a:solidFill>
              <a:effectLst>
                <a:outerShdw blurRad="38100" dist="38100" dir="2700000" algn="tl">
                  <a:srgbClr val="000000">
                    <a:alpha val="43137"/>
                  </a:srgbClr>
                </a:outerShdw>
              </a:effectLst>
              <a:latin typeface="Arial Narrow" pitchFamily="34" charset="0"/>
            </a:endParaRPr>
          </a:p>
        </p:txBody>
      </p:sp>
      <p:sp>
        <p:nvSpPr>
          <p:cNvPr id="6" name="TextBox 5"/>
          <p:cNvSpPr txBox="1"/>
          <p:nvPr/>
        </p:nvSpPr>
        <p:spPr>
          <a:xfrm>
            <a:off x="3322253" y="1142890"/>
            <a:ext cx="318837" cy="438581"/>
          </a:xfrm>
          <a:prstGeom prst="rect">
            <a:avLst/>
          </a:prstGeom>
          <a:noFill/>
        </p:spPr>
        <p:txBody>
          <a:bodyPr wrap="none" lIns="68580" tIns="34290" rIns="68580" bIns="34290" rtlCol="0">
            <a:spAutoFit/>
          </a:bodyPr>
          <a:lstStyle/>
          <a:p>
            <a:pPr defTabSz="914355"/>
            <a:r>
              <a:rPr lang="en-US" sz="2400" dirty="0">
                <a:solidFill>
                  <a:prstClr val="black"/>
                </a:solidFill>
              </a:rPr>
              <a:t>…</a:t>
            </a:r>
          </a:p>
        </p:txBody>
      </p:sp>
      <p:sp>
        <p:nvSpPr>
          <p:cNvPr id="92" name="Trapezoid 17"/>
          <p:cNvSpPr/>
          <p:nvPr/>
        </p:nvSpPr>
        <p:spPr bwMode="auto">
          <a:xfrm rot="10800000" flipH="1">
            <a:off x="1630877" y="1000731"/>
            <a:ext cx="2370269" cy="668277"/>
          </a:xfrm>
          <a:custGeom>
            <a:avLst/>
            <a:gdLst>
              <a:gd name="connsiteX0" fmla="*/ 0 w 1127656"/>
              <a:gd name="connsiteY0" fmla="*/ 963380 h 963380"/>
              <a:gd name="connsiteX1" fmla="*/ 240845 w 1127656"/>
              <a:gd name="connsiteY1" fmla="*/ 0 h 963380"/>
              <a:gd name="connsiteX2" fmla="*/ 886811 w 1127656"/>
              <a:gd name="connsiteY2" fmla="*/ 0 h 963380"/>
              <a:gd name="connsiteX3" fmla="*/ 1127656 w 1127656"/>
              <a:gd name="connsiteY3" fmla="*/ 963380 h 963380"/>
              <a:gd name="connsiteX4" fmla="*/ 0 w 1127656"/>
              <a:gd name="connsiteY4" fmla="*/ 963380 h 963380"/>
              <a:gd name="connsiteX0" fmla="*/ 0 w 1127656"/>
              <a:gd name="connsiteY0" fmla="*/ 1408628 h 1408628"/>
              <a:gd name="connsiteX1" fmla="*/ 386812 w 1127656"/>
              <a:gd name="connsiteY1" fmla="*/ 0 h 1408628"/>
              <a:gd name="connsiteX2" fmla="*/ 886811 w 1127656"/>
              <a:gd name="connsiteY2" fmla="*/ 445248 h 1408628"/>
              <a:gd name="connsiteX3" fmla="*/ 1127656 w 1127656"/>
              <a:gd name="connsiteY3" fmla="*/ 1408628 h 1408628"/>
              <a:gd name="connsiteX4" fmla="*/ 0 w 1127656"/>
              <a:gd name="connsiteY4" fmla="*/ 1408628 h 1408628"/>
              <a:gd name="connsiteX0" fmla="*/ 0 w 1127656"/>
              <a:gd name="connsiteY0" fmla="*/ 1408628 h 1408628"/>
              <a:gd name="connsiteX1" fmla="*/ 386812 w 1127656"/>
              <a:gd name="connsiteY1" fmla="*/ 0 h 1408628"/>
              <a:gd name="connsiteX2" fmla="*/ 930601 w 1127656"/>
              <a:gd name="connsiteY2" fmla="*/ 489043 h 1408628"/>
              <a:gd name="connsiteX3" fmla="*/ 1127656 w 1127656"/>
              <a:gd name="connsiteY3" fmla="*/ 1408628 h 1408628"/>
              <a:gd name="connsiteX4" fmla="*/ 0 w 1127656"/>
              <a:gd name="connsiteY4" fmla="*/ 1408628 h 14086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7656" h="1408628">
                <a:moveTo>
                  <a:pt x="0" y="1408628"/>
                </a:moveTo>
                <a:lnTo>
                  <a:pt x="386812" y="0"/>
                </a:lnTo>
                <a:lnTo>
                  <a:pt x="930601" y="489043"/>
                </a:lnTo>
                <a:lnTo>
                  <a:pt x="1127656" y="1408628"/>
                </a:lnTo>
                <a:lnTo>
                  <a:pt x="0" y="1408628"/>
                </a:lnTo>
                <a:close/>
              </a:path>
            </a:pathLst>
          </a:custGeom>
          <a:gradFill flip="none" rotWithShape="1">
            <a:gsLst>
              <a:gs pos="0">
                <a:schemeClr val="bg1">
                  <a:lumMod val="75000"/>
                  <a:alpha val="0"/>
                </a:schemeClr>
              </a:gs>
              <a:gs pos="100000">
                <a:schemeClr val="bg1">
                  <a:lumMod val="75000"/>
                </a:schemeClr>
              </a:gs>
            </a:gsLst>
            <a:lin ang="5700000" scaled="0"/>
            <a:tileRect/>
          </a:gradFill>
          <a:ln w="9525" cap="flat" cmpd="sng" algn="ctr">
            <a:noFill/>
            <a:prstDash val="solid"/>
            <a:round/>
            <a:headEnd type="none" w="med" len="med"/>
            <a:tailEnd type="none" w="med" len="med"/>
          </a:ln>
          <a:effectLst/>
        </p:spPr>
        <p:txBody>
          <a:bodyPr vert="horz" wrap="square" lIns="91372" tIns="45688" rIns="91372" bIns="45688" numCol="1" rtlCol="0" anchor="t" anchorCtr="1" compatLnSpc="1">
            <a:prstTxWarp prst="textNoShape">
              <a:avLst/>
            </a:prstTxWarp>
            <a:noAutofit/>
          </a:bodyPr>
          <a:lstStyle/>
          <a:p>
            <a:pPr algn="ctr" fontAlgn="base">
              <a:lnSpc>
                <a:spcPct val="95000"/>
              </a:lnSpc>
              <a:spcBef>
                <a:spcPct val="30000"/>
              </a:spcBef>
              <a:spcAft>
                <a:spcPct val="0"/>
              </a:spcAft>
              <a:buClr>
                <a:prstClr val="white"/>
              </a:buClr>
              <a:buFont typeface="Wingdings" pitchFamily="2" charset="2"/>
              <a:buNone/>
            </a:pPr>
            <a:endParaRPr lang="en-US" sz="2000" dirty="0">
              <a:solidFill>
                <a:srgbClr val="FFFFFF"/>
              </a:solidFill>
              <a:effectLst>
                <a:outerShdw blurRad="38100" dist="38100" dir="2700000" algn="tl">
                  <a:srgbClr val="000000">
                    <a:alpha val="43137"/>
                  </a:srgbClr>
                </a:outerShdw>
              </a:effectLst>
              <a:latin typeface="Arial Narrow" pitchFamily="34" charset="0"/>
            </a:endParaRPr>
          </a:p>
        </p:txBody>
      </p:sp>
      <p:sp>
        <p:nvSpPr>
          <p:cNvPr id="88" name="TextBox 87"/>
          <p:cNvSpPr txBox="1"/>
          <p:nvPr/>
        </p:nvSpPr>
        <p:spPr>
          <a:xfrm>
            <a:off x="31790" y="863839"/>
            <a:ext cx="4152018" cy="669115"/>
          </a:xfrm>
          <a:prstGeom prst="rect">
            <a:avLst/>
          </a:prstGeom>
          <a:solidFill>
            <a:schemeClr val="bg1">
              <a:lumMod val="75000"/>
            </a:schemeClr>
          </a:solidFill>
          <a:ln>
            <a:noFill/>
          </a:ln>
        </p:spPr>
        <p:txBody>
          <a:bodyPr wrap="square" lIns="68580" tIns="34290" rIns="68580" bIns="34290" rtlCol="0">
            <a:noAutofit/>
          </a:bodyPr>
          <a:lstStyle/>
          <a:p>
            <a:pPr defTabSz="914355">
              <a:spcBef>
                <a:spcPts val="600"/>
              </a:spcBef>
            </a:pPr>
            <a:r>
              <a:rPr lang="en-US" sz="1600" dirty="0">
                <a:ea typeface="Verdana" panose="020B0604030504040204" pitchFamily="34" charset="0"/>
                <a:sym typeface="Wingdings" panose="05000000000000000000" pitchFamily="2" charset="2"/>
              </a:rPr>
              <a:t>Knights Landing</a:t>
            </a:r>
            <a:br>
              <a:rPr lang="en-US" sz="1600" dirty="0">
                <a:ea typeface="Verdana" panose="020B0604030504040204" pitchFamily="34" charset="0"/>
                <a:sym typeface="Wingdings" panose="05000000000000000000" pitchFamily="2" charset="2"/>
              </a:rPr>
            </a:br>
            <a:r>
              <a:rPr lang="en-US" sz="1600" dirty="0">
                <a:latin typeface="Intel Clear" panose="020B0604020203020204" pitchFamily="34" charset="0"/>
                <a:ea typeface="Calibri" panose="020F0502020204030204" pitchFamily="34" charset="0"/>
                <a:cs typeface="Times New Roman" panose="02020603050405020304" pitchFamily="18" charset="0"/>
              </a:rPr>
              <a:t>(Next Generation Intel® Xeon Phi™ Products)</a:t>
            </a:r>
            <a:endParaRPr lang="en-US" sz="1200" dirty="0">
              <a:solidFill>
                <a:prstClr val="white"/>
              </a:solidFill>
              <a:latin typeface="Intel Clear"/>
              <a:cs typeface="Intel Clear"/>
            </a:endParaRPr>
          </a:p>
        </p:txBody>
      </p:sp>
      <p:sp>
        <p:nvSpPr>
          <p:cNvPr id="8" name="Rectangle 7"/>
          <p:cNvSpPr/>
          <p:nvPr/>
        </p:nvSpPr>
        <p:spPr>
          <a:xfrm>
            <a:off x="5031494" y="3631571"/>
            <a:ext cx="3671919" cy="284742"/>
          </a:xfrm>
          <a:prstGeom prst="rect">
            <a:avLst/>
          </a:prstGeom>
        </p:spPr>
        <p:txBody>
          <a:bodyPr wrap="none" lIns="68580" tIns="34290" rIns="68580" bIns="34290">
            <a:spAutoFit/>
          </a:bodyPr>
          <a:lstStyle/>
          <a:p>
            <a:pPr defTabSz="914355"/>
            <a:r>
              <a:rPr lang="en-US" b="1" i="1" dirty="0">
                <a:solidFill>
                  <a:prstClr val="white"/>
                </a:solidFill>
                <a:effectLst>
                  <a:outerShdw blurRad="38100" dist="38100" dir="2700000" algn="tl">
                    <a:srgbClr val="000000">
                      <a:alpha val="43137"/>
                    </a:srgbClr>
                  </a:outerShdw>
                </a:effectLst>
                <a:latin typeface="Intel Clear" panose="020B0604020203020204" pitchFamily="34" charset="0"/>
              </a:rPr>
              <a:t>Jointly Developed with Micron Technology</a:t>
            </a:r>
          </a:p>
        </p:txBody>
      </p:sp>
      <p:sp>
        <p:nvSpPr>
          <p:cNvPr id="12" name="Freeform 11"/>
          <p:cNvSpPr/>
          <p:nvPr/>
        </p:nvSpPr>
        <p:spPr bwMode="auto">
          <a:xfrm>
            <a:off x="3396880" y="2648726"/>
            <a:ext cx="1433384" cy="1260390"/>
          </a:xfrm>
          <a:custGeom>
            <a:avLst/>
            <a:gdLst>
              <a:gd name="connsiteX0" fmla="*/ 1433384 w 1433384"/>
              <a:gd name="connsiteY0" fmla="*/ 1260390 h 1260390"/>
              <a:gd name="connsiteX1" fmla="*/ 584887 w 1433384"/>
              <a:gd name="connsiteY1" fmla="*/ 782595 h 1260390"/>
              <a:gd name="connsiteX2" fmla="*/ 0 w 1433384"/>
              <a:gd name="connsiteY2" fmla="*/ 65903 h 1260390"/>
              <a:gd name="connsiteX3" fmla="*/ 1433384 w 1433384"/>
              <a:gd name="connsiteY3" fmla="*/ 0 h 1260390"/>
              <a:gd name="connsiteX4" fmla="*/ 1433384 w 1433384"/>
              <a:gd name="connsiteY4" fmla="*/ 1260390 h 12603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33384" h="1260390">
                <a:moveTo>
                  <a:pt x="1433384" y="1260390"/>
                </a:moveTo>
                <a:lnTo>
                  <a:pt x="584887" y="782595"/>
                </a:lnTo>
                <a:lnTo>
                  <a:pt x="0" y="65903"/>
                </a:lnTo>
                <a:lnTo>
                  <a:pt x="1433384" y="0"/>
                </a:lnTo>
                <a:lnTo>
                  <a:pt x="1433384" y="1260390"/>
                </a:lnTo>
                <a:close/>
              </a:path>
            </a:pathLst>
          </a:custGeom>
          <a:gradFill flip="none" rotWithShape="1">
            <a:gsLst>
              <a:gs pos="0">
                <a:srgbClr val="A6CE39">
                  <a:alpha val="0"/>
                  <a:lumMod val="100000"/>
                </a:srgbClr>
              </a:gs>
              <a:gs pos="100000">
                <a:schemeClr val="accent2"/>
              </a:gs>
            </a:gsLst>
            <a:lin ang="0" scaled="1"/>
            <a:tileRect/>
          </a:gradFill>
          <a:ln w="9525" cap="flat" cmpd="sng" algn="ctr">
            <a:noFill/>
            <a:prstDash val="solid"/>
            <a:round/>
            <a:headEnd type="none" w="med" len="med"/>
            <a:tailEnd type="none" w="med" len="med"/>
          </a:ln>
          <a:effectLst/>
        </p:spPr>
        <p:txBody>
          <a:bodyPr vert="horz" wrap="square" lIns="91372" tIns="45688" rIns="91372" bIns="45688" numCol="1" rtlCol="0" anchor="t" anchorCtr="1" compatLnSpc="1">
            <a:prstTxWarp prst="textNoShape">
              <a:avLst/>
            </a:prstTxWarp>
            <a:noAutofit/>
          </a:bodyPr>
          <a:lstStyle/>
          <a:p>
            <a:pPr algn="ctr" fontAlgn="base">
              <a:lnSpc>
                <a:spcPct val="95000"/>
              </a:lnSpc>
              <a:spcBef>
                <a:spcPct val="30000"/>
              </a:spcBef>
              <a:spcAft>
                <a:spcPct val="0"/>
              </a:spcAft>
              <a:buClr>
                <a:prstClr val="white"/>
              </a:buClr>
              <a:buFont typeface="Wingdings" pitchFamily="2" charset="2"/>
              <a:buNone/>
            </a:pPr>
            <a:endParaRPr lang="en-US" sz="2000" dirty="0">
              <a:solidFill>
                <a:srgbClr val="FFFFFF"/>
              </a:solidFill>
              <a:effectLst>
                <a:outerShdw blurRad="38100" dist="38100" dir="2700000" algn="tl">
                  <a:srgbClr val="000000">
                    <a:alpha val="43137"/>
                  </a:srgbClr>
                </a:outerShdw>
              </a:effectLst>
              <a:latin typeface="Arial Narrow" pitchFamily="34" charset="0"/>
            </a:endParaRPr>
          </a:p>
        </p:txBody>
      </p:sp>
      <p:sp>
        <p:nvSpPr>
          <p:cNvPr id="17" name="TextBox 16"/>
          <p:cNvSpPr txBox="1"/>
          <p:nvPr/>
        </p:nvSpPr>
        <p:spPr>
          <a:xfrm>
            <a:off x="268154" y="4363654"/>
            <a:ext cx="8695875" cy="392415"/>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lIns="68580" tIns="34290" rIns="68580" bIns="34290" rtlCol="0">
            <a:spAutoFit/>
          </a:bodyPr>
          <a:lstStyle/>
          <a:p>
            <a:r>
              <a:rPr lang="en-US" sz="2100" dirty="0">
                <a:solidFill>
                  <a:schemeClr val="bg2"/>
                </a:solidFill>
                <a:latin typeface="Intel Clear" panose="020B0604020203020204" pitchFamily="34" charset="0"/>
              </a:rPr>
              <a:t>System level benefits in cost, power, density, scalability &amp; performance</a:t>
            </a:r>
          </a:p>
        </p:txBody>
      </p:sp>
      <p:sp>
        <p:nvSpPr>
          <p:cNvPr id="77" name="Slide Number Placeholder 4"/>
          <p:cNvSpPr>
            <a:spLocks noGrp="1"/>
          </p:cNvSpPr>
          <p:nvPr>
            <p:ph type="sldNum" sz="quarter" idx="4"/>
          </p:nvPr>
        </p:nvSpPr>
        <p:spPr>
          <a:xfrm>
            <a:off x="8505825" y="4879737"/>
            <a:ext cx="501650" cy="273844"/>
          </a:xfrm>
          <a:prstGeom prst="rect">
            <a:avLst/>
          </a:prstGeom>
        </p:spPr>
        <p:txBody>
          <a:bodyPr/>
          <a:lstStyle/>
          <a:p>
            <a:pPr>
              <a:defRPr/>
            </a:pPr>
            <a:fld id="{EF307A7D-62E7-430F-B61A-8EBF189C9088}" type="slidenum">
              <a:rPr lang="en-US" smtClean="0"/>
              <a:pPr>
                <a:defRPr/>
              </a:pPr>
              <a:t>39</a:t>
            </a:fld>
            <a:endParaRPr lang="en-US" dirty="0"/>
          </a:p>
        </p:txBody>
      </p:sp>
    </p:spTree>
    <p:extLst>
      <p:ext uri="{BB962C8B-B14F-4D97-AF65-F5344CB8AC3E}">
        <p14:creationId xmlns:p14="http://schemas.microsoft.com/office/powerpoint/2010/main" val="764839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436866" y="1042849"/>
            <a:ext cx="6270361" cy="3187540"/>
          </a:xfrm>
          <a:prstGeom prst="rect">
            <a:avLst/>
          </a:prstGeom>
          <a:noFill/>
        </p:spPr>
        <p:txBody>
          <a:bodyPr wrap="square" rtlCol="0">
            <a:spAutoFit/>
          </a:bodyPr>
          <a:lstStyle/>
          <a:p>
            <a:pPr fontAlgn="base">
              <a:lnSpc>
                <a:spcPct val="120000"/>
              </a:lnSpc>
            </a:pPr>
            <a:r>
              <a:rPr lang="en-GB" b="1" dirty="0"/>
              <a:t>Table of Contents:</a:t>
            </a:r>
          </a:p>
          <a:p>
            <a:pPr fontAlgn="base">
              <a:lnSpc>
                <a:spcPct val="120000"/>
              </a:lnSpc>
            </a:pPr>
            <a:r>
              <a:rPr lang="en-GB" dirty="0"/>
              <a:t>Foreword by Bronis de </a:t>
            </a:r>
            <a:r>
              <a:rPr lang="en-GB" dirty="0" err="1" smtClean="0"/>
              <a:t>Supinski</a:t>
            </a:r>
            <a:r>
              <a:rPr lang="en-GB" dirty="0"/>
              <a:t> (</a:t>
            </a:r>
            <a:r>
              <a:rPr lang="en-GB" dirty="0" smtClean="0"/>
              <a:t>CTO LLNL)</a:t>
            </a:r>
            <a:endParaRPr lang="en-GB" dirty="0"/>
          </a:p>
          <a:p>
            <a:pPr fontAlgn="base">
              <a:lnSpc>
                <a:spcPct val="120000"/>
              </a:lnSpc>
            </a:pPr>
            <a:r>
              <a:rPr lang="en-GB" dirty="0"/>
              <a:t>Preface</a:t>
            </a:r>
          </a:p>
          <a:p>
            <a:pPr fontAlgn="base">
              <a:lnSpc>
                <a:spcPct val="120000"/>
              </a:lnSpc>
            </a:pPr>
            <a:r>
              <a:rPr lang="en-GB" dirty="0"/>
              <a:t>Chapter 1: No Time to Read this Book?</a:t>
            </a:r>
          </a:p>
          <a:p>
            <a:pPr fontAlgn="base">
              <a:lnSpc>
                <a:spcPct val="120000"/>
              </a:lnSpc>
            </a:pPr>
            <a:r>
              <a:rPr lang="en-GB" dirty="0"/>
              <a:t>Chapter 2: Overview of Platform Architectures</a:t>
            </a:r>
          </a:p>
          <a:p>
            <a:pPr fontAlgn="base">
              <a:lnSpc>
                <a:spcPct val="120000"/>
              </a:lnSpc>
            </a:pPr>
            <a:r>
              <a:rPr lang="en-GB" dirty="0"/>
              <a:t>Chapter 3: Top-Down Software Optimization</a:t>
            </a:r>
          </a:p>
          <a:p>
            <a:pPr fontAlgn="base">
              <a:lnSpc>
                <a:spcPct val="120000"/>
              </a:lnSpc>
            </a:pPr>
            <a:r>
              <a:rPr lang="en-GB" dirty="0"/>
              <a:t>Chapter 4: Addressing System Bottlenecks</a:t>
            </a:r>
          </a:p>
          <a:p>
            <a:pPr fontAlgn="base">
              <a:lnSpc>
                <a:spcPct val="120000"/>
              </a:lnSpc>
            </a:pPr>
            <a:r>
              <a:rPr lang="en-GB" dirty="0"/>
              <a:t>Chapter 5: Addressing Application Bottlenecks: </a:t>
            </a:r>
            <a:r>
              <a:rPr lang="en-GB" dirty="0" smtClean="0"/>
              <a:t>Distributed </a:t>
            </a:r>
            <a:r>
              <a:rPr lang="en-GB" dirty="0"/>
              <a:t>Memory</a:t>
            </a:r>
          </a:p>
          <a:p>
            <a:pPr fontAlgn="base">
              <a:lnSpc>
                <a:spcPct val="120000"/>
              </a:lnSpc>
            </a:pPr>
            <a:r>
              <a:rPr lang="en-GB" dirty="0"/>
              <a:t>Chapter 6: Addressing Application Bottlenecks: </a:t>
            </a:r>
            <a:r>
              <a:rPr lang="en-GB" dirty="0" smtClean="0"/>
              <a:t>Shared </a:t>
            </a:r>
            <a:r>
              <a:rPr lang="en-GB" dirty="0"/>
              <a:t>Memory</a:t>
            </a:r>
          </a:p>
          <a:p>
            <a:pPr fontAlgn="base">
              <a:lnSpc>
                <a:spcPct val="120000"/>
              </a:lnSpc>
            </a:pPr>
            <a:r>
              <a:rPr lang="en-GB" dirty="0"/>
              <a:t>Chapter 7: Addressing Microarchitecture Bottlenecks</a:t>
            </a:r>
          </a:p>
          <a:p>
            <a:pPr fontAlgn="base">
              <a:lnSpc>
                <a:spcPct val="120000"/>
              </a:lnSpc>
            </a:pPr>
            <a:r>
              <a:rPr lang="en-GB" dirty="0"/>
              <a:t>Chapter 8: Application Design Implications</a:t>
            </a:r>
          </a:p>
          <a:p>
            <a:pPr algn="ctr">
              <a:lnSpc>
                <a:spcPct val="120000"/>
              </a:lnSpc>
            </a:pPr>
            <a:endParaRPr lang="en-GB" dirty="0">
              <a:solidFill>
                <a:schemeClr val="tx2"/>
              </a:solidFill>
              <a:latin typeface="Intel Clear" panose="020B0604020203020204" pitchFamily="34" charset="0"/>
              <a:cs typeface="Neo Sans Intel"/>
            </a:endParaRPr>
          </a:p>
        </p:txBody>
      </p:sp>
      <p:sp>
        <p:nvSpPr>
          <p:cNvPr id="2" name="Title 1"/>
          <p:cNvSpPr>
            <a:spLocks noGrp="1"/>
          </p:cNvSpPr>
          <p:nvPr>
            <p:ph type="title"/>
          </p:nvPr>
        </p:nvSpPr>
        <p:spPr>
          <a:xfrm>
            <a:off x="455613" y="260953"/>
            <a:ext cx="8228012" cy="741560"/>
          </a:xfrm>
        </p:spPr>
        <p:txBody>
          <a:bodyPr/>
          <a:lstStyle/>
          <a:p>
            <a:r>
              <a:rPr lang="en-GB" dirty="0" smtClean="0"/>
              <a:t>Meet the book of the year… :) </a:t>
            </a:r>
            <a:endParaRPr lang="en-GB" dirty="0"/>
          </a:p>
        </p:txBody>
      </p:sp>
      <p:sp>
        <p:nvSpPr>
          <p:cNvPr id="6" name="Rectangle 5"/>
          <p:cNvSpPr/>
          <p:nvPr/>
        </p:nvSpPr>
        <p:spPr>
          <a:xfrm>
            <a:off x="455452" y="3920221"/>
            <a:ext cx="3555134" cy="461665"/>
          </a:xfrm>
          <a:prstGeom prst="rect">
            <a:avLst/>
          </a:prstGeom>
        </p:spPr>
        <p:txBody>
          <a:bodyPr wrap="square">
            <a:spAutoFit/>
          </a:bodyPr>
          <a:lstStyle/>
          <a:p>
            <a:r>
              <a:rPr lang="en-US" sz="1200" dirty="0"/>
              <a:t>ISBN-13 (pbk): 978-1-4302-6496-5</a:t>
            </a:r>
          </a:p>
          <a:p>
            <a:r>
              <a:rPr lang="en-US" sz="1200" dirty="0"/>
              <a:t>ISBN-13 (electronic): 978-1-4302-6497-2</a:t>
            </a:r>
            <a:endParaRPr lang="en-GB" sz="1200" dirty="0"/>
          </a:p>
        </p:txBody>
      </p:sp>
      <p:sp>
        <p:nvSpPr>
          <p:cNvPr id="7" name="Rectangle 4"/>
          <p:cNvSpPr>
            <a:spLocks noChangeArrowheads="1"/>
          </p:cNvSpPr>
          <p:nvPr/>
        </p:nvSpPr>
        <p:spPr bwMode="auto">
          <a:xfrm>
            <a:off x="2" y="489049"/>
            <a:ext cx="184666"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dirty="0"/>
          </a:p>
        </p:txBody>
      </p:sp>
      <p:pic>
        <p:nvPicPr>
          <p:cNvPr id="10" name="Picture 9"/>
          <p:cNvPicPr/>
          <p:nvPr/>
        </p:nvPicPr>
        <p:blipFill>
          <a:blip r:embed="rId4" cstate="print"/>
          <a:srcRect l="20763" t="19836" r="19623" b="11060"/>
          <a:stretch>
            <a:fillRect/>
          </a:stretch>
        </p:blipFill>
        <p:spPr bwMode="auto">
          <a:xfrm>
            <a:off x="6585588" y="166763"/>
            <a:ext cx="1143000" cy="400050"/>
          </a:xfrm>
          <a:prstGeom prst="rect">
            <a:avLst/>
          </a:prstGeom>
          <a:noFill/>
          <a:ln w="9525">
            <a:noFill/>
            <a:miter lim="800000"/>
            <a:headEnd/>
            <a:tailEnd/>
          </a:ln>
        </p:spPr>
      </p:pic>
      <p:sp>
        <p:nvSpPr>
          <p:cNvPr id="9" name="Rectangle 8"/>
          <p:cNvSpPr/>
          <p:nvPr/>
        </p:nvSpPr>
        <p:spPr>
          <a:xfrm>
            <a:off x="397965" y="4250315"/>
            <a:ext cx="8120535" cy="646331"/>
          </a:xfrm>
          <a:prstGeom prst="rect">
            <a:avLst/>
          </a:prstGeom>
          <a:noFill/>
        </p:spPr>
        <p:txBody>
          <a:bodyPr wrap="none" lIns="91440" tIns="45720" rIns="91440" bIns="45720">
            <a:spAutoFit/>
          </a:bodyPr>
          <a:lstStyle/>
          <a:p>
            <a:pPr algn="ctr"/>
            <a:r>
              <a:rPr lang="en-GB" sz="18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Order now at </a:t>
            </a:r>
            <a:r>
              <a:rPr lang="en-GB" sz="18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hlinkClick r:id="rId5"/>
              </a:rPr>
              <a:t>http://clusterbook.info</a:t>
            </a:r>
            <a:r>
              <a:rPr lang="en-GB" sz="18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 </a:t>
            </a:r>
            <a:endParaRPr lang="en-GB" sz="18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a:p>
            <a:pPr algn="ctr"/>
            <a:r>
              <a:rPr lang="en-GB" sz="18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or download free eBook edition from </a:t>
            </a:r>
            <a:r>
              <a:rPr lang="en-GB" sz="18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Amazon (Kindle), Google Books, </a:t>
            </a:r>
            <a:r>
              <a:rPr lang="en-GB" sz="18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etc.</a:t>
            </a:r>
            <a:endParaRPr lang="en-GB" sz="18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3" name="Slide Number Placeholder 2"/>
          <p:cNvSpPr>
            <a:spLocks noGrp="1"/>
          </p:cNvSpPr>
          <p:nvPr>
            <p:ph type="sldNum" sz="quarter" idx="12"/>
          </p:nvPr>
        </p:nvSpPr>
        <p:spPr/>
        <p:txBody>
          <a:bodyPr/>
          <a:lstStyle/>
          <a:p>
            <a:fld id="{EE2556C5-CE8C-6547-B838-EA80C61A4AF7}" type="slidenum">
              <a:rPr lang="en-US" smtClean="0"/>
              <a:pPr/>
              <a:t>4</a:t>
            </a:fld>
            <a:endParaRPr lang="en-US" dirty="0"/>
          </a:p>
        </p:txBody>
      </p:sp>
      <p:pic>
        <p:nvPicPr>
          <p:cNvPr id="12369" name="Picture 81" descr="Optimizing HPC Applications with Intel Cluster Tools Cover Imag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75979" y="781437"/>
            <a:ext cx="3903434" cy="4147856"/>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83"/>
          <p:cNvSpPr>
            <a:spLocks noChangeArrowheads="1"/>
          </p:cNvSpPr>
          <p:nvPr/>
        </p:nvSpPr>
        <p:spPr bwMode="auto">
          <a:xfrm>
            <a:off x="2" y="489049"/>
            <a:ext cx="184666"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dirty="0"/>
          </a:p>
        </p:txBody>
      </p:sp>
      <p:graphicFrame>
        <p:nvGraphicFramePr>
          <p:cNvPr id="13" name="Object 12"/>
          <p:cNvGraphicFramePr>
            <a:graphicFrameLocks noChangeAspect="1"/>
          </p:cNvGraphicFramePr>
          <p:nvPr>
            <p:extLst>
              <p:ext uri="{D42A27DB-BD31-4B8C-83A1-F6EECF244321}">
                <p14:modId xmlns:p14="http://schemas.microsoft.com/office/powerpoint/2010/main" val="763846484"/>
              </p:ext>
            </p:extLst>
          </p:nvPr>
        </p:nvGraphicFramePr>
        <p:xfrm>
          <a:off x="8214230" y="22902"/>
          <a:ext cx="909297" cy="814025"/>
        </p:xfrm>
        <a:graphic>
          <a:graphicData uri="http://schemas.openxmlformats.org/presentationml/2006/ole">
            <mc:AlternateContent xmlns:mc="http://schemas.openxmlformats.org/markup-compatibility/2006">
              <mc:Choice xmlns:v="urn:schemas-microsoft-com:vml" Requires="v">
                <p:oleObj spid="_x0000_s1028" name="Acrobat Document" r:id="rId7" imgW="1829520" imgH="1826640" progId="AcroExch.Document.7">
                  <p:embed/>
                </p:oleObj>
              </mc:Choice>
              <mc:Fallback>
                <p:oleObj name="Acrobat Document" r:id="rId7" imgW="1829520" imgH="1826640" progId="AcroExch.Document.7">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214230" y="22902"/>
                        <a:ext cx="909297" cy="814025"/>
                      </a:xfrm>
                      <a:prstGeom prst="rect">
                        <a:avLst/>
                      </a:prstGeom>
                      <a:noFill/>
                      <a:extLst/>
                    </p:spPr>
                  </p:pic>
                </p:oleObj>
              </mc:Fallback>
            </mc:AlternateContent>
          </a:graphicData>
        </a:graphic>
      </p:graphicFrame>
      <p:sp>
        <p:nvSpPr>
          <p:cNvPr id="4" name="Rectangle 3"/>
          <p:cNvSpPr/>
          <p:nvPr/>
        </p:nvSpPr>
        <p:spPr>
          <a:xfrm>
            <a:off x="421422" y="758070"/>
            <a:ext cx="6322537" cy="307777"/>
          </a:xfrm>
          <a:prstGeom prst="rect">
            <a:avLst/>
          </a:prstGeom>
        </p:spPr>
        <p:txBody>
          <a:bodyPr wrap="none">
            <a:spAutoFit/>
          </a:bodyPr>
          <a:lstStyle/>
          <a:p>
            <a:pPr fontAlgn="base"/>
            <a:r>
              <a:rPr lang="en-GB" sz="1400" b="1" dirty="0"/>
              <a:t>Authors: </a:t>
            </a:r>
            <a:r>
              <a:rPr lang="en-GB" sz="1400" dirty="0"/>
              <a:t> </a:t>
            </a:r>
            <a:r>
              <a:rPr lang="en-GB" sz="1400" dirty="0" smtClean="0"/>
              <a:t>Alexander Supalov</a:t>
            </a:r>
            <a:r>
              <a:rPr lang="en-GB" sz="1400" dirty="0"/>
              <a:t>, </a:t>
            </a:r>
            <a:r>
              <a:rPr lang="en-GB" sz="1400" dirty="0" smtClean="0"/>
              <a:t>Andrey Semin</a:t>
            </a:r>
            <a:r>
              <a:rPr lang="en-GB" sz="1400" dirty="0"/>
              <a:t>, </a:t>
            </a:r>
            <a:r>
              <a:rPr lang="en-GB" sz="1400" dirty="0" smtClean="0"/>
              <a:t>Michael Klemm, Chris Dahnken</a:t>
            </a:r>
            <a:endParaRPr lang="en-GB" sz="1400" dirty="0"/>
          </a:p>
        </p:txBody>
      </p:sp>
    </p:spTree>
    <p:extLst>
      <p:ext uri="{BB962C8B-B14F-4D97-AF65-F5344CB8AC3E}">
        <p14:creationId xmlns:p14="http://schemas.microsoft.com/office/powerpoint/2010/main" val="235160634"/>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Rounded Rectangle 45"/>
          <p:cNvSpPr/>
          <p:nvPr/>
        </p:nvSpPr>
        <p:spPr>
          <a:xfrm>
            <a:off x="111010" y="846169"/>
            <a:ext cx="3414800" cy="1950517"/>
          </a:xfrm>
          <a:prstGeom prst="roundRect">
            <a:avLst>
              <a:gd name="adj" fmla="val 4454"/>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dirty="0">
              <a:latin typeface="Calibri" panose="020F0502020204030204" pitchFamily="34" charset="0"/>
            </a:endParaRPr>
          </a:p>
          <a:p>
            <a:pPr algn="ctr"/>
            <a:endParaRPr lang="en-US" sz="1400" dirty="0">
              <a:latin typeface="Calibri" panose="020F0502020204030204" pitchFamily="34" charset="0"/>
            </a:endParaRPr>
          </a:p>
          <a:p>
            <a:pPr algn="ctr"/>
            <a:endParaRPr lang="en-US" sz="1400" dirty="0">
              <a:latin typeface="Calibri" panose="020F0502020204030204" pitchFamily="34" charset="0"/>
            </a:endParaRPr>
          </a:p>
          <a:p>
            <a:pPr algn="ctr"/>
            <a:endParaRPr lang="en-US" sz="1400" dirty="0">
              <a:latin typeface="Calibri" panose="020F0502020204030204" pitchFamily="34" charset="0"/>
            </a:endParaRPr>
          </a:p>
        </p:txBody>
      </p:sp>
      <p:grpSp>
        <p:nvGrpSpPr>
          <p:cNvPr id="10" name="Group 9"/>
          <p:cNvGrpSpPr/>
          <p:nvPr/>
        </p:nvGrpSpPr>
        <p:grpSpPr>
          <a:xfrm>
            <a:off x="1682001" y="937735"/>
            <a:ext cx="1715403" cy="1921224"/>
            <a:chOff x="-1414770" y="645141"/>
            <a:chExt cx="1715403" cy="1921224"/>
          </a:xfrm>
          <a:solidFill>
            <a:srgbClr val="FFCC00"/>
          </a:solidFill>
        </p:grpSpPr>
        <p:sp>
          <p:nvSpPr>
            <p:cNvPr id="8" name="24-Point Star 7"/>
            <p:cNvSpPr/>
            <p:nvPr/>
          </p:nvSpPr>
          <p:spPr bwMode="auto">
            <a:xfrm>
              <a:off x="-1414770" y="656190"/>
              <a:ext cx="1715403" cy="1910175"/>
            </a:xfrm>
            <a:prstGeom prst="star24">
              <a:avLst>
                <a:gd name="adj" fmla="val 7182"/>
              </a:avLst>
            </a:prstGeom>
            <a:grpFill/>
            <a:ln w="9525" cap="flat" cmpd="sng" algn="ctr">
              <a:noFill/>
              <a:prstDash val="solid"/>
              <a:round/>
              <a:headEnd type="none" w="med" len="med"/>
              <a:tailEnd type="none" w="med" len="med"/>
            </a:ln>
            <a:effectLst/>
          </p:spPr>
          <p:txBody>
            <a:bodyPr vert="horz" wrap="square" lIns="91372" tIns="45688" rIns="91372" bIns="45688" numCol="1" rtlCol="0" anchor="t" anchorCtr="1" compatLnSpc="1">
              <a:prstTxWarp prst="textNoShape">
                <a:avLst/>
              </a:prstTxWarp>
              <a:noAutofit/>
            </a:bodyPr>
            <a:lstStyle/>
            <a:p>
              <a:pPr marL="0" marR="0" indent="0" algn="ctr" defTabSz="914400" rtl="0" eaLnBrk="1" fontAlgn="base" latinLnBrk="0" hangingPunct="1">
                <a:lnSpc>
                  <a:spcPct val="95000"/>
                </a:lnSpc>
                <a:spcBef>
                  <a:spcPct val="30000"/>
                </a:spcBef>
                <a:spcAft>
                  <a:spcPct val="0"/>
                </a:spcAft>
                <a:buClr>
                  <a:schemeClr val="tx1"/>
                </a:buClr>
                <a:buSzTx/>
                <a:buFont typeface="Wingdings" pitchFamily="2" charset="2"/>
                <a:buNone/>
                <a:tabLst/>
              </a:pPr>
              <a:endParaRPr kumimoji="0" lang="en-US" sz="2000" b="0" i="0" u="none" strike="noStrike" cap="none" normalizeH="0" baseline="0" dirty="0" smtClean="0">
                <a:ln>
                  <a:noFill/>
                </a:ln>
                <a:solidFill>
                  <a:srgbClr val="FFFFFF"/>
                </a:solidFill>
                <a:effectLst>
                  <a:outerShdw blurRad="38100" dist="38100" dir="2700000" algn="tl">
                    <a:srgbClr val="000000">
                      <a:alpha val="43137"/>
                    </a:srgbClr>
                  </a:outerShdw>
                </a:effectLst>
                <a:latin typeface="Arial Narrow" pitchFamily="34" charset="0"/>
                <a:cs typeface="Arial" charset="0"/>
              </a:endParaRPr>
            </a:p>
          </p:txBody>
        </p:sp>
        <p:sp>
          <p:nvSpPr>
            <p:cNvPr id="51" name="24-Point Star 50"/>
            <p:cNvSpPr/>
            <p:nvPr/>
          </p:nvSpPr>
          <p:spPr bwMode="auto">
            <a:xfrm rot="453988">
              <a:off x="-1414770" y="645141"/>
              <a:ext cx="1715403" cy="1910175"/>
            </a:xfrm>
            <a:prstGeom prst="star24">
              <a:avLst>
                <a:gd name="adj" fmla="val 7182"/>
              </a:avLst>
            </a:prstGeom>
            <a:grpFill/>
            <a:ln w="9525" cap="flat" cmpd="sng" algn="ctr">
              <a:noFill/>
              <a:prstDash val="solid"/>
              <a:round/>
              <a:headEnd type="none" w="med" len="med"/>
              <a:tailEnd type="none" w="med" len="med"/>
            </a:ln>
            <a:effectLst/>
          </p:spPr>
          <p:txBody>
            <a:bodyPr vert="horz" wrap="square" lIns="91372" tIns="45688" rIns="91372" bIns="45688" numCol="1" rtlCol="0" anchor="t" anchorCtr="1" compatLnSpc="1">
              <a:prstTxWarp prst="textNoShape">
                <a:avLst/>
              </a:prstTxWarp>
              <a:noAutofit/>
            </a:bodyPr>
            <a:lstStyle/>
            <a:p>
              <a:pPr marL="0" marR="0" indent="0" algn="ctr" defTabSz="914400" rtl="0" eaLnBrk="1" fontAlgn="base" latinLnBrk="0" hangingPunct="1">
                <a:lnSpc>
                  <a:spcPct val="95000"/>
                </a:lnSpc>
                <a:spcBef>
                  <a:spcPct val="30000"/>
                </a:spcBef>
                <a:spcAft>
                  <a:spcPct val="0"/>
                </a:spcAft>
                <a:buClr>
                  <a:schemeClr val="tx1"/>
                </a:buClr>
                <a:buSzTx/>
                <a:buFont typeface="Wingdings" pitchFamily="2" charset="2"/>
                <a:buNone/>
                <a:tabLst/>
              </a:pPr>
              <a:endParaRPr kumimoji="0" lang="en-US" sz="2000" b="0" i="0" u="none" strike="noStrike" cap="none" normalizeH="0" baseline="0" dirty="0" smtClean="0">
                <a:ln>
                  <a:noFill/>
                </a:ln>
                <a:solidFill>
                  <a:srgbClr val="FFFFFF"/>
                </a:solidFill>
                <a:effectLst>
                  <a:outerShdw blurRad="38100" dist="38100" dir="2700000" algn="tl">
                    <a:srgbClr val="000000">
                      <a:alpha val="43137"/>
                    </a:srgbClr>
                  </a:outerShdw>
                </a:effectLst>
                <a:latin typeface="Arial Narrow" pitchFamily="34" charset="0"/>
                <a:cs typeface="Arial" charset="0"/>
              </a:endParaRPr>
            </a:p>
          </p:txBody>
        </p:sp>
      </p:grpSp>
      <p:sp>
        <p:nvSpPr>
          <p:cNvPr id="49" name="Rounded Rectangle 48"/>
          <p:cNvSpPr/>
          <p:nvPr/>
        </p:nvSpPr>
        <p:spPr>
          <a:xfrm>
            <a:off x="3535943" y="846170"/>
            <a:ext cx="5287067" cy="1948015"/>
          </a:xfrm>
          <a:prstGeom prst="roundRect">
            <a:avLst>
              <a:gd name="adj" fmla="val 4454"/>
            </a:avLst>
          </a:prstGeom>
          <a:solidFill>
            <a:schemeClr val="accent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dirty="0">
              <a:latin typeface="Calibri" panose="020F0502020204030204" pitchFamily="34" charset="0"/>
            </a:endParaRPr>
          </a:p>
          <a:p>
            <a:pPr algn="ctr"/>
            <a:endParaRPr lang="en-US" sz="1400" dirty="0">
              <a:latin typeface="Calibri" panose="020F0502020204030204" pitchFamily="34" charset="0"/>
            </a:endParaRPr>
          </a:p>
          <a:p>
            <a:pPr algn="ctr"/>
            <a:endParaRPr lang="en-US" sz="1400" dirty="0">
              <a:latin typeface="Calibri" panose="020F0502020204030204" pitchFamily="34" charset="0"/>
            </a:endParaRPr>
          </a:p>
          <a:p>
            <a:pPr algn="ctr"/>
            <a:endParaRPr lang="en-US" sz="1400" dirty="0">
              <a:latin typeface="Calibri" panose="020F0502020204030204" pitchFamily="34" charset="0"/>
            </a:endParaRPr>
          </a:p>
        </p:txBody>
      </p:sp>
      <p:sp>
        <p:nvSpPr>
          <p:cNvPr id="2" name="Title 1"/>
          <p:cNvSpPr>
            <a:spLocks noGrp="1"/>
          </p:cNvSpPr>
          <p:nvPr>
            <p:ph type="title"/>
          </p:nvPr>
        </p:nvSpPr>
        <p:spPr>
          <a:xfrm>
            <a:off x="986524" y="25067"/>
            <a:ext cx="7152249" cy="857250"/>
          </a:xfrm>
        </p:spPr>
        <p:txBody>
          <a:bodyPr/>
          <a:lstStyle/>
          <a:p>
            <a:r>
              <a:rPr lang="en-US" dirty="0" smtClean="0">
                <a:latin typeface="Calibri" panose="020F0502020204030204" pitchFamily="34" charset="0"/>
                <a:ea typeface="Verdana" panose="020B0604030504040204" pitchFamily="34" charset="0"/>
              </a:rPr>
              <a:t>Intel® Omni-Path Architecture</a:t>
            </a:r>
            <a:br>
              <a:rPr lang="en-US" dirty="0" smtClean="0">
                <a:latin typeface="Calibri" panose="020F0502020204030204" pitchFamily="34" charset="0"/>
                <a:ea typeface="Verdana" panose="020B0604030504040204" pitchFamily="34" charset="0"/>
              </a:rPr>
            </a:br>
            <a:r>
              <a:rPr lang="en-US" sz="2000" dirty="0" smtClean="0">
                <a:latin typeface="Calibri" panose="020F0502020204030204" pitchFamily="34" charset="0"/>
                <a:ea typeface="Verdana" panose="020B0604030504040204" pitchFamily="34" charset="0"/>
              </a:rPr>
              <a:t>Benefits for “Every” Scale</a:t>
            </a:r>
            <a:endParaRPr lang="en-US" sz="2000" i="1" dirty="0">
              <a:latin typeface="Calibri" panose="020F0502020204030204" pitchFamily="34" charset="0"/>
              <a:ea typeface="Verdana" panose="020B0604030504040204" pitchFamily="34" charset="0"/>
            </a:endParaRPr>
          </a:p>
        </p:txBody>
      </p:sp>
      <p:sp>
        <p:nvSpPr>
          <p:cNvPr id="126" name="Rectangle 125"/>
          <p:cNvSpPr/>
          <p:nvPr/>
        </p:nvSpPr>
        <p:spPr bwMode="auto">
          <a:xfrm>
            <a:off x="7521050" y="1671097"/>
            <a:ext cx="224084" cy="632267"/>
          </a:xfrm>
          <a:prstGeom prst="rect">
            <a:avLst/>
          </a:prstGeom>
          <a:solidFill>
            <a:schemeClr val="accent1">
              <a:lumMod val="20000"/>
              <a:lumOff val="80000"/>
            </a:schemeClr>
          </a:solidFill>
          <a:ln w="9525" cap="flat" cmpd="sng" algn="ctr">
            <a:solidFill>
              <a:schemeClr val="bg1">
                <a:lumMod val="60000"/>
                <a:lumOff val="40000"/>
              </a:schemeClr>
            </a:solidFill>
            <a:prstDash val="solid"/>
            <a:round/>
            <a:headEnd type="none" w="med" len="med"/>
            <a:tailEnd type="none" w="med" len="med"/>
          </a:ln>
          <a:effectLst/>
        </p:spPr>
        <p:txBody>
          <a:bodyPr vert="vert270" wrap="square" lIns="0" tIns="0" rIns="0" bIns="0" numCol="1" rtlCol="0" anchor="ctr" anchorCtr="1" compatLnSpc="1">
            <a:prstTxWarp prst="textNoShape">
              <a:avLst/>
            </a:prstTxWarp>
            <a:noAutofit/>
          </a:bodyPr>
          <a:lstStyle/>
          <a:p>
            <a:pPr marL="0" marR="0" indent="0" algn="ctr" defTabSz="914400" rtl="0" eaLnBrk="1" fontAlgn="base" latinLnBrk="0" hangingPunct="1">
              <a:lnSpc>
                <a:spcPct val="95000"/>
              </a:lnSpc>
              <a:spcBef>
                <a:spcPct val="30000"/>
              </a:spcBef>
              <a:spcAft>
                <a:spcPct val="0"/>
              </a:spcAft>
              <a:buClr>
                <a:schemeClr val="tx1"/>
              </a:buClr>
              <a:buSzTx/>
              <a:buFont typeface="Wingdings" pitchFamily="2" charset="2"/>
              <a:buNone/>
              <a:tabLst/>
            </a:pPr>
            <a:r>
              <a:rPr kumimoji="0" lang="en-US" sz="900" b="0" i="0" u="none" strike="noStrike" cap="none" normalizeH="0" baseline="0" dirty="0" smtClean="0">
                <a:ln>
                  <a:noFill/>
                </a:ln>
                <a:solidFill>
                  <a:schemeClr val="bg2"/>
                </a:solidFill>
                <a:latin typeface="Calibri" panose="020F0502020204030204" pitchFamily="34" charset="0"/>
                <a:cs typeface="Arial" charset="0"/>
              </a:rPr>
              <a:t>InfiniBand</a:t>
            </a:r>
          </a:p>
        </p:txBody>
      </p:sp>
      <p:sp>
        <p:nvSpPr>
          <p:cNvPr id="127" name="Rectangle 126"/>
          <p:cNvSpPr/>
          <p:nvPr/>
        </p:nvSpPr>
        <p:spPr bwMode="auto">
          <a:xfrm>
            <a:off x="7785188" y="1955292"/>
            <a:ext cx="219043" cy="348071"/>
          </a:xfrm>
          <a:prstGeom prst="rect">
            <a:avLst/>
          </a:prstGeom>
          <a:solidFill>
            <a:srgbClr val="FDB813">
              <a:alpha val="90000"/>
            </a:srgbClr>
          </a:solidFill>
          <a:ln w="9525" cap="flat" cmpd="sng" algn="ctr">
            <a:solidFill>
              <a:schemeClr val="tx1"/>
            </a:solidFill>
            <a:prstDash val="solid"/>
            <a:round/>
            <a:headEnd type="none" w="med" len="med"/>
            <a:tailEnd type="none" w="med" len="med"/>
          </a:ln>
          <a:effectLst/>
        </p:spPr>
        <p:txBody>
          <a:bodyPr vert="horz" wrap="square" lIns="91372" tIns="45688" rIns="91372" bIns="45688" numCol="1" rtlCol="0" anchor="t" anchorCtr="1" compatLnSpc="1">
            <a:prstTxWarp prst="textNoShape">
              <a:avLst/>
            </a:prstTxWarp>
            <a:noAutofit/>
          </a:bodyPr>
          <a:lstStyle/>
          <a:p>
            <a:pPr algn="ctr" defTabSz="914400" fontAlgn="base">
              <a:lnSpc>
                <a:spcPct val="95000"/>
              </a:lnSpc>
              <a:spcBef>
                <a:spcPct val="30000"/>
              </a:spcBef>
              <a:spcAft>
                <a:spcPct val="0"/>
              </a:spcAft>
              <a:buClr>
                <a:prstClr val="white"/>
              </a:buClr>
            </a:pPr>
            <a:endParaRPr lang="en-US" sz="600" b="1" dirty="0">
              <a:solidFill>
                <a:schemeClr val="bg2"/>
              </a:solidFill>
              <a:latin typeface="Calibri" panose="020F0502020204030204" pitchFamily="34" charset="0"/>
              <a:cs typeface="Intel Clear"/>
            </a:endParaRPr>
          </a:p>
        </p:txBody>
      </p:sp>
      <p:cxnSp>
        <p:nvCxnSpPr>
          <p:cNvPr id="161" name="Straight Arrow Connector 160"/>
          <p:cNvCxnSpPr/>
          <p:nvPr/>
        </p:nvCxnSpPr>
        <p:spPr bwMode="auto">
          <a:xfrm flipH="1">
            <a:off x="7870911" y="1680278"/>
            <a:ext cx="434" cy="275015"/>
          </a:xfrm>
          <a:prstGeom prst="straightConnector1">
            <a:avLst/>
          </a:prstGeom>
          <a:noFill/>
          <a:ln w="28575" cap="flat" cmpd="sng" algn="ctr">
            <a:solidFill>
              <a:schemeClr val="tx2">
                <a:lumMod val="40000"/>
                <a:lumOff val="60000"/>
              </a:schemeClr>
            </a:solidFill>
            <a:prstDash val="solid"/>
            <a:round/>
            <a:headEnd type="none" w="med" len="med"/>
            <a:tailEnd type="triangle"/>
          </a:ln>
          <a:effectLst/>
        </p:spPr>
      </p:cxnSp>
      <p:sp>
        <p:nvSpPr>
          <p:cNvPr id="163" name="TextBox 162"/>
          <p:cNvSpPr txBox="1"/>
          <p:nvPr/>
        </p:nvSpPr>
        <p:spPr>
          <a:xfrm>
            <a:off x="7902587" y="1641126"/>
            <a:ext cx="452368" cy="276999"/>
          </a:xfrm>
          <a:prstGeom prst="rect">
            <a:avLst/>
          </a:prstGeom>
          <a:noFill/>
        </p:spPr>
        <p:txBody>
          <a:bodyPr wrap="none" rtlCol="0">
            <a:spAutoFit/>
          </a:bodyPr>
          <a:lstStyle/>
          <a:p>
            <a:r>
              <a:rPr lang="en-US" sz="1200" dirty="0" smtClean="0">
                <a:latin typeface="Calibri" panose="020F0502020204030204" pitchFamily="34" charset="0"/>
              </a:rPr>
              <a:t>56%</a:t>
            </a:r>
          </a:p>
        </p:txBody>
      </p:sp>
      <p:sp>
        <p:nvSpPr>
          <p:cNvPr id="168" name="TextBox 167"/>
          <p:cNvSpPr txBox="1"/>
          <p:nvPr/>
        </p:nvSpPr>
        <p:spPr>
          <a:xfrm>
            <a:off x="7158745" y="995103"/>
            <a:ext cx="1664265" cy="683264"/>
          </a:xfrm>
          <a:prstGeom prst="rect">
            <a:avLst/>
          </a:prstGeom>
          <a:noFill/>
        </p:spPr>
        <p:txBody>
          <a:bodyPr wrap="square" rtlCol="0">
            <a:spAutoFit/>
          </a:bodyPr>
          <a:lstStyle/>
          <a:p>
            <a:pPr marL="0" lvl="1" algn="ctr">
              <a:lnSpc>
                <a:spcPct val="80000"/>
              </a:lnSpc>
            </a:pPr>
            <a:r>
              <a:rPr lang="en-US" sz="2800" b="1" dirty="0" smtClean="0">
                <a:latin typeface="Calibri" panose="020F0502020204030204" pitchFamily="34" charset="0"/>
              </a:rPr>
              <a:t>56%</a:t>
            </a:r>
            <a:r>
              <a:rPr lang="en-US" sz="2000" b="1" dirty="0" smtClean="0">
                <a:latin typeface="Calibri" panose="020F0502020204030204" pitchFamily="34" charset="0"/>
              </a:rPr>
              <a:t> Lower</a:t>
            </a:r>
            <a:br>
              <a:rPr lang="en-US" sz="2000" b="1" dirty="0" smtClean="0">
                <a:latin typeface="Calibri" panose="020F0502020204030204" pitchFamily="34" charset="0"/>
              </a:rPr>
            </a:br>
            <a:r>
              <a:rPr lang="en-US" sz="2000" b="1" dirty="0" smtClean="0">
                <a:latin typeface="Calibri" panose="020F0502020204030204" pitchFamily="34" charset="0"/>
              </a:rPr>
              <a:t>Latency</a:t>
            </a:r>
            <a:r>
              <a:rPr lang="en-US" sz="2000" b="1" baseline="30000" dirty="0" smtClean="0">
                <a:latin typeface="Calibri" panose="020F0502020204030204" pitchFamily="34" charset="0"/>
              </a:rPr>
              <a:t>4</a:t>
            </a:r>
            <a:endParaRPr lang="en-US" sz="2000" baseline="30000" dirty="0" smtClean="0">
              <a:latin typeface="Calibri" panose="020F0502020204030204" pitchFamily="34" charset="0"/>
            </a:endParaRPr>
          </a:p>
        </p:txBody>
      </p:sp>
      <p:sp>
        <p:nvSpPr>
          <p:cNvPr id="169" name="TextBox 168"/>
          <p:cNvSpPr txBox="1"/>
          <p:nvPr/>
        </p:nvSpPr>
        <p:spPr>
          <a:xfrm>
            <a:off x="7383720" y="2310160"/>
            <a:ext cx="1013299" cy="218521"/>
          </a:xfrm>
          <a:prstGeom prst="rect">
            <a:avLst/>
          </a:prstGeom>
          <a:noFill/>
        </p:spPr>
        <p:txBody>
          <a:bodyPr wrap="square" rtlCol="0">
            <a:spAutoFit/>
          </a:bodyPr>
          <a:lstStyle/>
          <a:p>
            <a:pPr marL="0" lvl="1" algn="ctr">
              <a:lnSpc>
                <a:spcPct val="80000"/>
              </a:lnSpc>
            </a:pPr>
            <a:r>
              <a:rPr lang="en-US" sz="1000" dirty="0" smtClean="0">
                <a:latin typeface="Calibri" panose="020F0502020204030204" pitchFamily="34" charset="0"/>
              </a:rPr>
              <a:t>Lower is Better</a:t>
            </a:r>
          </a:p>
        </p:txBody>
      </p:sp>
      <p:cxnSp>
        <p:nvCxnSpPr>
          <p:cNvPr id="170" name="Straight Connector 169"/>
          <p:cNvCxnSpPr/>
          <p:nvPr/>
        </p:nvCxnSpPr>
        <p:spPr bwMode="auto">
          <a:xfrm>
            <a:off x="7303856" y="1670730"/>
            <a:ext cx="1386025" cy="0"/>
          </a:xfrm>
          <a:prstGeom prst="line">
            <a:avLst/>
          </a:prstGeom>
          <a:ln w="12700">
            <a:solidFill>
              <a:schemeClr val="tx1"/>
            </a:solidFill>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15" name="Pie 14"/>
          <p:cNvSpPr/>
          <p:nvPr/>
        </p:nvSpPr>
        <p:spPr bwMode="auto">
          <a:xfrm rot="10800000">
            <a:off x="5697787" y="1342789"/>
            <a:ext cx="1433469" cy="1599227"/>
          </a:xfrm>
          <a:prstGeom prst="pie">
            <a:avLst>
              <a:gd name="adj1" fmla="val 0"/>
              <a:gd name="adj2" fmla="val 10702303"/>
            </a:avLst>
          </a:prstGeom>
          <a:noFill/>
          <a:ln w="38100" cap="flat" cmpd="sng" algn="ctr">
            <a:solidFill>
              <a:srgbClr val="FFC000"/>
            </a:solidFill>
            <a:prstDash val="solid"/>
            <a:round/>
            <a:headEnd type="none" w="med" len="med"/>
            <a:tailEnd type="none" w="med" len="med"/>
          </a:ln>
          <a:effectLst/>
        </p:spPr>
        <p:txBody>
          <a:bodyPr vert="horz" wrap="square" lIns="91372" tIns="45688" rIns="91372" bIns="45688" numCol="1" rtlCol="0" anchor="t" anchorCtr="1" compatLnSpc="1">
            <a:prstTxWarp prst="textNoShape">
              <a:avLst/>
            </a:prstTxWarp>
            <a:noAutofit/>
          </a:bodyPr>
          <a:lstStyle/>
          <a:p>
            <a:pPr marL="0" marR="0" indent="0" algn="ctr" defTabSz="914400" rtl="0" eaLnBrk="1" fontAlgn="base" latinLnBrk="0" hangingPunct="1">
              <a:lnSpc>
                <a:spcPct val="95000"/>
              </a:lnSpc>
              <a:spcBef>
                <a:spcPct val="30000"/>
              </a:spcBef>
              <a:spcAft>
                <a:spcPct val="0"/>
              </a:spcAft>
              <a:buClr>
                <a:schemeClr val="tx1"/>
              </a:buClr>
              <a:buSzTx/>
              <a:buFont typeface="Wingdings" pitchFamily="2" charset="2"/>
              <a:buNone/>
              <a:tabLst/>
            </a:pPr>
            <a:endParaRPr kumimoji="0" lang="en-US" sz="2000" b="0" i="0" u="none" strike="noStrike" cap="none" normalizeH="0" baseline="0" dirty="0" smtClean="0">
              <a:ln>
                <a:noFill/>
              </a:ln>
              <a:effectLst>
                <a:outerShdw blurRad="38100" dist="38100" dir="2700000" algn="tl">
                  <a:srgbClr val="000000">
                    <a:alpha val="43137"/>
                  </a:srgbClr>
                </a:outerShdw>
              </a:effectLst>
              <a:latin typeface="Arial Narrow" pitchFamily="34" charset="0"/>
              <a:cs typeface="Arial" charset="0"/>
            </a:endParaRPr>
          </a:p>
        </p:txBody>
      </p:sp>
      <p:sp>
        <p:nvSpPr>
          <p:cNvPr id="20" name="Rectangle 19"/>
          <p:cNvSpPr/>
          <p:nvPr/>
        </p:nvSpPr>
        <p:spPr>
          <a:xfrm>
            <a:off x="1777907" y="2227634"/>
            <a:ext cx="1483406" cy="246221"/>
          </a:xfrm>
          <a:prstGeom prst="rect">
            <a:avLst/>
          </a:prstGeom>
        </p:spPr>
        <p:txBody>
          <a:bodyPr wrap="square">
            <a:spAutoFit/>
          </a:bodyPr>
          <a:lstStyle/>
          <a:p>
            <a:pPr marL="0" lvl="1" algn="ctr">
              <a:lnSpc>
                <a:spcPct val="80000"/>
              </a:lnSpc>
            </a:pPr>
            <a:r>
              <a:rPr lang="en-US" sz="1200" i="1" dirty="0" smtClean="0">
                <a:solidFill>
                  <a:srgbClr val="FFFFFF"/>
                </a:solidFill>
                <a:latin typeface="Calibri" panose="020F0502020204030204" pitchFamily="34" charset="0"/>
              </a:rPr>
              <a:t>vs. 36 in InfiniBand</a:t>
            </a:r>
            <a:endParaRPr lang="en-US" sz="1200" i="1" dirty="0">
              <a:solidFill>
                <a:srgbClr val="FFFFFF"/>
              </a:solidFill>
              <a:latin typeface="Calibri" panose="020F0502020204030204" pitchFamily="34" charset="0"/>
            </a:endParaRPr>
          </a:p>
        </p:txBody>
      </p:sp>
      <p:sp>
        <p:nvSpPr>
          <p:cNvPr id="9" name="Curved Down Arrow 8"/>
          <p:cNvSpPr/>
          <p:nvPr/>
        </p:nvSpPr>
        <p:spPr bwMode="auto">
          <a:xfrm>
            <a:off x="5793998" y="1566336"/>
            <a:ext cx="1337258" cy="588292"/>
          </a:xfrm>
          <a:prstGeom prst="curvedDownArrow">
            <a:avLst/>
          </a:prstGeom>
          <a:solidFill>
            <a:srgbClr val="FFC000"/>
          </a:solidFill>
          <a:ln w="9525" cap="flat" cmpd="sng" algn="ctr">
            <a:noFill/>
            <a:prstDash val="solid"/>
            <a:round/>
            <a:headEnd type="none" w="med" len="med"/>
            <a:tailEnd type="none" w="med" len="med"/>
          </a:ln>
          <a:effectLst/>
        </p:spPr>
        <p:txBody>
          <a:bodyPr vert="horz" wrap="square" lIns="91372" tIns="45688" rIns="91372" bIns="45688" numCol="1" rtlCol="0" anchor="t" anchorCtr="1" compatLnSpc="1">
            <a:prstTxWarp prst="textNoShape">
              <a:avLst/>
            </a:prstTxWarp>
            <a:noAutofit/>
          </a:bodyPr>
          <a:lstStyle/>
          <a:p>
            <a:pPr marL="0" marR="0" indent="0" algn="ctr" defTabSz="914400" rtl="0" eaLnBrk="1" fontAlgn="base" latinLnBrk="0" hangingPunct="1">
              <a:lnSpc>
                <a:spcPct val="95000"/>
              </a:lnSpc>
              <a:spcBef>
                <a:spcPct val="30000"/>
              </a:spcBef>
              <a:spcAft>
                <a:spcPct val="0"/>
              </a:spcAft>
              <a:buClr>
                <a:schemeClr val="tx1"/>
              </a:buClr>
              <a:buSzTx/>
              <a:buFont typeface="Wingdings" pitchFamily="2" charset="2"/>
              <a:buNone/>
              <a:tabLst/>
            </a:pPr>
            <a:endParaRPr kumimoji="0" lang="en-US" sz="2000" b="0" i="0" u="none" strike="noStrike" cap="none" normalizeH="0" baseline="0" dirty="0" smtClean="0">
              <a:ln>
                <a:noFill/>
              </a:ln>
              <a:solidFill>
                <a:srgbClr val="FFFFFF"/>
              </a:solidFill>
              <a:effectLst>
                <a:outerShdw blurRad="38100" dist="38100" dir="2700000" algn="tl">
                  <a:srgbClr val="000000">
                    <a:alpha val="43137"/>
                  </a:srgbClr>
                </a:outerShdw>
              </a:effectLst>
              <a:latin typeface="Arial Narrow" pitchFamily="34" charset="0"/>
              <a:cs typeface="Arial" charset="0"/>
            </a:endParaRPr>
          </a:p>
        </p:txBody>
      </p:sp>
      <p:sp>
        <p:nvSpPr>
          <p:cNvPr id="119" name="Rectangle 118"/>
          <p:cNvSpPr/>
          <p:nvPr/>
        </p:nvSpPr>
        <p:spPr>
          <a:xfrm>
            <a:off x="5898781" y="1702735"/>
            <a:ext cx="1009837" cy="909223"/>
          </a:xfrm>
          <a:prstGeom prst="rect">
            <a:avLst/>
          </a:prstGeom>
        </p:spPr>
        <p:txBody>
          <a:bodyPr wrap="none">
            <a:spAutoFit/>
          </a:bodyPr>
          <a:lstStyle/>
          <a:p>
            <a:pPr algn="ctr">
              <a:lnSpc>
                <a:spcPct val="75000"/>
              </a:lnSpc>
            </a:pPr>
            <a:r>
              <a:rPr lang="en-US" sz="3600" b="1" i="1" dirty="0" smtClean="0">
                <a:effectLst>
                  <a:outerShdw blurRad="38100" dist="38100" dir="2700000" algn="tl">
                    <a:srgbClr val="000000">
                      <a:alpha val="43137"/>
                    </a:srgbClr>
                  </a:outerShdw>
                </a:effectLst>
                <a:latin typeface="Calibri" panose="020F0502020204030204" pitchFamily="34" charset="0"/>
              </a:rPr>
              <a:t>100</a:t>
            </a:r>
          </a:p>
          <a:p>
            <a:pPr algn="ctr">
              <a:lnSpc>
                <a:spcPct val="75000"/>
              </a:lnSpc>
            </a:pPr>
            <a:r>
              <a:rPr lang="en-US" sz="2000" b="1" i="1" dirty="0" smtClean="0">
                <a:effectLst>
                  <a:outerShdw blurRad="38100" dist="38100" dir="2700000" algn="tl">
                    <a:srgbClr val="000000">
                      <a:alpha val="43137"/>
                    </a:srgbClr>
                  </a:outerShdw>
                </a:effectLst>
                <a:latin typeface="Calibri" panose="020F0502020204030204" pitchFamily="34" charset="0"/>
              </a:rPr>
              <a:t>Gbps</a:t>
            </a:r>
          </a:p>
          <a:p>
            <a:pPr algn="ctr">
              <a:lnSpc>
                <a:spcPct val="75000"/>
              </a:lnSpc>
            </a:pPr>
            <a:r>
              <a:rPr lang="en-US" sz="1200" b="1" i="1" dirty="0" smtClean="0">
                <a:latin typeface="Calibri" panose="020F0502020204030204" pitchFamily="34" charset="0"/>
              </a:rPr>
              <a:t>Line speed</a:t>
            </a:r>
            <a:endParaRPr lang="en-US" sz="1200" b="1" i="1" dirty="0">
              <a:latin typeface="Calibri" panose="020F0502020204030204" pitchFamily="34" charset="0"/>
            </a:endParaRPr>
          </a:p>
        </p:txBody>
      </p:sp>
      <p:sp>
        <p:nvSpPr>
          <p:cNvPr id="174" name="TextBox 173"/>
          <p:cNvSpPr txBox="1"/>
          <p:nvPr/>
        </p:nvSpPr>
        <p:spPr>
          <a:xfrm>
            <a:off x="1616412" y="1236364"/>
            <a:ext cx="1745648" cy="979755"/>
          </a:xfrm>
          <a:prstGeom prst="rect">
            <a:avLst/>
          </a:prstGeom>
          <a:noFill/>
        </p:spPr>
        <p:txBody>
          <a:bodyPr wrap="square" rtlCol="0">
            <a:spAutoFit/>
          </a:bodyPr>
          <a:lstStyle/>
          <a:p>
            <a:pPr algn="ctr">
              <a:lnSpc>
                <a:spcPct val="75000"/>
              </a:lnSpc>
            </a:pPr>
            <a:r>
              <a:rPr lang="en-US" sz="4400" b="1" dirty="0" smtClean="0">
                <a:solidFill>
                  <a:srgbClr val="FFFFFF"/>
                </a:solidFill>
                <a:latin typeface="Calibri" panose="020F0502020204030204" pitchFamily="34" charset="0"/>
              </a:rPr>
              <a:t>48</a:t>
            </a:r>
            <a:r>
              <a:rPr lang="en-US" sz="3600" b="1" dirty="0" smtClean="0">
                <a:solidFill>
                  <a:srgbClr val="FFFFFF"/>
                </a:solidFill>
                <a:latin typeface="Calibri" panose="020F0502020204030204" pitchFamily="34" charset="0"/>
              </a:rPr>
              <a:t> </a:t>
            </a:r>
            <a:r>
              <a:rPr lang="en-US" sz="2800" b="1" dirty="0" smtClean="0">
                <a:solidFill>
                  <a:srgbClr val="FFFFFF"/>
                </a:solidFill>
                <a:latin typeface="Calibri" panose="020F0502020204030204" pitchFamily="34" charset="0"/>
              </a:rPr>
              <a:t>port</a:t>
            </a:r>
            <a:br>
              <a:rPr lang="en-US" sz="2800" b="1" dirty="0" smtClean="0">
                <a:solidFill>
                  <a:srgbClr val="FFFFFF"/>
                </a:solidFill>
                <a:latin typeface="Calibri" panose="020F0502020204030204" pitchFamily="34" charset="0"/>
              </a:rPr>
            </a:br>
            <a:r>
              <a:rPr lang="en-US" sz="1600" b="1" i="1" dirty="0" smtClean="0">
                <a:solidFill>
                  <a:srgbClr val="FFFFFF"/>
                </a:solidFill>
                <a:latin typeface="Calibri" panose="020F0502020204030204" pitchFamily="34" charset="0"/>
              </a:rPr>
              <a:t>Switch Chip </a:t>
            </a:r>
          </a:p>
          <a:p>
            <a:pPr algn="ctr">
              <a:lnSpc>
                <a:spcPct val="75000"/>
              </a:lnSpc>
            </a:pPr>
            <a:r>
              <a:rPr lang="en-US" sz="1600" b="1" i="1" dirty="0" smtClean="0">
                <a:solidFill>
                  <a:srgbClr val="FFFFFF"/>
                </a:solidFill>
                <a:latin typeface="Calibri" panose="020F0502020204030204" pitchFamily="34" charset="0"/>
              </a:rPr>
              <a:t>Architecture</a:t>
            </a:r>
          </a:p>
        </p:txBody>
      </p:sp>
      <p:sp>
        <p:nvSpPr>
          <p:cNvPr id="6" name="TextBox 5"/>
          <p:cNvSpPr txBox="1"/>
          <p:nvPr/>
        </p:nvSpPr>
        <p:spPr>
          <a:xfrm>
            <a:off x="152396" y="1064046"/>
            <a:ext cx="1391638" cy="1384995"/>
          </a:xfrm>
          <a:prstGeom prst="rect">
            <a:avLst/>
          </a:prstGeom>
          <a:noFill/>
        </p:spPr>
        <p:txBody>
          <a:bodyPr wrap="none" rtlCol="0">
            <a:spAutoFit/>
          </a:bodyPr>
          <a:lstStyle/>
          <a:p>
            <a:r>
              <a:rPr lang="en-US" sz="2800" dirty="0" smtClean="0">
                <a:solidFill>
                  <a:srgbClr val="FFFFFF"/>
                </a:solidFill>
              </a:rPr>
              <a:t>Better </a:t>
            </a:r>
          </a:p>
          <a:p>
            <a:r>
              <a:rPr lang="en-US" sz="2800" b="1" i="1" u="sng" dirty="0" smtClean="0">
                <a:solidFill>
                  <a:srgbClr val="FFFFFF"/>
                </a:solidFill>
                <a:effectLst>
                  <a:outerShdw blurRad="38100" dist="38100" dir="2700000" algn="tl">
                    <a:srgbClr val="000000">
                      <a:alpha val="43137"/>
                    </a:srgbClr>
                  </a:outerShdw>
                </a:effectLst>
              </a:rPr>
              <a:t>System</a:t>
            </a:r>
          </a:p>
          <a:p>
            <a:r>
              <a:rPr lang="en-US" sz="2800" dirty="0" smtClean="0">
                <a:solidFill>
                  <a:srgbClr val="FFFFFF"/>
                </a:solidFill>
              </a:rPr>
              <a:t>Scaling</a:t>
            </a:r>
          </a:p>
        </p:txBody>
      </p:sp>
      <p:sp>
        <p:nvSpPr>
          <p:cNvPr id="50" name="TextBox 49"/>
          <p:cNvSpPr txBox="1"/>
          <p:nvPr/>
        </p:nvSpPr>
        <p:spPr>
          <a:xfrm>
            <a:off x="3671765" y="1034354"/>
            <a:ext cx="1880066" cy="1384995"/>
          </a:xfrm>
          <a:prstGeom prst="rect">
            <a:avLst/>
          </a:prstGeom>
          <a:noFill/>
        </p:spPr>
        <p:txBody>
          <a:bodyPr wrap="none" rtlCol="0">
            <a:spAutoFit/>
          </a:bodyPr>
          <a:lstStyle/>
          <a:p>
            <a:r>
              <a:rPr lang="en-US" sz="2800" dirty="0" smtClean="0"/>
              <a:t>Better </a:t>
            </a:r>
          </a:p>
          <a:p>
            <a:r>
              <a:rPr lang="en-US" sz="2800" b="1" i="1" u="sng" dirty="0" smtClean="0">
                <a:effectLst>
                  <a:outerShdw blurRad="38100" dist="38100" dir="2700000" algn="tl">
                    <a:srgbClr val="000000">
                      <a:alpha val="43137"/>
                    </a:srgbClr>
                  </a:outerShdw>
                </a:effectLst>
              </a:rPr>
              <a:t>Application</a:t>
            </a:r>
          </a:p>
          <a:p>
            <a:r>
              <a:rPr lang="en-US" sz="2800" dirty="0" smtClean="0"/>
              <a:t>Scaling</a:t>
            </a:r>
          </a:p>
        </p:txBody>
      </p:sp>
      <p:sp>
        <p:nvSpPr>
          <p:cNvPr id="36" name="Rounded Rectangle 35"/>
          <p:cNvSpPr/>
          <p:nvPr/>
        </p:nvSpPr>
        <p:spPr>
          <a:xfrm>
            <a:off x="111010" y="2711947"/>
            <a:ext cx="8722133" cy="1816860"/>
          </a:xfrm>
          <a:prstGeom prst="roundRect">
            <a:avLst>
              <a:gd name="adj" fmla="val 4454"/>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dirty="0">
              <a:latin typeface="Calibri" panose="020F0502020204030204" pitchFamily="34" charset="0"/>
            </a:endParaRPr>
          </a:p>
          <a:p>
            <a:pPr algn="ctr"/>
            <a:endParaRPr lang="en-US" sz="1400" dirty="0">
              <a:latin typeface="Calibri" panose="020F0502020204030204" pitchFamily="34" charset="0"/>
            </a:endParaRPr>
          </a:p>
          <a:p>
            <a:pPr algn="ctr"/>
            <a:endParaRPr lang="en-US" sz="1400" dirty="0">
              <a:latin typeface="Calibri" panose="020F0502020204030204" pitchFamily="34" charset="0"/>
            </a:endParaRPr>
          </a:p>
          <a:p>
            <a:pPr algn="ctr"/>
            <a:endParaRPr lang="en-US" sz="1400" dirty="0">
              <a:latin typeface="Calibri" panose="020F0502020204030204" pitchFamily="34" charset="0"/>
            </a:endParaRPr>
          </a:p>
        </p:txBody>
      </p:sp>
      <p:sp>
        <p:nvSpPr>
          <p:cNvPr id="37" name="Rectangle 36"/>
          <p:cNvSpPr/>
          <p:nvPr/>
        </p:nvSpPr>
        <p:spPr>
          <a:xfrm>
            <a:off x="419874" y="3548288"/>
            <a:ext cx="2233098" cy="861762"/>
          </a:xfrm>
          <a:prstGeom prst="rect">
            <a:avLst/>
          </a:prstGeom>
        </p:spPr>
        <p:txBody>
          <a:bodyPr wrap="square" anchor="ctr">
            <a:noAutofit/>
          </a:bodyPr>
          <a:lstStyle/>
          <a:p>
            <a:pPr algn="ctr"/>
            <a:r>
              <a:rPr lang="en-US" sz="6600" b="1" dirty="0" smtClean="0">
                <a:solidFill>
                  <a:srgbClr val="FDB813"/>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Calibri" panose="020F0502020204030204" pitchFamily="34" charset="0"/>
              </a:rPr>
              <a:t>1.3x</a:t>
            </a:r>
          </a:p>
        </p:txBody>
      </p:sp>
      <p:sp>
        <p:nvSpPr>
          <p:cNvPr id="38" name="Rectangle 37"/>
          <p:cNvSpPr/>
          <p:nvPr/>
        </p:nvSpPr>
        <p:spPr>
          <a:xfrm>
            <a:off x="277815" y="4314115"/>
            <a:ext cx="2344629" cy="226344"/>
          </a:xfrm>
          <a:prstGeom prst="rect">
            <a:avLst/>
          </a:prstGeom>
        </p:spPr>
        <p:txBody>
          <a:bodyPr wrap="square">
            <a:spAutoFit/>
          </a:bodyPr>
          <a:lstStyle/>
          <a:p>
            <a:pPr algn="ctr">
              <a:lnSpc>
                <a:spcPct val="75000"/>
              </a:lnSpc>
            </a:pPr>
            <a:r>
              <a:rPr lang="en-US" sz="1100" i="1" dirty="0" smtClean="0">
                <a:solidFill>
                  <a:srgbClr val="FFFFFF"/>
                </a:solidFill>
                <a:latin typeface="Calibri" panose="020F0502020204030204" pitchFamily="34" charset="0"/>
                <a:cs typeface="Neo Sans Intel"/>
              </a:rPr>
              <a:t>Maximize </a:t>
            </a:r>
            <a:r>
              <a:rPr lang="en-US" sz="1100" b="1" i="1" dirty="0" smtClean="0">
                <a:solidFill>
                  <a:srgbClr val="FFFFFF"/>
                </a:solidFill>
                <a:latin typeface="Calibri" panose="020F0502020204030204" pitchFamily="34" charset="0"/>
                <a:cs typeface="Neo Sans Intel"/>
              </a:rPr>
              <a:t>SINGLE SWITCH </a:t>
            </a:r>
            <a:r>
              <a:rPr lang="en-US" sz="1100" i="1" dirty="0" smtClean="0">
                <a:solidFill>
                  <a:srgbClr val="FFFFFF"/>
                </a:solidFill>
                <a:latin typeface="Calibri" panose="020F0502020204030204" pitchFamily="34" charset="0"/>
                <a:cs typeface="Neo Sans Intel"/>
              </a:rPr>
              <a:t>investment</a:t>
            </a:r>
            <a:endParaRPr lang="en-US" sz="1100" i="1" dirty="0">
              <a:solidFill>
                <a:srgbClr val="FFFFFF"/>
              </a:solidFill>
              <a:latin typeface="Calibri" panose="020F0502020204030204" pitchFamily="34" charset="0"/>
              <a:cs typeface="Neo Sans Intel"/>
            </a:endParaRPr>
          </a:p>
        </p:txBody>
      </p:sp>
      <p:sp>
        <p:nvSpPr>
          <p:cNvPr id="39" name="Rectangle 38"/>
          <p:cNvSpPr/>
          <p:nvPr/>
        </p:nvSpPr>
        <p:spPr>
          <a:xfrm>
            <a:off x="273955" y="3251776"/>
            <a:ext cx="2335447" cy="375359"/>
          </a:xfrm>
          <a:prstGeom prst="rect">
            <a:avLst/>
          </a:prstGeom>
        </p:spPr>
        <p:txBody>
          <a:bodyPr wrap="square">
            <a:spAutoFit/>
          </a:bodyPr>
          <a:lstStyle/>
          <a:p>
            <a:pPr algn="ctr">
              <a:lnSpc>
                <a:spcPct val="75000"/>
              </a:lnSpc>
            </a:pPr>
            <a:r>
              <a:rPr lang="en-US" sz="1200" i="1" dirty="0" smtClean="0">
                <a:solidFill>
                  <a:srgbClr val="FFFFFF"/>
                </a:solidFill>
                <a:latin typeface="Calibri" panose="020F0502020204030204" pitchFamily="34" charset="0"/>
                <a:cs typeface="Neo Sans Intel"/>
              </a:rPr>
              <a:t>48 ports supports up to 12 add’l nodes by </a:t>
            </a:r>
            <a:r>
              <a:rPr lang="en-US" sz="1200" i="1" u="sng" dirty="0" smtClean="0">
                <a:solidFill>
                  <a:srgbClr val="FFFFFF"/>
                </a:solidFill>
                <a:latin typeface="Calibri" panose="020F0502020204030204" pitchFamily="34" charset="0"/>
                <a:cs typeface="Neo Sans Intel"/>
              </a:rPr>
              <a:t>only</a:t>
            </a:r>
            <a:r>
              <a:rPr lang="en-US" sz="1200" i="1" dirty="0" smtClean="0">
                <a:solidFill>
                  <a:srgbClr val="FFFFFF"/>
                </a:solidFill>
                <a:latin typeface="Calibri" panose="020F0502020204030204" pitchFamily="34" charset="0"/>
                <a:cs typeface="Neo Sans Intel"/>
              </a:rPr>
              <a:t> adding CABLES</a:t>
            </a:r>
            <a:r>
              <a:rPr lang="en-US" sz="1200" i="1" baseline="30000" dirty="0">
                <a:solidFill>
                  <a:srgbClr val="FFFFFF"/>
                </a:solidFill>
                <a:latin typeface="Calibri" panose="020F0502020204030204" pitchFamily="34" charset="0"/>
                <a:cs typeface="Neo Sans Intel"/>
              </a:rPr>
              <a:t>1</a:t>
            </a:r>
          </a:p>
        </p:txBody>
      </p:sp>
      <p:sp>
        <p:nvSpPr>
          <p:cNvPr id="40" name="TextBox 39"/>
          <p:cNvSpPr txBox="1"/>
          <p:nvPr/>
        </p:nvSpPr>
        <p:spPr>
          <a:xfrm>
            <a:off x="3381162" y="3464858"/>
            <a:ext cx="2234379" cy="945192"/>
          </a:xfrm>
          <a:prstGeom prst="rect">
            <a:avLst/>
          </a:prstGeom>
        </p:spPr>
        <p:txBody>
          <a:bodyPr wrap="square" anchor="ctr">
            <a:noAutofit/>
          </a:bodyPr>
          <a:lstStyle>
            <a:defPPr>
              <a:defRPr lang="en-US"/>
            </a:defPPr>
            <a:lvl1pPr>
              <a:defRPr sz="7200" b="1">
                <a:solidFill>
                  <a:srgbClr val="FDB813"/>
                </a:solidFill>
                <a:latin typeface="Calibri" panose="020F0502020204030204" pitchFamily="34" charset="0"/>
                <a:ea typeface="Times New Roman" panose="02020603050405020304" pitchFamily="18" charset="0"/>
                <a:cs typeface="Calibri" panose="020F0502020204030204" pitchFamily="34" charset="0"/>
              </a:defRPr>
            </a:lvl1pPr>
          </a:lstStyle>
          <a:p>
            <a:pPr algn="ctr"/>
            <a:r>
              <a:rPr lang="en-US" sz="1200" dirty="0">
                <a:solidFill>
                  <a:srgbClr val="FFFFFF"/>
                </a:solidFill>
              </a:rPr>
              <a:t>u</a:t>
            </a:r>
            <a:r>
              <a:rPr lang="en-US" sz="1200" dirty="0" smtClean="0">
                <a:solidFill>
                  <a:srgbClr val="FFFFFF"/>
                </a:solidFill>
              </a:rPr>
              <a:t>p to </a:t>
            </a:r>
            <a:r>
              <a:rPr lang="en-US" sz="8000" dirty="0" smtClean="0">
                <a:effectLst>
                  <a:outerShdw blurRad="38100" dist="38100" dir="2700000" algn="tl">
                    <a:srgbClr val="000000">
                      <a:alpha val="43137"/>
                    </a:srgbClr>
                  </a:outerShdw>
                </a:effectLst>
              </a:rPr>
              <a:t>½</a:t>
            </a:r>
            <a:endParaRPr lang="en-US" dirty="0">
              <a:effectLst>
                <a:outerShdw blurRad="38100" dist="38100" dir="2700000" algn="tl">
                  <a:srgbClr val="000000">
                    <a:alpha val="43137"/>
                  </a:srgbClr>
                </a:outerShdw>
              </a:effectLst>
            </a:endParaRPr>
          </a:p>
        </p:txBody>
      </p:sp>
      <p:sp>
        <p:nvSpPr>
          <p:cNvPr id="41" name="Rectangle 40"/>
          <p:cNvSpPr/>
          <p:nvPr/>
        </p:nvSpPr>
        <p:spPr>
          <a:xfrm>
            <a:off x="6388756" y="3051881"/>
            <a:ext cx="2168621" cy="584134"/>
          </a:xfrm>
          <a:prstGeom prst="rect">
            <a:avLst/>
          </a:prstGeom>
        </p:spPr>
        <p:txBody>
          <a:bodyPr wrap="square">
            <a:spAutoFit/>
          </a:bodyPr>
          <a:lstStyle/>
          <a:p>
            <a:pPr algn="ctr">
              <a:lnSpc>
                <a:spcPct val="75000"/>
              </a:lnSpc>
            </a:pPr>
            <a:r>
              <a:rPr lang="en-US" sz="2000" b="1" dirty="0" smtClean="0">
                <a:solidFill>
                  <a:srgbClr val="FFFFFF"/>
                </a:solidFill>
                <a:latin typeface="Calibri" panose="020F0502020204030204" pitchFamily="34" charset="0"/>
                <a:cs typeface="Neo Sans Intel"/>
              </a:rPr>
              <a:t>Higher Scaling</a:t>
            </a:r>
          </a:p>
          <a:p>
            <a:pPr algn="ctr">
              <a:lnSpc>
                <a:spcPct val="75000"/>
              </a:lnSpc>
            </a:pPr>
            <a:r>
              <a:rPr lang="en-US" sz="1100" i="1" dirty="0">
                <a:solidFill>
                  <a:srgbClr val="FFFFFF"/>
                </a:solidFill>
                <a:latin typeface="Calibri" panose="020F0502020204030204" pitchFamily="34" charset="0"/>
                <a:cs typeface="Neo Sans Intel"/>
              </a:rPr>
              <a:t>Over </a:t>
            </a:r>
            <a:r>
              <a:rPr lang="en-US" sz="1100" b="1" i="1" dirty="0">
                <a:solidFill>
                  <a:srgbClr val="FFFFFF"/>
                </a:solidFill>
                <a:latin typeface="Calibri" panose="020F0502020204030204" pitchFamily="34" charset="0"/>
                <a:cs typeface="Neo Sans Intel"/>
              </a:rPr>
              <a:t>27k NODES </a:t>
            </a:r>
            <a:r>
              <a:rPr lang="en-US" sz="1100" i="1" dirty="0">
                <a:solidFill>
                  <a:srgbClr val="FFFFFF"/>
                </a:solidFill>
                <a:latin typeface="Calibri" panose="020F0502020204030204" pitchFamily="34" charset="0"/>
                <a:cs typeface="Neo Sans Intel"/>
              </a:rPr>
              <a:t>in a</a:t>
            </a:r>
            <a:br>
              <a:rPr lang="en-US" sz="1100" i="1" dirty="0">
                <a:solidFill>
                  <a:srgbClr val="FFFFFF"/>
                </a:solidFill>
                <a:latin typeface="Calibri" panose="020F0502020204030204" pitchFamily="34" charset="0"/>
                <a:cs typeface="Neo Sans Intel"/>
              </a:rPr>
            </a:br>
            <a:r>
              <a:rPr lang="en-US" sz="1100" i="1" dirty="0">
                <a:solidFill>
                  <a:srgbClr val="FFFFFF"/>
                </a:solidFill>
                <a:latin typeface="Calibri" panose="020F0502020204030204" pitchFamily="34" charset="0"/>
                <a:cs typeface="Neo Sans Intel"/>
              </a:rPr>
              <a:t>2-tier 5-hop </a:t>
            </a:r>
            <a:r>
              <a:rPr lang="en-US" sz="1100" i="1" dirty="0" smtClean="0">
                <a:solidFill>
                  <a:srgbClr val="FFFFFF"/>
                </a:solidFill>
                <a:latin typeface="Calibri" panose="020F0502020204030204" pitchFamily="34" charset="0"/>
                <a:cs typeface="Neo Sans Intel"/>
              </a:rPr>
              <a:t>FABRIC</a:t>
            </a:r>
            <a:r>
              <a:rPr lang="en-US" sz="1100" i="1" baseline="30000" dirty="0" smtClean="0">
                <a:solidFill>
                  <a:srgbClr val="FFFFFF"/>
                </a:solidFill>
                <a:latin typeface="Calibri" panose="020F0502020204030204" pitchFamily="34" charset="0"/>
                <a:cs typeface="Neo Sans Intel"/>
              </a:rPr>
              <a:t>3</a:t>
            </a:r>
            <a:endParaRPr lang="en-US" sz="1100" i="1" baseline="30000" dirty="0">
              <a:solidFill>
                <a:srgbClr val="FFFFFF"/>
              </a:solidFill>
              <a:latin typeface="Calibri" panose="020F0502020204030204" pitchFamily="34" charset="0"/>
              <a:cs typeface="Neo Sans Intel"/>
            </a:endParaRPr>
          </a:p>
        </p:txBody>
      </p:sp>
      <p:sp>
        <p:nvSpPr>
          <p:cNvPr id="42" name="Rectangle 41"/>
          <p:cNvSpPr/>
          <p:nvPr/>
        </p:nvSpPr>
        <p:spPr>
          <a:xfrm>
            <a:off x="257892" y="3051880"/>
            <a:ext cx="2384476" cy="335989"/>
          </a:xfrm>
          <a:prstGeom prst="rect">
            <a:avLst/>
          </a:prstGeom>
        </p:spPr>
        <p:txBody>
          <a:bodyPr wrap="square">
            <a:spAutoFit/>
          </a:bodyPr>
          <a:lstStyle/>
          <a:p>
            <a:pPr algn="ctr">
              <a:lnSpc>
                <a:spcPct val="75000"/>
              </a:lnSpc>
            </a:pPr>
            <a:r>
              <a:rPr lang="en-US" sz="2000" b="1" dirty="0" smtClean="0">
                <a:solidFill>
                  <a:srgbClr val="FFFFFF"/>
                </a:solidFill>
                <a:latin typeface="Calibri" panose="020F0502020204030204" pitchFamily="34" charset="0"/>
                <a:cs typeface="Neo Sans Intel"/>
              </a:rPr>
              <a:t>Higher Port Density</a:t>
            </a:r>
          </a:p>
        </p:txBody>
      </p:sp>
      <p:sp>
        <p:nvSpPr>
          <p:cNvPr id="43" name="Rectangle 42"/>
          <p:cNvSpPr/>
          <p:nvPr/>
        </p:nvSpPr>
        <p:spPr>
          <a:xfrm>
            <a:off x="439791" y="2824589"/>
            <a:ext cx="2004637" cy="260905"/>
          </a:xfrm>
          <a:prstGeom prst="rect">
            <a:avLst/>
          </a:prstGeom>
          <a:solidFill>
            <a:schemeClr val="bg1">
              <a:alpha val="50000"/>
            </a:schemeClr>
          </a:solidFill>
        </p:spPr>
        <p:txBody>
          <a:bodyPr wrap="square">
            <a:spAutoFit/>
          </a:bodyPr>
          <a:lstStyle/>
          <a:p>
            <a:pPr algn="ctr">
              <a:lnSpc>
                <a:spcPct val="75000"/>
              </a:lnSpc>
            </a:pPr>
            <a:r>
              <a:rPr lang="en-US" sz="1400" b="1" dirty="0" smtClean="0">
                <a:latin typeface="Calibri" panose="020F0502020204030204" pitchFamily="34" charset="0"/>
                <a:cs typeface="Neo Sans Intel"/>
              </a:rPr>
              <a:t>Small Clusters</a:t>
            </a:r>
            <a:endParaRPr lang="en-US" sz="600" b="1" dirty="0">
              <a:latin typeface="Calibri" panose="020F0502020204030204" pitchFamily="34" charset="0"/>
              <a:cs typeface="Neo Sans Intel"/>
            </a:endParaRPr>
          </a:p>
        </p:txBody>
      </p:sp>
      <p:sp>
        <p:nvSpPr>
          <p:cNvPr id="44" name="Rectangle 43"/>
          <p:cNvSpPr/>
          <p:nvPr/>
        </p:nvSpPr>
        <p:spPr>
          <a:xfrm>
            <a:off x="3547175" y="2815959"/>
            <a:ext cx="2004637" cy="260905"/>
          </a:xfrm>
          <a:prstGeom prst="rect">
            <a:avLst/>
          </a:prstGeom>
          <a:solidFill>
            <a:schemeClr val="bg1">
              <a:alpha val="50000"/>
            </a:schemeClr>
          </a:solidFill>
        </p:spPr>
        <p:txBody>
          <a:bodyPr wrap="square">
            <a:spAutoFit/>
          </a:bodyPr>
          <a:lstStyle/>
          <a:p>
            <a:pPr algn="ctr">
              <a:lnSpc>
                <a:spcPct val="75000"/>
              </a:lnSpc>
            </a:pPr>
            <a:r>
              <a:rPr lang="en-US" sz="1400" b="1" dirty="0" smtClean="0">
                <a:latin typeface="Calibri" panose="020F0502020204030204" pitchFamily="34" charset="0"/>
                <a:cs typeface="Neo Sans Intel"/>
              </a:rPr>
              <a:t>“Mainstream” Clusters</a:t>
            </a:r>
            <a:endParaRPr lang="en-US" sz="600" b="1" dirty="0">
              <a:latin typeface="Calibri" panose="020F0502020204030204" pitchFamily="34" charset="0"/>
              <a:cs typeface="Neo Sans Intel"/>
            </a:endParaRPr>
          </a:p>
        </p:txBody>
      </p:sp>
      <p:sp>
        <p:nvSpPr>
          <p:cNvPr id="45" name="Rectangle 44"/>
          <p:cNvSpPr/>
          <p:nvPr/>
        </p:nvSpPr>
        <p:spPr>
          <a:xfrm>
            <a:off x="6503404" y="2826583"/>
            <a:ext cx="2004637" cy="260905"/>
          </a:xfrm>
          <a:prstGeom prst="rect">
            <a:avLst/>
          </a:prstGeom>
          <a:solidFill>
            <a:schemeClr val="bg1">
              <a:alpha val="50000"/>
            </a:schemeClr>
          </a:solidFill>
        </p:spPr>
        <p:txBody>
          <a:bodyPr wrap="square">
            <a:spAutoFit/>
          </a:bodyPr>
          <a:lstStyle/>
          <a:p>
            <a:pPr algn="ctr">
              <a:lnSpc>
                <a:spcPct val="75000"/>
              </a:lnSpc>
            </a:pPr>
            <a:r>
              <a:rPr lang="en-US" sz="1400" b="1" dirty="0" smtClean="0">
                <a:latin typeface="Calibri" panose="020F0502020204030204" pitchFamily="34" charset="0"/>
                <a:cs typeface="Neo Sans Intel"/>
              </a:rPr>
              <a:t>Supercomputers</a:t>
            </a:r>
            <a:endParaRPr lang="en-US" sz="600" b="1" dirty="0">
              <a:latin typeface="Calibri" panose="020F0502020204030204" pitchFamily="34" charset="0"/>
              <a:cs typeface="Neo Sans Intel"/>
            </a:endParaRPr>
          </a:p>
        </p:txBody>
      </p:sp>
      <p:sp>
        <p:nvSpPr>
          <p:cNvPr id="52" name="Rectangle 51"/>
          <p:cNvSpPr/>
          <p:nvPr/>
        </p:nvSpPr>
        <p:spPr>
          <a:xfrm>
            <a:off x="3383174" y="3051881"/>
            <a:ext cx="2328293" cy="335989"/>
          </a:xfrm>
          <a:prstGeom prst="rect">
            <a:avLst/>
          </a:prstGeom>
        </p:spPr>
        <p:txBody>
          <a:bodyPr wrap="square">
            <a:spAutoFit/>
          </a:bodyPr>
          <a:lstStyle/>
          <a:p>
            <a:pPr algn="ctr">
              <a:lnSpc>
                <a:spcPct val="75000"/>
              </a:lnSpc>
            </a:pPr>
            <a:r>
              <a:rPr lang="en-US" sz="2000" b="1" dirty="0" smtClean="0">
                <a:solidFill>
                  <a:srgbClr val="FFFFFF"/>
                </a:solidFill>
                <a:latin typeface="Calibri" panose="020F0502020204030204" pitchFamily="34" charset="0"/>
                <a:cs typeface="Neo Sans Intel"/>
              </a:rPr>
              <a:t>Fewer Switches</a:t>
            </a:r>
            <a:r>
              <a:rPr lang="en-US" sz="2000" b="1" baseline="30000" dirty="0" smtClean="0">
                <a:solidFill>
                  <a:srgbClr val="FFFFFF"/>
                </a:solidFill>
                <a:latin typeface="Calibri" panose="020F0502020204030204" pitchFamily="34" charset="0"/>
                <a:cs typeface="Neo Sans Intel"/>
              </a:rPr>
              <a:t>2</a:t>
            </a:r>
            <a:endParaRPr lang="en-US" sz="2000" b="1" dirty="0" smtClean="0">
              <a:solidFill>
                <a:srgbClr val="FFFFFF"/>
              </a:solidFill>
              <a:latin typeface="Calibri" panose="020F0502020204030204" pitchFamily="34" charset="0"/>
              <a:cs typeface="Neo Sans Intel"/>
            </a:endParaRPr>
          </a:p>
        </p:txBody>
      </p:sp>
      <p:sp>
        <p:nvSpPr>
          <p:cNvPr id="53" name="Rectangle 52"/>
          <p:cNvSpPr/>
          <p:nvPr/>
        </p:nvSpPr>
        <p:spPr>
          <a:xfrm>
            <a:off x="6388756" y="3548288"/>
            <a:ext cx="2098780" cy="861762"/>
          </a:xfrm>
          <a:prstGeom prst="rect">
            <a:avLst/>
          </a:prstGeom>
        </p:spPr>
        <p:txBody>
          <a:bodyPr wrap="square" anchor="ctr">
            <a:noAutofit/>
          </a:bodyPr>
          <a:lstStyle/>
          <a:p>
            <a:pPr algn="ctr"/>
            <a:r>
              <a:rPr lang="en-US" sz="6600" b="1" dirty="0" smtClean="0">
                <a:solidFill>
                  <a:srgbClr val="FDB813"/>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Calibri" panose="020F0502020204030204" pitchFamily="34" charset="0"/>
              </a:rPr>
              <a:t>2.3x</a:t>
            </a:r>
          </a:p>
        </p:txBody>
      </p:sp>
      <p:sp>
        <p:nvSpPr>
          <p:cNvPr id="4" name="Rectangle 3"/>
          <p:cNvSpPr/>
          <p:nvPr/>
        </p:nvSpPr>
        <p:spPr>
          <a:xfrm>
            <a:off x="7521050" y="-6517"/>
            <a:ext cx="1622950" cy="172355"/>
          </a:xfrm>
          <a:prstGeom prst="rect">
            <a:avLst/>
          </a:prstGeom>
          <a:solidFill>
            <a:schemeClr val="bg1">
              <a:lumMod val="40000"/>
              <a:lumOff val="60000"/>
            </a:schemeClr>
          </a:solidFill>
        </p:spPr>
        <p:txBody>
          <a:bodyPr wrap="square" lIns="9144" tIns="9144" rIns="9144" bIns="9144" anchor="ctr" anchorCtr="1">
            <a:spAutoFit/>
          </a:bodyPr>
          <a:lstStyle/>
          <a:p>
            <a:r>
              <a:rPr lang="en-US" sz="1000" u="sng" dirty="0">
                <a:solidFill>
                  <a:srgbClr val="993366"/>
                </a:solidFill>
                <a:latin typeface="Intel Clear" panose="020B0604020203020204" pitchFamily="34" charset="0"/>
                <a:ea typeface="Calibri" panose="020F0502020204030204" pitchFamily="34" charset="0"/>
                <a:cs typeface="Times New Roman" panose="02020603050405020304" pitchFamily="18" charset="0"/>
                <a:hlinkClick r:id="rId3"/>
              </a:rPr>
              <a:t>www.intel.com/omnipath</a:t>
            </a:r>
            <a:endParaRPr lang="en-US" sz="1000" dirty="0"/>
          </a:p>
        </p:txBody>
      </p:sp>
      <p:sp>
        <p:nvSpPr>
          <p:cNvPr id="5" name="Rectangle 4"/>
          <p:cNvSpPr/>
          <p:nvPr/>
        </p:nvSpPr>
        <p:spPr>
          <a:xfrm>
            <a:off x="11290" y="4614790"/>
            <a:ext cx="8060426" cy="550151"/>
          </a:xfrm>
          <a:prstGeom prst="rect">
            <a:avLst/>
          </a:prstGeom>
          <a:noFill/>
        </p:spPr>
        <p:txBody>
          <a:bodyPr wrap="square">
            <a:spAutoFit/>
          </a:bodyPr>
          <a:lstStyle/>
          <a:p>
            <a:pPr>
              <a:lnSpc>
                <a:spcPct val="70000"/>
              </a:lnSpc>
            </a:pPr>
            <a:r>
              <a:rPr lang="en-US" sz="700" baseline="30000" dirty="0">
                <a:latin typeface="Calibri" panose="020F0502020204030204" pitchFamily="34" charset="0"/>
              </a:rPr>
              <a:t>1</a:t>
            </a:r>
            <a:r>
              <a:rPr lang="en-US" sz="700" dirty="0">
                <a:latin typeface="Calibri" panose="020F0502020204030204" pitchFamily="34" charset="0"/>
              </a:rPr>
              <a:t> As compared to a shipping 36-port edge InfiniBand switch. </a:t>
            </a:r>
            <a:r>
              <a:rPr lang="en-US" sz="700" dirty="0" smtClean="0">
                <a:latin typeface="Calibri" panose="020F0502020204030204" pitchFamily="34" charset="0"/>
              </a:rPr>
              <a:t>  </a:t>
            </a:r>
            <a:r>
              <a:rPr lang="en-US" sz="700" baseline="30000" dirty="0" smtClean="0">
                <a:latin typeface="Calibri" panose="020F0502020204030204" pitchFamily="34" charset="0"/>
              </a:rPr>
              <a:t>2</a:t>
            </a:r>
            <a:r>
              <a:rPr lang="en-US" sz="700" dirty="0" smtClean="0">
                <a:latin typeface="Calibri" panose="020F0502020204030204" pitchFamily="34" charset="0"/>
              </a:rPr>
              <a:t> </a:t>
            </a:r>
            <a:r>
              <a:rPr lang="en-US" sz="700" dirty="0">
                <a:latin typeface="Calibri" panose="020F0502020204030204" pitchFamily="34" charset="0"/>
              </a:rPr>
              <a:t>Reduction in up to ½ fewer switches claim based on a 1024-node full bisectional bandwidth (FBB) Fat-Tree configuration, using a 48-port switch for Intel® Omni-Path cluster and 36-port switch ASIC for either Mellanox or Intel® True Scale clusters</a:t>
            </a:r>
            <a:r>
              <a:rPr lang="en-US" sz="700" dirty="0" smtClean="0">
                <a:latin typeface="Calibri" panose="020F0502020204030204" pitchFamily="34" charset="0"/>
              </a:rPr>
              <a:t>.   </a:t>
            </a:r>
            <a:r>
              <a:rPr lang="en-US" sz="700" baseline="30000" dirty="0" smtClean="0">
                <a:latin typeface="Calibri" panose="020F0502020204030204" pitchFamily="34" charset="0"/>
              </a:rPr>
              <a:t>3</a:t>
            </a:r>
            <a:r>
              <a:rPr lang="en-US" sz="700" dirty="0" smtClean="0">
                <a:latin typeface="Calibri" panose="020F0502020204030204" pitchFamily="34" charset="0"/>
              </a:rPr>
              <a:t> </a:t>
            </a:r>
            <a:r>
              <a:rPr lang="en-US" sz="700" dirty="0">
                <a:latin typeface="Calibri" panose="020F0502020204030204" pitchFamily="34" charset="0"/>
              </a:rPr>
              <a:t>A2.3X based on 27,648 nodes based on a cluster configured with the Intel® Omni-Path Architecture using 48-port switch ASICs, as compared with a 36-port switch chip that can support up to 11,664 nodes</a:t>
            </a:r>
            <a:r>
              <a:rPr lang="en-US" sz="700" dirty="0" smtClean="0">
                <a:latin typeface="Calibri" panose="020F0502020204030204" pitchFamily="34" charset="0"/>
              </a:rPr>
              <a:t>.   </a:t>
            </a:r>
            <a:r>
              <a:rPr lang="en-US" sz="700" baseline="30000" dirty="0" smtClean="0">
                <a:latin typeface="Calibri" panose="020F0502020204030204" pitchFamily="34" charset="0"/>
              </a:rPr>
              <a:t>4 </a:t>
            </a:r>
            <a:r>
              <a:rPr lang="en-US" sz="700" dirty="0">
                <a:latin typeface="Calibri" panose="020F0502020204030204" pitchFamily="34" charset="0"/>
              </a:rPr>
              <a:t>Latency reductions based on Mellanox CS7500 Director Switch and Mellanox SB7700/SB7790 Edge switches compared to preliminary Intel simulations for Intel® Omni-Path switches, based on a 1024-node full bisectional bandwidth (FBB) Fat-Tree configuration (2-tier, 5 total switch hops), using a 48-port switch for Intel® Omni-Path cluster and 36-port switch ASIC for either Mellanox or Intel® True Scale clusters. Results have been estimated or simulated using internal Intel analysis or architecture simulation or modeling, and provided to you for informational purposes. Any differences in your system hardware, software or configuration may affect your actual performance.”</a:t>
            </a:r>
          </a:p>
        </p:txBody>
      </p:sp>
      <p:sp>
        <p:nvSpPr>
          <p:cNvPr id="48" name="Slide Number Placeholder 4"/>
          <p:cNvSpPr>
            <a:spLocks noGrp="1"/>
          </p:cNvSpPr>
          <p:nvPr>
            <p:ph type="sldNum" sz="quarter" idx="4"/>
          </p:nvPr>
        </p:nvSpPr>
        <p:spPr>
          <a:xfrm>
            <a:off x="8505825" y="4869657"/>
            <a:ext cx="501650" cy="273844"/>
          </a:xfrm>
          <a:prstGeom prst="rect">
            <a:avLst/>
          </a:prstGeom>
        </p:spPr>
        <p:txBody>
          <a:bodyPr/>
          <a:lstStyle/>
          <a:p>
            <a:pPr>
              <a:defRPr/>
            </a:pPr>
            <a:fld id="{EF307A7D-62E7-430F-B61A-8EBF189C9088}" type="slidenum">
              <a:rPr lang="en-US" smtClean="0"/>
              <a:pPr>
                <a:defRPr/>
              </a:pPr>
              <a:t>40</a:t>
            </a:fld>
            <a:endParaRPr lang="en-US" dirty="0"/>
          </a:p>
        </p:txBody>
      </p:sp>
    </p:spTree>
    <p:extLst>
      <p:ext uri="{BB962C8B-B14F-4D97-AF65-F5344CB8AC3E}">
        <p14:creationId xmlns:p14="http://schemas.microsoft.com/office/powerpoint/2010/main" val="1882164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3"/>
          <a:stretch>
            <a:fillRect/>
          </a:stretch>
        </p:blipFill>
        <p:spPr>
          <a:xfrm rot="16200000">
            <a:off x="8098663" y="2636095"/>
            <a:ext cx="1050272" cy="580652"/>
          </a:xfrm>
          <a:prstGeom prst="rect">
            <a:avLst/>
          </a:prstGeom>
        </p:spPr>
      </p:pic>
      <p:sp>
        <p:nvSpPr>
          <p:cNvPr id="56" name="Rounded Rectangle 55"/>
          <p:cNvSpPr/>
          <p:nvPr/>
        </p:nvSpPr>
        <p:spPr>
          <a:xfrm>
            <a:off x="1099222" y="1857894"/>
            <a:ext cx="5301578" cy="2714107"/>
          </a:xfrm>
          <a:prstGeom prst="roundRect">
            <a:avLst>
              <a:gd name="adj" fmla="val 1719"/>
            </a:avLst>
          </a:prstGeom>
          <a:solidFill>
            <a:schemeClr val="accent1">
              <a:alpha val="75000"/>
            </a:schemeClr>
          </a:solidFill>
          <a:ln>
            <a:noFill/>
          </a:ln>
          <a:effectLst/>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ctr"/>
            <a:endParaRPr lang="en-US"/>
          </a:p>
        </p:txBody>
      </p:sp>
      <p:sp>
        <p:nvSpPr>
          <p:cNvPr id="3" name="Title 2"/>
          <p:cNvSpPr>
            <a:spLocks noGrp="1"/>
          </p:cNvSpPr>
          <p:nvPr>
            <p:ph type="title"/>
          </p:nvPr>
        </p:nvSpPr>
        <p:spPr/>
        <p:txBody>
          <a:bodyPr/>
          <a:lstStyle/>
          <a:p>
            <a:r>
              <a:rPr lang="en-US" smtClean="0"/>
              <a:t>Intel® Omni-Path Architecture Product Portfolio</a:t>
            </a:r>
            <a:endParaRPr lang="en-US" dirty="0"/>
          </a:p>
        </p:txBody>
      </p:sp>
      <p:sp>
        <p:nvSpPr>
          <p:cNvPr id="4" name="Slide Number Placeholder 3"/>
          <p:cNvSpPr>
            <a:spLocks noGrp="1"/>
          </p:cNvSpPr>
          <p:nvPr>
            <p:ph type="sldNum" sz="quarter" idx="12"/>
          </p:nvPr>
        </p:nvSpPr>
        <p:spPr>
          <a:prstGeom prst="rect">
            <a:avLst/>
          </a:prstGeom>
        </p:spPr>
        <p:txBody>
          <a:bodyPr lIns="68580" tIns="34290" rIns="68580" bIns="34290"/>
          <a:lstStyle/>
          <a:p>
            <a:fld id="{EE2556C5-CE8C-6547-B838-EA80C61A4AF7}" type="slidenum">
              <a:rPr lang="en-US" smtClean="0"/>
              <a:pPr/>
              <a:t>41</a:t>
            </a:fld>
            <a:endParaRPr lang="en-US"/>
          </a:p>
        </p:txBody>
      </p:sp>
      <p:grpSp>
        <p:nvGrpSpPr>
          <p:cNvPr id="2" name="Group 1"/>
          <p:cNvGrpSpPr/>
          <p:nvPr/>
        </p:nvGrpSpPr>
        <p:grpSpPr>
          <a:xfrm>
            <a:off x="-34106" y="2933483"/>
            <a:ext cx="1139685" cy="1099789"/>
            <a:chOff x="3004880" y="3888150"/>
            <a:chExt cx="1519580" cy="1466385"/>
          </a:xfrm>
        </p:grpSpPr>
        <p:pic>
          <p:nvPicPr>
            <p:cNvPr id="9" name="Picture 8" descr="DSB_2-skt_HFF_sys_r3.jpg"/>
            <p:cNvPicPr>
              <a:picLocks noChangeAspect="1"/>
            </p:cNvPicPr>
            <p:nvPr/>
          </p:nvPicPr>
          <p:blipFill>
            <a:blip r:embed="rId4" cstate="print">
              <a:clrChange>
                <a:clrFrom>
                  <a:srgbClr val="FDFDFD"/>
                </a:clrFrom>
                <a:clrTo>
                  <a:srgbClr val="FDFDFD">
                    <a:alpha val="0"/>
                  </a:srgbClr>
                </a:clrTo>
              </a:clrChange>
            </a:blip>
            <a:srcRect l="14190" t="17937" r="18254" b="16190"/>
            <a:stretch>
              <a:fillRect/>
            </a:stretch>
          </p:blipFill>
          <p:spPr>
            <a:xfrm>
              <a:off x="3204111" y="3888150"/>
              <a:ext cx="1201556" cy="673296"/>
            </a:xfrm>
            <a:prstGeom prst="rect">
              <a:avLst/>
            </a:prstGeom>
          </p:spPr>
        </p:pic>
        <p:sp>
          <p:nvSpPr>
            <p:cNvPr id="17" name="TextBox 16"/>
            <p:cNvSpPr txBox="1"/>
            <p:nvPr/>
          </p:nvSpPr>
          <p:spPr>
            <a:xfrm>
              <a:off x="3004880" y="4738982"/>
              <a:ext cx="1519580" cy="615553"/>
            </a:xfrm>
            <a:prstGeom prst="rect">
              <a:avLst/>
            </a:prstGeom>
            <a:noFill/>
          </p:spPr>
          <p:txBody>
            <a:bodyPr wrap="none" rtlCol="0">
              <a:spAutoFit/>
            </a:bodyPr>
            <a:lstStyle/>
            <a:p>
              <a:pPr algn="ctr"/>
              <a:r>
                <a:rPr lang="en-US" sz="1200" b="1" dirty="0">
                  <a:solidFill>
                    <a:schemeClr val="accent1"/>
                  </a:solidFill>
                  <a:latin typeface="Intel Clear" panose="020B0604020203020204" pitchFamily="34" charset="0"/>
                </a:rPr>
                <a:t>Custom Mezz</a:t>
              </a:r>
              <a:br>
                <a:rPr lang="en-US" sz="1200" b="1" dirty="0">
                  <a:solidFill>
                    <a:schemeClr val="accent1"/>
                  </a:solidFill>
                  <a:latin typeface="Intel Clear" panose="020B0604020203020204" pitchFamily="34" charset="0"/>
                </a:rPr>
              </a:br>
              <a:r>
                <a:rPr lang="en-US" sz="1200" b="1" dirty="0">
                  <a:solidFill>
                    <a:schemeClr val="accent1"/>
                  </a:solidFill>
                  <a:latin typeface="Intel Clear" panose="020B0604020203020204" pitchFamily="34" charset="0"/>
                </a:rPr>
                <a:t>&amp; PCIe Cards</a:t>
              </a:r>
            </a:p>
          </p:txBody>
        </p:sp>
      </p:grpSp>
      <p:grpSp>
        <p:nvGrpSpPr>
          <p:cNvPr id="7" name="Group 6"/>
          <p:cNvGrpSpPr/>
          <p:nvPr/>
        </p:nvGrpSpPr>
        <p:grpSpPr>
          <a:xfrm>
            <a:off x="6053037" y="2625852"/>
            <a:ext cx="1433613" cy="1402788"/>
            <a:chOff x="7896480" y="3501136"/>
            <a:chExt cx="1911484" cy="1870385"/>
          </a:xfrm>
        </p:grpSpPr>
        <p:pic>
          <p:nvPicPr>
            <p:cNvPr id="21" name="Picture 13" descr="P1012038"/>
            <p:cNvPicPr>
              <a:picLocks noChangeAspect="1" noChangeArrowheads="1"/>
            </p:cNvPicPr>
            <p:nvPr/>
          </p:nvPicPr>
          <p:blipFill>
            <a:blip r:embed="rId5" cstate="print"/>
            <a:srcRect/>
            <a:stretch>
              <a:fillRect/>
            </a:stretch>
          </p:blipFill>
          <p:spPr bwMode="auto">
            <a:xfrm rot="16200000">
              <a:off x="8182639" y="3953788"/>
              <a:ext cx="1144021" cy="238717"/>
            </a:xfrm>
            <a:prstGeom prst="rect">
              <a:avLst/>
            </a:prstGeom>
            <a:noFill/>
            <a:ln w="9525">
              <a:noFill/>
              <a:miter lim="800000"/>
              <a:headEnd/>
              <a:tailEnd/>
            </a:ln>
          </p:spPr>
        </p:pic>
        <p:sp>
          <p:nvSpPr>
            <p:cNvPr id="35" name="TextBox 34"/>
            <p:cNvSpPr txBox="1"/>
            <p:nvPr/>
          </p:nvSpPr>
          <p:spPr>
            <a:xfrm>
              <a:off x="7896480" y="4755968"/>
              <a:ext cx="1911484" cy="615553"/>
            </a:xfrm>
            <a:prstGeom prst="rect">
              <a:avLst/>
            </a:prstGeom>
            <a:noFill/>
          </p:spPr>
          <p:txBody>
            <a:bodyPr wrap="square" rtlCol="0">
              <a:spAutoFit/>
            </a:bodyPr>
            <a:lstStyle/>
            <a:p>
              <a:pPr algn="ctr"/>
              <a:r>
                <a:rPr lang="en-US" sz="1200" b="1" dirty="0">
                  <a:solidFill>
                    <a:schemeClr val="accent1"/>
                  </a:solidFill>
                  <a:latin typeface="Intel Clear" panose="020B0604020203020204" pitchFamily="34" charset="0"/>
                </a:rPr>
                <a:t>Custom</a:t>
              </a:r>
              <a:br>
                <a:rPr lang="en-US" sz="1200" b="1" dirty="0">
                  <a:solidFill>
                    <a:schemeClr val="accent1"/>
                  </a:solidFill>
                  <a:latin typeface="Intel Clear" panose="020B0604020203020204" pitchFamily="34" charset="0"/>
                </a:rPr>
              </a:br>
              <a:r>
                <a:rPr lang="en-US" sz="1200" b="1" dirty="0">
                  <a:solidFill>
                    <a:schemeClr val="accent1"/>
                  </a:solidFill>
                  <a:latin typeface="Intel Clear" panose="020B0604020203020204" pitchFamily="34" charset="0"/>
                </a:rPr>
                <a:t>Switches</a:t>
              </a:r>
            </a:p>
          </p:txBody>
        </p:sp>
      </p:grpSp>
      <p:grpSp>
        <p:nvGrpSpPr>
          <p:cNvPr id="12" name="Group 11"/>
          <p:cNvGrpSpPr/>
          <p:nvPr/>
        </p:nvGrpSpPr>
        <p:grpSpPr>
          <a:xfrm>
            <a:off x="1125323" y="3037007"/>
            <a:ext cx="1039503" cy="1232780"/>
            <a:chOff x="-16496" y="4038209"/>
            <a:chExt cx="1386004" cy="1643707"/>
          </a:xfrm>
        </p:grpSpPr>
        <p:pic>
          <p:nvPicPr>
            <p:cNvPr id="10" name="Picture 6" descr="Q2560hba"/>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274245" y="4038209"/>
              <a:ext cx="695417" cy="472699"/>
            </a:xfrm>
            <a:prstGeom prst="rect">
              <a:avLst/>
            </a:prstGeom>
            <a:noFill/>
            <a:ln w="9525">
              <a:noFill/>
              <a:miter lim="800000"/>
              <a:headEnd/>
              <a:tailEnd/>
            </a:ln>
          </p:spPr>
        </p:pic>
        <p:sp>
          <p:nvSpPr>
            <p:cNvPr id="18" name="TextBox 17"/>
            <p:cNvSpPr txBox="1"/>
            <p:nvPr/>
          </p:nvSpPr>
          <p:spPr>
            <a:xfrm>
              <a:off x="-16496" y="4738068"/>
              <a:ext cx="1386004" cy="943848"/>
            </a:xfrm>
            <a:prstGeom prst="rect">
              <a:avLst/>
            </a:prstGeom>
            <a:noFill/>
          </p:spPr>
          <p:txBody>
            <a:bodyPr wrap="none" rtlCol="0">
              <a:spAutoFit/>
            </a:bodyPr>
            <a:lstStyle/>
            <a:p>
              <a:pPr algn="ctr"/>
              <a:r>
                <a:rPr lang="en-US" sz="1200" b="1" dirty="0">
                  <a:solidFill>
                    <a:schemeClr val="bg1"/>
                  </a:solidFill>
                  <a:latin typeface="Intel Clear" panose="020B0604020203020204" pitchFamily="34" charset="0"/>
                </a:rPr>
                <a:t>Standard</a:t>
              </a:r>
            </a:p>
            <a:p>
              <a:pPr algn="ctr"/>
              <a:r>
                <a:rPr lang="en-US" sz="1200" b="1" dirty="0">
                  <a:solidFill>
                    <a:schemeClr val="bg1"/>
                  </a:solidFill>
                  <a:latin typeface="Intel Clear" panose="020B0604020203020204" pitchFamily="34" charset="0"/>
                </a:rPr>
                <a:t>PCIe Board</a:t>
              </a:r>
              <a:r>
                <a:rPr lang="en-US" sz="1200" baseline="30000" dirty="0">
                  <a:solidFill>
                    <a:schemeClr val="bg1"/>
                  </a:solidFill>
                  <a:latin typeface="Intel Clear" panose="020B0604020203020204" pitchFamily="34" charset="0"/>
                </a:rPr>
                <a:t>1</a:t>
              </a:r>
              <a:r>
                <a:rPr lang="en-US" sz="800" dirty="0">
                  <a:solidFill>
                    <a:schemeClr val="bg1"/>
                  </a:solidFill>
                  <a:latin typeface="Intel Clear" panose="020B0604020203020204" pitchFamily="34" charset="0"/>
                </a:rPr>
                <a:t/>
              </a:r>
              <a:br>
                <a:rPr lang="en-US" sz="800" dirty="0">
                  <a:solidFill>
                    <a:schemeClr val="bg1"/>
                  </a:solidFill>
                  <a:latin typeface="Intel Clear" panose="020B0604020203020204" pitchFamily="34" charset="0"/>
                </a:rPr>
              </a:br>
              <a:r>
                <a:rPr lang="en-US" sz="800" dirty="0">
                  <a:solidFill>
                    <a:schemeClr val="bg1"/>
                  </a:solidFill>
                  <a:latin typeface="Intel Clear" panose="020B0604020203020204" pitchFamily="34" charset="0"/>
                </a:rPr>
                <a:t>[code name</a:t>
              </a:r>
              <a:br>
                <a:rPr lang="en-US" sz="800" dirty="0">
                  <a:solidFill>
                    <a:schemeClr val="bg1"/>
                  </a:solidFill>
                  <a:latin typeface="Intel Clear" panose="020B0604020203020204" pitchFamily="34" charset="0"/>
                </a:rPr>
              </a:br>
              <a:r>
                <a:rPr lang="en-US" sz="800" dirty="0">
                  <a:solidFill>
                    <a:schemeClr val="bg1"/>
                  </a:solidFill>
                  <a:latin typeface="Intel Clear" panose="020B0604020203020204" pitchFamily="34" charset="0"/>
                </a:rPr>
                <a:t>Chippewa Forest]</a:t>
              </a:r>
            </a:p>
          </p:txBody>
        </p:sp>
      </p:grpSp>
      <p:sp>
        <p:nvSpPr>
          <p:cNvPr id="5" name="Rounded Rectangle 625"/>
          <p:cNvSpPr/>
          <p:nvPr/>
        </p:nvSpPr>
        <p:spPr bwMode="auto">
          <a:xfrm>
            <a:off x="1407009" y="1075615"/>
            <a:ext cx="514793" cy="379412"/>
          </a:xfrm>
          <a:prstGeom prst="roundRect">
            <a:avLst>
              <a:gd name="adj" fmla="val 9962"/>
            </a:avLst>
          </a:prstGeom>
          <a:gradFill flip="none" rotWithShape="1">
            <a:gsLst>
              <a:gs pos="0">
                <a:schemeClr val="tx2">
                  <a:lumMod val="60000"/>
                  <a:lumOff val="40000"/>
                  <a:shade val="30000"/>
                  <a:satMod val="115000"/>
                </a:schemeClr>
              </a:gs>
              <a:gs pos="50000">
                <a:schemeClr val="tx2">
                  <a:lumMod val="60000"/>
                  <a:lumOff val="40000"/>
                  <a:shade val="67500"/>
                  <a:satMod val="115000"/>
                </a:schemeClr>
              </a:gs>
              <a:gs pos="100000">
                <a:schemeClr val="tx2">
                  <a:lumMod val="60000"/>
                  <a:lumOff val="40000"/>
                  <a:shade val="100000"/>
                  <a:satMod val="115000"/>
                </a:schemeClr>
              </a:gs>
            </a:gsLst>
            <a:lin ang="5400000" scaled="1"/>
            <a:tileRect/>
          </a:gradFill>
          <a:ln w="12700" cap="flat" cmpd="sng" algn="ctr">
            <a:solidFill>
              <a:schemeClr val="bg1"/>
            </a:solidFill>
            <a:prstDash val="solid"/>
            <a:round/>
            <a:headEnd type="none" w="med" len="med"/>
            <a:tailEnd type="none" w="med" len="med"/>
          </a:ln>
          <a:effectLst/>
        </p:spPr>
        <p:txBody>
          <a:bodyPr wrap="none" lIns="64008" tIns="32004" rIns="64008" bIns="32004" anchor="ctr"/>
          <a:lstStyle/>
          <a:p>
            <a:pPr algn="ctr" defTabSz="640064">
              <a:lnSpc>
                <a:spcPct val="75000"/>
              </a:lnSpc>
              <a:spcBef>
                <a:spcPct val="50000"/>
              </a:spcBef>
              <a:buClr>
                <a:srgbClr val="061922"/>
              </a:buClr>
              <a:defRPr/>
            </a:pPr>
            <a:r>
              <a:rPr lang="en-US" sz="900" b="1" kern="0" dirty="0">
                <a:solidFill>
                  <a:srgbClr val="FFFFFF"/>
                </a:solidFill>
                <a:effectLst>
                  <a:outerShdw blurRad="38100" dist="38100" dir="2700000" algn="tl">
                    <a:srgbClr val="000000">
                      <a:alpha val="43137"/>
                    </a:srgbClr>
                  </a:outerShdw>
                </a:effectLst>
                <a:latin typeface="Intel Clear" panose="020B0604020203020204" pitchFamily="34" charset="0"/>
                <a:cs typeface="Arial" charset="0"/>
              </a:rPr>
              <a:t>HF</a:t>
            </a:r>
            <a:r>
              <a:rPr lang="en-US" sz="900" b="1" kern="0" dirty="0">
                <a:solidFill>
                  <a:srgbClr val="FFFFFF"/>
                </a:solidFill>
                <a:effectLst>
                  <a:outerShdw blurRad="38100" dist="38100" dir="2700000" algn="tl">
                    <a:srgbClr val="000000">
                      <a:alpha val="43137"/>
                    </a:srgbClr>
                  </a:outerShdw>
                </a:effectLst>
                <a:latin typeface="Intel Clear" panose="020B0604020203020204" pitchFamily="34" charset="0"/>
                <a:cs typeface="Arial"/>
              </a:rPr>
              <a:t>I</a:t>
            </a:r>
          </a:p>
          <a:p>
            <a:pPr algn="ctr" defTabSz="640064">
              <a:lnSpc>
                <a:spcPct val="75000"/>
              </a:lnSpc>
              <a:spcBef>
                <a:spcPct val="50000"/>
              </a:spcBef>
              <a:buClr>
                <a:srgbClr val="061922"/>
              </a:buClr>
              <a:defRPr/>
            </a:pPr>
            <a:r>
              <a:rPr lang="en-US" sz="900" b="1" kern="0" dirty="0">
                <a:solidFill>
                  <a:prstClr val="white"/>
                </a:solidFill>
                <a:effectLst>
                  <a:outerShdw blurRad="38100" dist="38100" dir="2700000" algn="tl">
                    <a:srgbClr val="000000">
                      <a:alpha val="43137"/>
                    </a:srgbClr>
                  </a:outerShdw>
                </a:effectLst>
                <a:latin typeface="Intel Clear" panose="020B0604020203020204" pitchFamily="34" charset="0"/>
                <a:cs typeface="Arial"/>
              </a:rPr>
              <a:t>ASIC</a:t>
            </a:r>
          </a:p>
        </p:txBody>
      </p:sp>
      <p:sp>
        <p:nvSpPr>
          <p:cNvPr id="11" name="TextBox 10"/>
          <p:cNvSpPr txBox="1"/>
          <p:nvPr/>
        </p:nvSpPr>
        <p:spPr>
          <a:xfrm>
            <a:off x="796789" y="824290"/>
            <a:ext cx="2044070" cy="253916"/>
          </a:xfrm>
          <a:prstGeom prst="rect">
            <a:avLst/>
          </a:prstGeom>
          <a:noFill/>
        </p:spPr>
        <p:txBody>
          <a:bodyPr wrap="none" lIns="68580" tIns="34290" rIns="68580" bIns="34290" rtlCol="0">
            <a:spAutoFit/>
          </a:bodyPr>
          <a:lstStyle/>
          <a:p>
            <a:r>
              <a:rPr lang="en-US" sz="1200" b="1" dirty="0">
                <a:solidFill>
                  <a:srgbClr val="004280"/>
                </a:solidFill>
                <a:latin typeface="Intel Clear" panose="020B0604020203020204" pitchFamily="34" charset="0"/>
                <a:cs typeface="Neo Sans Intel"/>
              </a:rPr>
              <a:t>Host Fabric Interface (HFI) </a:t>
            </a:r>
          </a:p>
        </p:txBody>
      </p:sp>
      <p:sp>
        <p:nvSpPr>
          <p:cNvPr id="84" name="TextBox 83"/>
          <p:cNvSpPr txBox="1"/>
          <p:nvPr/>
        </p:nvSpPr>
        <p:spPr>
          <a:xfrm>
            <a:off x="339803" y="1524714"/>
            <a:ext cx="2639273" cy="307681"/>
          </a:xfrm>
          <a:prstGeom prst="rect">
            <a:avLst/>
          </a:prstGeom>
          <a:noFill/>
          <a:ln w="12700">
            <a:noFill/>
            <a:prstDash val="lgDash"/>
          </a:ln>
        </p:spPr>
        <p:txBody>
          <a:bodyPr wrap="square" lIns="91440" tIns="0" rIns="0" bIns="0" rtlCol="0">
            <a:spAutoFit/>
          </a:bodyPr>
          <a:lstStyle/>
          <a:p>
            <a:pPr algn="ctr">
              <a:defRPr/>
            </a:pPr>
            <a:r>
              <a:rPr lang="en-US" sz="1000" b="1" kern="0" dirty="0">
                <a:solidFill>
                  <a:srgbClr val="000000"/>
                </a:solidFill>
                <a:latin typeface="Intel Clear" panose="020B0604020203020204" pitchFamily="34" charset="0"/>
              </a:rPr>
              <a:t>“Wolf River” (HFI) Silicon</a:t>
            </a:r>
          </a:p>
          <a:p>
            <a:pPr algn="ctr">
              <a:defRPr/>
            </a:pPr>
            <a:r>
              <a:rPr lang="en-US" sz="1000" kern="0" dirty="0">
                <a:solidFill>
                  <a:srgbClr val="000000"/>
                </a:solidFill>
                <a:latin typeface="Intel Clear" panose="020B0604020203020204" pitchFamily="34" charset="0"/>
              </a:rPr>
              <a:t> 2 x 100 Gbps, 50 GB/sec Fabric Bandwidth</a:t>
            </a:r>
          </a:p>
        </p:txBody>
      </p:sp>
      <p:sp>
        <p:nvSpPr>
          <p:cNvPr id="94" name="Rectangle 93"/>
          <p:cNvSpPr/>
          <p:nvPr/>
        </p:nvSpPr>
        <p:spPr>
          <a:xfrm>
            <a:off x="3705430" y="1486982"/>
            <a:ext cx="3257870" cy="376930"/>
          </a:xfrm>
          <a:prstGeom prst="rect">
            <a:avLst/>
          </a:prstGeom>
        </p:spPr>
        <p:txBody>
          <a:bodyPr wrap="square" lIns="68580" tIns="34290" rIns="68580" bIns="34290">
            <a:spAutoFit/>
          </a:bodyPr>
          <a:lstStyle/>
          <a:p>
            <a:pPr algn="ctr">
              <a:defRPr/>
            </a:pPr>
            <a:r>
              <a:rPr lang="en-US" sz="1000" b="1" kern="0" dirty="0">
                <a:solidFill>
                  <a:srgbClr val="000000"/>
                </a:solidFill>
                <a:latin typeface="Intel Clear" panose="020B0604020203020204" pitchFamily="34" charset="0"/>
              </a:rPr>
              <a:t>“Prairie River” Switch Silicon</a:t>
            </a:r>
          </a:p>
          <a:p>
            <a:pPr algn="ctr">
              <a:defRPr/>
            </a:pPr>
            <a:r>
              <a:rPr lang="en-US" sz="1000" kern="0" dirty="0">
                <a:solidFill>
                  <a:srgbClr val="000000"/>
                </a:solidFill>
                <a:latin typeface="Intel Clear" panose="020B0604020203020204" pitchFamily="34" charset="0"/>
              </a:rPr>
              <a:t> 48 ports, 9.6Tb/s, 1200 GB/sec Fabric Bandwidth</a:t>
            </a:r>
          </a:p>
        </p:txBody>
      </p:sp>
      <p:sp>
        <p:nvSpPr>
          <p:cNvPr id="72" name="TextBox 71"/>
          <p:cNvSpPr txBox="1"/>
          <p:nvPr/>
        </p:nvSpPr>
        <p:spPr>
          <a:xfrm>
            <a:off x="4940692" y="800100"/>
            <a:ext cx="620603" cy="253916"/>
          </a:xfrm>
          <a:prstGeom prst="rect">
            <a:avLst/>
          </a:prstGeom>
          <a:noFill/>
        </p:spPr>
        <p:txBody>
          <a:bodyPr wrap="none" lIns="68580" tIns="34290" rIns="68580" bIns="34290" rtlCol="0">
            <a:spAutoFit/>
          </a:bodyPr>
          <a:lstStyle/>
          <a:p>
            <a:r>
              <a:rPr lang="en-US" sz="1200" b="1" dirty="0">
                <a:solidFill>
                  <a:srgbClr val="004280"/>
                </a:solidFill>
                <a:latin typeface="Intel Clear" panose="020B0604020203020204" pitchFamily="34" charset="0"/>
                <a:cs typeface="Neo Sans Intel"/>
              </a:rPr>
              <a:t>Switch</a:t>
            </a:r>
          </a:p>
        </p:txBody>
      </p:sp>
      <p:grpSp>
        <p:nvGrpSpPr>
          <p:cNvPr id="8" name="Group 7"/>
          <p:cNvGrpSpPr/>
          <p:nvPr/>
        </p:nvGrpSpPr>
        <p:grpSpPr>
          <a:xfrm>
            <a:off x="2102630" y="2907115"/>
            <a:ext cx="1415772" cy="1478163"/>
            <a:chOff x="1288783" y="3854021"/>
            <a:chExt cx="1887696" cy="1970885"/>
          </a:xfrm>
        </p:grpSpPr>
        <p:pic>
          <p:nvPicPr>
            <p:cNvPr id="61" name="Picture 60"/>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569706" y="3983949"/>
              <a:ext cx="1235234" cy="540720"/>
            </a:xfrm>
            <a:prstGeom prst="rect">
              <a:avLst/>
            </a:prstGeom>
          </p:spPr>
        </p:pic>
        <p:sp>
          <p:nvSpPr>
            <p:cNvPr id="70" name="TextBox 69"/>
            <p:cNvSpPr txBox="1"/>
            <p:nvPr/>
          </p:nvSpPr>
          <p:spPr>
            <a:xfrm>
              <a:off x="1288783" y="4778466"/>
              <a:ext cx="1887696" cy="1046440"/>
            </a:xfrm>
            <a:prstGeom prst="rect">
              <a:avLst/>
            </a:prstGeom>
            <a:noFill/>
          </p:spPr>
          <p:txBody>
            <a:bodyPr wrap="none" rtlCol="0">
              <a:spAutoFit/>
            </a:bodyPr>
            <a:lstStyle/>
            <a:p>
              <a:pPr algn="ctr"/>
              <a:r>
                <a:rPr lang="en-US" sz="700" b="1" dirty="0">
                  <a:solidFill>
                    <a:schemeClr val="bg1"/>
                  </a:solidFill>
                  <a:latin typeface="Intel Clear" panose="020B0604020203020204" pitchFamily="34" charset="0"/>
                </a:rPr>
                <a:t>Intel® Xeon® processor and</a:t>
              </a:r>
              <a:br>
                <a:rPr lang="en-US" sz="700" b="1" dirty="0">
                  <a:solidFill>
                    <a:schemeClr val="bg1"/>
                  </a:solidFill>
                  <a:latin typeface="Intel Clear" panose="020B0604020203020204" pitchFamily="34" charset="0"/>
                </a:rPr>
              </a:br>
              <a:r>
                <a:rPr lang="en-US" sz="700" b="1" dirty="0">
                  <a:solidFill>
                    <a:schemeClr val="bg1"/>
                  </a:solidFill>
                  <a:latin typeface="Intel Clear" panose="020B0604020203020204" pitchFamily="34" charset="0"/>
                </a:rPr>
                <a:t>Intel® Xeon Phi™  coprocessor</a:t>
              </a:r>
              <a:br>
                <a:rPr lang="en-US" sz="700" b="1" dirty="0">
                  <a:solidFill>
                    <a:schemeClr val="bg1"/>
                  </a:solidFill>
                  <a:latin typeface="Intel Clear" panose="020B0604020203020204" pitchFamily="34" charset="0"/>
                </a:rPr>
              </a:br>
              <a:r>
                <a:rPr lang="en-US" sz="900" b="1" dirty="0">
                  <a:solidFill>
                    <a:schemeClr val="bg1"/>
                  </a:solidFill>
                  <a:latin typeface="Intel Clear" panose="020B0604020203020204" pitchFamily="34" charset="0"/>
                </a:rPr>
                <a:t>with integrated</a:t>
              </a:r>
              <a:br>
                <a:rPr lang="en-US" sz="900" b="1" dirty="0">
                  <a:solidFill>
                    <a:schemeClr val="bg1"/>
                  </a:solidFill>
                  <a:latin typeface="Intel Clear" panose="020B0604020203020204" pitchFamily="34" charset="0"/>
                </a:rPr>
              </a:br>
              <a:r>
                <a:rPr lang="en-US" sz="1100" b="1" dirty="0">
                  <a:solidFill>
                    <a:schemeClr val="bg1"/>
                  </a:solidFill>
                  <a:latin typeface="Intel Clear" panose="020B0604020203020204" pitchFamily="34" charset="0"/>
                </a:rPr>
                <a:t>Host Fabric</a:t>
              </a:r>
            </a:p>
            <a:p>
              <a:pPr algn="ctr"/>
              <a:r>
                <a:rPr lang="en-US" sz="1100" b="1" dirty="0">
                  <a:solidFill>
                    <a:schemeClr val="bg1"/>
                  </a:solidFill>
                  <a:latin typeface="Intel Clear" panose="020B0604020203020204" pitchFamily="34" charset="0"/>
                </a:rPr>
                <a:t>Interface (HFI)</a:t>
              </a:r>
            </a:p>
          </p:txBody>
        </p:sp>
        <p:pic>
          <p:nvPicPr>
            <p:cNvPr id="1027" name="Picture 3" descr="C:\Users\BKITTNER\Documents\My Received Files\badges\Xeon - Copy.png"/>
            <p:cNvPicPr>
              <a:picLocks noChangeAspect="1" noChangeArrowheads="1"/>
            </p:cNvPicPr>
            <p:nvPr/>
          </p:nvPicPr>
          <p:blipFill>
            <a:blip r:embed="rId8" cstate="screen">
              <a:extLst>
                <a:ext uri="{28A0092B-C50C-407E-A947-70E740481C1C}">
                  <a14:useLocalDpi xmlns:a14="http://schemas.microsoft.com/office/drawing/2010/main" val="0"/>
                </a:ext>
              </a:extLst>
            </a:blip>
            <a:srcRect/>
            <a:stretch>
              <a:fillRect/>
            </a:stretch>
          </p:blipFill>
          <p:spPr bwMode="auto">
            <a:xfrm>
              <a:off x="2313322" y="4178617"/>
              <a:ext cx="339218" cy="43033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Users\BKITTNER\Documents\My Received Files\badges\Xeon_Phi.png"/>
            <p:cNvPicPr>
              <a:picLocks noChangeAspect="1" noChangeArrowheads="1"/>
            </p:cNvPicPr>
            <p:nvPr/>
          </p:nvPicPr>
          <p:blipFill>
            <a:blip r:embed="rId9" cstate="screen">
              <a:extLst>
                <a:ext uri="{28A0092B-C50C-407E-A947-70E740481C1C}">
                  <a14:useLocalDpi xmlns:a14="http://schemas.microsoft.com/office/drawing/2010/main" val="0"/>
                </a:ext>
              </a:extLst>
            </a:blip>
            <a:srcRect/>
            <a:stretch>
              <a:fillRect/>
            </a:stretch>
          </p:blipFill>
          <p:spPr bwMode="auto">
            <a:xfrm>
              <a:off x="2151666" y="3854021"/>
              <a:ext cx="339218" cy="43033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1" name="Group 100"/>
          <p:cNvGrpSpPr/>
          <p:nvPr/>
        </p:nvGrpSpPr>
        <p:grpSpPr>
          <a:xfrm>
            <a:off x="4020423" y="1953408"/>
            <a:ext cx="2723278" cy="275044"/>
            <a:chOff x="823206" y="1807571"/>
            <a:chExt cx="3381891" cy="366725"/>
          </a:xfrm>
        </p:grpSpPr>
        <p:cxnSp>
          <p:nvCxnSpPr>
            <p:cNvPr id="102" name="Straight Arrow Connector 101"/>
            <p:cNvCxnSpPr/>
            <p:nvPr/>
          </p:nvCxnSpPr>
          <p:spPr bwMode="auto">
            <a:xfrm flipH="1" flipV="1">
              <a:off x="823206" y="1807571"/>
              <a:ext cx="3381891" cy="2907"/>
            </a:xfrm>
            <a:prstGeom prst="straightConnector1">
              <a:avLst/>
            </a:prstGeom>
            <a:solidFill>
              <a:schemeClr val="bg1"/>
            </a:solidFill>
            <a:ln w="19050" cap="flat" cmpd="sng" algn="ctr">
              <a:solidFill>
                <a:schemeClr val="tx2">
                  <a:lumMod val="75000"/>
                </a:schemeClr>
              </a:solidFill>
              <a:prstDash val="solid"/>
              <a:round/>
              <a:headEnd type="none" w="med" len="med"/>
              <a:tailEnd type="none" w="med" len="med"/>
            </a:ln>
            <a:effectLst/>
          </p:spPr>
        </p:cxnSp>
        <p:cxnSp>
          <p:nvCxnSpPr>
            <p:cNvPr id="104" name="Straight Arrow Connector 103"/>
            <p:cNvCxnSpPr/>
            <p:nvPr/>
          </p:nvCxnSpPr>
          <p:spPr bwMode="auto">
            <a:xfrm>
              <a:off x="2497955" y="1812104"/>
              <a:ext cx="0" cy="360567"/>
            </a:xfrm>
            <a:prstGeom prst="straightConnector1">
              <a:avLst/>
            </a:prstGeom>
            <a:solidFill>
              <a:schemeClr val="bg1"/>
            </a:solidFill>
            <a:ln w="19050" cap="flat" cmpd="sng" algn="ctr">
              <a:solidFill>
                <a:schemeClr val="tx2">
                  <a:lumMod val="75000"/>
                </a:schemeClr>
              </a:solidFill>
              <a:prstDash val="solid"/>
              <a:round/>
              <a:headEnd type="none" w="sm" len="sm"/>
              <a:tailEnd type="arrow"/>
            </a:ln>
            <a:effectLst/>
          </p:spPr>
        </p:cxnSp>
        <p:cxnSp>
          <p:nvCxnSpPr>
            <p:cNvPr id="105" name="Straight Arrow Connector 104"/>
            <p:cNvCxnSpPr/>
            <p:nvPr/>
          </p:nvCxnSpPr>
          <p:spPr bwMode="auto">
            <a:xfrm>
              <a:off x="827095" y="1813729"/>
              <a:ext cx="0" cy="360567"/>
            </a:xfrm>
            <a:prstGeom prst="straightConnector1">
              <a:avLst/>
            </a:prstGeom>
            <a:solidFill>
              <a:schemeClr val="bg1"/>
            </a:solidFill>
            <a:ln w="19050" cap="flat" cmpd="sng" algn="ctr">
              <a:solidFill>
                <a:schemeClr val="tx2">
                  <a:lumMod val="75000"/>
                </a:schemeClr>
              </a:solidFill>
              <a:prstDash val="solid"/>
              <a:round/>
              <a:headEnd type="none" w="sm" len="sm"/>
              <a:tailEnd type="arrow"/>
            </a:ln>
            <a:effectLst/>
          </p:spPr>
        </p:cxnSp>
        <p:cxnSp>
          <p:nvCxnSpPr>
            <p:cNvPr id="106" name="Straight Arrow Connector 105"/>
            <p:cNvCxnSpPr/>
            <p:nvPr/>
          </p:nvCxnSpPr>
          <p:spPr bwMode="auto">
            <a:xfrm>
              <a:off x="4189886" y="1807571"/>
              <a:ext cx="0" cy="360567"/>
            </a:xfrm>
            <a:prstGeom prst="straightConnector1">
              <a:avLst/>
            </a:prstGeom>
            <a:solidFill>
              <a:schemeClr val="bg1"/>
            </a:solidFill>
            <a:ln w="19050" cap="flat" cmpd="sng" algn="ctr">
              <a:solidFill>
                <a:schemeClr val="tx2">
                  <a:lumMod val="75000"/>
                </a:schemeClr>
              </a:solidFill>
              <a:prstDash val="solid"/>
              <a:round/>
              <a:headEnd type="none" w="sm" len="sm"/>
              <a:tailEnd type="arrow"/>
            </a:ln>
            <a:effectLst/>
          </p:spPr>
        </p:cxnSp>
      </p:grpSp>
      <p:grpSp>
        <p:nvGrpSpPr>
          <p:cNvPr id="108" name="Group 107"/>
          <p:cNvGrpSpPr/>
          <p:nvPr/>
        </p:nvGrpSpPr>
        <p:grpSpPr>
          <a:xfrm>
            <a:off x="446355" y="1949199"/>
            <a:ext cx="2457451" cy="275044"/>
            <a:chOff x="823206" y="1807571"/>
            <a:chExt cx="3381891" cy="366725"/>
          </a:xfrm>
        </p:grpSpPr>
        <p:cxnSp>
          <p:nvCxnSpPr>
            <p:cNvPr id="110" name="Straight Arrow Connector 109"/>
            <p:cNvCxnSpPr/>
            <p:nvPr/>
          </p:nvCxnSpPr>
          <p:spPr bwMode="auto">
            <a:xfrm flipH="1" flipV="1">
              <a:off x="823206" y="1807571"/>
              <a:ext cx="3381891" cy="2907"/>
            </a:xfrm>
            <a:prstGeom prst="straightConnector1">
              <a:avLst/>
            </a:prstGeom>
            <a:solidFill>
              <a:schemeClr val="bg1"/>
            </a:solidFill>
            <a:ln w="19050" cap="flat" cmpd="sng" algn="ctr">
              <a:solidFill>
                <a:schemeClr val="tx2">
                  <a:lumMod val="75000"/>
                </a:schemeClr>
              </a:solidFill>
              <a:prstDash val="solid"/>
              <a:round/>
              <a:headEnd type="none" w="med" len="med"/>
              <a:tailEnd type="none" w="med" len="med"/>
            </a:ln>
            <a:effectLst/>
          </p:spPr>
        </p:cxnSp>
        <p:cxnSp>
          <p:nvCxnSpPr>
            <p:cNvPr id="111" name="Straight Arrow Connector 110"/>
            <p:cNvCxnSpPr/>
            <p:nvPr/>
          </p:nvCxnSpPr>
          <p:spPr bwMode="auto">
            <a:xfrm>
              <a:off x="2497955" y="1812104"/>
              <a:ext cx="0" cy="360567"/>
            </a:xfrm>
            <a:prstGeom prst="straightConnector1">
              <a:avLst/>
            </a:prstGeom>
            <a:solidFill>
              <a:schemeClr val="bg1"/>
            </a:solidFill>
            <a:ln w="19050" cap="flat" cmpd="sng" algn="ctr">
              <a:solidFill>
                <a:schemeClr val="tx2">
                  <a:lumMod val="75000"/>
                </a:schemeClr>
              </a:solidFill>
              <a:prstDash val="solid"/>
              <a:round/>
              <a:headEnd type="none" w="sm" len="sm"/>
              <a:tailEnd type="arrow"/>
            </a:ln>
            <a:effectLst/>
          </p:spPr>
        </p:cxnSp>
        <p:cxnSp>
          <p:nvCxnSpPr>
            <p:cNvPr id="112" name="Straight Arrow Connector 111"/>
            <p:cNvCxnSpPr/>
            <p:nvPr/>
          </p:nvCxnSpPr>
          <p:spPr bwMode="auto">
            <a:xfrm>
              <a:off x="827095" y="1813729"/>
              <a:ext cx="0" cy="360567"/>
            </a:xfrm>
            <a:prstGeom prst="straightConnector1">
              <a:avLst/>
            </a:prstGeom>
            <a:solidFill>
              <a:schemeClr val="bg1"/>
            </a:solidFill>
            <a:ln w="19050" cap="flat" cmpd="sng" algn="ctr">
              <a:solidFill>
                <a:schemeClr val="tx2">
                  <a:lumMod val="75000"/>
                </a:schemeClr>
              </a:solidFill>
              <a:prstDash val="solid"/>
              <a:round/>
              <a:headEnd type="none" w="sm" len="sm"/>
              <a:tailEnd type="arrow"/>
            </a:ln>
            <a:effectLst/>
          </p:spPr>
        </p:cxnSp>
        <p:cxnSp>
          <p:nvCxnSpPr>
            <p:cNvPr id="113" name="Straight Arrow Connector 112"/>
            <p:cNvCxnSpPr/>
            <p:nvPr/>
          </p:nvCxnSpPr>
          <p:spPr bwMode="auto">
            <a:xfrm>
              <a:off x="4189886" y="1807571"/>
              <a:ext cx="0" cy="360567"/>
            </a:xfrm>
            <a:prstGeom prst="straightConnector1">
              <a:avLst/>
            </a:prstGeom>
            <a:solidFill>
              <a:schemeClr val="bg1"/>
            </a:solidFill>
            <a:ln w="19050" cap="flat" cmpd="sng" algn="ctr">
              <a:solidFill>
                <a:schemeClr val="tx2">
                  <a:lumMod val="75000"/>
                </a:schemeClr>
              </a:solidFill>
              <a:prstDash val="solid"/>
              <a:round/>
              <a:headEnd type="none" w="sm" len="sm"/>
              <a:tailEnd type="arrow"/>
            </a:ln>
            <a:effectLst/>
          </p:spPr>
        </p:cxnSp>
      </p:grpSp>
      <p:grpSp>
        <p:nvGrpSpPr>
          <p:cNvPr id="13" name="Group 12"/>
          <p:cNvGrpSpPr/>
          <p:nvPr/>
        </p:nvGrpSpPr>
        <p:grpSpPr>
          <a:xfrm>
            <a:off x="4661569" y="2619172"/>
            <a:ext cx="1762607" cy="1658864"/>
            <a:chOff x="6049976" y="3492229"/>
            <a:chExt cx="2350142" cy="2211818"/>
          </a:xfrm>
        </p:grpSpPr>
        <p:grpSp>
          <p:nvGrpSpPr>
            <p:cNvPr id="38" name="Group 37"/>
            <p:cNvGrpSpPr/>
            <p:nvPr/>
          </p:nvGrpSpPr>
          <p:grpSpPr>
            <a:xfrm>
              <a:off x="6468970" y="3492229"/>
              <a:ext cx="1185097" cy="1153918"/>
              <a:chOff x="7901974" y="2760981"/>
              <a:chExt cx="1185097" cy="1153918"/>
            </a:xfrm>
          </p:grpSpPr>
          <p:pic>
            <p:nvPicPr>
              <p:cNvPr id="76" name="Picture 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352647" y="2760981"/>
                <a:ext cx="734424" cy="1152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8" name="Picture 2"/>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t="64277"/>
              <a:stretch/>
            </p:blipFill>
            <p:spPr bwMode="auto">
              <a:xfrm>
                <a:off x="7901974" y="3503037"/>
                <a:ext cx="734423" cy="411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22" name="TextBox 121"/>
            <p:cNvSpPr txBox="1"/>
            <p:nvPr/>
          </p:nvSpPr>
          <p:spPr>
            <a:xfrm>
              <a:off x="6049976" y="4760199"/>
              <a:ext cx="2350142" cy="943848"/>
            </a:xfrm>
            <a:prstGeom prst="rect">
              <a:avLst/>
            </a:prstGeom>
            <a:noFill/>
          </p:spPr>
          <p:txBody>
            <a:bodyPr wrap="none" rtlCol="0">
              <a:spAutoFit/>
            </a:bodyPr>
            <a:lstStyle/>
            <a:p>
              <a:pPr algn="ctr"/>
              <a:r>
                <a:rPr lang="en-US" sz="1200" b="1" dirty="0">
                  <a:solidFill>
                    <a:schemeClr val="bg1"/>
                  </a:solidFill>
                  <a:latin typeface="Intel Clear" panose="020B0604020203020204" pitchFamily="34" charset="0"/>
                </a:rPr>
                <a:t>Intel® Omni-Path</a:t>
              </a:r>
              <a:br>
                <a:rPr lang="en-US" sz="1200" b="1" dirty="0">
                  <a:solidFill>
                    <a:schemeClr val="bg1"/>
                  </a:solidFill>
                  <a:latin typeface="Intel Clear" panose="020B0604020203020204" pitchFamily="34" charset="0"/>
                </a:rPr>
              </a:br>
              <a:r>
                <a:rPr lang="en-US" sz="1200" b="1" dirty="0">
                  <a:solidFill>
                    <a:schemeClr val="bg1"/>
                  </a:solidFill>
                  <a:latin typeface="Intel Clear" panose="020B0604020203020204" pitchFamily="34" charset="0"/>
                </a:rPr>
                <a:t>Director Class Switch</a:t>
              </a:r>
              <a:r>
                <a:rPr lang="en-US" sz="1200" baseline="30000" dirty="0">
                  <a:solidFill>
                    <a:schemeClr val="bg1"/>
                  </a:solidFill>
                  <a:latin typeface="Intel Clear" panose="020B0604020203020204" pitchFamily="34" charset="0"/>
                </a:rPr>
                <a:t>1</a:t>
              </a:r>
              <a:r>
                <a:rPr lang="en-US" sz="800" baseline="30000" dirty="0">
                  <a:solidFill>
                    <a:schemeClr val="bg1"/>
                  </a:solidFill>
                  <a:latin typeface="Intel Clear" panose="020B0604020203020204" pitchFamily="34" charset="0"/>
                </a:rPr>
                <a:t/>
              </a:r>
              <a:br>
                <a:rPr lang="en-US" sz="800" baseline="30000" dirty="0">
                  <a:solidFill>
                    <a:schemeClr val="bg1"/>
                  </a:solidFill>
                  <a:latin typeface="Intel Clear" panose="020B0604020203020204" pitchFamily="34" charset="0"/>
                </a:rPr>
              </a:br>
              <a:r>
                <a:rPr lang="en-US" sz="800" dirty="0">
                  <a:solidFill>
                    <a:schemeClr val="bg1"/>
                  </a:solidFill>
                  <a:latin typeface="Intel Clear" panose="020B0604020203020204" pitchFamily="34" charset="0"/>
                </a:rPr>
                <a:t>[code name </a:t>
              </a:r>
              <a:br>
                <a:rPr lang="en-US" sz="800" dirty="0">
                  <a:solidFill>
                    <a:schemeClr val="bg1"/>
                  </a:solidFill>
                  <a:latin typeface="Intel Clear" panose="020B0604020203020204" pitchFamily="34" charset="0"/>
                </a:rPr>
              </a:br>
              <a:r>
                <a:rPr lang="en-US" sz="800" dirty="0">
                  <a:solidFill>
                    <a:schemeClr val="bg1"/>
                  </a:solidFill>
                  <a:latin typeface="Intel Clear" panose="020B0604020203020204" pitchFamily="34" charset="0"/>
                </a:rPr>
                <a:t>Sawtooth Forest]</a:t>
              </a:r>
            </a:p>
          </p:txBody>
        </p:sp>
      </p:grpSp>
      <p:sp>
        <p:nvSpPr>
          <p:cNvPr id="124" name="Rectangle 123"/>
          <p:cNvSpPr/>
          <p:nvPr/>
        </p:nvSpPr>
        <p:spPr>
          <a:xfrm>
            <a:off x="2626" y="4814067"/>
            <a:ext cx="3476661" cy="292301"/>
          </a:xfrm>
          <a:prstGeom prst="rect">
            <a:avLst/>
          </a:prstGeom>
          <a:noFill/>
        </p:spPr>
        <p:txBody>
          <a:bodyPr wrap="square" lIns="68580" tIns="34290" rIns="68580" bIns="34290" rtlCol="0">
            <a:noAutofit/>
          </a:bodyPr>
          <a:lstStyle/>
          <a:p>
            <a:pPr marL="0" lvl="1"/>
            <a:r>
              <a:rPr lang="en-US" sz="600" kern="0" dirty="0">
                <a:solidFill>
                  <a:srgbClr val="000000"/>
                </a:solidFill>
                <a:latin typeface="Intel Clear" panose="020B0604020203020204" pitchFamily="34" charset="0"/>
              </a:rPr>
              <a:t>1 Will be available as both a reference design and Intel-branded product</a:t>
            </a:r>
            <a:endParaRPr lang="en-US" sz="600" dirty="0">
              <a:solidFill>
                <a:prstClr val="black"/>
              </a:solidFill>
              <a:latin typeface="Intel Clear" panose="020B0604020203020204" pitchFamily="34" charset="0"/>
            </a:endParaRPr>
          </a:p>
          <a:p>
            <a:pPr marL="0" lvl="1"/>
            <a:endParaRPr lang="en-US" sz="600" dirty="0">
              <a:solidFill>
                <a:prstClr val="black"/>
              </a:solidFill>
              <a:latin typeface="Intel Clear" panose="020B0604020203020204" pitchFamily="34" charset="0"/>
            </a:endParaRPr>
          </a:p>
        </p:txBody>
      </p:sp>
      <p:grpSp>
        <p:nvGrpSpPr>
          <p:cNvPr id="14" name="Group 13"/>
          <p:cNvGrpSpPr/>
          <p:nvPr/>
        </p:nvGrpSpPr>
        <p:grpSpPr>
          <a:xfrm>
            <a:off x="3400098" y="2971801"/>
            <a:ext cx="1395131" cy="1302655"/>
            <a:chOff x="4533463" y="3962400"/>
            <a:chExt cx="1860175" cy="1736872"/>
          </a:xfrm>
        </p:grpSpPr>
        <p:pic>
          <p:nvPicPr>
            <p:cNvPr id="22" name="Picture 11" descr="xEDGE Rear View.jpg"/>
            <p:cNvPicPr>
              <a:picLocks noChangeAspect="1"/>
            </p:cNvPicPr>
            <p:nvPr/>
          </p:nvPicPr>
          <p:blipFill>
            <a:blip r:embed="rId11" cstate="print"/>
            <a:srcRect/>
            <a:stretch>
              <a:fillRect/>
            </a:stretch>
          </p:blipFill>
          <p:spPr bwMode="auto">
            <a:xfrm>
              <a:off x="4724400" y="4470352"/>
              <a:ext cx="1151465" cy="107817"/>
            </a:xfrm>
            <a:prstGeom prst="rect">
              <a:avLst/>
            </a:prstGeom>
            <a:noFill/>
            <a:ln w="9525">
              <a:noFill/>
              <a:miter lim="800000"/>
              <a:headEnd/>
              <a:tailEnd/>
            </a:ln>
          </p:spPr>
        </p:pic>
        <p:sp>
          <p:nvSpPr>
            <p:cNvPr id="123" name="TextBox 122"/>
            <p:cNvSpPr txBox="1"/>
            <p:nvPr/>
          </p:nvSpPr>
          <p:spPr>
            <a:xfrm>
              <a:off x="4533463" y="4755424"/>
              <a:ext cx="1860175" cy="943848"/>
            </a:xfrm>
            <a:prstGeom prst="rect">
              <a:avLst/>
            </a:prstGeom>
            <a:noFill/>
          </p:spPr>
          <p:txBody>
            <a:bodyPr wrap="none" rtlCol="0">
              <a:spAutoFit/>
            </a:bodyPr>
            <a:lstStyle/>
            <a:p>
              <a:pPr algn="ctr"/>
              <a:r>
                <a:rPr lang="en-US" sz="1200" b="1" dirty="0">
                  <a:solidFill>
                    <a:schemeClr val="bg1"/>
                  </a:solidFill>
                  <a:latin typeface="Intel Clear" panose="020B0604020203020204" pitchFamily="34" charset="0"/>
                </a:rPr>
                <a:t>Intel® Omni-Path</a:t>
              </a:r>
              <a:br>
                <a:rPr lang="en-US" sz="1200" b="1" dirty="0">
                  <a:solidFill>
                    <a:schemeClr val="bg1"/>
                  </a:solidFill>
                  <a:latin typeface="Intel Clear" panose="020B0604020203020204" pitchFamily="34" charset="0"/>
                </a:rPr>
              </a:br>
              <a:r>
                <a:rPr lang="en-US" sz="1200" b="1" dirty="0">
                  <a:solidFill>
                    <a:schemeClr val="bg1"/>
                  </a:solidFill>
                  <a:latin typeface="Intel Clear" panose="020B0604020203020204" pitchFamily="34" charset="0"/>
                </a:rPr>
                <a:t>Edge Switch</a:t>
              </a:r>
              <a:r>
                <a:rPr lang="en-US" sz="1200" baseline="30000" dirty="0">
                  <a:solidFill>
                    <a:schemeClr val="bg1"/>
                  </a:solidFill>
                  <a:latin typeface="Intel Clear" panose="020B0604020203020204" pitchFamily="34" charset="0"/>
                </a:rPr>
                <a:t>1</a:t>
              </a:r>
              <a:r>
                <a:rPr lang="en-US" sz="800" dirty="0">
                  <a:solidFill>
                    <a:schemeClr val="bg1"/>
                  </a:solidFill>
                  <a:latin typeface="Intel Clear" panose="020B0604020203020204" pitchFamily="34" charset="0"/>
                </a:rPr>
                <a:t/>
              </a:r>
              <a:br>
                <a:rPr lang="en-US" sz="800" dirty="0">
                  <a:solidFill>
                    <a:schemeClr val="bg1"/>
                  </a:solidFill>
                  <a:latin typeface="Intel Clear" panose="020B0604020203020204" pitchFamily="34" charset="0"/>
                </a:rPr>
              </a:br>
              <a:r>
                <a:rPr lang="en-US" sz="800" dirty="0">
                  <a:solidFill>
                    <a:schemeClr val="bg1"/>
                  </a:solidFill>
                  <a:latin typeface="Intel Clear" panose="020B0604020203020204" pitchFamily="34" charset="0"/>
                </a:rPr>
                <a:t>[code name</a:t>
              </a:r>
              <a:br>
                <a:rPr lang="en-US" sz="800" dirty="0">
                  <a:solidFill>
                    <a:schemeClr val="bg1"/>
                  </a:solidFill>
                  <a:latin typeface="Intel Clear" panose="020B0604020203020204" pitchFamily="34" charset="0"/>
                </a:rPr>
              </a:br>
              <a:r>
                <a:rPr lang="en-US" sz="800" dirty="0">
                  <a:solidFill>
                    <a:schemeClr val="bg1"/>
                  </a:solidFill>
                  <a:latin typeface="Intel Clear" panose="020B0604020203020204" pitchFamily="34" charset="0"/>
                </a:rPr>
                <a:t>Eldorado Forest]</a:t>
              </a:r>
            </a:p>
          </p:txBody>
        </p:sp>
        <p:pic>
          <p:nvPicPr>
            <p:cNvPr id="126" name="Picture 11" descr="xEDGE Rear View.jpg"/>
            <p:cNvPicPr>
              <a:picLocks noChangeAspect="1"/>
            </p:cNvPicPr>
            <p:nvPr/>
          </p:nvPicPr>
          <p:blipFill>
            <a:blip r:embed="rId11" cstate="print"/>
            <a:srcRect/>
            <a:stretch>
              <a:fillRect/>
            </a:stretch>
          </p:blipFill>
          <p:spPr bwMode="auto">
            <a:xfrm>
              <a:off x="4869697" y="4303912"/>
              <a:ext cx="1151465" cy="107817"/>
            </a:xfrm>
            <a:prstGeom prst="rect">
              <a:avLst/>
            </a:prstGeom>
            <a:noFill/>
            <a:ln w="9525">
              <a:noFill/>
              <a:miter lim="800000"/>
              <a:headEnd/>
              <a:tailEnd/>
            </a:ln>
          </p:spPr>
        </p:pic>
        <p:pic>
          <p:nvPicPr>
            <p:cNvPr id="127" name="Picture 11" descr="xEDGE Rear View.jpg"/>
            <p:cNvPicPr>
              <a:picLocks noChangeAspect="1"/>
            </p:cNvPicPr>
            <p:nvPr/>
          </p:nvPicPr>
          <p:blipFill>
            <a:blip r:embed="rId11" cstate="print"/>
            <a:srcRect/>
            <a:stretch>
              <a:fillRect/>
            </a:stretch>
          </p:blipFill>
          <p:spPr bwMode="auto">
            <a:xfrm>
              <a:off x="5020112" y="4128840"/>
              <a:ext cx="1151465" cy="107817"/>
            </a:xfrm>
            <a:prstGeom prst="rect">
              <a:avLst/>
            </a:prstGeom>
            <a:noFill/>
            <a:ln w="9525">
              <a:noFill/>
              <a:miter lim="800000"/>
              <a:headEnd/>
              <a:tailEnd/>
            </a:ln>
          </p:spPr>
        </p:pic>
        <p:pic>
          <p:nvPicPr>
            <p:cNvPr id="128" name="Picture 11" descr="xEDGE Rear View.jpg"/>
            <p:cNvPicPr>
              <a:picLocks noChangeAspect="1"/>
            </p:cNvPicPr>
            <p:nvPr/>
          </p:nvPicPr>
          <p:blipFill>
            <a:blip r:embed="rId11" cstate="print"/>
            <a:srcRect/>
            <a:stretch>
              <a:fillRect/>
            </a:stretch>
          </p:blipFill>
          <p:spPr bwMode="auto">
            <a:xfrm>
              <a:off x="5165409" y="3962400"/>
              <a:ext cx="1151465" cy="107817"/>
            </a:xfrm>
            <a:prstGeom prst="rect">
              <a:avLst/>
            </a:prstGeom>
            <a:noFill/>
            <a:ln w="9525">
              <a:noFill/>
              <a:miter lim="800000"/>
              <a:headEnd/>
              <a:tailEnd/>
            </a:ln>
          </p:spPr>
        </p:pic>
      </p:grpSp>
      <p:sp>
        <p:nvSpPr>
          <p:cNvPr id="129" name="Rounded Rectangle 625"/>
          <p:cNvSpPr/>
          <p:nvPr/>
        </p:nvSpPr>
        <p:spPr bwMode="auto">
          <a:xfrm>
            <a:off x="5017636" y="1075410"/>
            <a:ext cx="514793" cy="379412"/>
          </a:xfrm>
          <a:prstGeom prst="roundRect">
            <a:avLst>
              <a:gd name="adj" fmla="val 9962"/>
            </a:avLst>
          </a:prstGeom>
          <a:gradFill flip="none" rotWithShape="1">
            <a:gsLst>
              <a:gs pos="0">
                <a:schemeClr val="tx2">
                  <a:lumMod val="60000"/>
                  <a:lumOff val="40000"/>
                  <a:shade val="30000"/>
                  <a:satMod val="115000"/>
                </a:schemeClr>
              </a:gs>
              <a:gs pos="50000">
                <a:schemeClr val="tx2">
                  <a:lumMod val="60000"/>
                  <a:lumOff val="40000"/>
                  <a:shade val="67500"/>
                  <a:satMod val="115000"/>
                </a:schemeClr>
              </a:gs>
              <a:gs pos="100000">
                <a:schemeClr val="tx2">
                  <a:lumMod val="60000"/>
                  <a:lumOff val="40000"/>
                  <a:shade val="100000"/>
                  <a:satMod val="115000"/>
                </a:schemeClr>
              </a:gs>
            </a:gsLst>
            <a:lin ang="5400000" scaled="1"/>
            <a:tileRect/>
          </a:gradFill>
          <a:ln w="12700" cap="flat" cmpd="sng" algn="ctr">
            <a:solidFill>
              <a:schemeClr val="bg1"/>
            </a:solidFill>
            <a:prstDash val="solid"/>
            <a:round/>
            <a:headEnd type="none" w="med" len="med"/>
            <a:tailEnd type="none" w="med" len="med"/>
          </a:ln>
          <a:effectLst/>
        </p:spPr>
        <p:txBody>
          <a:bodyPr wrap="none" lIns="64008" tIns="32004" rIns="64008" bIns="32004" anchor="ctr"/>
          <a:lstStyle/>
          <a:p>
            <a:pPr algn="ctr" defTabSz="640064">
              <a:lnSpc>
                <a:spcPct val="75000"/>
              </a:lnSpc>
              <a:spcBef>
                <a:spcPct val="50000"/>
              </a:spcBef>
              <a:buClr>
                <a:srgbClr val="061922"/>
              </a:buClr>
              <a:defRPr/>
            </a:pPr>
            <a:r>
              <a:rPr lang="en-US" sz="900" b="1" kern="0" dirty="0">
                <a:solidFill>
                  <a:srgbClr val="FFFFFF"/>
                </a:solidFill>
                <a:effectLst>
                  <a:outerShdw blurRad="38100" dist="38100" dir="2700000" algn="tl">
                    <a:srgbClr val="000000">
                      <a:alpha val="43137"/>
                    </a:srgbClr>
                  </a:outerShdw>
                </a:effectLst>
                <a:latin typeface="Intel Clear" panose="020B0604020203020204" pitchFamily="34" charset="0"/>
                <a:cs typeface="Arial" charset="0"/>
              </a:rPr>
              <a:t>Switch</a:t>
            </a:r>
            <a:endParaRPr lang="en-US" sz="900" b="1" kern="0" dirty="0">
              <a:solidFill>
                <a:srgbClr val="FFFFFF"/>
              </a:solidFill>
              <a:effectLst>
                <a:outerShdw blurRad="38100" dist="38100" dir="2700000" algn="tl">
                  <a:srgbClr val="000000">
                    <a:alpha val="43137"/>
                  </a:srgbClr>
                </a:outerShdw>
              </a:effectLst>
              <a:latin typeface="Intel Clear" panose="020B0604020203020204" pitchFamily="34" charset="0"/>
              <a:cs typeface="Arial"/>
            </a:endParaRPr>
          </a:p>
          <a:p>
            <a:pPr algn="ctr" defTabSz="640064">
              <a:lnSpc>
                <a:spcPct val="75000"/>
              </a:lnSpc>
              <a:spcBef>
                <a:spcPct val="50000"/>
              </a:spcBef>
              <a:buClr>
                <a:srgbClr val="061922"/>
              </a:buClr>
              <a:defRPr/>
            </a:pPr>
            <a:r>
              <a:rPr lang="en-US" sz="900" b="1" kern="0" dirty="0">
                <a:solidFill>
                  <a:prstClr val="white"/>
                </a:solidFill>
                <a:effectLst>
                  <a:outerShdw blurRad="38100" dist="38100" dir="2700000" algn="tl">
                    <a:srgbClr val="000000">
                      <a:alpha val="43137"/>
                    </a:srgbClr>
                  </a:outerShdw>
                </a:effectLst>
                <a:latin typeface="Intel Clear" panose="020B0604020203020204" pitchFamily="34" charset="0"/>
                <a:cs typeface="Arial"/>
              </a:rPr>
              <a:t>ASIC</a:t>
            </a:r>
          </a:p>
        </p:txBody>
      </p:sp>
      <p:sp>
        <p:nvSpPr>
          <p:cNvPr id="58" name="TextBox 57"/>
          <p:cNvSpPr txBox="1"/>
          <p:nvPr/>
        </p:nvSpPr>
        <p:spPr>
          <a:xfrm>
            <a:off x="7086600" y="801230"/>
            <a:ext cx="792525" cy="253916"/>
          </a:xfrm>
          <a:prstGeom prst="rect">
            <a:avLst/>
          </a:prstGeom>
          <a:noFill/>
        </p:spPr>
        <p:txBody>
          <a:bodyPr wrap="none" lIns="68580" tIns="34290" rIns="68580" bIns="34290" rtlCol="0">
            <a:spAutoFit/>
          </a:bodyPr>
          <a:lstStyle/>
          <a:p>
            <a:r>
              <a:rPr lang="en-US" sz="1200" b="1" dirty="0">
                <a:solidFill>
                  <a:srgbClr val="004280"/>
                </a:solidFill>
                <a:latin typeface="Intel Clear" panose="020B0604020203020204" pitchFamily="34" charset="0"/>
                <a:cs typeface="Neo Sans Intel"/>
              </a:rPr>
              <a:t>Software</a:t>
            </a:r>
          </a:p>
        </p:txBody>
      </p:sp>
      <p:sp>
        <p:nvSpPr>
          <p:cNvPr id="65" name="TextBox 64"/>
          <p:cNvSpPr txBox="1"/>
          <p:nvPr/>
        </p:nvSpPr>
        <p:spPr>
          <a:xfrm>
            <a:off x="8293522" y="806529"/>
            <a:ext cx="620603" cy="253916"/>
          </a:xfrm>
          <a:prstGeom prst="rect">
            <a:avLst/>
          </a:prstGeom>
          <a:noFill/>
        </p:spPr>
        <p:txBody>
          <a:bodyPr wrap="none" lIns="68580" tIns="34290" rIns="68580" bIns="34290" rtlCol="0">
            <a:spAutoFit/>
          </a:bodyPr>
          <a:lstStyle/>
          <a:p>
            <a:r>
              <a:rPr lang="en-US" sz="1200" b="1" dirty="0">
                <a:solidFill>
                  <a:srgbClr val="004280"/>
                </a:solidFill>
                <a:latin typeface="Intel Clear" panose="020B0604020203020204" pitchFamily="34" charset="0"/>
                <a:cs typeface="Neo Sans Intel"/>
              </a:rPr>
              <a:t>Cables</a:t>
            </a:r>
          </a:p>
        </p:txBody>
      </p:sp>
      <p:sp>
        <p:nvSpPr>
          <p:cNvPr id="75" name="Rectangle 74"/>
          <p:cNvSpPr/>
          <p:nvPr/>
        </p:nvSpPr>
        <p:spPr>
          <a:xfrm>
            <a:off x="6963300" y="1312506"/>
            <a:ext cx="1151675" cy="669414"/>
          </a:xfrm>
          <a:prstGeom prst="rect">
            <a:avLst/>
          </a:prstGeom>
        </p:spPr>
        <p:txBody>
          <a:bodyPr wrap="square" lIns="68580" tIns="34290" rIns="68580" bIns="34290">
            <a:spAutoFit/>
          </a:bodyPr>
          <a:lstStyle/>
          <a:p>
            <a:pPr algn="ctr">
              <a:defRPr/>
            </a:pPr>
            <a:r>
              <a:rPr lang="en-US" sz="900" b="1" kern="0" dirty="0">
                <a:solidFill>
                  <a:srgbClr val="000000"/>
                </a:solidFill>
                <a:latin typeface="Intel Clear" panose="020B0604020203020204" pitchFamily="34" charset="0"/>
              </a:rPr>
              <a:t>Intel® Fabric Suite</a:t>
            </a:r>
            <a:r>
              <a:rPr lang="en-US" sz="1100" b="1" kern="0" dirty="0">
                <a:solidFill>
                  <a:srgbClr val="000000"/>
                </a:solidFill>
                <a:latin typeface="Intel Clear" panose="020B0604020203020204" pitchFamily="34" charset="0"/>
              </a:rPr>
              <a:t/>
            </a:r>
            <a:br>
              <a:rPr lang="en-US" sz="1100" b="1" kern="0" dirty="0">
                <a:solidFill>
                  <a:srgbClr val="000000"/>
                </a:solidFill>
                <a:latin typeface="Intel Clear" panose="020B0604020203020204" pitchFamily="34" charset="0"/>
              </a:rPr>
            </a:br>
            <a:r>
              <a:rPr lang="en-US" sz="700" kern="0" dirty="0">
                <a:solidFill>
                  <a:srgbClr val="000000"/>
                </a:solidFill>
                <a:latin typeface="Intel Clear" panose="020B0604020203020204" pitchFamily="34" charset="0"/>
              </a:rPr>
              <a:t>[based on OFA with Intel® Omni-Path Architecture support]</a:t>
            </a:r>
            <a:r>
              <a:rPr lang="en-US" sz="800" kern="0" dirty="0">
                <a:solidFill>
                  <a:srgbClr val="000000"/>
                </a:solidFill>
                <a:latin typeface="Intel Clear" panose="020B0604020203020204" pitchFamily="34" charset="0"/>
              </a:rPr>
              <a:t/>
            </a:r>
            <a:br>
              <a:rPr lang="en-US" sz="800" kern="0" dirty="0">
                <a:solidFill>
                  <a:srgbClr val="000000"/>
                </a:solidFill>
                <a:latin typeface="Intel Clear" panose="020B0604020203020204" pitchFamily="34" charset="0"/>
              </a:rPr>
            </a:br>
            <a:endParaRPr lang="en-US" sz="800" kern="0" dirty="0">
              <a:solidFill>
                <a:srgbClr val="000000"/>
              </a:solidFill>
              <a:latin typeface="Intel Clear" panose="020B0604020203020204" pitchFamily="34" charset="0"/>
            </a:endParaRPr>
          </a:p>
        </p:txBody>
      </p:sp>
      <p:sp>
        <p:nvSpPr>
          <p:cNvPr id="80" name="Rectangle 79"/>
          <p:cNvSpPr/>
          <p:nvPr/>
        </p:nvSpPr>
        <p:spPr>
          <a:xfrm>
            <a:off x="8020574" y="1312506"/>
            <a:ext cx="1082199" cy="484748"/>
          </a:xfrm>
          <a:prstGeom prst="rect">
            <a:avLst/>
          </a:prstGeom>
        </p:spPr>
        <p:txBody>
          <a:bodyPr wrap="square" lIns="68580" tIns="34290" rIns="68580" bIns="34290">
            <a:spAutoFit/>
          </a:bodyPr>
          <a:lstStyle/>
          <a:p>
            <a:pPr algn="ctr">
              <a:defRPr/>
            </a:pPr>
            <a:r>
              <a:rPr lang="en-US" sz="900" b="1" kern="0" dirty="0">
                <a:solidFill>
                  <a:srgbClr val="000000"/>
                </a:solidFill>
                <a:latin typeface="Intel Clear" panose="020B0604020203020204" pitchFamily="34" charset="0"/>
              </a:rPr>
              <a:t> Passive Copper &amp; Active Optical Cable (AOC)</a:t>
            </a:r>
            <a:endParaRPr lang="en-US" sz="600" kern="0" dirty="0">
              <a:solidFill>
                <a:srgbClr val="000000"/>
              </a:solidFill>
              <a:latin typeface="Intel Clear" panose="020B0604020203020204" pitchFamily="34" charset="0"/>
            </a:endParaRPr>
          </a:p>
        </p:txBody>
      </p:sp>
      <p:pic>
        <p:nvPicPr>
          <p:cNvPr id="6" name="Picture 5"/>
          <p:cNvPicPr>
            <a:picLocks noChangeAspect="1"/>
          </p:cNvPicPr>
          <p:nvPr/>
        </p:nvPicPr>
        <p:blipFill>
          <a:blip r:embed="rId12"/>
          <a:stretch>
            <a:fillRect/>
          </a:stretch>
        </p:blipFill>
        <p:spPr>
          <a:xfrm>
            <a:off x="7143751" y="2346078"/>
            <a:ext cx="894641" cy="1070795"/>
          </a:xfrm>
          <a:prstGeom prst="rect">
            <a:avLst/>
          </a:prstGeom>
        </p:spPr>
      </p:pic>
      <p:pic>
        <p:nvPicPr>
          <p:cNvPr id="57" name="Picture 56" descr="int_lookins_hrz_rgb_wht_24.png"/>
          <p:cNvPicPr>
            <a:picLocks noChangeAspect="1"/>
          </p:cNvPicPr>
          <p:nvPr/>
        </p:nvPicPr>
        <p:blipFill rotWithShape="1">
          <a:blip r:embed="rId13" cstate="screen">
            <a:extLst>
              <a:ext uri="{28A0092B-C50C-407E-A947-70E740481C1C}">
                <a14:useLocalDpi xmlns:a14="http://schemas.microsoft.com/office/drawing/2010/main"/>
              </a:ext>
            </a:extLst>
          </a:blip>
          <a:srcRect/>
          <a:stretch/>
        </p:blipFill>
        <p:spPr>
          <a:xfrm>
            <a:off x="2664968" y="2207501"/>
            <a:ext cx="904976" cy="571790"/>
          </a:xfrm>
          <a:prstGeom prst="rect">
            <a:avLst/>
          </a:prstGeom>
        </p:spPr>
      </p:pic>
      <p:sp>
        <p:nvSpPr>
          <p:cNvPr id="59" name="TextBox 58"/>
          <p:cNvSpPr txBox="1"/>
          <p:nvPr/>
        </p:nvSpPr>
        <p:spPr>
          <a:xfrm>
            <a:off x="3406992" y="2541629"/>
            <a:ext cx="1061823" cy="253914"/>
          </a:xfrm>
          <a:prstGeom prst="rect">
            <a:avLst/>
          </a:prstGeom>
          <a:noFill/>
        </p:spPr>
        <p:txBody>
          <a:bodyPr wrap="none" lIns="68577" tIns="34289" rIns="68577" bIns="34289" rtlCol="0">
            <a:spAutoFit/>
          </a:bodyPr>
          <a:lstStyle/>
          <a:p>
            <a:pPr algn="ctr"/>
            <a:r>
              <a:rPr lang="en-US" sz="1200" b="1" dirty="0">
                <a:solidFill>
                  <a:schemeClr val="bg1"/>
                </a:solidFill>
                <a:latin typeface="Intel Clear" panose="020B0604020203020204" pitchFamily="34" charset="0"/>
              </a:rPr>
              <a:t>Product Line</a:t>
            </a:r>
            <a:endParaRPr lang="en-US" sz="800" dirty="0">
              <a:solidFill>
                <a:schemeClr val="bg1"/>
              </a:solidFill>
              <a:latin typeface="Intel Clear" panose="020B0604020203020204" pitchFamily="34" charset="0"/>
            </a:endParaRPr>
          </a:p>
        </p:txBody>
      </p:sp>
      <p:cxnSp>
        <p:nvCxnSpPr>
          <p:cNvPr id="66" name="Straight Arrow Connector 65"/>
          <p:cNvCxnSpPr/>
          <p:nvPr/>
        </p:nvCxnSpPr>
        <p:spPr bwMode="auto">
          <a:xfrm flipH="1">
            <a:off x="8591316" y="2006955"/>
            <a:ext cx="1" cy="200546"/>
          </a:xfrm>
          <a:prstGeom prst="straightConnector1">
            <a:avLst/>
          </a:prstGeom>
          <a:solidFill>
            <a:schemeClr val="bg1"/>
          </a:solidFill>
          <a:ln w="19050" cap="flat" cmpd="sng" algn="ctr">
            <a:solidFill>
              <a:schemeClr val="tx2">
                <a:lumMod val="75000"/>
              </a:schemeClr>
            </a:solidFill>
            <a:prstDash val="solid"/>
            <a:round/>
            <a:headEnd type="none" w="sm" len="sm"/>
            <a:tailEnd type="arrow"/>
          </a:ln>
          <a:effectLst/>
        </p:spPr>
      </p:cxnSp>
      <p:cxnSp>
        <p:nvCxnSpPr>
          <p:cNvPr id="77" name="Straight Arrow Connector 76"/>
          <p:cNvCxnSpPr/>
          <p:nvPr/>
        </p:nvCxnSpPr>
        <p:spPr bwMode="auto">
          <a:xfrm flipH="1" flipV="1">
            <a:off x="8474873" y="2831499"/>
            <a:ext cx="174049" cy="88858"/>
          </a:xfrm>
          <a:prstGeom prst="straightConnector1">
            <a:avLst/>
          </a:prstGeom>
          <a:solidFill>
            <a:schemeClr val="bg1"/>
          </a:solidFill>
          <a:ln w="9525" cap="flat" cmpd="sng" algn="ctr">
            <a:solidFill>
              <a:schemeClr val="tx1"/>
            </a:solidFill>
            <a:prstDash val="solid"/>
            <a:round/>
            <a:headEnd type="none" w="med" len="med"/>
            <a:tailEnd type="triangle" w="med" len="med"/>
          </a:ln>
          <a:effectLst/>
        </p:spPr>
      </p:cxnSp>
      <p:sp>
        <p:nvSpPr>
          <p:cNvPr id="79" name="TextBox 119"/>
          <p:cNvSpPr txBox="1"/>
          <p:nvPr/>
        </p:nvSpPr>
        <p:spPr>
          <a:xfrm>
            <a:off x="8413097" y="3219880"/>
            <a:ext cx="594636" cy="156966"/>
          </a:xfrm>
          <a:prstGeom prst="rect">
            <a:avLst/>
          </a:prstGeom>
          <a:noFill/>
        </p:spPr>
        <p:txBody>
          <a:bodyPr wrap="square" lIns="68580" tIns="34290" rIns="68580" bIns="34290" rtlCol="0">
            <a:spAutoFit/>
          </a:bodyPr>
          <a:lstStyle>
            <a:defPPr>
              <a:defRPr lang="en-US"/>
            </a:defPPr>
            <a:lvl1pPr algn="ctr" rtl="0" fontAlgn="base">
              <a:lnSpc>
                <a:spcPct val="95000"/>
              </a:lnSpc>
              <a:spcBef>
                <a:spcPct val="30000"/>
              </a:spcBef>
              <a:spcAft>
                <a:spcPct val="0"/>
              </a:spcAft>
              <a:buClr>
                <a:schemeClr val="tx1"/>
              </a:buClr>
              <a:buFont typeface="Wingdings" pitchFamily="2" charset="2"/>
              <a:defRPr sz="2000" b="1" kern="1200">
                <a:solidFill>
                  <a:srgbClr val="FFFFFF"/>
                </a:solidFill>
                <a:latin typeface="Verdana" pitchFamily="34" charset="0"/>
                <a:ea typeface="+mn-ea"/>
                <a:cs typeface="Arial" charset="0"/>
              </a:defRPr>
            </a:lvl1pPr>
            <a:lvl2pPr marL="457200" algn="ctr" rtl="0" fontAlgn="base">
              <a:lnSpc>
                <a:spcPct val="95000"/>
              </a:lnSpc>
              <a:spcBef>
                <a:spcPct val="30000"/>
              </a:spcBef>
              <a:spcAft>
                <a:spcPct val="0"/>
              </a:spcAft>
              <a:buClr>
                <a:schemeClr val="tx1"/>
              </a:buClr>
              <a:buFont typeface="Wingdings" pitchFamily="2" charset="2"/>
              <a:defRPr sz="2000" b="1" kern="1200">
                <a:solidFill>
                  <a:srgbClr val="FFFFFF"/>
                </a:solidFill>
                <a:latin typeface="Verdana" pitchFamily="34" charset="0"/>
                <a:ea typeface="+mn-ea"/>
                <a:cs typeface="Arial" charset="0"/>
              </a:defRPr>
            </a:lvl2pPr>
            <a:lvl3pPr marL="914400" algn="ctr" rtl="0" fontAlgn="base">
              <a:lnSpc>
                <a:spcPct val="95000"/>
              </a:lnSpc>
              <a:spcBef>
                <a:spcPct val="30000"/>
              </a:spcBef>
              <a:spcAft>
                <a:spcPct val="0"/>
              </a:spcAft>
              <a:buClr>
                <a:schemeClr val="tx1"/>
              </a:buClr>
              <a:buFont typeface="Wingdings" pitchFamily="2" charset="2"/>
              <a:defRPr sz="2000" b="1" kern="1200">
                <a:solidFill>
                  <a:srgbClr val="FFFFFF"/>
                </a:solidFill>
                <a:latin typeface="Verdana" pitchFamily="34" charset="0"/>
                <a:ea typeface="+mn-ea"/>
                <a:cs typeface="Arial" charset="0"/>
              </a:defRPr>
            </a:lvl3pPr>
            <a:lvl4pPr marL="1371600" algn="ctr" rtl="0" fontAlgn="base">
              <a:lnSpc>
                <a:spcPct val="95000"/>
              </a:lnSpc>
              <a:spcBef>
                <a:spcPct val="30000"/>
              </a:spcBef>
              <a:spcAft>
                <a:spcPct val="0"/>
              </a:spcAft>
              <a:buClr>
                <a:schemeClr val="tx1"/>
              </a:buClr>
              <a:buFont typeface="Wingdings" pitchFamily="2" charset="2"/>
              <a:defRPr sz="2000" b="1" kern="1200">
                <a:solidFill>
                  <a:srgbClr val="FFFFFF"/>
                </a:solidFill>
                <a:latin typeface="Verdana" pitchFamily="34" charset="0"/>
                <a:ea typeface="+mn-ea"/>
                <a:cs typeface="Arial" charset="0"/>
              </a:defRPr>
            </a:lvl4pPr>
            <a:lvl5pPr marL="1828800" algn="ctr" rtl="0" fontAlgn="base">
              <a:lnSpc>
                <a:spcPct val="95000"/>
              </a:lnSpc>
              <a:spcBef>
                <a:spcPct val="30000"/>
              </a:spcBef>
              <a:spcAft>
                <a:spcPct val="0"/>
              </a:spcAft>
              <a:buClr>
                <a:schemeClr val="tx1"/>
              </a:buClr>
              <a:buFont typeface="Wingdings" pitchFamily="2" charset="2"/>
              <a:defRPr sz="2000" b="1" kern="1200">
                <a:solidFill>
                  <a:srgbClr val="FFFFFF"/>
                </a:solidFill>
                <a:latin typeface="Verdana" pitchFamily="34" charset="0"/>
                <a:ea typeface="+mn-ea"/>
                <a:cs typeface="Arial" charset="0"/>
              </a:defRPr>
            </a:lvl5pPr>
            <a:lvl6pPr marL="2286000" algn="l" defTabSz="914400" rtl="0" eaLnBrk="1" latinLnBrk="0" hangingPunct="1">
              <a:defRPr sz="2000" b="1" kern="1200">
                <a:solidFill>
                  <a:srgbClr val="FFFFFF"/>
                </a:solidFill>
                <a:latin typeface="Verdana" pitchFamily="34" charset="0"/>
                <a:ea typeface="+mn-ea"/>
                <a:cs typeface="Arial" charset="0"/>
              </a:defRPr>
            </a:lvl6pPr>
            <a:lvl7pPr marL="2743200" algn="l" defTabSz="914400" rtl="0" eaLnBrk="1" latinLnBrk="0" hangingPunct="1">
              <a:defRPr sz="2000" b="1" kern="1200">
                <a:solidFill>
                  <a:srgbClr val="FFFFFF"/>
                </a:solidFill>
                <a:latin typeface="Verdana" pitchFamily="34" charset="0"/>
                <a:ea typeface="+mn-ea"/>
                <a:cs typeface="Arial" charset="0"/>
              </a:defRPr>
            </a:lvl7pPr>
            <a:lvl8pPr marL="3200400" algn="l" defTabSz="914400" rtl="0" eaLnBrk="1" latinLnBrk="0" hangingPunct="1">
              <a:defRPr sz="2000" b="1" kern="1200">
                <a:solidFill>
                  <a:srgbClr val="FFFFFF"/>
                </a:solidFill>
                <a:latin typeface="Verdana" pitchFamily="34" charset="0"/>
                <a:ea typeface="+mn-ea"/>
                <a:cs typeface="Arial" charset="0"/>
              </a:defRPr>
            </a:lvl8pPr>
            <a:lvl9pPr marL="3657600" algn="l" defTabSz="914400" rtl="0" eaLnBrk="1" latinLnBrk="0" hangingPunct="1">
              <a:defRPr sz="2000" b="1" kern="1200">
                <a:solidFill>
                  <a:srgbClr val="FFFFFF"/>
                </a:solidFill>
                <a:latin typeface="Verdana" pitchFamily="34" charset="0"/>
                <a:ea typeface="+mn-ea"/>
                <a:cs typeface="Arial" charset="0"/>
              </a:defRPr>
            </a:lvl9pPr>
          </a:lstStyle>
          <a:p>
            <a:pPr eaLnBrk="0" hangingPunct="0">
              <a:spcBef>
                <a:spcPts val="0"/>
              </a:spcBef>
              <a:buClr>
                <a:prstClr val="white"/>
              </a:buClr>
            </a:pPr>
            <a:r>
              <a:rPr lang="en-US" sz="600" b="0" dirty="0">
                <a:solidFill>
                  <a:srgbClr val="0070C0"/>
                </a:solidFill>
                <a:latin typeface="Intel Clear (Body)"/>
              </a:rPr>
              <a:t>AOC*</a:t>
            </a:r>
          </a:p>
        </p:txBody>
      </p:sp>
      <p:cxnSp>
        <p:nvCxnSpPr>
          <p:cNvPr id="81" name="Straight Arrow Connector 80"/>
          <p:cNvCxnSpPr/>
          <p:nvPr/>
        </p:nvCxnSpPr>
        <p:spPr bwMode="auto">
          <a:xfrm flipH="1" flipV="1">
            <a:off x="8359544" y="3114141"/>
            <a:ext cx="231771" cy="131071"/>
          </a:xfrm>
          <a:prstGeom prst="straightConnector1">
            <a:avLst/>
          </a:prstGeom>
          <a:solidFill>
            <a:schemeClr val="bg1"/>
          </a:solidFill>
          <a:ln w="9525" cap="flat" cmpd="sng" algn="ctr">
            <a:solidFill>
              <a:schemeClr val="tx1"/>
            </a:solidFill>
            <a:prstDash val="solid"/>
            <a:round/>
            <a:headEnd type="none" w="med" len="med"/>
            <a:tailEnd type="triangle" w="med" len="med"/>
          </a:ln>
          <a:effectLst/>
        </p:spPr>
      </p:cxnSp>
      <p:sp>
        <p:nvSpPr>
          <p:cNvPr id="86" name="TextBox 392"/>
          <p:cNvSpPr txBox="1"/>
          <p:nvPr/>
        </p:nvSpPr>
        <p:spPr>
          <a:xfrm>
            <a:off x="8540613" y="2926421"/>
            <a:ext cx="558115" cy="244682"/>
          </a:xfrm>
          <a:prstGeom prst="rect">
            <a:avLst/>
          </a:prstGeom>
          <a:noFill/>
        </p:spPr>
        <p:txBody>
          <a:bodyPr wrap="square" lIns="68580" tIns="34290" rIns="68580" bIns="34290" rtlCol="0">
            <a:spAutoFit/>
          </a:bodyPr>
          <a:lstStyle>
            <a:defPPr>
              <a:defRPr lang="en-US"/>
            </a:defPPr>
            <a:lvl1pPr algn="ctr" rtl="0" fontAlgn="base">
              <a:lnSpc>
                <a:spcPct val="95000"/>
              </a:lnSpc>
              <a:spcBef>
                <a:spcPct val="30000"/>
              </a:spcBef>
              <a:spcAft>
                <a:spcPct val="0"/>
              </a:spcAft>
              <a:buClr>
                <a:schemeClr val="tx1"/>
              </a:buClr>
              <a:buFont typeface="Wingdings" pitchFamily="2" charset="2"/>
              <a:defRPr sz="2000" b="1" kern="1200">
                <a:solidFill>
                  <a:srgbClr val="FFFFFF"/>
                </a:solidFill>
                <a:latin typeface="Verdana" pitchFamily="34" charset="0"/>
                <a:ea typeface="+mn-ea"/>
                <a:cs typeface="Arial" charset="0"/>
              </a:defRPr>
            </a:lvl1pPr>
            <a:lvl2pPr marL="457200" algn="ctr" rtl="0" fontAlgn="base">
              <a:lnSpc>
                <a:spcPct val="95000"/>
              </a:lnSpc>
              <a:spcBef>
                <a:spcPct val="30000"/>
              </a:spcBef>
              <a:spcAft>
                <a:spcPct val="0"/>
              </a:spcAft>
              <a:buClr>
                <a:schemeClr val="tx1"/>
              </a:buClr>
              <a:buFont typeface="Wingdings" pitchFamily="2" charset="2"/>
              <a:defRPr sz="2000" b="1" kern="1200">
                <a:solidFill>
                  <a:srgbClr val="FFFFFF"/>
                </a:solidFill>
                <a:latin typeface="Verdana" pitchFamily="34" charset="0"/>
                <a:ea typeface="+mn-ea"/>
                <a:cs typeface="Arial" charset="0"/>
              </a:defRPr>
            </a:lvl2pPr>
            <a:lvl3pPr marL="914400" algn="ctr" rtl="0" fontAlgn="base">
              <a:lnSpc>
                <a:spcPct val="95000"/>
              </a:lnSpc>
              <a:spcBef>
                <a:spcPct val="30000"/>
              </a:spcBef>
              <a:spcAft>
                <a:spcPct val="0"/>
              </a:spcAft>
              <a:buClr>
                <a:schemeClr val="tx1"/>
              </a:buClr>
              <a:buFont typeface="Wingdings" pitchFamily="2" charset="2"/>
              <a:defRPr sz="2000" b="1" kern="1200">
                <a:solidFill>
                  <a:srgbClr val="FFFFFF"/>
                </a:solidFill>
                <a:latin typeface="Verdana" pitchFamily="34" charset="0"/>
                <a:ea typeface="+mn-ea"/>
                <a:cs typeface="Arial" charset="0"/>
              </a:defRPr>
            </a:lvl3pPr>
            <a:lvl4pPr marL="1371600" algn="ctr" rtl="0" fontAlgn="base">
              <a:lnSpc>
                <a:spcPct val="95000"/>
              </a:lnSpc>
              <a:spcBef>
                <a:spcPct val="30000"/>
              </a:spcBef>
              <a:spcAft>
                <a:spcPct val="0"/>
              </a:spcAft>
              <a:buClr>
                <a:schemeClr val="tx1"/>
              </a:buClr>
              <a:buFont typeface="Wingdings" pitchFamily="2" charset="2"/>
              <a:defRPr sz="2000" b="1" kern="1200">
                <a:solidFill>
                  <a:srgbClr val="FFFFFF"/>
                </a:solidFill>
                <a:latin typeface="Verdana" pitchFamily="34" charset="0"/>
                <a:ea typeface="+mn-ea"/>
                <a:cs typeface="Arial" charset="0"/>
              </a:defRPr>
            </a:lvl4pPr>
            <a:lvl5pPr marL="1828800" algn="ctr" rtl="0" fontAlgn="base">
              <a:lnSpc>
                <a:spcPct val="95000"/>
              </a:lnSpc>
              <a:spcBef>
                <a:spcPct val="30000"/>
              </a:spcBef>
              <a:spcAft>
                <a:spcPct val="0"/>
              </a:spcAft>
              <a:buClr>
                <a:schemeClr val="tx1"/>
              </a:buClr>
              <a:buFont typeface="Wingdings" pitchFamily="2" charset="2"/>
              <a:defRPr sz="2000" b="1" kern="1200">
                <a:solidFill>
                  <a:srgbClr val="FFFFFF"/>
                </a:solidFill>
                <a:latin typeface="Verdana" pitchFamily="34" charset="0"/>
                <a:ea typeface="+mn-ea"/>
                <a:cs typeface="Arial" charset="0"/>
              </a:defRPr>
            </a:lvl5pPr>
            <a:lvl6pPr marL="2286000" algn="l" defTabSz="914400" rtl="0" eaLnBrk="1" latinLnBrk="0" hangingPunct="1">
              <a:defRPr sz="2000" b="1" kern="1200">
                <a:solidFill>
                  <a:srgbClr val="FFFFFF"/>
                </a:solidFill>
                <a:latin typeface="Verdana" pitchFamily="34" charset="0"/>
                <a:ea typeface="+mn-ea"/>
                <a:cs typeface="Arial" charset="0"/>
              </a:defRPr>
            </a:lvl6pPr>
            <a:lvl7pPr marL="2743200" algn="l" defTabSz="914400" rtl="0" eaLnBrk="1" latinLnBrk="0" hangingPunct="1">
              <a:defRPr sz="2000" b="1" kern="1200">
                <a:solidFill>
                  <a:srgbClr val="FFFFFF"/>
                </a:solidFill>
                <a:latin typeface="Verdana" pitchFamily="34" charset="0"/>
                <a:ea typeface="+mn-ea"/>
                <a:cs typeface="Arial" charset="0"/>
              </a:defRPr>
            </a:lvl7pPr>
            <a:lvl8pPr marL="3200400" algn="l" defTabSz="914400" rtl="0" eaLnBrk="1" latinLnBrk="0" hangingPunct="1">
              <a:defRPr sz="2000" b="1" kern="1200">
                <a:solidFill>
                  <a:srgbClr val="FFFFFF"/>
                </a:solidFill>
                <a:latin typeface="Verdana" pitchFamily="34" charset="0"/>
                <a:ea typeface="+mn-ea"/>
                <a:cs typeface="Arial" charset="0"/>
              </a:defRPr>
            </a:lvl8pPr>
            <a:lvl9pPr marL="3657600" algn="l" defTabSz="914400" rtl="0" eaLnBrk="1" latinLnBrk="0" hangingPunct="1">
              <a:defRPr sz="2000" b="1" kern="1200">
                <a:solidFill>
                  <a:srgbClr val="FFFFFF"/>
                </a:solidFill>
                <a:latin typeface="Verdana" pitchFamily="34" charset="0"/>
                <a:ea typeface="+mn-ea"/>
                <a:cs typeface="Arial" charset="0"/>
              </a:defRPr>
            </a:lvl9pPr>
          </a:lstStyle>
          <a:p>
            <a:pPr algn="l" eaLnBrk="0" hangingPunct="0">
              <a:spcBef>
                <a:spcPts val="0"/>
              </a:spcBef>
              <a:buClr>
                <a:prstClr val="white"/>
              </a:buClr>
            </a:pPr>
            <a:r>
              <a:rPr lang="en-US" sz="600" b="0" dirty="0">
                <a:solidFill>
                  <a:srgbClr val="0070C0"/>
                </a:solidFill>
                <a:latin typeface="Intel Clear (Body)"/>
              </a:rPr>
              <a:t>Passive Cu</a:t>
            </a:r>
            <a:br>
              <a:rPr lang="en-US" sz="600" b="0" dirty="0">
                <a:solidFill>
                  <a:srgbClr val="0070C0"/>
                </a:solidFill>
                <a:latin typeface="Intel Clear (Body)"/>
              </a:rPr>
            </a:br>
            <a:r>
              <a:rPr lang="en-US" sz="600" b="0" dirty="0">
                <a:solidFill>
                  <a:srgbClr val="0070C0"/>
                </a:solidFill>
                <a:latin typeface="Intel Clear (Body)"/>
              </a:rPr>
              <a:t>Cable</a:t>
            </a:r>
          </a:p>
        </p:txBody>
      </p:sp>
      <p:cxnSp>
        <p:nvCxnSpPr>
          <p:cNvPr id="87" name="Straight Arrow Connector 86"/>
          <p:cNvCxnSpPr/>
          <p:nvPr/>
        </p:nvCxnSpPr>
        <p:spPr bwMode="auto">
          <a:xfrm flipH="1">
            <a:off x="7539137" y="1960805"/>
            <a:ext cx="1" cy="200546"/>
          </a:xfrm>
          <a:prstGeom prst="straightConnector1">
            <a:avLst/>
          </a:prstGeom>
          <a:solidFill>
            <a:schemeClr val="bg1"/>
          </a:solidFill>
          <a:ln w="19050" cap="flat" cmpd="sng" algn="ctr">
            <a:solidFill>
              <a:schemeClr val="tx2">
                <a:lumMod val="75000"/>
              </a:schemeClr>
            </a:solidFill>
            <a:prstDash val="solid"/>
            <a:round/>
            <a:headEnd type="none" w="sm" len="sm"/>
            <a:tailEnd type="arrow"/>
          </a:ln>
          <a:effectLst/>
        </p:spPr>
      </p:cxnSp>
    </p:spTree>
    <p:extLst>
      <p:ext uri="{BB962C8B-B14F-4D97-AF65-F5344CB8AC3E}">
        <p14:creationId xmlns:p14="http://schemas.microsoft.com/office/powerpoint/2010/main" val="36953483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 name="TextBox 130"/>
          <p:cNvSpPr txBox="1"/>
          <p:nvPr/>
        </p:nvSpPr>
        <p:spPr>
          <a:xfrm>
            <a:off x="5241472" y="1244468"/>
            <a:ext cx="3600450" cy="2298834"/>
          </a:xfrm>
          <a:prstGeom prst="rect">
            <a:avLst/>
          </a:prstGeom>
        </p:spPr>
        <p:style>
          <a:lnRef idx="1">
            <a:schemeClr val="accent5"/>
          </a:lnRef>
          <a:fillRef idx="2">
            <a:schemeClr val="accent5"/>
          </a:fillRef>
          <a:effectRef idx="1">
            <a:schemeClr val="accent5"/>
          </a:effectRef>
          <a:fontRef idx="minor">
            <a:schemeClr val="dk1"/>
          </a:fontRef>
        </p:style>
        <p:txBody>
          <a:bodyPr wrap="square" lIns="68580" tIns="34290" rIns="68580" bIns="34290" rtlCol="0" anchor="t">
            <a:noAutofit/>
          </a:bodyPr>
          <a:lstStyle/>
          <a:p>
            <a:pPr algn="ctr" defTabSz="685099">
              <a:spcBef>
                <a:spcPct val="0"/>
              </a:spcBef>
              <a:defRPr/>
            </a:pPr>
            <a:r>
              <a:rPr lang="en-US" b="1" kern="0" dirty="0">
                <a:latin typeface="Intel Clear" panose="020B0604020203020204" pitchFamily="34" charset="0"/>
              </a:rPr>
              <a:t>LATENCY REDUCTION</a:t>
            </a:r>
          </a:p>
        </p:txBody>
      </p:sp>
      <p:sp>
        <p:nvSpPr>
          <p:cNvPr id="129" name="TextBox 128"/>
          <p:cNvSpPr txBox="1"/>
          <p:nvPr/>
        </p:nvSpPr>
        <p:spPr>
          <a:xfrm>
            <a:off x="1543050" y="1244468"/>
            <a:ext cx="3600450" cy="2298833"/>
          </a:xfrm>
          <a:prstGeom prst="rect">
            <a:avLst/>
          </a:prstGeom>
        </p:spPr>
        <p:style>
          <a:lnRef idx="1">
            <a:schemeClr val="accent5"/>
          </a:lnRef>
          <a:fillRef idx="2">
            <a:schemeClr val="accent5"/>
          </a:fillRef>
          <a:effectRef idx="1">
            <a:schemeClr val="accent5"/>
          </a:effectRef>
          <a:fontRef idx="minor">
            <a:schemeClr val="dk1"/>
          </a:fontRef>
        </p:style>
        <p:txBody>
          <a:bodyPr wrap="square" lIns="68580" tIns="34290" rIns="68580" bIns="34290" rtlCol="0" anchor="t">
            <a:noAutofit/>
          </a:bodyPr>
          <a:lstStyle/>
          <a:p>
            <a:pPr algn="ctr" defTabSz="685099">
              <a:spcBef>
                <a:spcPct val="0"/>
              </a:spcBef>
              <a:defRPr/>
            </a:pPr>
            <a:r>
              <a:rPr lang="en-US" b="1" kern="0" dirty="0">
                <a:latin typeface="Intel Clear" panose="020B0604020203020204" pitchFamily="34" charset="0"/>
              </a:rPr>
              <a:t>SWITCH CHIP REDUCTION</a:t>
            </a:r>
            <a:r>
              <a:rPr lang="en-US" kern="0" baseline="30000" dirty="0">
                <a:latin typeface="Intel Clear" panose="020B0604020203020204" pitchFamily="34" charset="0"/>
              </a:rPr>
              <a:t>1</a:t>
            </a:r>
          </a:p>
        </p:txBody>
      </p:sp>
      <p:sp>
        <p:nvSpPr>
          <p:cNvPr id="2" name="Title 1"/>
          <p:cNvSpPr>
            <a:spLocks noGrp="1"/>
          </p:cNvSpPr>
          <p:nvPr>
            <p:ph type="title"/>
          </p:nvPr>
        </p:nvSpPr>
        <p:spPr/>
        <p:txBody>
          <a:bodyPr>
            <a:normAutofit/>
          </a:bodyPr>
          <a:lstStyle/>
          <a:p>
            <a:r>
              <a:rPr lang="en-US" dirty="0" smtClean="0"/>
              <a:t>Intel® Omni-Path Architecture:</a:t>
            </a:r>
            <a:br>
              <a:rPr lang="en-US" dirty="0" smtClean="0"/>
            </a:br>
            <a:r>
              <a:rPr lang="en-US" sz="2000" dirty="0" smtClean="0"/>
              <a:t>48-Port Switch ASIC Benefits</a:t>
            </a:r>
            <a:endParaRPr lang="en-US" dirty="0"/>
          </a:p>
        </p:txBody>
      </p:sp>
      <p:sp>
        <p:nvSpPr>
          <p:cNvPr id="3" name="Slide Number Placeholder 2"/>
          <p:cNvSpPr>
            <a:spLocks noGrp="1"/>
          </p:cNvSpPr>
          <p:nvPr>
            <p:ph type="sldNum" sz="quarter" idx="12"/>
          </p:nvPr>
        </p:nvSpPr>
        <p:spPr>
          <a:prstGeom prst="rect">
            <a:avLst/>
          </a:prstGeom>
        </p:spPr>
        <p:txBody>
          <a:bodyPr lIns="68580" tIns="34290" rIns="68580" bIns="34290"/>
          <a:lstStyle/>
          <a:p>
            <a:fld id="{EE2556C5-CE8C-6547-B838-EA80C61A4AF7}" type="slidenum">
              <a:rPr lang="en-US" smtClean="0"/>
              <a:pPr/>
              <a:t>42</a:t>
            </a:fld>
            <a:endParaRPr lang="en-US"/>
          </a:p>
        </p:txBody>
      </p:sp>
      <p:graphicFrame>
        <p:nvGraphicFramePr>
          <p:cNvPr id="11" name="Table 10"/>
          <p:cNvGraphicFramePr>
            <a:graphicFrameLocks noGrp="1"/>
          </p:cNvGraphicFramePr>
          <p:nvPr>
            <p:extLst>
              <p:ext uri="{D42A27DB-BD31-4B8C-83A1-F6EECF244321}">
                <p14:modId xmlns:p14="http://schemas.microsoft.com/office/powerpoint/2010/main" val="484142602"/>
              </p:ext>
            </p:extLst>
          </p:nvPr>
        </p:nvGraphicFramePr>
        <p:xfrm>
          <a:off x="255559" y="1573520"/>
          <a:ext cx="8641080" cy="1927860"/>
        </p:xfrm>
        <a:graphic>
          <a:graphicData uri="http://schemas.openxmlformats.org/drawingml/2006/table">
            <a:tbl>
              <a:tblPr firstRow="1" firstCol="1" bandRow="1">
                <a:tableStyleId>{5C22544A-7EE6-4342-B048-85BDC9FD1C3A}</a:tableStyleId>
              </a:tblPr>
              <a:tblGrid>
                <a:gridCol w="1234440"/>
                <a:gridCol w="1234440"/>
                <a:gridCol w="1234440"/>
                <a:gridCol w="1234440"/>
                <a:gridCol w="1234440"/>
                <a:gridCol w="1234440"/>
                <a:gridCol w="1234440"/>
              </a:tblGrid>
              <a:tr h="388620">
                <a:tc>
                  <a:txBody>
                    <a:bodyPr/>
                    <a:lstStyle/>
                    <a:p>
                      <a:pPr algn="ctr"/>
                      <a:r>
                        <a:rPr lang="en-US" sz="1100" dirty="0" smtClean="0">
                          <a:latin typeface="Intel Clear" panose="020B0604020203020204" pitchFamily="34" charset="0"/>
                        </a:rPr>
                        <a:t>Cluster Size</a:t>
                      </a:r>
                      <a:endParaRPr lang="en-US" sz="1100" dirty="0">
                        <a:latin typeface="Intel Clear" panose="020B0604020203020204" pitchFamily="34" charset="0"/>
                      </a:endParaRPr>
                    </a:p>
                  </a:txBody>
                  <a:tcPr marL="34290" marR="34290" marT="34290" marB="34290" anchor="ctr"/>
                </a:tc>
                <a:tc>
                  <a:txBody>
                    <a:bodyPr/>
                    <a:lstStyle/>
                    <a:p>
                      <a:pPr algn="ctr"/>
                      <a:r>
                        <a:rPr lang="en-US" sz="1100" dirty="0" smtClean="0">
                          <a:latin typeface="Intel Clear" panose="020B0604020203020204" pitchFamily="34" charset="0"/>
                        </a:rPr>
                        <a:t>36-port</a:t>
                      </a:r>
                      <a:r>
                        <a:rPr lang="en-US" sz="1100" baseline="0" dirty="0" smtClean="0">
                          <a:latin typeface="Intel Clear" panose="020B0604020203020204" pitchFamily="34" charset="0"/>
                        </a:rPr>
                        <a:t> </a:t>
                      </a:r>
                      <a:br>
                        <a:rPr lang="en-US" sz="1100" baseline="0" dirty="0" smtClean="0">
                          <a:latin typeface="Intel Clear" panose="020B0604020203020204" pitchFamily="34" charset="0"/>
                        </a:rPr>
                      </a:br>
                      <a:r>
                        <a:rPr lang="en-US" sz="1100" baseline="0" dirty="0" smtClean="0">
                          <a:latin typeface="Intel Clear" panose="020B0604020203020204" pitchFamily="34" charset="0"/>
                        </a:rPr>
                        <a:t>Switch ASIC</a:t>
                      </a:r>
                      <a:endParaRPr lang="en-US" sz="1100" dirty="0">
                        <a:latin typeface="Intel Clear" panose="020B0604020203020204" pitchFamily="34" charset="0"/>
                      </a:endParaRPr>
                    </a:p>
                  </a:txBody>
                  <a:tcPr marL="34290" marR="34290" marT="34290" marB="34290" anchor="ctr"/>
                </a:tc>
                <a:tc>
                  <a:txBody>
                    <a:bodyPr/>
                    <a:lstStyle/>
                    <a:p>
                      <a:pPr algn="ctr"/>
                      <a:r>
                        <a:rPr lang="en-US" sz="1100" dirty="0" smtClean="0">
                          <a:latin typeface="Intel Clear" panose="020B0604020203020204" pitchFamily="34" charset="0"/>
                        </a:rPr>
                        <a:t>48-port</a:t>
                      </a:r>
                      <a:r>
                        <a:rPr lang="en-US" sz="1100" baseline="0" dirty="0" smtClean="0">
                          <a:latin typeface="Intel Clear" panose="020B0604020203020204" pitchFamily="34" charset="0"/>
                        </a:rPr>
                        <a:t> </a:t>
                      </a:r>
                      <a:br>
                        <a:rPr lang="en-US" sz="1100" baseline="0" dirty="0" smtClean="0">
                          <a:latin typeface="Intel Clear" panose="020B0604020203020204" pitchFamily="34" charset="0"/>
                        </a:rPr>
                      </a:br>
                      <a:r>
                        <a:rPr lang="en-US" sz="1100" baseline="0" dirty="0" smtClean="0">
                          <a:latin typeface="Intel Clear" panose="020B0604020203020204" pitchFamily="34" charset="0"/>
                        </a:rPr>
                        <a:t>Switch ASIC</a:t>
                      </a:r>
                      <a:endParaRPr lang="en-US" sz="1100" dirty="0">
                        <a:latin typeface="Intel Clear" panose="020B0604020203020204" pitchFamily="34" charset="0"/>
                      </a:endParaRPr>
                    </a:p>
                  </a:txBody>
                  <a:tcPr marL="34290" marR="34290" marT="34290" marB="34290" anchor="ctr"/>
                </a:tc>
                <a:tc>
                  <a:txBody>
                    <a:bodyPr/>
                    <a:lstStyle/>
                    <a:p>
                      <a:pPr algn="ctr"/>
                      <a:r>
                        <a:rPr lang="en-US" sz="1100" b="1" dirty="0" smtClean="0">
                          <a:solidFill>
                            <a:schemeClr val="tx1"/>
                          </a:solidFill>
                          <a:latin typeface="Intel Clear" panose="020B0604020203020204" pitchFamily="34" charset="0"/>
                        </a:rPr>
                        <a:t>Intel® Omni-Path ADVANTAGE</a:t>
                      </a:r>
                      <a:endParaRPr lang="en-US" sz="1100" b="1" dirty="0">
                        <a:solidFill>
                          <a:schemeClr val="tx1"/>
                        </a:solidFill>
                        <a:latin typeface="Intel Clear" panose="020B0604020203020204" pitchFamily="34" charset="0"/>
                      </a:endParaRPr>
                    </a:p>
                  </a:txBody>
                  <a:tcPr marL="34290" marR="34290" marT="34290" marB="34290" anchor="ctr">
                    <a:solidFill>
                      <a:srgbClr val="92D050"/>
                    </a:solidFill>
                  </a:tcPr>
                </a:tc>
                <a:tc>
                  <a:txBody>
                    <a:bodyPr/>
                    <a:lstStyle/>
                    <a:p>
                      <a:pPr algn="ctr"/>
                      <a:r>
                        <a:rPr lang="en-US" sz="1100" dirty="0" smtClean="0">
                          <a:latin typeface="Intel Clear" panose="020B0604020203020204" pitchFamily="34" charset="0"/>
                        </a:rPr>
                        <a:t>36-port</a:t>
                      </a:r>
                      <a:r>
                        <a:rPr lang="en-US" sz="1100" baseline="0" dirty="0" smtClean="0">
                          <a:latin typeface="Intel Clear" panose="020B0604020203020204" pitchFamily="34" charset="0"/>
                        </a:rPr>
                        <a:t> </a:t>
                      </a:r>
                      <a:br>
                        <a:rPr lang="en-US" sz="1100" baseline="0" dirty="0" smtClean="0">
                          <a:latin typeface="Intel Clear" panose="020B0604020203020204" pitchFamily="34" charset="0"/>
                        </a:rPr>
                      </a:br>
                      <a:r>
                        <a:rPr lang="en-US" sz="1100" baseline="0" dirty="0" smtClean="0">
                          <a:latin typeface="Intel Clear" panose="020B0604020203020204" pitchFamily="34" charset="0"/>
                        </a:rPr>
                        <a:t>Switch ASIC</a:t>
                      </a:r>
                      <a:r>
                        <a:rPr lang="en-US" sz="1100" b="0" baseline="30000" dirty="0" smtClean="0">
                          <a:latin typeface="Intel Clear" panose="020B0604020203020204" pitchFamily="34" charset="0"/>
                        </a:rPr>
                        <a:t>2</a:t>
                      </a:r>
                      <a:endParaRPr lang="en-US" sz="1100" b="0" baseline="30000" dirty="0">
                        <a:latin typeface="Intel Clear" panose="020B0604020203020204" pitchFamily="34" charset="0"/>
                      </a:endParaRPr>
                    </a:p>
                  </a:txBody>
                  <a:tcPr marL="34290" marR="34290" marT="34290" marB="34290" anchor="ctr"/>
                </a:tc>
                <a:tc>
                  <a:txBody>
                    <a:bodyPr/>
                    <a:lstStyle/>
                    <a:p>
                      <a:pPr algn="ctr"/>
                      <a:r>
                        <a:rPr lang="en-US" sz="1100" dirty="0" smtClean="0">
                          <a:latin typeface="Intel Clear" panose="020B0604020203020204" pitchFamily="34" charset="0"/>
                        </a:rPr>
                        <a:t>48-port</a:t>
                      </a:r>
                      <a:r>
                        <a:rPr lang="en-US" sz="1100" baseline="0" dirty="0" smtClean="0">
                          <a:latin typeface="Intel Clear" panose="020B0604020203020204" pitchFamily="34" charset="0"/>
                        </a:rPr>
                        <a:t> </a:t>
                      </a:r>
                      <a:br>
                        <a:rPr lang="en-US" sz="1100" baseline="0" dirty="0" smtClean="0">
                          <a:latin typeface="Intel Clear" panose="020B0604020203020204" pitchFamily="34" charset="0"/>
                        </a:rPr>
                      </a:br>
                      <a:r>
                        <a:rPr lang="en-US" sz="1100" baseline="0" dirty="0" smtClean="0">
                          <a:latin typeface="Intel Clear" panose="020B0604020203020204" pitchFamily="34" charset="0"/>
                        </a:rPr>
                        <a:t>Switch ASIC</a:t>
                      </a:r>
                      <a:r>
                        <a:rPr lang="en-US" sz="1100" b="0" baseline="30000" dirty="0" smtClean="0">
                          <a:latin typeface="Intel Clear" panose="020B0604020203020204" pitchFamily="34" charset="0"/>
                        </a:rPr>
                        <a:t>3</a:t>
                      </a:r>
                      <a:endParaRPr lang="en-US" sz="1100" b="0" baseline="30000" dirty="0">
                        <a:latin typeface="Intel Clear" panose="020B0604020203020204" pitchFamily="34" charset="0"/>
                      </a:endParaRPr>
                    </a:p>
                  </a:txBody>
                  <a:tcPr marL="34290" marR="34290" marT="34290" marB="34290" anchor="ctr"/>
                </a:tc>
                <a:tc>
                  <a:txBody>
                    <a:bodyPr/>
                    <a:lstStyle/>
                    <a:p>
                      <a:pPr algn="ctr"/>
                      <a:r>
                        <a:rPr lang="en-US" sz="1100" b="1" dirty="0" smtClean="0">
                          <a:solidFill>
                            <a:schemeClr val="tx1"/>
                          </a:solidFill>
                          <a:latin typeface="Intel Clear" panose="020B0604020203020204" pitchFamily="34" charset="0"/>
                        </a:rPr>
                        <a:t>Intel® Omni-Path ADVANTAGE</a:t>
                      </a:r>
                      <a:endParaRPr lang="en-US" sz="1100" b="1" dirty="0">
                        <a:solidFill>
                          <a:schemeClr val="tx1"/>
                        </a:solidFill>
                        <a:latin typeface="Intel Clear" panose="020B0604020203020204" pitchFamily="34" charset="0"/>
                      </a:endParaRPr>
                    </a:p>
                  </a:txBody>
                  <a:tcPr marL="34290" marR="34290" marT="34290" marB="34290" anchor="ctr">
                    <a:solidFill>
                      <a:srgbClr val="92D050"/>
                    </a:solidFill>
                  </a:tcPr>
                </a:tc>
              </a:tr>
              <a:tr h="304800">
                <a:tc>
                  <a:txBody>
                    <a:bodyPr/>
                    <a:lstStyle/>
                    <a:p>
                      <a:pPr algn="ctr"/>
                      <a:r>
                        <a:rPr lang="en-US" sz="1200" b="1" i="0" smtClean="0">
                          <a:latin typeface="Intel Clear" panose="020B0604020203020204" pitchFamily="34" charset="0"/>
                        </a:rPr>
                        <a:t>64 nodes</a:t>
                      </a:r>
                      <a:endParaRPr lang="en-US" sz="1200" b="1" i="0" dirty="0">
                        <a:latin typeface="Intel Clear" panose="020B0604020203020204" pitchFamily="34" charset="0"/>
                      </a:endParaRPr>
                    </a:p>
                  </a:txBody>
                  <a:tcPr marL="34290" marR="34290" marT="34290" marB="34290" anchor="ctr"/>
                </a:tc>
                <a:tc>
                  <a:txBody>
                    <a:bodyPr/>
                    <a:lstStyle/>
                    <a:p>
                      <a:pPr algn="ctr"/>
                      <a:r>
                        <a:rPr lang="en-US" sz="1200" b="0" i="0" smtClean="0">
                          <a:latin typeface="Intel Clear" panose="020B0604020203020204" pitchFamily="34" charset="0"/>
                        </a:rPr>
                        <a:t>6</a:t>
                      </a:r>
                      <a:endParaRPr lang="en-US" sz="1200" b="0" i="0" dirty="0">
                        <a:latin typeface="Intel Clear" panose="020B0604020203020204" pitchFamily="34" charset="0"/>
                      </a:endParaRPr>
                    </a:p>
                  </a:txBody>
                  <a:tcPr marL="34290" marR="34290" marT="34290" marB="34290" anchor="ctr"/>
                </a:tc>
                <a:tc>
                  <a:txBody>
                    <a:bodyPr/>
                    <a:lstStyle/>
                    <a:p>
                      <a:pPr algn="ctr"/>
                      <a:r>
                        <a:rPr lang="en-US" sz="1200" b="0" i="0" smtClean="0">
                          <a:latin typeface="Intel Clear" panose="020B0604020203020204" pitchFamily="34" charset="0"/>
                        </a:rPr>
                        <a:t>5</a:t>
                      </a:r>
                      <a:endParaRPr lang="en-US" sz="1200" b="0" i="0" dirty="0">
                        <a:latin typeface="Intel Clear" panose="020B0604020203020204" pitchFamily="34" charset="0"/>
                      </a:endParaRPr>
                    </a:p>
                  </a:txBody>
                  <a:tcPr marL="34290" marR="34290" marT="34290" marB="34290" anchor="ctr"/>
                </a:tc>
                <a:tc>
                  <a:txBody>
                    <a:bodyPr/>
                    <a:lstStyle/>
                    <a:p>
                      <a:pPr algn="ctr"/>
                      <a:r>
                        <a:rPr lang="en-US" sz="1200" b="1" i="0" dirty="0" smtClean="0">
                          <a:solidFill>
                            <a:schemeClr val="tx1"/>
                          </a:solidFill>
                          <a:latin typeface="Intel Clear" panose="020B0604020203020204" pitchFamily="34" charset="0"/>
                        </a:rPr>
                        <a:t>17%</a:t>
                      </a:r>
                      <a:endParaRPr lang="en-US" sz="1200" b="1" i="0" dirty="0">
                        <a:solidFill>
                          <a:schemeClr val="tx1"/>
                        </a:solidFill>
                        <a:latin typeface="Intel Clear" panose="020B0604020203020204" pitchFamily="34" charset="0"/>
                      </a:endParaRPr>
                    </a:p>
                  </a:txBody>
                  <a:tcPr marL="34290" marR="34290" marT="34290" marB="34290" anchor="ctr">
                    <a:solidFill>
                      <a:srgbClr val="92D050"/>
                    </a:solidFill>
                  </a:tcPr>
                </a:tc>
                <a:tc>
                  <a:txBody>
                    <a:bodyPr/>
                    <a:lstStyle/>
                    <a:p>
                      <a:pPr algn="ctr"/>
                      <a:r>
                        <a:rPr lang="en-US" sz="1200" b="0" i="0" smtClean="0">
                          <a:latin typeface="Intel Clear" panose="020B0604020203020204" pitchFamily="34" charset="0"/>
                        </a:rPr>
                        <a:t>390ns</a:t>
                      </a:r>
                      <a:endParaRPr lang="en-US" sz="1200" b="0" i="0" dirty="0">
                        <a:latin typeface="Intel Clear" panose="020B0604020203020204" pitchFamily="34" charset="0"/>
                      </a:endParaRPr>
                    </a:p>
                  </a:txBody>
                  <a:tcPr marL="34290" marR="34290" marT="34290" marB="34290" anchor="ctr"/>
                </a:tc>
                <a:tc>
                  <a:txBody>
                    <a:bodyPr/>
                    <a:lstStyle/>
                    <a:p>
                      <a:pPr algn="ctr"/>
                      <a:r>
                        <a:rPr lang="en-US" sz="1200" b="0" i="0" dirty="0" smtClean="0">
                          <a:latin typeface="Intel Clear" panose="020B0604020203020204" pitchFamily="34" charset="0"/>
                        </a:rPr>
                        <a:t>330ns</a:t>
                      </a:r>
                      <a:endParaRPr lang="en-US" sz="1200" b="0" i="0" dirty="0">
                        <a:latin typeface="Intel Clear" panose="020B0604020203020204" pitchFamily="34" charset="0"/>
                      </a:endParaRPr>
                    </a:p>
                  </a:txBody>
                  <a:tcPr marL="34290" marR="34290" marT="34290" marB="34290" anchor="ctr"/>
                </a:tc>
                <a:tc>
                  <a:txBody>
                    <a:bodyPr/>
                    <a:lstStyle/>
                    <a:p>
                      <a:pPr algn="ctr"/>
                      <a:r>
                        <a:rPr lang="en-US" sz="1200" b="1" i="0" dirty="0" smtClean="0">
                          <a:solidFill>
                            <a:schemeClr val="tx1"/>
                          </a:solidFill>
                          <a:latin typeface="Intel Clear" panose="020B0604020203020204" pitchFamily="34" charset="0"/>
                        </a:rPr>
                        <a:t>15%</a:t>
                      </a:r>
                      <a:endParaRPr lang="en-US" sz="1200" b="1" i="0" dirty="0">
                        <a:solidFill>
                          <a:schemeClr val="tx1"/>
                        </a:solidFill>
                        <a:latin typeface="Intel Clear" panose="020B0604020203020204" pitchFamily="34" charset="0"/>
                      </a:endParaRPr>
                    </a:p>
                  </a:txBody>
                  <a:tcPr marL="34290" marR="34290" marT="34290" marB="34290" anchor="ctr">
                    <a:solidFill>
                      <a:srgbClr val="92D050"/>
                    </a:solidFill>
                  </a:tcPr>
                </a:tc>
              </a:tr>
              <a:tr h="304800">
                <a:tc>
                  <a:txBody>
                    <a:bodyPr/>
                    <a:lstStyle/>
                    <a:p>
                      <a:pPr algn="ctr"/>
                      <a:r>
                        <a:rPr lang="en-US" sz="1200" b="1" i="0" smtClean="0">
                          <a:latin typeface="Intel Clear" panose="020B0604020203020204" pitchFamily="34" charset="0"/>
                        </a:rPr>
                        <a:t>256 nodes</a:t>
                      </a:r>
                      <a:endParaRPr lang="en-US" sz="1200" b="1" i="0" dirty="0">
                        <a:latin typeface="Intel Clear" panose="020B0604020203020204" pitchFamily="34" charset="0"/>
                      </a:endParaRPr>
                    </a:p>
                  </a:txBody>
                  <a:tcPr marL="34290" marR="34290" marT="34290" marB="34290" anchor="ctr"/>
                </a:tc>
                <a:tc>
                  <a:txBody>
                    <a:bodyPr/>
                    <a:lstStyle/>
                    <a:p>
                      <a:pPr algn="ctr"/>
                      <a:r>
                        <a:rPr lang="en-US" sz="1200" b="0" i="0" smtClean="0">
                          <a:latin typeface="Intel Clear" panose="020B0604020203020204" pitchFamily="34" charset="0"/>
                        </a:rPr>
                        <a:t>24</a:t>
                      </a:r>
                      <a:endParaRPr lang="en-US" sz="1200" b="0" i="0" dirty="0">
                        <a:latin typeface="Intel Clear" panose="020B0604020203020204" pitchFamily="34" charset="0"/>
                      </a:endParaRPr>
                    </a:p>
                  </a:txBody>
                  <a:tcPr marL="34290" marR="34290" marT="34290" marB="34290" anchor="ctr"/>
                </a:tc>
                <a:tc>
                  <a:txBody>
                    <a:bodyPr/>
                    <a:lstStyle/>
                    <a:p>
                      <a:pPr algn="ctr"/>
                      <a:r>
                        <a:rPr lang="en-US" sz="1200" b="0" i="0" dirty="0" smtClean="0">
                          <a:latin typeface="Intel Clear" panose="020B0604020203020204" pitchFamily="34" charset="0"/>
                        </a:rPr>
                        <a:t>17</a:t>
                      </a:r>
                      <a:endParaRPr lang="en-US" sz="1200" b="0" i="0" dirty="0">
                        <a:latin typeface="Intel Clear" panose="020B0604020203020204" pitchFamily="34" charset="0"/>
                      </a:endParaRPr>
                    </a:p>
                  </a:txBody>
                  <a:tcPr marL="34290" marR="34290" marT="34290" marB="34290" anchor="ctr"/>
                </a:tc>
                <a:tc>
                  <a:txBody>
                    <a:bodyPr/>
                    <a:lstStyle/>
                    <a:p>
                      <a:pPr algn="ctr"/>
                      <a:r>
                        <a:rPr lang="en-US" sz="1200" b="1" i="0" dirty="0" smtClean="0">
                          <a:solidFill>
                            <a:schemeClr val="tx1"/>
                          </a:solidFill>
                          <a:latin typeface="Intel Clear" panose="020B0604020203020204" pitchFamily="34" charset="0"/>
                        </a:rPr>
                        <a:t>29%</a:t>
                      </a:r>
                      <a:endParaRPr lang="en-US" sz="1200" b="1" i="0" dirty="0">
                        <a:solidFill>
                          <a:schemeClr val="tx1"/>
                        </a:solidFill>
                        <a:latin typeface="Intel Clear" panose="020B0604020203020204" pitchFamily="34" charset="0"/>
                      </a:endParaRPr>
                    </a:p>
                  </a:txBody>
                  <a:tcPr marL="34290" marR="34290" marT="34290" marB="34290" anchor="ctr">
                    <a:solidFill>
                      <a:srgbClr val="92D050"/>
                    </a:solidFill>
                  </a:tcPr>
                </a:tc>
                <a:tc>
                  <a:txBody>
                    <a:bodyPr/>
                    <a:lstStyle/>
                    <a:p>
                      <a:pPr algn="ctr"/>
                      <a:r>
                        <a:rPr lang="en-US" sz="1200" b="0" i="0" smtClean="0">
                          <a:latin typeface="Intel Clear" panose="020B0604020203020204" pitchFamily="34" charset="0"/>
                        </a:rPr>
                        <a:t>390ns</a:t>
                      </a:r>
                      <a:endParaRPr lang="en-US" sz="1200" b="0" i="0" dirty="0">
                        <a:latin typeface="Intel Clear" panose="020B0604020203020204" pitchFamily="34" charset="0"/>
                      </a:endParaRPr>
                    </a:p>
                  </a:txBody>
                  <a:tcPr marL="34290" marR="34290" marT="34290" marB="34290" anchor="ctr"/>
                </a:tc>
                <a:tc>
                  <a:txBody>
                    <a:bodyPr/>
                    <a:lstStyle/>
                    <a:p>
                      <a:pPr algn="ctr"/>
                      <a:r>
                        <a:rPr lang="en-US" sz="1200" b="0" i="0" dirty="0" smtClean="0">
                          <a:latin typeface="Intel Clear" panose="020B0604020203020204" pitchFamily="34" charset="0"/>
                        </a:rPr>
                        <a:t>330ns</a:t>
                      </a:r>
                      <a:endParaRPr lang="en-US" sz="1200" b="0" i="0" dirty="0">
                        <a:latin typeface="Intel Clear" panose="020B0604020203020204" pitchFamily="34" charset="0"/>
                      </a:endParaRPr>
                    </a:p>
                  </a:txBody>
                  <a:tcPr marL="34290" marR="34290" marT="34290" marB="34290" anchor="ctr"/>
                </a:tc>
                <a:tc>
                  <a:txBody>
                    <a:bodyPr/>
                    <a:lstStyle/>
                    <a:p>
                      <a:pPr algn="ctr"/>
                      <a:r>
                        <a:rPr lang="en-US" sz="1200" b="1" i="0" dirty="0" smtClean="0">
                          <a:solidFill>
                            <a:schemeClr val="tx1"/>
                          </a:solidFill>
                          <a:latin typeface="Intel Clear" panose="020B0604020203020204" pitchFamily="34" charset="0"/>
                        </a:rPr>
                        <a:t>15%</a:t>
                      </a:r>
                      <a:endParaRPr lang="en-US" sz="1200" b="1" i="0" dirty="0">
                        <a:solidFill>
                          <a:schemeClr val="tx1"/>
                        </a:solidFill>
                        <a:latin typeface="Intel Clear" panose="020B0604020203020204" pitchFamily="34" charset="0"/>
                      </a:endParaRPr>
                    </a:p>
                  </a:txBody>
                  <a:tcPr marL="34290" marR="34290" marT="34290" marB="34290" anchor="ctr">
                    <a:solidFill>
                      <a:srgbClr val="92D050"/>
                    </a:solidFill>
                  </a:tcPr>
                </a:tc>
              </a:tr>
              <a:tr h="304800">
                <a:tc>
                  <a:txBody>
                    <a:bodyPr/>
                    <a:lstStyle/>
                    <a:p>
                      <a:pPr algn="ctr"/>
                      <a:r>
                        <a:rPr lang="en-US" sz="1200" b="1" i="0" smtClean="0">
                          <a:latin typeface="Intel Clear" panose="020B0604020203020204" pitchFamily="34" charset="0"/>
                        </a:rPr>
                        <a:t>512 nodes</a:t>
                      </a:r>
                      <a:endParaRPr lang="en-US" sz="1200" b="1" i="0" dirty="0">
                        <a:latin typeface="Intel Clear" panose="020B0604020203020204" pitchFamily="34" charset="0"/>
                      </a:endParaRPr>
                    </a:p>
                  </a:txBody>
                  <a:tcPr marL="34290" marR="34290" marT="34290" marB="34290" anchor="ctr"/>
                </a:tc>
                <a:tc>
                  <a:txBody>
                    <a:bodyPr/>
                    <a:lstStyle/>
                    <a:p>
                      <a:pPr algn="ctr"/>
                      <a:r>
                        <a:rPr lang="en-US" sz="1200" b="0" i="0" smtClean="0">
                          <a:latin typeface="Intel Clear" panose="020B0604020203020204" pitchFamily="34" charset="0"/>
                        </a:rPr>
                        <a:t>47</a:t>
                      </a:r>
                      <a:endParaRPr lang="en-US" sz="1200" b="0" i="0" dirty="0">
                        <a:latin typeface="Intel Clear" panose="020B0604020203020204" pitchFamily="34" charset="0"/>
                      </a:endParaRPr>
                    </a:p>
                  </a:txBody>
                  <a:tcPr marL="34290" marR="34290" marT="34290" marB="34290" anchor="ctr"/>
                </a:tc>
                <a:tc>
                  <a:txBody>
                    <a:bodyPr/>
                    <a:lstStyle/>
                    <a:p>
                      <a:pPr algn="ctr"/>
                      <a:r>
                        <a:rPr lang="en-US" sz="1200" b="0" i="0" dirty="0" smtClean="0">
                          <a:latin typeface="Intel Clear" panose="020B0604020203020204" pitchFamily="34" charset="0"/>
                        </a:rPr>
                        <a:t>34</a:t>
                      </a:r>
                      <a:endParaRPr lang="en-US" sz="1200" b="0" i="0" dirty="0">
                        <a:latin typeface="Intel Clear" panose="020B0604020203020204" pitchFamily="34" charset="0"/>
                      </a:endParaRPr>
                    </a:p>
                  </a:txBody>
                  <a:tcPr marL="34290" marR="34290" marT="34290" marB="34290" anchor="ctr"/>
                </a:tc>
                <a:tc>
                  <a:txBody>
                    <a:bodyPr/>
                    <a:lstStyle/>
                    <a:p>
                      <a:pPr algn="ctr"/>
                      <a:r>
                        <a:rPr lang="en-US" sz="1200" b="1" i="0" dirty="0" smtClean="0">
                          <a:solidFill>
                            <a:schemeClr val="tx1"/>
                          </a:solidFill>
                          <a:latin typeface="Intel Clear" panose="020B0604020203020204" pitchFamily="34" charset="0"/>
                        </a:rPr>
                        <a:t>28%</a:t>
                      </a:r>
                      <a:endParaRPr lang="en-US" sz="1200" b="1" i="0" dirty="0">
                        <a:solidFill>
                          <a:schemeClr val="tx1"/>
                        </a:solidFill>
                        <a:latin typeface="Intel Clear" panose="020B0604020203020204" pitchFamily="34" charset="0"/>
                      </a:endParaRPr>
                    </a:p>
                  </a:txBody>
                  <a:tcPr marL="34290" marR="34290" marT="34290" marB="34290" anchor="ctr">
                    <a:solidFill>
                      <a:srgbClr val="92D050"/>
                    </a:solidFill>
                  </a:tcPr>
                </a:tc>
                <a:tc>
                  <a:txBody>
                    <a:bodyPr/>
                    <a:lstStyle/>
                    <a:p>
                      <a:pPr algn="ctr"/>
                      <a:r>
                        <a:rPr lang="en-US" sz="1200" b="0" i="0" dirty="0" smtClean="0">
                          <a:latin typeface="Intel Clear" panose="020B0604020203020204" pitchFamily="34" charset="0"/>
                        </a:rPr>
                        <a:t>500ns</a:t>
                      </a:r>
                      <a:endParaRPr lang="en-US" sz="1200" b="0" i="0" dirty="0">
                        <a:latin typeface="Intel Clear" panose="020B0604020203020204" pitchFamily="34" charset="0"/>
                      </a:endParaRPr>
                    </a:p>
                  </a:txBody>
                  <a:tcPr marL="34290" marR="34290" marT="34290" marB="34290" anchor="ctr"/>
                </a:tc>
                <a:tc>
                  <a:txBody>
                    <a:bodyPr/>
                    <a:lstStyle/>
                    <a:p>
                      <a:pPr algn="ctr"/>
                      <a:r>
                        <a:rPr lang="en-US" sz="1200" b="0" i="0" dirty="0" smtClean="0">
                          <a:latin typeface="Intel Clear" panose="020B0604020203020204" pitchFamily="34" charset="0"/>
                        </a:rPr>
                        <a:t>330ns</a:t>
                      </a:r>
                      <a:endParaRPr lang="en-US" sz="1200" b="0" i="0" dirty="0">
                        <a:latin typeface="Intel Clear" panose="020B0604020203020204" pitchFamily="34" charset="0"/>
                      </a:endParaRPr>
                    </a:p>
                  </a:txBody>
                  <a:tcPr marL="34290" marR="34290" marT="34290" marB="34290" anchor="ctr"/>
                </a:tc>
                <a:tc>
                  <a:txBody>
                    <a:bodyPr/>
                    <a:lstStyle/>
                    <a:p>
                      <a:pPr algn="ctr"/>
                      <a:r>
                        <a:rPr lang="en-US" sz="1200" b="1" i="0" dirty="0" smtClean="0">
                          <a:solidFill>
                            <a:schemeClr val="tx1"/>
                          </a:solidFill>
                          <a:latin typeface="Intel Clear" panose="020B0604020203020204" pitchFamily="34" charset="0"/>
                        </a:rPr>
                        <a:t>34%</a:t>
                      </a:r>
                      <a:endParaRPr lang="en-US" sz="1200" b="1" i="0" dirty="0">
                        <a:solidFill>
                          <a:schemeClr val="tx1"/>
                        </a:solidFill>
                        <a:latin typeface="Intel Clear" panose="020B0604020203020204" pitchFamily="34" charset="0"/>
                      </a:endParaRPr>
                    </a:p>
                  </a:txBody>
                  <a:tcPr marL="34290" marR="34290" marT="34290" marB="34290" anchor="ctr">
                    <a:solidFill>
                      <a:srgbClr val="92D050"/>
                    </a:solidFill>
                  </a:tcPr>
                </a:tc>
              </a:tr>
              <a:tr h="304800">
                <a:tc>
                  <a:txBody>
                    <a:bodyPr/>
                    <a:lstStyle/>
                    <a:p>
                      <a:pPr algn="ctr"/>
                      <a:r>
                        <a:rPr lang="en-US" sz="1200" b="1" i="0" smtClean="0">
                          <a:latin typeface="Intel Clear" panose="020B0604020203020204" pitchFamily="34" charset="0"/>
                        </a:rPr>
                        <a:t>1024 nodes</a:t>
                      </a:r>
                      <a:endParaRPr lang="en-US" sz="1200" b="1" i="0" dirty="0">
                        <a:latin typeface="Intel Clear" panose="020B0604020203020204" pitchFamily="34" charset="0"/>
                      </a:endParaRPr>
                    </a:p>
                  </a:txBody>
                  <a:tcPr marL="34290" marR="34290" marT="34290" marB="34290" anchor="ctr"/>
                </a:tc>
                <a:tc>
                  <a:txBody>
                    <a:bodyPr/>
                    <a:lstStyle/>
                    <a:p>
                      <a:pPr algn="ctr"/>
                      <a:r>
                        <a:rPr lang="en-US" sz="1200" b="0" i="0" smtClean="0">
                          <a:latin typeface="Intel Clear" panose="020B0604020203020204" pitchFamily="34" charset="0"/>
                        </a:rPr>
                        <a:t>151</a:t>
                      </a:r>
                      <a:endParaRPr lang="en-US" sz="1200" b="0" i="0" dirty="0">
                        <a:latin typeface="Intel Clear" panose="020B0604020203020204" pitchFamily="34" charset="0"/>
                      </a:endParaRPr>
                    </a:p>
                  </a:txBody>
                  <a:tcPr marL="34290" marR="34290" marT="34290" marB="34290" anchor="ctr"/>
                </a:tc>
                <a:tc>
                  <a:txBody>
                    <a:bodyPr/>
                    <a:lstStyle/>
                    <a:p>
                      <a:pPr algn="ctr"/>
                      <a:r>
                        <a:rPr lang="en-US" sz="1200" b="0" i="0" dirty="0" smtClean="0">
                          <a:latin typeface="Intel Clear" panose="020B0604020203020204" pitchFamily="34" charset="0"/>
                        </a:rPr>
                        <a:t>67</a:t>
                      </a:r>
                      <a:endParaRPr lang="en-US" sz="1200" b="0" i="0" dirty="0">
                        <a:latin typeface="Intel Clear" panose="020B0604020203020204" pitchFamily="34" charset="0"/>
                      </a:endParaRPr>
                    </a:p>
                  </a:txBody>
                  <a:tcPr marL="34290" marR="34290" marT="34290" marB="34290" anchor="ctr"/>
                </a:tc>
                <a:tc>
                  <a:txBody>
                    <a:bodyPr/>
                    <a:lstStyle/>
                    <a:p>
                      <a:pPr algn="ctr"/>
                      <a:r>
                        <a:rPr lang="en-US" sz="1200" b="1" i="0" dirty="0" smtClean="0">
                          <a:solidFill>
                            <a:schemeClr val="tx1"/>
                          </a:solidFill>
                          <a:latin typeface="Intel Clear" panose="020B0604020203020204" pitchFamily="34" charset="0"/>
                        </a:rPr>
                        <a:t>56%</a:t>
                      </a:r>
                      <a:endParaRPr lang="en-US" sz="1200" b="1" i="0" dirty="0">
                        <a:solidFill>
                          <a:schemeClr val="tx1"/>
                        </a:solidFill>
                        <a:latin typeface="Intel Clear" panose="020B0604020203020204" pitchFamily="34" charset="0"/>
                      </a:endParaRPr>
                    </a:p>
                  </a:txBody>
                  <a:tcPr marL="34290" marR="34290" marT="34290" marB="34290" anchor="ctr">
                    <a:solidFill>
                      <a:srgbClr val="92D050"/>
                    </a:solidFill>
                  </a:tcPr>
                </a:tc>
                <a:tc>
                  <a:txBody>
                    <a:bodyPr/>
                    <a:lstStyle/>
                    <a:p>
                      <a:pPr algn="ctr"/>
                      <a:r>
                        <a:rPr lang="en-US" sz="1200" b="0" i="0" smtClean="0">
                          <a:latin typeface="Intel Clear" panose="020B0604020203020204" pitchFamily="34" charset="0"/>
                        </a:rPr>
                        <a:t>760ns</a:t>
                      </a:r>
                      <a:endParaRPr lang="en-US" sz="1200" b="0" i="0" dirty="0">
                        <a:latin typeface="Intel Clear" panose="020B0604020203020204" pitchFamily="34" charset="0"/>
                      </a:endParaRPr>
                    </a:p>
                  </a:txBody>
                  <a:tcPr marL="34290" marR="34290" marT="34290" marB="34290" anchor="ctr"/>
                </a:tc>
                <a:tc>
                  <a:txBody>
                    <a:bodyPr/>
                    <a:lstStyle/>
                    <a:p>
                      <a:pPr algn="ctr"/>
                      <a:r>
                        <a:rPr lang="en-US" sz="1200" b="0" i="0" dirty="0" smtClean="0">
                          <a:latin typeface="Intel Clear" panose="020B0604020203020204" pitchFamily="34" charset="0"/>
                        </a:rPr>
                        <a:t>330ns</a:t>
                      </a:r>
                      <a:endParaRPr lang="en-US" sz="1200" b="0" i="0" dirty="0">
                        <a:latin typeface="Intel Clear" panose="020B0604020203020204" pitchFamily="34" charset="0"/>
                      </a:endParaRPr>
                    </a:p>
                  </a:txBody>
                  <a:tcPr marL="34290" marR="34290" marT="34290" marB="34290" anchor="ctr"/>
                </a:tc>
                <a:tc>
                  <a:txBody>
                    <a:bodyPr/>
                    <a:lstStyle/>
                    <a:p>
                      <a:pPr algn="ctr"/>
                      <a:r>
                        <a:rPr lang="en-US" sz="1200" b="1" i="0" dirty="0" smtClean="0">
                          <a:solidFill>
                            <a:schemeClr val="tx1"/>
                          </a:solidFill>
                          <a:latin typeface="Intel Clear" panose="020B0604020203020204" pitchFamily="34" charset="0"/>
                        </a:rPr>
                        <a:t>56%</a:t>
                      </a:r>
                      <a:endParaRPr lang="en-US" sz="1200" b="1" i="0" dirty="0">
                        <a:solidFill>
                          <a:schemeClr val="tx1"/>
                        </a:solidFill>
                        <a:latin typeface="Intel Clear" panose="020B0604020203020204" pitchFamily="34" charset="0"/>
                      </a:endParaRPr>
                    </a:p>
                  </a:txBody>
                  <a:tcPr marL="34290" marR="34290" marT="34290" marB="34290" anchor="ctr">
                    <a:solidFill>
                      <a:srgbClr val="92D050"/>
                    </a:solidFill>
                  </a:tcPr>
                </a:tc>
              </a:tr>
              <a:tr h="304800">
                <a:tc>
                  <a:txBody>
                    <a:bodyPr/>
                    <a:lstStyle/>
                    <a:p>
                      <a:pPr algn="ctr"/>
                      <a:r>
                        <a:rPr lang="en-US" sz="1200" b="1" i="0" smtClean="0">
                          <a:latin typeface="Intel Clear" panose="020B0604020203020204" pitchFamily="34" charset="0"/>
                        </a:rPr>
                        <a:t>2048 nodes</a:t>
                      </a:r>
                      <a:endParaRPr lang="en-US" sz="1200" b="1" i="0" dirty="0">
                        <a:latin typeface="Intel Clear" panose="020B0604020203020204" pitchFamily="34" charset="0"/>
                      </a:endParaRPr>
                    </a:p>
                  </a:txBody>
                  <a:tcPr marL="34290" marR="34290" marT="34290" marB="34290" anchor="ctr"/>
                </a:tc>
                <a:tc>
                  <a:txBody>
                    <a:bodyPr/>
                    <a:lstStyle/>
                    <a:p>
                      <a:pPr algn="ctr"/>
                      <a:r>
                        <a:rPr lang="en-US" sz="1200" b="0" i="0" smtClean="0">
                          <a:latin typeface="Intel Clear" panose="020B0604020203020204" pitchFamily="34" charset="0"/>
                        </a:rPr>
                        <a:t>336</a:t>
                      </a:r>
                      <a:endParaRPr lang="en-US" sz="1200" b="0" i="0" dirty="0">
                        <a:latin typeface="Intel Clear" panose="020B0604020203020204" pitchFamily="34" charset="0"/>
                      </a:endParaRPr>
                    </a:p>
                  </a:txBody>
                  <a:tcPr marL="34290" marR="34290" marT="34290" marB="34290" anchor="ctr"/>
                </a:tc>
                <a:tc>
                  <a:txBody>
                    <a:bodyPr/>
                    <a:lstStyle/>
                    <a:p>
                      <a:pPr algn="ctr"/>
                      <a:r>
                        <a:rPr lang="en-US" sz="1200" b="0" i="0" dirty="0" smtClean="0">
                          <a:latin typeface="Intel Clear" panose="020B0604020203020204" pitchFamily="34" charset="0"/>
                        </a:rPr>
                        <a:t>220</a:t>
                      </a:r>
                      <a:endParaRPr lang="en-US" sz="1200" b="0" i="0" dirty="0">
                        <a:latin typeface="Intel Clear" panose="020B0604020203020204" pitchFamily="34" charset="0"/>
                      </a:endParaRPr>
                    </a:p>
                  </a:txBody>
                  <a:tcPr marL="34290" marR="34290" marT="34290" marB="34290" anchor="ctr"/>
                </a:tc>
                <a:tc>
                  <a:txBody>
                    <a:bodyPr/>
                    <a:lstStyle/>
                    <a:p>
                      <a:pPr algn="ctr"/>
                      <a:r>
                        <a:rPr lang="en-US" sz="1200" b="1" i="0" dirty="0" smtClean="0">
                          <a:solidFill>
                            <a:schemeClr val="tx1"/>
                          </a:solidFill>
                          <a:latin typeface="Intel Clear" panose="020B0604020203020204" pitchFamily="34" charset="0"/>
                        </a:rPr>
                        <a:t>35%</a:t>
                      </a:r>
                      <a:endParaRPr lang="en-US" sz="1200" b="1" i="0" dirty="0">
                        <a:solidFill>
                          <a:schemeClr val="tx1"/>
                        </a:solidFill>
                        <a:latin typeface="Intel Clear" panose="020B0604020203020204" pitchFamily="34" charset="0"/>
                      </a:endParaRPr>
                    </a:p>
                  </a:txBody>
                  <a:tcPr marL="34290" marR="34290" marT="34290" marB="34290" anchor="ctr">
                    <a:solidFill>
                      <a:srgbClr val="92D050"/>
                    </a:solidFill>
                  </a:tcPr>
                </a:tc>
                <a:tc>
                  <a:txBody>
                    <a:bodyPr/>
                    <a:lstStyle/>
                    <a:p>
                      <a:pPr algn="ctr"/>
                      <a:r>
                        <a:rPr lang="en-US" sz="1200" b="0" i="0" smtClean="0">
                          <a:latin typeface="Intel Clear" panose="020B0604020203020204" pitchFamily="34" charset="0"/>
                        </a:rPr>
                        <a:t>760 ns</a:t>
                      </a:r>
                      <a:endParaRPr lang="en-US" sz="1200" b="0" i="0" dirty="0">
                        <a:latin typeface="Intel Clear" panose="020B0604020203020204" pitchFamily="34" charset="0"/>
                      </a:endParaRPr>
                    </a:p>
                  </a:txBody>
                  <a:tcPr marL="34290" marR="34290" marT="34290" marB="34290" anchor="ctr"/>
                </a:tc>
                <a:tc>
                  <a:txBody>
                    <a:bodyPr/>
                    <a:lstStyle/>
                    <a:p>
                      <a:pPr algn="ctr"/>
                      <a:r>
                        <a:rPr lang="en-US" sz="1200" b="0" i="0" dirty="0" smtClean="0">
                          <a:latin typeface="Intel Clear" panose="020B0604020203020204" pitchFamily="34" charset="0"/>
                        </a:rPr>
                        <a:t>550ns</a:t>
                      </a:r>
                      <a:endParaRPr lang="en-US" sz="1200" b="0" i="0" dirty="0">
                        <a:latin typeface="Intel Clear" panose="020B0604020203020204" pitchFamily="34" charset="0"/>
                      </a:endParaRPr>
                    </a:p>
                  </a:txBody>
                  <a:tcPr marL="34290" marR="34290" marT="34290" marB="34290" anchor="ctr"/>
                </a:tc>
                <a:tc>
                  <a:txBody>
                    <a:bodyPr/>
                    <a:lstStyle/>
                    <a:p>
                      <a:pPr algn="ctr"/>
                      <a:r>
                        <a:rPr lang="en-US" sz="1200" b="1" i="0" dirty="0" smtClean="0">
                          <a:solidFill>
                            <a:schemeClr val="tx1"/>
                          </a:solidFill>
                          <a:latin typeface="Intel Clear" panose="020B0604020203020204" pitchFamily="34" charset="0"/>
                        </a:rPr>
                        <a:t>27%</a:t>
                      </a:r>
                      <a:endParaRPr lang="en-US" sz="1200" b="1" i="0" dirty="0">
                        <a:solidFill>
                          <a:schemeClr val="tx1"/>
                        </a:solidFill>
                        <a:latin typeface="Intel Clear" panose="020B0604020203020204" pitchFamily="34" charset="0"/>
                      </a:endParaRPr>
                    </a:p>
                  </a:txBody>
                  <a:tcPr marL="34290" marR="34290" marT="34290" marB="34290" anchor="ctr">
                    <a:solidFill>
                      <a:srgbClr val="92D050"/>
                    </a:solidFill>
                  </a:tcPr>
                </a:tc>
              </a:tr>
            </a:tbl>
          </a:graphicData>
        </a:graphic>
      </p:graphicFrame>
      <p:sp>
        <p:nvSpPr>
          <p:cNvPr id="227" name="TextBox 226"/>
          <p:cNvSpPr txBox="1"/>
          <p:nvPr/>
        </p:nvSpPr>
        <p:spPr>
          <a:xfrm>
            <a:off x="21502" y="4661470"/>
            <a:ext cx="7465148" cy="346249"/>
          </a:xfrm>
          <a:prstGeom prst="rect">
            <a:avLst/>
          </a:prstGeom>
          <a:noFill/>
        </p:spPr>
        <p:txBody>
          <a:bodyPr wrap="square" lIns="68580" tIns="34290" rIns="68580" bIns="34290" rtlCol="0">
            <a:spAutoFit/>
          </a:bodyPr>
          <a:lstStyle/>
          <a:p>
            <a:r>
              <a:rPr lang="en-US" sz="600" dirty="0">
                <a:solidFill>
                  <a:schemeClr val="tx2"/>
                </a:solidFill>
                <a:latin typeface="Intel Clear" panose="020B0604020203020204" pitchFamily="34" charset="0"/>
                <a:cs typeface="Neo Sans Intel"/>
              </a:rPr>
              <a:t>1  Based on a Full Bisectional Bandwidth (FBB) Fat-tree (CLOS) configuration</a:t>
            </a:r>
          </a:p>
          <a:p>
            <a:r>
              <a:rPr lang="en-US" sz="600" dirty="0">
                <a:solidFill>
                  <a:schemeClr val="tx2"/>
                </a:solidFill>
                <a:latin typeface="Intel Clear" panose="020B0604020203020204" pitchFamily="34" charset="0"/>
                <a:cs typeface="Neo Sans Intel"/>
              </a:rPr>
              <a:t>2  Latency numbers based on Mellanox CS7500 Director Switch and Mellanox SB7700/SB7790 Edge switch product briefs posted on </a:t>
            </a:r>
            <a:r>
              <a:rPr lang="en-US" sz="600" dirty="0">
                <a:solidFill>
                  <a:schemeClr val="tx2"/>
                </a:solidFill>
                <a:latin typeface="Intel Clear" panose="020B0604020203020204" pitchFamily="34" charset="0"/>
                <a:cs typeface="Neo Sans Intel"/>
                <a:hlinkClick r:id="rId3"/>
              </a:rPr>
              <a:t>www.Mellanox.com</a:t>
            </a:r>
            <a:r>
              <a:rPr lang="en-US" sz="600" dirty="0">
                <a:solidFill>
                  <a:schemeClr val="tx2"/>
                </a:solidFill>
                <a:latin typeface="Intel Clear" panose="020B0604020203020204" pitchFamily="34" charset="0"/>
                <a:cs typeface="Neo Sans Intel"/>
              </a:rPr>
              <a:t>  as of November 21, 2014.</a:t>
            </a:r>
            <a:br>
              <a:rPr lang="en-US" sz="600" dirty="0">
                <a:solidFill>
                  <a:schemeClr val="tx2"/>
                </a:solidFill>
                <a:latin typeface="Intel Clear" panose="020B0604020203020204" pitchFamily="34" charset="0"/>
                <a:cs typeface="Neo Sans Intel"/>
              </a:rPr>
            </a:br>
            <a:r>
              <a:rPr lang="en-US" sz="600" dirty="0">
                <a:solidFill>
                  <a:schemeClr val="tx2"/>
                </a:solidFill>
                <a:latin typeface="Intel Clear" panose="020B0604020203020204" pitchFamily="34" charset="0"/>
                <a:cs typeface="Neo Sans Intel"/>
              </a:rPr>
              <a:t>3. Based on internal Intel simulations</a:t>
            </a:r>
          </a:p>
        </p:txBody>
      </p:sp>
      <p:sp>
        <p:nvSpPr>
          <p:cNvPr id="132" name="Content Placeholder 5"/>
          <p:cNvSpPr txBox="1">
            <a:spLocks/>
          </p:cNvSpPr>
          <p:nvPr/>
        </p:nvSpPr>
        <p:spPr>
          <a:xfrm>
            <a:off x="1427545" y="3757516"/>
            <a:ext cx="6288911" cy="697096"/>
          </a:xfrm>
          <a:prstGeom prst="rect">
            <a:avLst/>
          </a:prstGeom>
        </p:spPr>
        <p:txBody>
          <a:bodyPr lIns="68580" tIns="34290" rIns="68580" bIns="34290" anchor="ctr"/>
          <a:lstStyle>
            <a:lvl1pPr marL="0" indent="0" algn="l" rtl="0" eaLnBrk="1" fontAlgn="base" hangingPunct="1">
              <a:spcBef>
                <a:spcPct val="75000"/>
              </a:spcBef>
              <a:spcAft>
                <a:spcPct val="0"/>
              </a:spcAft>
              <a:defRPr sz="2400" b="0" i="0">
                <a:solidFill>
                  <a:schemeClr val="bg1"/>
                </a:solidFill>
                <a:latin typeface="+mn-lt"/>
                <a:ea typeface="+mn-ea"/>
                <a:cs typeface="Neo Sans Intel"/>
              </a:defRPr>
            </a:lvl1pPr>
            <a:lvl2pPr marL="185738" indent="-184150" algn="l" rtl="0" eaLnBrk="1" fontAlgn="base" hangingPunct="1">
              <a:spcBef>
                <a:spcPct val="40000"/>
              </a:spcBef>
              <a:spcAft>
                <a:spcPct val="0"/>
              </a:spcAft>
              <a:buClr>
                <a:schemeClr val="bg1"/>
              </a:buClr>
              <a:buFont typeface="Times" pitchFamily="18" charset="0"/>
              <a:buChar char="•"/>
              <a:defRPr sz="2200" b="0" i="0">
                <a:solidFill>
                  <a:schemeClr val="bg1"/>
                </a:solidFill>
                <a:latin typeface="+mn-lt"/>
                <a:cs typeface="Neo Sans Intel"/>
              </a:defRPr>
            </a:lvl2pPr>
            <a:lvl3pPr marL="414338" indent="-227013" algn="l" rtl="0" eaLnBrk="1" fontAlgn="base" hangingPunct="1">
              <a:spcBef>
                <a:spcPct val="20000"/>
              </a:spcBef>
              <a:spcAft>
                <a:spcPct val="0"/>
              </a:spcAft>
              <a:buClr>
                <a:schemeClr val="bg1"/>
              </a:buClr>
              <a:buFont typeface="Neo Sans Intel" pitchFamily="34" charset="0"/>
              <a:buChar char="–"/>
              <a:defRPr sz="2000" b="0" i="0">
                <a:solidFill>
                  <a:schemeClr val="bg1"/>
                </a:solidFill>
                <a:latin typeface="+mn-lt"/>
                <a:cs typeface="Neo Sans Intel"/>
              </a:defRPr>
            </a:lvl3pPr>
            <a:lvl4pPr marL="568325" indent="-152400" algn="l" rtl="0" eaLnBrk="1" fontAlgn="base" hangingPunct="1">
              <a:spcBef>
                <a:spcPct val="20000"/>
              </a:spcBef>
              <a:spcAft>
                <a:spcPct val="0"/>
              </a:spcAft>
              <a:buClr>
                <a:schemeClr val="bg1"/>
              </a:buClr>
              <a:buFont typeface="Neo Sans Intel" pitchFamily="34" charset="0"/>
              <a:buChar char="–"/>
              <a:defRPr sz="1800" b="0" i="0">
                <a:solidFill>
                  <a:schemeClr val="bg1"/>
                </a:solidFill>
                <a:latin typeface="+mn-lt"/>
                <a:cs typeface="Neo Sans Intel"/>
              </a:defRPr>
            </a:lvl4pPr>
            <a:lvl5pPr marL="762000" indent="-192088" algn="l" rtl="0" eaLnBrk="1" fontAlgn="base" hangingPunct="1">
              <a:spcBef>
                <a:spcPct val="20000"/>
              </a:spcBef>
              <a:spcAft>
                <a:spcPct val="0"/>
              </a:spcAft>
              <a:buClr>
                <a:schemeClr val="bg1"/>
              </a:buClr>
              <a:buChar char="–"/>
              <a:defRPr sz="1800" b="0" i="0">
                <a:solidFill>
                  <a:schemeClr val="bg1"/>
                </a:solidFill>
                <a:latin typeface="+mn-lt"/>
                <a:cs typeface="Neo Sans Intel"/>
              </a:defRPr>
            </a:lvl5pPr>
            <a:lvl6pPr marL="1219200" indent="-192088" algn="l" rtl="0" eaLnBrk="1" fontAlgn="base" hangingPunct="1">
              <a:spcBef>
                <a:spcPct val="20000"/>
              </a:spcBef>
              <a:spcAft>
                <a:spcPct val="0"/>
              </a:spcAft>
              <a:buClr>
                <a:schemeClr val="bg2"/>
              </a:buClr>
              <a:buChar char="–"/>
              <a:defRPr sz="1600">
                <a:solidFill>
                  <a:schemeClr val="tx1"/>
                </a:solidFill>
                <a:latin typeface="+mn-lt"/>
                <a:cs typeface="+mn-cs"/>
              </a:defRPr>
            </a:lvl6pPr>
            <a:lvl7pPr marL="1676400" indent="-192088" algn="l" rtl="0" eaLnBrk="1" fontAlgn="base" hangingPunct="1">
              <a:spcBef>
                <a:spcPct val="20000"/>
              </a:spcBef>
              <a:spcAft>
                <a:spcPct val="0"/>
              </a:spcAft>
              <a:buClr>
                <a:schemeClr val="bg2"/>
              </a:buClr>
              <a:buChar char="–"/>
              <a:defRPr sz="1600">
                <a:solidFill>
                  <a:schemeClr val="tx1"/>
                </a:solidFill>
                <a:latin typeface="+mn-lt"/>
                <a:cs typeface="+mn-cs"/>
              </a:defRPr>
            </a:lvl7pPr>
            <a:lvl8pPr marL="2133600" indent="-192088" algn="l" rtl="0" eaLnBrk="1" fontAlgn="base" hangingPunct="1">
              <a:spcBef>
                <a:spcPct val="20000"/>
              </a:spcBef>
              <a:spcAft>
                <a:spcPct val="0"/>
              </a:spcAft>
              <a:buClr>
                <a:schemeClr val="bg2"/>
              </a:buClr>
              <a:buChar char="–"/>
              <a:defRPr sz="1600">
                <a:solidFill>
                  <a:schemeClr val="tx1"/>
                </a:solidFill>
                <a:latin typeface="+mn-lt"/>
                <a:cs typeface="+mn-cs"/>
              </a:defRPr>
            </a:lvl8pPr>
            <a:lvl9pPr marL="2590800" indent="-192088" algn="l" rtl="0" eaLnBrk="1" fontAlgn="base" hangingPunct="1">
              <a:spcBef>
                <a:spcPct val="20000"/>
              </a:spcBef>
              <a:spcAft>
                <a:spcPct val="0"/>
              </a:spcAft>
              <a:buClr>
                <a:schemeClr val="bg2"/>
              </a:buClr>
              <a:buChar char="–"/>
              <a:defRPr sz="1600">
                <a:solidFill>
                  <a:schemeClr val="tx1"/>
                </a:solidFill>
                <a:latin typeface="+mn-lt"/>
                <a:cs typeface="+mn-cs"/>
              </a:defRPr>
            </a:lvl9pPr>
          </a:lstStyle>
          <a:p>
            <a:pPr marL="0" lvl="1" indent="0" algn="ctr">
              <a:spcBef>
                <a:spcPct val="75000"/>
              </a:spcBef>
              <a:buClrTx/>
              <a:buNone/>
              <a:tabLst>
                <a:tab pos="511969" algn="l"/>
              </a:tabLst>
              <a:defRPr/>
            </a:pPr>
            <a:r>
              <a:rPr lang="en-US" sz="2100" b="1" kern="0" dirty="0">
                <a:solidFill>
                  <a:srgbClr val="004280"/>
                </a:solidFill>
                <a:latin typeface="Intel Clear" panose="020B0604020203020204" pitchFamily="34" charset="0"/>
              </a:rPr>
              <a:t>Up to 56% fewer switch chips required</a:t>
            </a:r>
            <a:br>
              <a:rPr lang="en-US" sz="2100" b="1" kern="0" dirty="0">
                <a:solidFill>
                  <a:srgbClr val="004280"/>
                </a:solidFill>
                <a:latin typeface="Intel Clear" panose="020B0604020203020204" pitchFamily="34" charset="0"/>
              </a:rPr>
            </a:br>
            <a:r>
              <a:rPr lang="en-US" sz="2100" b="1" kern="0" dirty="0">
                <a:solidFill>
                  <a:srgbClr val="004280"/>
                </a:solidFill>
                <a:latin typeface="Intel Clear" panose="020B0604020203020204" pitchFamily="34" charset="0"/>
              </a:rPr>
              <a:t>Up to 55% lower latency</a:t>
            </a:r>
          </a:p>
        </p:txBody>
      </p:sp>
    </p:spTree>
    <p:extLst>
      <p:ext uri="{BB962C8B-B14F-4D97-AF65-F5344CB8AC3E}">
        <p14:creationId xmlns:p14="http://schemas.microsoft.com/office/powerpoint/2010/main" val="15936668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TextBox 57"/>
          <p:cNvSpPr txBox="1"/>
          <p:nvPr/>
        </p:nvSpPr>
        <p:spPr>
          <a:xfrm rot="16200000">
            <a:off x="4141968" y="-2322127"/>
            <a:ext cx="1120347" cy="8633405"/>
          </a:xfrm>
          <a:prstGeom prst="rect">
            <a:avLst/>
          </a:prstGeom>
          <a:solidFill>
            <a:schemeClr val="bg2">
              <a:alpha val="10000"/>
            </a:schemeClr>
          </a:solidFill>
          <a:ln w="3175">
            <a:solidFill>
              <a:schemeClr val="accent1">
                <a:lumMod val="75000"/>
              </a:schemeClr>
            </a:solidFill>
          </a:ln>
        </p:spPr>
        <p:txBody>
          <a:bodyPr vert="horz" wrap="square" rtlCol="0">
            <a:noAutofit/>
          </a:bodyPr>
          <a:lstStyle>
            <a:defPPr>
              <a:defRPr lang="en-US"/>
            </a:defPPr>
            <a:lvl1pPr>
              <a:defRPr sz="1200"/>
            </a:lvl1pPr>
          </a:lstStyle>
          <a:p>
            <a:pPr algn="ctr" defTabSz="914400"/>
            <a:endParaRPr lang="en-US" sz="1000" dirty="0">
              <a:solidFill>
                <a:srgbClr val="004280"/>
              </a:solidFill>
              <a:latin typeface="Intel Clear"/>
            </a:endParaRPr>
          </a:p>
        </p:txBody>
      </p:sp>
      <p:sp>
        <p:nvSpPr>
          <p:cNvPr id="55" name="TextBox 54"/>
          <p:cNvSpPr txBox="1"/>
          <p:nvPr/>
        </p:nvSpPr>
        <p:spPr>
          <a:xfrm rot="16200000">
            <a:off x="4375827" y="-660600"/>
            <a:ext cx="691726" cy="8593838"/>
          </a:xfrm>
          <a:prstGeom prst="rect">
            <a:avLst/>
          </a:prstGeom>
          <a:solidFill>
            <a:schemeClr val="bg2">
              <a:alpha val="50000"/>
            </a:schemeClr>
          </a:solidFill>
          <a:ln w="3175">
            <a:solidFill>
              <a:schemeClr val="accent1">
                <a:lumMod val="75000"/>
              </a:schemeClr>
            </a:solidFill>
          </a:ln>
        </p:spPr>
        <p:txBody>
          <a:bodyPr vert="horz" wrap="square" rtlCol="0">
            <a:noAutofit/>
          </a:bodyPr>
          <a:lstStyle>
            <a:defPPr>
              <a:defRPr lang="en-US"/>
            </a:defPPr>
            <a:lvl1pPr>
              <a:defRPr sz="1200"/>
            </a:lvl1pPr>
          </a:lstStyle>
          <a:p>
            <a:pPr algn="ctr" defTabSz="914400"/>
            <a:endParaRPr lang="en-US" sz="1000" dirty="0">
              <a:solidFill>
                <a:srgbClr val="004280"/>
              </a:solidFill>
              <a:latin typeface="Intel Clear"/>
            </a:endParaRPr>
          </a:p>
        </p:txBody>
      </p:sp>
      <p:sp>
        <p:nvSpPr>
          <p:cNvPr id="56" name="TextBox 55"/>
          <p:cNvSpPr txBox="1"/>
          <p:nvPr/>
        </p:nvSpPr>
        <p:spPr>
          <a:xfrm rot="16200000">
            <a:off x="4353839" y="-1374316"/>
            <a:ext cx="735705" cy="8593836"/>
          </a:xfrm>
          <a:prstGeom prst="rect">
            <a:avLst/>
          </a:prstGeom>
          <a:solidFill>
            <a:schemeClr val="bg2">
              <a:alpha val="30000"/>
            </a:schemeClr>
          </a:solidFill>
          <a:ln w="3175">
            <a:solidFill>
              <a:schemeClr val="accent1">
                <a:lumMod val="75000"/>
              </a:schemeClr>
            </a:solidFill>
          </a:ln>
        </p:spPr>
        <p:txBody>
          <a:bodyPr vert="horz" wrap="square" rtlCol="0">
            <a:noAutofit/>
          </a:bodyPr>
          <a:lstStyle>
            <a:defPPr>
              <a:defRPr lang="en-US"/>
            </a:defPPr>
            <a:lvl1pPr>
              <a:defRPr sz="1200"/>
            </a:lvl1pPr>
          </a:lstStyle>
          <a:p>
            <a:pPr algn="ctr" defTabSz="914400"/>
            <a:endParaRPr lang="en-US" sz="1000" dirty="0">
              <a:solidFill>
                <a:srgbClr val="004280"/>
              </a:solidFill>
              <a:latin typeface="Intel Clear"/>
            </a:endParaRPr>
          </a:p>
        </p:txBody>
      </p:sp>
      <p:sp>
        <p:nvSpPr>
          <p:cNvPr id="57" name="TextBox 56"/>
          <p:cNvSpPr txBox="1"/>
          <p:nvPr/>
        </p:nvSpPr>
        <p:spPr>
          <a:xfrm rot="16200000">
            <a:off x="4339897" y="67055"/>
            <a:ext cx="763585" cy="8593837"/>
          </a:xfrm>
          <a:prstGeom prst="rect">
            <a:avLst/>
          </a:prstGeom>
          <a:solidFill>
            <a:schemeClr val="bg2">
              <a:alpha val="70000"/>
            </a:schemeClr>
          </a:solidFill>
          <a:ln w="3175">
            <a:solidFill>
              <a:schemeClr val="accent1">
                <a:lumMod val="75000"/>
              </a:schemeClr>
            </a:solidFill>
          </a:ln>
        </p:spPr>
        <p:txBody>
          <a:bodyPr vert="horz" wrap="square" rtlCol="0">
            <a:noAutofit/>
          </a:bodyPr>
          <a:lstStyle/>
          <a:p>
            <a:pPr algn="ctr" defTabSz="914400"/>
            <a:endParaRPr lang="en-US" sz="1000" dirty="0" smtClean="0">
              <a:solidFill>
                <a:srgbClr val="004280"/>
              </a:solidFill>
              <a:latin typeface="Intel Clear"/>
            </a:endParaRPr>
          </a:p>
        </p:txBody>
      </p:sp>
      <p:sp>
        <p:nvSpPr>
          <p:cNvPr id="70" name="Rectangle 69"/>
          <p:cNvSpPr/>
          <p:nvPr/>
        </p:nvSpPr>
        <p:spPr>
          <a:xfrm>
            <a:off x="2357426" y="1564151"/>
            <a:ext cx="416967" cy="3065069"/>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dirty="0">
              <a:solidFill>
                <a:prstClr val="white"/>
              </a:solidFill>
              <a:latin typeface="Intel Clear"/>
            </a:endParaRPr>
          </a:p>
        </p:txBody>
      </p:sp>
      <p:sp>
        <p:nvSpPr>
          <p:cNvPr id="10" name="TextBox 9"/>
          <p:cNvSpPr txBox="1"/>
          <p:nvPr/>
        </p:nvSpPr>
        <p:spPr>
          <a:xfrm>
            <a:off x="1916682" y="1418818"/>
            <a:ext cx="1170117" cy="1148730"/>
          </a:xfrm>
          <a:prstGeom prst="rect">
            <a:avLst/>
          </a:prstGeom>
          <a:solidFill>
            <a:schemeClr val="bg2"/>
          </a:solidFill>
          <a:ln>
            <a:solidFill>
              <a:schemeClr val="accent3"/>
            </a:solidFill>
          </a:ln>
        </p:spPr>
        <p:txBody>
          <a:bodyPr wrap="none" rtlCol="0">
            <a:noAutofit/>
          </a:bodyPr>
          <a:lstStyle/>
          <a:p>
            <a:pPr algn="ctr" defTabSz="914400"/>
            <a:r>
              <a:rPr lang="en-US" sz="1200" dirty="0" smtClean="0">
                <a:solidFill>
                  <a:srgbClr val="8DC8E8"/>
                </a:solidFill>
                <a:latin typeface="Intel Clear"/>
              </a:rPr>
              <a:t>compute</a:t>
            </a:r>
          </a:p>
        </p:txBody>
      </p:sp>
      <p:sp>
        <p:nvSpPr>
          <p:cNvPr id="59" name="Rectangle 58"/>
          <p:cNvSpPr/>
          <p:nvPr/>
        </p:nvSpPr>
        <p:spPr>
          <a:xfrm>
            <a:off x="402765" y="1543727"/>
            <a:ext cx="674595" cy="215444"/>
          </a:xfrm>
          <a:prstGeom prst="rect">
            <a:avLst/>
          </a:prstGeom>
        </p:spPr>
        <p:txBody>
          <a:bodyPr wrap="square">
            <a:spAutoFit/>
          </a:bodyPr>
          <a:lstStyle/>
          <a:p>
            <a:pPr defTabSz="914400"/>
            <a:r>
              <a:rPr lang="en-US" sz="800" i="1" dirty="0" smtClean="0">
                <a:solidFill>
                  <a:schemeClr val="accent3">
                    <a:lumMod val="20000"/>
                    <a:lumOff val="80000"/>
                  </a:schemeClr>
                </a:solidFill>
                <a:latin typeface="Intel Clear Light"/>
              </a:rPr>
              <a:t>Processor</a:t>
            </a:r>
            <a:endParaRPr lang="en-US" sz="800" i="1" dirty="0">
              <a:solidFill>
                <a:schemeClr val="accent3">
                  <a:lumMod val="20000"/>
                  <a:lumOff val="80000"/>
                </a:schemeClr>
              </a:solidFill>
              <a:latin typeface="Intel Clear Light"/>
            </a:endParaRPr>
          </a:p>
        </p:txBody>
      </p:sp>
      <p:sp>
        <p:nvSpPr>
          <p:cNvPr id="60" name="Rectangle 59"/>
          <p:cNvSpPr/>
          <p:nvPr/>
        </p:nvSpPr>
        <p:spPr>
          <a:xfrm>
            <a:off x="424771" y="2606973"/>
            <a:ext cx="813189" cy="338554"/>
          </a:xfrm>
          <a:prstGeom prst="rect">
            <a:avLst/>
          </a:prstGeom>
        </p:spPr>
        <p:txBody>
          <a:bodyPr wrap="square">
            <a:spAutoFit/>
          </a:bodyPr>
          <a:lstStyle/>
          <a:p>
            <a:pPr defTabSz="914400"/>
            <a:r>
              <a:rPr lang="en-US" sz="800" i="1" dirty="0" smtClean="0">
                <a:solidFill>
                  <a:schemeClr val="accent3">
                    <a:lumMod val="20000"/>
                    <a:lumOff val="80000"/>
                  </a:schemeClr>
                </a:solidFill>
                <a:latin typeface="Intel Clear Light"/>
              </a:rPr>
              <a:t>Compute Node</a:t>
            </a:r>
            <a:endParaRPr lang="en-US" sz="800" i="1" dirty="0">
              <a:solidFill>
                <a:schemeClr val="accent3">
                  <a:lumMod val="20000"/>
                  <a:lumOff val="80000"/>
                </a:schemeClr>
              </a:solidFill>
              <a:latin typeface="Intel Clear Light"/>
            </a:endParaRPr>
          </a:p>
        </p:txBody>
      </p:sp>
      <p:sp>
        <p:nvSpPr>
          <p:cNvPr id="61" name="Rectangle 60"/>
          <p:cNvSpPr/>
          <p:nvPr/>
        </p:nvSpPr>
        <p:spPr>
          <a:xfrm>
            <a:off x="415077" y="3405917"/>
            <a:ext cx="1050477" cy="215444"/>
          </a:xfrm>
          <a:prstGeom prst="rect">
            <a:avLst/>
          </a:prstGeom>
        </p:spPr>
        <p:txBody>
          <a:bodyPr wrap="square">
            <a:spAutoFit/>
          </a:bodyPr>
          <a:lstStyle/>
          <a:p>
            <a:pPr defTabSz="914400"/>
            <a:r>
              <a:rPr lang="en-US" sz="800" i="1" dirty="0" smtClean="0">
                <a:solidFill>
                  <a:schemeClr val="accent3">
                    <a:lumMod val="20000"/>
                    <a:lumOff val="80000"/>
                  </a:schemeClr>
                </a:solidFill>
                <a:latin typeface="Intel Clear Light"/>
              </a:rPr>
              <a:t>I/O Node</a:t>
            </a:r>
            <a:endParaRPr lang="en-US" sz="800" i="1" dirty="0">
              <a:solidFill>
                <a:schemeClr val="accent3">
                  <a:lumMod val="20000"/>
                  <a:lumOff val="80000"/>
                </a:schemeClr>
              </a:solidFill>
              <a:latin typeface="Intel Clear Light"/>
            </a:endParaRPr>
          </a:p>
        </p:txBody>
      </p:sp>
      <p:sp>
        <p:nvSpPr>
          <p:cNvPr id="62" name="Rectangle 61"/>
          <p:cNvSpPr/>
          <p:nvPr/>
        </p:nvSpPr>
        <p:spPr>
          <a:xfrm>
            <a:off x="415077" y="4130541"/>
            <a:ext cx="813189" cy="338554"/>
          </a:xfrm>
          <a:prstGeom prst="rect">
            <a:avLst/>
          </a:prstGeom>
        </p:spPr>
        <p:txBody>
          <a:bodyPr wrap="square">
            <a:spAutoFit/>
          </a:bodyPr>
          <a:lstStyle/>
          <a:p>
            <a:pPr defTabSz="914400"/>
            <a:r>
              <a:rPr lang="en-US" sz="800" i="1" dirty="0" smtClean="0">
                <a:solidFill>
                  <a:schemeClr val="accent3">
                    <a:lumMod val="20000"/>
                    <a:lumOff val="80000"/>
                  </a:schemeClr>
                </a:solidFill>
                <a:latin typeface="Intel Clear Light"/>
              </a:rPr>
              <a:t>Remote Storage</a:t>
            </a:r>
            <a:endParaRPr lang="en-US" sz="800" i="1" dirty="0">
              <a:solidFill>
                <a:schemeClr val="accent3">
                  <a:lumMod val="20000"/>
                  <a:lumOff val="80000"/>
                </a:schemeClr>
              </a:solidFill>
              <a:latin typeface="Intel Clear Light"/>
            </a:endParaRPr>
          </a:p>
        </p:txBody>
      </p:sp>
      <p:sp>
        <p:nvSpPr>
          <p:cNvPr id="2" name="Title 1"/>
          <p:cNvSpPr>
            <a:spLocks noGrp="1"/>
          </p:cNvSpPr>
          <p:nvPr>
            <p:ph type="title"/>
          </p:nvPr>
        </p:nvSpPr>
        <p:spPr>
          <a:xfrm>
            <a:off x="304802" y="228525"/>
            <a:ext cx="8436076" cy="767224"/>
          </a:xfrm>
        </p:spPr>
        <p:txBody>
          <a:bodyPr/>
          <a:lstStyle/>
          <a:p>
            <a:r>
              <a:rPr lang="en-US" dirty="0" smtClean="0"/>
              <a:t>New </a:t>
            </a:r>
            <a:r>
              <a:rPr lang="en-US" dirty="0"/>
              <a:t>Intel </a:t>
            </a:r>
            <a:r>
              <a:rPr lang="en-US" dirty="0" smtClean="0"/>
              <a:t>Memory-Storage Hierarchy</a:t>
            </a:r>
            <a:endParaRPr lang="en-US" spc="-80" dirty="0"/>
          </a:p>
        </p:txBody>
      </p:sp>
      <p:sp>
        <p:nvSpPr>
          <p:cNvPr id="35" name="Title 1"/>
          <p:cNvSpPr txBox="1">
            <a:spLocks/>
          </p:cNvSpPr>
          <p:nvPr/>
        </p:nvSpPr>
        <p:spPr>
          <a:xfrm>
            <a:off x="304802" y="625160"/>
            <a:ext cx="8947354" cy="307777"/>
          </a:xfrm>
          <a:prstGeom prst="rect">
            <a:avLst/>
          </a:prstGeom>
        </p:spPr>
        <p:txBody>
          <a:bodyPr vert="horz" wrap="square" lIns="91440" tIns="45720" rIns="91440" bIns="45720" rtlCol="0" anchor="t" anchorCtr="0">
            <a:spAutoFit/>
          </a:bodyPr>
          <a:lstStyle>
            <a:lvl1pPr algn="l" defTabSz="914400" rtl="0" eaLnBrk="1" latinLnBrk="0" hangingPunct="1">
              <a:spcBef>
                <a:spcPct val="0"/>
              </a:spcBef>
              <a:buNone/>
              <a:defRPr sz="2600" b="1" kern="1200">
                <a:solidFill>
                  <a:schemeClr val="accent1"/>
                </a:solidFill>
                <a:latin typeface="+mj-lt"/>
                <a:ea typeface="+mj-ea"/>
                <a:cs typeface="+mj-cs"/>
              </a:defRPr>
            </a:lvl1pPr>
          </a:lstStyle>
          <a:p>
            <a:r>
              <a:rPr lang="en-US" sz="1400" b="0" dirty="0" smtClean="0">
                <a:solidFill>
                  <a:srgbClr val="FFDA00"/>
                </a:solidFill>
                <a:latin typeface="Intel Clear"/>
              </a:rPr>
              <a:t>Keeping data closer </a:t>
            </a:r>
            <a:r>
              <a:rPr lang="en-US" sz="1400" b="0" dirty="0">
                <a:solidFill>
                  <a:srgbClr val="FFDA00"/>
                </a:solidFill>
                <a:latin typeface="Intel Clear"/>
              </a:rPr>
              <a:t>to </a:t>
            </a:r>
            <a:r>
              <a:rPr lang="en-US" sz="1400" b="0" dirty="0" smtClean="0">
                <a:solidFill>
                  <a:srgbClr val="FFDA00"/>
                </a:solidFill>
                <a:latin typeface="Intel Clear"/>
              </a:rPr>
              <a:t>compute</a:t>
            </a:r>
            <a:r>
              <a:rPr lang="en-US" sz="1400" b="0" dirty="0" smtClean="0">
                <a:solidFill>
                  <a:srgbClr val="FFDA00"/>
                </a:solidFill>
                <a:latin typeface="Intel Clear"/>
                <a:sym typeface="Wingdings" panose="05000000000000000000" pitchFamily="2" charset="2"/>
              </a:rPr>
              <a:t> </a:t>
            </a:r>
            <a:r>
              <a:rPr lang="en-US" sz="1400" b="0" dirty="0" smtClean="0">
                <a:solidFill>
                  <a:srgbClr val="FFDA00"/>
                </a:solidFill>
                <a:latin typeface="Intel Clear"/>
              </a:rPr>
              <a:t>better data-intensive app </a:t>
            </a:r>
            <a:r>
              <a:rPr lang="en-US" sz="1400" b="0" dirty="0">
                <a:solidFill>
                  <a:srgbClr val="FFDA00"/>
                </a:solidFill>
                <a:latin typeface="Intel Clear"/>
              </a:rPr>
              <a:t>performance and energy efficiency</a:t>
            </a:r>
          </a:p>
        </p:txBody>
      </p:sp>
      <p:sp>
        <p:nvSpPr>
          <p:cNvPr id="48" name="Cube 47"/>
          <p:cNvSpPr/>
          <p:nvPr/>
        </p:nvSpPr>
        <p:spPr>
          <a:xfrm>
            <a:off x="1069240" y="4105113"/>
            <a:ext cx="2974579" cy="555227"/>
          </a:xfrm>
          <a:prstGeom prst="cube">
            <a:avLst/>
          </a:prstGeom>
          <a:gradFill>
            <a:gsLst>
              <a:gs pos="0">
                <a:schemeClr val="accent1"/>
              </a:gs>
              <a:gs pos="100000">
                <a:schemeClr val="accent2"/>
              </a:gs>
            </a:gsLst>
            <a:lin ang="18900000" scaled="1"/>
          </a:gradFill>
          <a:ln>
            <a:noFill/>
          </a:ln>
          <a:effectLst/>
          <a:scene3d>
            <a:camera prst="orthographicFront"/>
            <a:lightRig rig="flat" dir="t"/>
          </a:scene3d>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defTabSz="914400">
              <a:lnSpc>
                <a:spcPct val="90000"/>
              </a:lnSpc>
              <a:spcBef>
                <a:spcPts val="600"/>
              </a:spcBef>
            </a:pPr>
            <a:r>
              <a:rPr lang="en-US" sz="1200" dirty="0" smtClean="0">
                <a:solidFill>
                  <a:prstClr val="white"/>
                </a:solidFill>
                <a:latin typeface="Intel Clear"/>
              </a:rPr>
              <a:t>Parallel File System (Hard Drive Storage)</a:t>
            </a:r>
            <a:endParaRPr lang="en-US" sz="1200" dirty="0">
              <a:solidFill>
                <a:prstClr val="white"/>
              </a:solidFill>
              <a:latin typeface="Intel Clear"/>
            </a:endParaRPr>
          </a:p>
        </p:txBody>
      </p:sp>
      <p:sp>
        <p:nvSpPr>
          <p:cNvPr id="49" name="Cube 48"/>
          <p:cNvSpPr/>
          <p:nvPr/>
        </p:nvSpPr>
        <p:spPr>
          <a:xfrm>
            <a:off x="1635927" y="3378785"/>
            <a:ext cx="1841204" cy="343842"/>
          </a:xfrm>
          <a:prstGeom prst="cube">
            <a:avLst/>
          </a:prstGeom>
          <a:gradFill>
            <a:gsLst>
              <a:gs pos="0">
                <a:schemeClr val="accent1"/>
              </a:gs>
              <a:gs pos="100000">
                <a:schemeClr val="accent2"/>
              </a:gs>
            </a:gsLst>
            <a:lin ang="18900000" scaled="1"/>
          </a:gradFill>
          <a:ln>
            <a:noFill/>
          </a:ln>
          <a:effectLst/>
          <a:scene3d>
            <a:camera prst="orthographicFront"/>
            <a:lightRig rig="flat" dir="t"/>
          </a:scene3d>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defTabSz="914400">
              <a:lnSpc>
                <a:spcPct val="90000"/>
              </a:lnSpc>
              <a:spcBef>
                <a:spcPts val="600"/>
              </a:spcBef>
            </a:pPr>
            <a:r>
              <a:rPr lang="en-US" sz="1200" dirty="0" smtClean="0">
                <a:solidFill>
                  <a:prstClr val="white"/>
                </a:solidFill>
                <a:latin typeface="Intel Clear"/>
              </a:rPr>
              <a:t>SSD Storage</a:t>
            </a:r>
            <a:endParaRPr lang="en-US" sz="1200" dirty="0">
              <a:solidFill>
                <a:prstClr val="white"/>
              </a:solidFill>
              <a:latin typeface="Intel Clear"/>
            </a:endParaRPr>
          </a:p>
        </p:txBody>
      </p:sp>
      <p:sp>
        <p:nvSpPr>
          <p:cNvPr id="51" name="Cube 50"/>
          <p:cNvSpPr/>
          <p:nvPr/>
        </p:nvSpPr>
        <p:spPr>
          <a:xfrm>
            <a:off x="1984622" y="2639399"/>
            <a:ext cx="1143814" cy="333051"/>
          </a:xfrm>
          <a:prstGeom prst="cube">
            <a:avLst/>
          </a:prstGeom>
          <a:gradFill>
            <a:gsLst>
              <a:gs pos="0">
                <a:schemeClr val="accent1"/>
              </a:gs>
              <a:gs pos="100000">
                <a:schemeClr val="accent2"/>
              </a:gs>
            </a:gsLst>
            <a:lin ang="18900000" scaled="1"/>
          </a:gradFill>
          <a:ln>
            <a:noFill/>
          </a:ln>
          <a:effectLst/>
          <a:scene3d>
            <a:camera prst="orthographicFront"/>
            <a:lightRig rig="flat" dir="t"/>
          </a:scene3d>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defTabSz="914400">
              <a:lnSpc>
                <a:spcPct val="90000"/>
              </a:lnSpc>
              <a:spcBef>
                <a:spcPts val="600"/>
              </a:spcBef>
            </a:pPr>
            <a:r>
              <a:rPr lang="en-US" sz="1200" dirty="0" smtClean="0">
                <a:solidFill>
                  <a:prstClr val="white"/>
                </a:solidFill>
                <a:latin typeface="Intel Clear"/>
              </a:rPr>
              <a:t>Local Memory</a:t>
            </a:r>
            <a:endParaRPr lang="en-US" sz="1200" dirty="0">
              <a:solidFill>
                <a:prstClr val="white"/>
              </a:solidFill>
              <a:latin typeface="Intel Clear"/>
            </a:endParaRPr>
          </a:p>
        </p:txBody>
      </p:sp>
      <p:sp>
        <p:nvSpPr>
          <p:cNvPr id="28" name="TextBox 27"/>
          <p:cNvSpPr txBox="1"/>
          <p:nvPr/>
        </p:nvSpPr>
        <p:spPr>
          <a:xfrm>
            <a:off x="420744" y="1075060"/>
            <a:ext cx="1524484" cy="461665"/>
          </a:xfrm>
          <a:prstGeom prst="rect">
            <a:avLst/>
          </a:prstGeom>
          <a:noFill/>
        </p:spPr>
        <p:txBody>
          <a:bodyPr wrap="square" rtlCol="0">
            <a:spAutoFit/>
          </a:bodyPr>
          <a:lstStyle/>
          <a:p>
            <a:pPr algn="r" defTabSz="914400"/>
            <a:r>
              <a:rPr lang="en-US" sz="2400" dirty="0" smtClean="0">
                <a:solidFill>
                  <a:srgbClr val="8DC8E8"/>
                </a:solidFill>
                <a:latin typeface="Intel Clear Light"/>
              </a:rPr>
              <a:t>Today</a:t>
            </a:r>
          </a:p>
        </p:txBody>
      </p:sp>
      <p:sp>
        <p:nvSpPr>
          <p:cNvPr id="3" name="Slide Number Placeholder 2"/>
          <p:cNvSpPr>
            <a:spLocks noGrp="1"/>
          </p:cNvSpPr>
          <p:nvPr>
            <p:ph type="sldNum" sz="quarter" idx="14"/>
          </p:nvPr>
        </p:nvSpPr>
        <p:spPr/>
        <p:txBody>
          <a:bodyPr/>
          <a:lstStyle/>
          <a:p>
            <a:pPr eaLnBrk="0" fontAlgn="base" hangingPunct="0">
              <a:spcBef>
                <a:spcPct val="50000"/>
              </a:spcBef>
              <a:spcAft>
                <a:spcPct val="0"/>
              </a:spcAft>
            </a:pPr>
            <a:fld id="{FD44707B-D922-47D5-BD24-D96E91B70543}" type="slidenum">
              <a:rPr>
                <a:latin typeface="Intel Clear"/>
              </a:rPr>
              <a:pPr eaLnBrk="0" fontAlgn="base" hangingPunct="0">
                <a:spcBef>
                  <a:spcPct val="50000"/>
                </a:spcBef>
                <a:spcAft>
                  <a:spcPct val="0"/>
                </a:spcAft>
              </a:pPr>
              <a:t>43</a:t>
            </a:fld>
            <a:endParaRPr dirty="0">
              <a:latin typeface="Intel Clear"/>
            </a:endParaRPr>
          </a:p>
        </p:txBody>
      </p:sp>
      <p:cxnSp>
        <p:nvCxnSpPr>
          <p:cNvPr id="39" name="Straight Arrow Connector 38"/>
          <p:cNvCxnSpPr/>
          <p:nvPr/>
        </p:nvCxnSpPr>
        <p:spPr>
          <a:xfrm flipV="1">
            <a:off x="385442" y="1641831"/>
            <a:ext cx="188" cy="3009625"/>
          </a:xfrm>
          <a:prstGeom prst="straightConnector1">
            <a:avLst/>
          </a:prstGeom>
          <a:ln w="38100" cap="rnd">
            <a:solidFill>
              <a:schemeClr val="accent3"/>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42" name="TextBox 41"/>
          <p:cNvSpPr txBox="1"/>
          <p:nvPr/>
        </p:nvSpPr>
        <p:spPr>
          <a:xfrm rot="16200000">
            <a:off x="-1275898" y="3034506"/>
            <a:ext cx="3031572" cy="246221"/>
          </a:xfrm>
          <a:prstGeom prst="rect">
            <a:avLst/>
          </a:prstGeom>
          <a:noFill/>
          <a:ln w="6350">
            <a:noFill/>
          </a:ln>
        </p:spPr>
        <p:txBody>
          <a:bodyPr wrap="square" rtlCol="0">
            <a:spAutoFit/>
          </a:bodyPr>
          <a:lstStyle/>
          <a:p>
            <a:pPr algn="ctr" defTabSz="914400"/>
            <a:r>
              <a:rPr lang="en-US" sz="1000" dirty="0">
                <a:solidFill>
                  <a:schemeClr val="accent3">
                    <a:lumMod val="20000"/>
                    <a:lumOff val="80000"/>
                  </a:schemeClr>
                </a:solidFill>
                <a:latin typeface="Intel Clear Light"/>
              </a:rPr>
              <a:t>Higher </a:t>
            </a:r>
            <a:r>
              <a:rPr lang="en-US" sz="1000" dirty="0" smtClean="0">
                <a:solidFill>
                  <a:schemeClr val="accent3">
                    <a:lumMod val="20000"/>
                    <a:lumOff val="80000"/>
                  </a:schemeClr>
                </a:solidFill>
                <a:latin typeface="Intel Clear Light"/>
              </a:rPr>
              <a:t>Bandwidth .  </a:t>
            </a:r>
            <a:r>
              <a:rPr lang="en-US" sz="1000" dirty="0">
                <a:solidFill>
                  <a:schemeClr val="accent3">
                    <a:lumMod val="20000"/>
                    <a:lumOff val="80000"/>
                  </a:schemeClr>
                </a:solidFill>
                <a:latin typeface="Intel Clear Light"/>
              </a:rPr>
              <a:t>Lower </a:t>
            </a:r>
            <a:r>
              <a:rPr lang="en-US" sz="1000" dirty="0" smtClean="0">
                <a:solidFill>
                  <a:schemeClr val="accent3">
                    <a:lumMod val="20000"/>
                    <a:lumOff val="80000"/>
                  </a:schemeClr>
                </a:solidFill>
                <a:latin typeface="Intel Clear Light"/>
              </a:rPr>
              <a:t>Latency and Capacity</a:t>
            </a:r>
            <a:endParaRPr lang="en-US" sz="1000" dirty="0">
              <a:solidFill>
                <a:schemeClr val="accent3">
                  <a:lumMod val="20000"/>
                  <a:lumOff val="80000"/>
                </a:schemeClr>
              </a:solidFill>
              <a:latin typeface="Intel Clear Light"/>
            </a:endParaRPr>
          </a:p>
        </p:txBody>
      </p:sp>
      <p:sp>
        <p:nvSpPr>
          <p:cNvPr id="36" name="Cube 35"/>
          <p:cNvSpPr/>
          <p:nvPr/>
        </p:nvSpPr>
        <p:spPr>
          <a:xfrm>
            <a:off x="2299286" y="1912405"/>
            <a:ext cx="535506" cy="183139"/>
          </a:xfrm>
          <a:prstGeom prst="cube">
            <a:avLst/>
          </a:prstGeom>
          <a:gradFill>
            <a:gsLst>
              <a:gs pos="0">
                <a:schemeClr val="accent1"/>
              </a:gs>
              <a:gs pos="100000">
                <a:schemeClr val="accent2"/>
              </a:gs>
            </a:gsLst>
            <a:lin ang="18900000" scaled="1"/>
          </a:gradFill>
          <a:ln>
            <a:noFill/>
          </a:ln>
          <a:effectLst/>
          <a:scene3d>
            <a:camera prst="orthographicFront"/>
            <a:lightRig rig="flat" dir="t"/>
          </a:scene3d>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defTabSz="914400">
              <a:lnSpc>
                <a:spcPct val="90000"/>
              </a:lnSpc>
              <a:spcBef>
                <a:spcPts val="600"/>
              </a:spcBef>
            </a:pPr>
            <a:r>
              <a:rPr lang="en-US" sz="800" dirty="0" smtClean="0">
                <a:solidFill>
                  <a:prstClr val="white"/>
                </a:solidFill>
                <a:latin typeface="Intel Clear"/>
              </a:rPr>
              <a:t>Caches</a:t>
            </a:r>
            <a:endParaRPr lang="en-US" sz="800" dirty="0">
              <a:solidFill>
                <a:prstClr val="white"/>
              </a:solidFill>
              <a:latin typeface="Intel Clear"/>
            </a:endParaRPr>
          </a:p>
        </p:txBody>
      </p:sp>
      <p:grpSp>
        <p:nvGrpSpPr>
          <p:cNvPr id="5" name="Group 4"/>
          <p:cNvGrpSpPr/>
          <p:nvPr/>
        </p:nvGrpSpPr>
        <p:grpSpPr>
          <a:xfrm>
            <a:off x="2894355" y="1075060"/>
            <a:ext cx="6248828" cy="3599312"/>
            <a:chOff x="2894355" y="1075060"/>
            <a:chExt cx="6248828" cy="3599312"/>
          </a:xfrm>
        </p:grpSpPr>
        <p:sp>
          <p:nvSpPr>
            <p:cNvPr id="71" name="Rectangle 70"/>
            <p:cNvSpPr/>
            <p:nvPr/>
          </p:nvSpPr>
          <p:spPr>
            <a:xfrm>
              <a:off x="6175502" y="1588072"/>
              <a:ext cx="416967" cy="3065069"/>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dirty="0">
                <a:solidFill>
                  <a:prstClr val="white"/>
                </a:solidFill>
                <a:latin typeface="Intel Clear"/>
              </a:endParaRPr>
            </a:p>
          </p:txBody>
        </p:sp>
        <p:sp>
          <p:nvSpPr>
            <p:cNvPr id="40" name="TextBox 39"/>
            <p:cNvSpPr txBox="1"/>
            <p:nvPr/>
          </p:nvSpPr>
          <p:spPr>
            <a:xfrm>
              <a:off x="5806190" y="1418818"/>
              <a:ext cx="1170117" cy="1135934"/>
            </a:xfrm>
            <a:prstGeom prst="rect">
              <a:avLst/>
            </a:prstGeom>
            <a:solidFill>
              <a:schemeClr val="bg2"/>
            </a:solidFill>
            <a:ln>
              <a:solidFill>
                <a:schemeClr val="accent3"/>
              </a:solidFill>
            </a:ln>
          </p:spPr>
          <p:txBody>
            <a:bodyPr wrap="none" rtlCol="0">
              <a:noAutofit/>
            </a:bodyPr>
            <a:lstStyle/>
            <a:p>
              <a:pPr algn="ctr" defTabSz="914400"/>
              <a:r>
                <a:rPr lang="en-US" sz="1200" dirty="0" smtClean="0">
                  <a:solidFill>
                    <a:srgbClr val="8DC8E8"/>
                  </a:solidFill>
                  <a:latin typeface="Intel Clear"/>
                </a:rPr>
                <a:t>compute</a:t>
              </a:r>
            </a:p>
          </p:txBody>
        </p:sp>
        <p:sp>
          <p:nvSpPr>
            <p:cNvPr id="19" name="Left Brace 18"/>
            <p:cNvSpPr/>
            <p:nvPr/>
          </p:nvSpPr>
          <p:spPr>
            <a:xfrm>
              <a:off x="7554270" y="2018783"/>
              <a:ext cx="211837" cy="461664"/>
            </a:xfrm>
            <a:prstGeom prst="leftBrace">
              <a:avLst/>
            </a:prstGeom>
            <a:ln w="12700" cap="rnd">
              <a:solidFill>
                <a:schemeClr val="accent6"/>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US" sz="1800" dirty="0">
                <a:solidFill>
                  <a:prstClr val="white"/>
                </a:solidFill>
                <a:latin typeface="Intel Clear"/>
              </a:endParaRPr>
            </a:p>
          </p:txBody>
        </p:sp>
        <p:sp>
          <p:nvSpPr>
            <p:cNvPr id="20" name="TextBox 19"/>
            <p:cNvSpPr txBox="1"/>
            <p:nvPr/>
          </p:nvSpPr>
          <p:spPr>
            <a:xfrm>
              <a:off x="7660189" y="2007059"/>
              <a:ext cx="1306402" cy="507831"/>
            </a:xfrm>
            <a:prstGeom prst="rect">
              <a:avLst/>
            </a:prstGeom>
            <a:noFill/>
          </p:spPr>
          <p:txBody>
            <a:bodyPr wrap="square" rtlCol="0">
              <a:spAutoFit/>
            </a:bodyPr>
            <a:lstStyle/>
            <a:p>
              <a:pPr defTabSz="914400"/>
              <a:r>
                <a:rPr lang="en-US" sz="900" dirty="0">
                  <a:solidFill>
                    <a:srgbClr val="8DC8E8">
                      <a:lumMod val="40000"/>
                      <a:lumOff val="60000"/>
                    </a:srgbClr>
                  </a:solidFill>
                  <a:latin typeface="Intel Clear"/>
                </a:rPr>
                <a:t>Enough Capacity to Support Local Application Storage</a:t>
              </a:r>
            </a:p>
          </p:txBody>
        </p:sp>
        <p:sp>
          <p:nvSpPr>
            <p:cNvPr id="93" name="TextBox 92"/>
            <p:cNvSpPr txBox="1"/>
            <p:nvPr/>
          </p:nvSpPr>
          <p:spPr>
            <a:xfrm>
              <a:off x="7660189" y="2750825"/>
              <a:ext cx="1371996" cy="369332"/>
            </a:xfrm>
            <a:prstGeom prst="rect">
              <a:avLst/>
            </a:prstGeom>
            <a:noFill/>
          </p:spPr>
          <p:txBody>
            <a:bodyPr wrap="square" rtlCol="0">
              <a:spAutoFit/>
            </a:bodyPr>
            <a:lstStyle/>
            <a:p>
              <a:pPr defTabSz="914400"/>
              <a:r>
                <a:rPr lang="en-US" sz="900" dirty="0">
                  <a:solidFill>
                    <a:srgbClr val="8DC8E8">
                      <a:lumMod val="40000"/>
                      <a:lumOff val="60000"/>
                    </a:srgbClr>
                  </a:solidFill>
                  <a:latin typeface="Intel Clear"/>
                </a:rPr>
                <a:t>Local Processing Node Temporal Storage</a:t>
              </a:r>
            </a:p>
          </p:txBody>
        </p:sp>
        <p:sp>
          <p:nvSpPr>
            <p:cNvPr id="95" name="TextBox 94"/>
            <p:cNvSpPr txBox="1"/>
            <p:nvPr/>
          </p:nvSpPr>
          <p:spPr>
            <a:xfrm>
              <a:off x="7648466" y="3423623"/>
              <a:ext cx="1494717" cy="507831"/>
            </a:xfrm>
            <a:prstGeom prst="rect">
              <a:avLst/>
            </a:prstGeom>
            <a:noFill/>
          </p:spPr>
          <p:txBody>
            <a:bodyPr wrap="square" rtlCol="0">
              <a:spAutoFit/>
            </a:bodyPr>
            <a:lstStyle/>
            <a:p>
              <a:pPr defTabSz="914400"/>
              <a:r>
                <a:rPr lang="en-US" sz="900" dirty="0">
                  <a:solidFill>
                    <a:srgbClr val="8DC8E8">
                      <a:lumMod val="40000"/>
                      <a:lumOff val="60000"/>
                    </a:srgbClr>
                  </a:solidFill>
                  <a:latin typeface="Intel Clear"/>
                </a:rPr>
                <a:t>Faster Checkpointing</a:t>
              </a:r>
            </a:p>
            <a:p>
              <a:pPr defTabSz="914400"/>
              <a:r>
                <a:rPr lang="en-US" sz="900" dirty="0">
                  <a:solidFill>
                    <a:srgbClr val="8DC8E8">
                      <a:lumMod val="40000"/>
                      <a:lumOff val="60000"/>
                    </a:srgbClr>
                  </a:solidFill>
                  <a:latin typeface="Intel Clear"/>
                </a:rPr>
                <a:t>Quicker Recovery</a:t>
              </a:r>
            </a:p>
            <a:p>
              <a:pPr defTabSz="914400"/>
              <a:r>
                <a:rPr lang="en-US" sz="900" dirty="0" smtClean="0">
                  <a:solidFill>
                    <a:srgbClr val="8DC8E8">
                      <a:lumMod val="40000"/>
                      <a:lumOff val="60000"/>
                    </a:srgbClr>
                  </a:solidFill>
                  <a:latin typeface="Intel Clear"/>
                </a:rPr>
                <a:t>Better App </a:t>
              </a:r>
              <a:r>
                <a:rPr lang="en-US" sz="900" dirty="0">
                  <a:solidFill>
                    <a:srgbClr val="8DC8E8">
                      <a:lumMod val="40000"/>
                      <a:lumOff val="60000"/>
                    </a:srgbClr>
                  </a:solidFill>
                  <a:latin typeface="Intel Clear"/>
                </a:rPr>
                <a:t>Performance</a:t>
              </a:r>
            </a:p>
          </p:txBody>
        </p:sp>
        <p:sp>
          <p:nvSpPr>
            <p:cNvPr id="96" name="Left Brace 95"/>
            <p:cNvSpPr/>
            <p:nvPr/>
          </p:nvSpPr>
          <p:spPr>
            <a:xfrm>
              <a:off x="7554270" y="3444804"/>
              <a:ext cx="236526" cy="441209"/>
            </a:xfrm>
            <a:prstGeom prst="leftBrace">
              <a:avLst/>
            </a:prstGeom>
            <a:ln w="12700" cap="rnd">
              <a:solidFill>
                <a:schemeClr val="accent6"/>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defTabSz="914400"/>
              <a:endParaRPr lang="en-US" sz="1800" dirty="0">
                <a:solidFill>
                  <a:prstClr val="white"/>
                </a:solidFill>
                <a:latin typeface="Intel Clear"/>
              </a:endParaRPr>
            </a:p>
          </p:txBody>
        </p:sp>
        <p:sp>
          <p:nvSpPr>
            <p:cNvPr id="97" name="TextBox 96"/>
            <p:cNvSpPr txBox="1"/>
            <p:nvPr/>
          </p:nvSpPr>
          <p:spPr>
            <a:xfrm>
              <a:off x="3346963" y="1075060"/>
              <a:ext cx="2455468" cy="461665"/>
            </a:xfrm>
            <a:prstGeom prst="rect">
              <a:avLst/>
            </a:prstGeom>
            <a:noFill/>
          </p:spPr>
          <p:txBody>
            <a:bodyPr wrap="square" rtlCol="0">
              <a:spAutoFit/>
            </a:bodyPr>
            <a:lstStyle/>
            <a:p>
              <a:pPr algn="r" defTabSz="914400"/>
              <a:r>
                <a:rPr lang="en-US" sz="2400" dirty="0" smtClean="0">
                  <a:solidFill>
                    <a:srgbClr val="8DC8E8"/>
                  </a:solidFill>
                  <a:latin typeface="Intel Clear"/>
                </a:rPr>
                <a:t>Future</a:t>
              </a:r>
              <a:endParaRPr lang="en-US" sz="2400" dirty="0">
                <a:solidFill>
                  <a:srgbClr val="8DC8E8"/>
                </a:solidFill>
                <a:latin typeface="Intel Clear"/>
              </a:endParaRPr>
            </a:p>
          </p:txBody>
        </p:sp>
        <p:cxnSp>
          <p:nvCxnSpPr>
            <p:cNvPr id="6" name="Straight Connector 5"/>
            <p:cNvCxnSpPr>
              <a:stCxn id="19" idx="1"/>
            </p:cNvCxnSpPr>
            <p:nvPr/>
          </p:nvCxnSpPr>
          <p:spPr>
            <a:xfrm flipH="1">
              <a:off x="6864582" y="2249615"/>
              <a:ext cx="689688" cy="6361"/>
            </a:xfrm>
            <a:prstGeom prst="line">
              <a:avLst/>
            </a:prstGeom>
            <a:ln w="12700" cap="rnd">
              <a:solidFill>
                <a:srgbClr val="A6CE39"/>
              </a:solidFill>
              <a:prstDash val="solid"/>
            </a:ln>
          </p:spPr>
          <p:style>
            <a:lnRef idx="1">
              <a:schemeClr val="accent1"/>
            </a:lnRef>
            <a:fillRef idx="0">
              <a:schemeClr val="accent1"/>
            </a:fillRef>
            <a:effectRef idx="0">
              <a:schemeClr val="accent1"/>
            </a:effectRef>
            <a:fontRef idx="minor">
              <a:schemeClr val="tx1"/>
            </a:fontRef>
          </p:style>
        </p:cxnSp>
        <p:grpSp>
          <p:nvGrpSpPr>
            <p:cNvPr id="11" name="Group 10"/>
            <p:cNvGrpSpPr/>
            <p:nvPr/>
          </p:nvGrpSpPr>
          <p:grpSpPr>
            <a:xfrm>
              <a:off x="7115813" y="2747147"/>
              <a:ext cx="650294" cy="354778"/>
              <a:chOff x="7026494" y="2596182"/>
              <a:chExt cx="650294" cy="461664"/>
            </a:xfrm>
          </p:grpSpPr>
          <p:sp>
            <p:nvSpPr>
              <p:cNvPr id="92" name="Left Brace 91"/>
              <p:cNvSpPr/>
              <p:nvPr/>
            </p:nvSpPr>
            <p:spPr>
              <a:xfrm>
                <a:off x="7464951" y="2596182"/>
                <a:ext cx="211837" cy="461664"/>
              </a:xfrm>
              <a:prstGeom prst="leftBrace">
                <a:avLst/>
              </a:prstGeom>
              <a:ln w="12700" cap="rnd">
                <a:solidFill>
                  <a:schemeClr val="accent6"/>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US" sz="1800" dirty="0">
                  <a:solidFill>
                    <a:prstClr val="white"/>
                  </a:solidFill>
                  <a:latin typeface="Intel Clear"/>
                </a:endParaRPr>
              </a:p>
            </p:txBody>
          </p:sp>
          <p:cxnSp>
            <p:nvCxnSpPr>
              <p:cNvPr id="43" name="Straight Connector 42"/>
              <p:cNvCxnSpPr>
                <a:stCxn id="92" idx="1"/>
              </p:cNvCxnSpPr>
              <p:nvPr/>
            </p:nvCxnSpPr>
            <p:spPr>
              <a:xfrm flipH="1" flipV="1">
                <a:off x="7026494" y="2826374"/>
                <a:ext cx="438457" cy="640"/>
              </a:xfrm>
              <a:prstGeom prst="line">
                <a:avLst/>
              </a:prstGeom>
              <a:ln w="12700" cap="rnd">
                <a:solidFill>
                  <a:srgbClr val="A6CE39"/>
                </a:solidFill>
                <a:prstDash val="solid"/>
              </a:ln>
            </p:spPr>
            <p:style>
              <a:lnRef idx="1">
                <a:schemeClr val="accent1"/>
              </a:lnRef>
              <a:fillRef idx="0">
                <a:schemeClr val="accent1"/>
              </a:fillRef>
              <a:effectRef idx="0">
                <a:schemeClr val="accent1"/>
              </a:effectRef>
              <a:fontRef idx="minor">
                <a:schemeClr val="tx1"/>
              </a:fontRef>
            </p:style>
          </p:cxnSp>
        </p:grpSp>
        <p:cxnSp>
          <p:nvCxnSpPr>
            <p:cNvPr id="15" name="Straight Arrow Connector 14"/>
            <p:cNvCxnSpPr/>
            <p:nvPr/>
          </p:nvCxnSpPr>
          <p:spPr>
            <a:xfrm flipV="1">
              <a:off x="3159343" y="2301526"/>
              <a:ext cx="2625250" cy="567446"/>
            </a:xfrm>
            <a:prstGeom prst="straightConnector1">
              <a:avLst/>
            </a:prstGeom>
            <a:ln w="19050" cap="rnd">
              <a:solidFill>
                <a:schemeClr val="accent2"/>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p:nvPr/>
          </p:nvCxnSpPr>
          <p:spPr>
            <a:xfrm flipV="1">
              <a:off x="3346963" y="2899595"/>
              <a:ext cx="2175344" cy="469439"/>
            </a:xfrm>
            <a:prstGeom prst="straightConnector1">
              <a:avLst/>
            </a:prstGeom>
            <a:ln w="19050" cap="rnd">
              <a:solidFill>
                <a:schemeClr val="accent2"/>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75" name="Cube 74"/>
            <p:cNvSpPr/>
            <p:nvPr/>
          </p:nvSpPr>
          <p:spPr>
            <a:xfrm>
              <a:off x="4910089" y="4119145"/>
              <a:ext cx="2974579" cy="555227"/>
            </a:xfrm>
            <a:prstGeom prst="cube">
              <a:avLst/>
            </a:prstGeom>
            <a:gradFill>
              <a:gsLst>
                <a:gs pos="0">
                  <a:schemeClr val="accent1"/>
                </a:gs>
                <a:gs pos="100000">
                  <a:schemeClr val="accent2"/>
                </a:gs>
              </a:gsLst>
              <a:lin ang="18900000" scaled="1"/>
            </a:gradFill>
            <a:ln>
              <a:noFill/>
            </a:ln>
            <a:effectLst/>
            <a:scene3d>
              <a:camera prst="orthographicFront"/>
              <a:lightRig rig="flat" dir="t"/>
            </a:scene3d>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defTabSz="914400">
                <a:lnSpc>
                  <a:spcPct val="90000"/>
                </a:lnSpc>
                <a:spcBef>
                  <a:spcPts val="600"/>
                </a:spcBef>
              </a:pPr>
              <a:r>
                <a:rPr lang="en-US" sz="1200" dirty="0" smtClean="0">
                  <a:solidFill>
                    <a:prstClr val="white"/>
                  </a:solidFill>
                  <a:latin typeface="Intel Clear"/>
                </a:rPr>
                <a:t>Parallel File System (Hard Drive Storage)</a:t>
              </a:r>
              <a:endParaRPr lang="en-US" sz="1200" dirty="0">
                <a:solidFill>
                  <a:prstClr val="white"/>
                </a:solidFill>
                <a:latin typeface="Intel Clear"/>
              </a:endParaRPr>
            </a:p>
          </p:txBody>
        </p:sp>
        <p:cxnSp>
          <p:nvCxnSpPr>
            <p:cNvPr id="84" name="Straight Arrow Connector 83"/>
            <p:cNvCxnSpPr/>
            <p:nvPr/>
          </p:nvCxnSpPr>
          <p:spPr>
            <a:xfrm flipV="1">
              <a:off x="2894355" y="3682405"/>
              <a:ext cx="2319346" cy="470076"/>
            </a:xfrm>
            <a:prstGeom prst="straightConnector1">
              <a:avLst/>
            </a:prstGeom>
            <a:ln w="19050" cap="rnd">
              <a:solidFill>
                <a:schemeClr val="accent2"/>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69" name="TextBox 68"/>
            <p:cNvSpPr txBox="1"/>
            <p:nvPr/>
          </p:nvSpPr>
          <p:spPr>
            <a:xfrm rot="20867172">
              <a:off x="3132243" y="2405029"/>
              <a:ext cx="2611612" cy="230832"/>
            </a:xfrm>
            <a:prstGeom prst="rect">
              <a:avLst/>
            </a:prstGeom>
            <a:noFill/>
          </p:spPr>
          <p:txBody>
            <a:bodyPr wrap="none" rtlCol="0">
              <a:spAutoFit/>
            </a:bodyPr>
            <a:lstStyle/>
            <a:p>
              <a:pPr defTabSz="914400"/>
              <a:r>
                <a:rPr lang="en-US" sz="900" dirty="0" smtClean="0">
                  <a:solidFill>
                    <a:schemeClr val="accent3">
                      <a:lumMod val="20000"/>
                      <a:lumOff val="80000"/>
                    </a:schemeClr>
                  </a:solidFill>
                  <a:latin typeface="Intel Clear"/>
                </a:rPr>
                <a:t>Local memory is now faster &amp; in processor pkg</a:t>
              </a:r>
            </a:p>
          </p:txBody>
        </p:sp>
        <p:sp>
          <p:nvSpPr>
            <p:cNvPr id="87" name="TextBox 86"/>
            <p:cNvSpPr txBox="1"/>
            <p:nvPr/>
          </p:nvSpPr>
          <p:spPr>
            <a:xfrm rot="20882146">
              <a:off x="3213545" y="2934479"/>
              <a:ext cx="2374368" cy="230832"/>
            </a:xfrm>
            <a:prstGeom prst="rect">
              <a:avLst/>
            </a:prstGeom>
            <a:noFill/>
          </p:spPr>
          <p:txBody>
            <a:bodyPr wrap="none" rtlCol="0">
              <a:spAutoFit/>
            </a:bodyPr>
            <a:lstStyle/>
            <a:p>
              <a:pPr defTabSz="914400"/>
              <a:r>
                <a:rPr lang="en-US" sz="900" dirty="0" smtClean="0">
                  <a:solidFill>
                    <a:schemeClr val="accent3">
                      <a:lumMod val="20000"/>
                      <a:lumOff val="80000"/>
                    </a:schemeClr>
                  </a:solidFill>
                  <a:latin typeface="Intel Clear"/>
                </a:rPr>
                <a:t>I/O Node storage moves to compute node</a:t>
              </a:r>
            </a:p>
          </p:txBody>
        </p:sp>
        <p:sp>
          <p:nvSpPr>
            <p:cNvPr id="50" name="TextBox 49"/>
            <p:cNvSpPr txBox="1"/>
            <p:nvPr/>
          </p:nvSpPr>
          <p:spPr>
            <a:xfrm rot="20882758">
              <a:off x="2984138" y="3715742"/>
              <a:ext cx="2278188" cy="230832"/>
            </a:xfrm>
            <a:prstGeom prst="rect">
              <a:avLst/>
            </a:prstGeom>
            <a:noFill/>
          </p:spPr>
          <p:txBody>
            <a:bodyPr wrap="none" rtlCol="0">
              <a:spAutoFit/>
            </a:bodyPr>
            <a:lstStyle/>
            <a:p>
              <a:pPr defTabSz="914400"/>
              <a:r>
                <a:rPr lang="en-US" sz="900" i="1" dirty="0" smtClean="0">
                  <a:solidFill>
                    <a:schemeClr val="accent3">
                      <a:lumMod val="20000"/>
                      <a:lumOff val="80000"/>
                    </a:schemeClr>
                  </a:solidFill>
                  <a:effectLst>
                    <a:outerShdw blurRad="38100" dist="38100" dir="2700000" algn="tl">
                      <a:srgbClr val="000000">
                        <a:alpha val="43137"/>
                      </a:srgbClr>
                    </a:outerShdw>
                  </a:effectLst>
                  <a:latin typeface="Intel Clear"/>
                </a:rPr>
                <a:t>Some</a:t>
              </a:r>
              <a:r>
                <a:rPr lang="en-US" sz="900" dirty="0" smtClean="0">
                  <a:solidFill>
                    <a:schemeClr val="accent3">
                      <a:lumMod val="20000"/>
                      <a:lumOff val="80000"/>
                    </a:schemeClr>
                  </a:solidFill>
                  <a:latin typeface="Intel Clear"/>
                </a:rPr>
                <a:t> remote data moves onto I/O node</a:t>
              </a:r>
            </a:p>
          </p:txBody>
        </p:sp>
        <p:sp>
          <p:nvSpPr>
            <p:cNvPr id="89" name="Cube 88"/>
            <p:cNvSpPr/>
            <p:nvPr/>
          </p:nvSpPr>
          <p:spPr>
            <a:xfrm>
              <a:off x="5867165" y="2135404"/>
              <a:ext cx="1060427" cy="369180"/>
            </a:xfrm>
            <a:prstGeom prst="cube">
              <a:avLst/>
            </a:prstGeom>
            <a:gradFill>
              <a:gsLst>
                <a:gs pos="0">
                  <a:schemeClr val="accent6"/>
                </a:gs>
                <a:gs pos="100000">
                  <a:schemeClr val="accent6">
                    <a:lumMod val="60000"/>
                    <a:lumOff val="40000"/>
                  </a:schemeClr>
                </a:gs>
              </a:gsLst>
              <a:lin ang="18900000" scaled="1"/>
            </a:gradFill>
            <a:ln>
              <a:noFill/>
            </a:ln>
            <a:effectLst/>
            <a:scene3d>
              <a:camera prst="orthographicFront"/>
              <a:lightRig rig="flat" dir="t"/>
            </a:scene3d>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defTabSz="914400">
                <a:lnSpc>
                  <a:spcPct val="90000"/>
                </a:lnSpc>
                <a:spcBef>
                  <a:spcPts val="600"/>
                </a:spcBef>
              </a:pPr>
              <a:r>
                <a:rPr lang="en-US" sz="700" dirty="0">
                  <a:solidFill>
                    <a:prstClr val="black"/>
                  </a:solidFill>
                  <a:latin typeface="Intel Clear"/>
                </a:rPr>
                <a:t>I</a:t>
              </a:r>
              <a:r>
                <a:rPr lang="en-US" sz="700" dirty="0" smtClean="0">
                  <a:solidFill>
                    <a:prstClr val="black"/>
                  </a:solidFill>
                  <a:latin typeface="Intel Clear"/>
                </a:rPr>
                <a:t>n-Package </a:t>
              </a:r>
              <a:br>
                <a:rPr lang="en-US" sz="700" dirty="0" smtClean="0">
                  <a:solidFill>
                    <a:prstClr val="black"/>
                  </a:solidFill>
                  <a:latin typeface="Intel Clear"/>
                </a:rPr>
              </a:br>
              <a:r>
                <a:rPr lang="en-US" sz="700" dirty="0" smtClean="0">
                  <a:solidFill>
                    <a:prstClr val="black"/>
                  </a:solidFill>
                  <a:latin typeface="Intel Clear"/>
                </a:rPr>
                <a:t>High Bandwidth </a:t>
              </a:r>
              <a:r>
                <a:rPr lang="en-US" sz="700" dirty="0">
                  <a:solidFill>
                    <a:prstClr val="black"/>
                  </a:solidFill>
                  <a:latin typeface="Intel Clear"/>
                </a:rPr>
                <a:t>Memory</a:t>
              </a:r>
            </a:p>
          </p:txBody>
        </p:sp>
        <p:sp>
          <p:nvSpPr>
            <p:cNvPr id="90" name="Cube 89"/>
            <p:cNvSpPr/>
            <p:nvPr/>
          </p:nvSpPr>
          <p:spPr>
            <a:xfrm>
              <a:off x="5522307" y="2712678"/>
              <a:ext cx="1750142" cy="489265"/>
            </a:xfrm>
            <a:prstGeom prst="cube">
              <a:avLst/>
            </a:prstGeom>
            <a:gradFill>
              <a:gsLst>
                <a:gs pos="0">
                  <a:schemeClr val="accent6"/>
                </a:gs>
                <a:gs pos="100000">
                  <a:schemeClr val="accent6">
                    <a:lumMod val="60000"/>
                    <a:lumOff val="40000"/>
                  </a:schemeClr>
                </a:gs>
              </a:gsLst>
              <a:lin ang="18900000" scaled="1"/>
            </a:gradFill>
            <a:ln>
              <a:noFill/>
            </a:ln>
            <a:effectLst/>
            <a:scene3d>
              <a:camera prst="orthographicFront"/>
              <a:lightRig rig="flat" dir="t"/>
            </a:scene3d>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defTabSz="914400">
                <a:lnSpc>
                  <a:spcPct val="90000"/>
                </a:lnSpc>
                <a:spcBef>
                  <a:spcPts val="600"/>
                </a:spcBef>
              </a:pPr>
              <a:r>
                <a:rPr lang="en-US" sz="1200" dirty="0" smtClean="0">
                  <a:solidFill>
                    <a:prstClr val="black"/>
                  </a:solidFill>
                  <a:latin typeface="Intel Clear"/>
                </a:rPr>
                <a:t>Non-Volatile Memory</a:t>
              </a:r>
              <a:endParaRPr lang="en-US" sz="1200" dirty="0">
                <a:solidFill>
                  <a:prstClr val="black"/>
                </a:solidFill>
                <a:latin typeface="Intel Clear"/>
              </a:endParaRPr>
            </a:p>
          </p:txBody>
        </p:sp>
        <p:sp>
          <p:nvSpPr>
            <p:cNvPr id="91" name="Cube 90"/>
            <p:cNvSpPr/>
            <p:nvPr/>
          </p:nvSpPr>
          <p:spPr>
            <a:xfrm>
              <a:off x="5189170" y="3444551"/>
              <a:ext cx="2416416" cy="487694"/>
            </a:xfrm>
            <a:prstGeom prst="cube">
              <a:avLst/>
            </a:prstGeom>
            <a:gradFill>
              <a:gsLst>
                <a:gs pos="0">
                  <a:schemeClr val="accent6"/>
                </a:gs>
                <a:gs pos="100000">
                  <a:schemeClr val="accent6">
                    <a:lumMod val="60000"/>
                    <a:lumOff val="40000"/>
                  </a:schemeClr>
                </a:gs>
              </a:gsLst>
              <a:lin ang="18900000" scaled="1"/>
            </a:gradFill>
            <a:ln>
              <a:noFill/>
            </a:ln>
            <a:effectLst/>
            <a:scene3d>
              <a:camera prst="orthographicFront"/>
              <a:lightRig rig="flat" dir="t"/>
            </a:scene3d>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defTabSz="914400">
                <a:lnSpc>
                  <a:spcPct val="90000"/>
                </a:lnSpc>
                <a:spcBef>
                  <a:spcPts val="600"/>
                </a:spcBef>
              </a:pPr>
              <a:r>
                <a:rPr lang="en-US" sz="1200" dirty="0" smtClean="0">
                  <a:solidFill>
                    <a:prstClr val="black"/>
                  </a:solidFill>
                  <a:latin typeface="Intel Clear"/>
                </a:rPr>
                <a:t>Burst Buffer Storage</a:t>
              </a:r>
              <a:endParaRPr lang="en-US" sz="1200" dirty="0">
                <a:solidFill>
                  <a:prstClr val="black"/>
                </a:solidFill>
                <a:latin typeface="Intel Clear"/>
              </a:endParaRPr>
            </a:p>
          </p:txBody>
        </p:sp>
        <p:sp>
          <p:nvSpPr>
            <p:cNvPr id="88" name="Cube 87"/>
            <p:cNvSpPr/>
            <p:nvPr/>
          </p:nvSpPr>
          <p:spPr>
            <a:xfrm>
              <a:off x="6129625" y="1912405"/>
              <a:ext cx="535506" cy="183139"/>
            </a:xfrm>
            <a:prstGeom prst="cube">
              <a:avLst/>
            </a:prstGeom>
            <a:gradFill>
              <a:gsLst>
                <a:gs pos="0">
                  <a:schemeClr val="accent1"/>
                </a:gs>
                <a:gs pos="100000">
                  <a:schemeClr val="accent2"/>
                </a:gs>
              </a:gsLst>
              <a:lin ang="18900000" scaled="1"/>
            </a:gradFill>
            <a:ln>
              <a:noFill/>
            </a:ln>
            <a:effectLst/>
            <a:scene3d>
              <a:camera prst="orthographicFront"/>
              <a:lightRig rig="flat" dir="t"/>
            </a:scene3d>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defTabSz="914400">
                <a:lnSpc>
                  <a:spcPct val="90000"/>
                </a:lnSpc>
                <a:spcBef>
                  <a:spcPts val="600"/>
                </a:spcBef>
              </a:pPr>
              <a:r>
                <a:rPr lang="en-US" sz="800" dirty="0" smtClean="0">
                  <a:solidFill>
                    <a:prstClr val="white"/>
                  </a:solidFill>
                  <a:latin typeface="Intel Clear"/>
                </a:rPr>
                <a:t>Caches</a:t>
              </a:r>
              <a:endParaRPr lang="en-US" sz="800" dirty="0">
                <a:solidFill>
                  <a:prstClr val="white"/>
                </a:solidFill>
                <a:latin typeface="Intel Clear"/>
              </a:endParaRPr>
            </a:p>
          </p:txBody>
        </p:sp>
      </p:grpSp>
    </p:spTree>
    <p:extLst>
      <p:ext uri="{BB962C8B-B14F-4D97-AF65-F5344CB8AC3E}">
        <p14:creationId xmlns:p14="http://schemas.microsoft.com/office/powerpoint/2010/main" val="66595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ight Arrow 9"/>
          <p:cNvSpPr/>
          <p:nvPr/>
        </p:nvSpPr>
        <p:spPr>
          <a:xfrm rot="20631505">
            <a:off x="-699703" y="1884586"/>
            <a:ext cx="9982355" cy="2680257"/>
          </a:xfrm>
          <a:prstGeom prst="rightArrow">
            <a:avLst>
              <a:gd name="adj1" fmla="val 69786"/>
              <a:gd name="adj2" fmla="val 50000"/>
            </a:avLst>
          </a:prstGeom>
          <a:gradFill flip="none" rotWithShape="1">
            <a:gsLst>
              <a:gs pos="33000">
                <a:srgbClr val="003668">
                  <a:alpha val="50000"/>
                </a:srgbClr>
              </a:gs>
              <a:gs pos="0">
                <a:schemeClr val="bg2">
                  <a:alpha val="80000"/>
                </a:schemeClr>
              </a:gs>
              <a:gs pos="100000">
                <a:schemeClr val="bg2">
                  <a:lumMod val="50000"/>
                  <a:alpha val="80000"/>
                </a:schemeClr>
              </a:gs>
            </a:gsLst>
            <a:path path="circle">
              <a:fillToRect t="100000" r="100000"/>
            </a:path>
            <a:tileRect l="-100000" b="-100000"/>
          </a:gradFill>
          <a:ln w="3175">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chorCtr="0"/>
          <a:lstStyle/>
          <a:p>
            <a:pPr algn="ctr">
              <a:lnSpc>
                <a:spcPct val="90000"/>
              </a:lnSpc>
            </a:pPr>
            <a:endParaRPr lang="en-US" sz="2000" dirty="0">
              <a:solidFill>
                <a:schemeClr val="accent4"/>
              </a:solidFill>
            </a:endParaRPr>
          </a:p>
        </p:txBody>
      </p:sp>
      <p:sp>
        <p:nvSpPr>
          <p:cNvPr id="4" name="Title 3"/>
          <p:cNvSpPr>
            <a:spLocks noGrp="1"/>
          </p:cNvSpPr>
          <p:nvPr>
            <p:ph type="title"/>
          </p:nvPr>
        </p:nvSpPr>
        <p:spPr>
          <a:xfrm>
            <a:off x="353962" y="228525"/>
            <a:ext cx="8646348" cy="767224"/>
          </a:xfrm>
        </p:spPr>
        <p:txBody>
          <a:bodyPr/>
          <a:lstStyle/>
          <a:p>
            <a:r>
              <a:rPr lang="en-US" dirty="0" smtClean="0"/>
              <a:t>ANL Selects Intel for World’s Biggest Supercomputer</a:t>
            </a:r>
            <a:endParaRPr lang="en-US" dirty="0"/>
          </a:p>
        </p:txBody>
      </p:sp>
      <p:sp>
        <p:nvSpPr>
          <p:cNvPr id="13" name="Text Placeholder 12"/>
          <p:cNvSpPr>
            <a:spLocks noGrp="1"/>
          </p:cNvSpPr>
          <p:nvPr>
            <p:ph type="body" sz="quarter" idx="13"/>
          </p:nvPr>
        </p:nvSpPr>
        <p:spPr>
          <a:xfrm>
            <a:off x="353962" y="4770355"/>
            <a:ext cx="7589520" cy="276999"/>
          </a:xfrm>
        </p:spPr>
        <p:txBody>
          <a:bodyPr/>
          <a:lstStyle/>
          <a:p>
            <a:r>
              <a:rPr lang="en-US" dirty="0" smtClean="0"/>
              <a:t>‡ Cray* XC* Series at National </a:t>
            </a:r>
            <a:r>
              <a:rPr lang="en-US" dirty="0"/>
              <a:t>Energy Research Scientific Computing Center (NERSC</a:t>
            </a:r>
            <a:r>
              <a:rPr lang="en-US" dirty="0" smtClean="0"/>
              <a:t>). </a:t>
            </a:r>
            <a:br>
              <a:rPr lang="en-US" dirty="0" smtClean="0"/>
            </a:br>
            <a:r>
              <a:rPr lang="en-US" dirty="0" smtClean="0"/>
              <a:t>† Cray XC Series at National </a:t>
            </a:r>
            <a:r>
              <a:rPr lang="en-US" dirty="0"/>
              <a:t>Nuclear Security Administration (NNSA</a:t>
            </a:r>
            <a:r>
              <a:rPr lang="en-US" dirty="0" smtClean="0"/>
              <a:t>). </a:t>
            </a:r>
            <a:endParaRPr lang="en-US" dirty="0"/>
          </a:p>
        </p:txBody>
      </p:sp>
      <p:sp>
        <p:nvSpPr>
          <p:cNvPr id="23" name="Title 1"/>
          <p:cNvSpPr txBox="1">
            <a:spLocks/>
          </p:cNvSpPr>
          <p:nvPr/>
        </p:nvSpPr>
        <p:spPr>
          <a:xfrm>
            <a:off x="353963" y="709211"/>
            <a:ext cx="8646346" cy="369332"/>
          </a:xfrm>
          <a:prstGeom prst="rect">
            <a:avLst/>
          </a:prstGeom>
        </p:spPr>
        <p:txBody>
          <a:bodyPr vert="horz" wrap="square" lIns="91440" tIns="45720" rIns="91440" bIns="45720" rtlCol="0" anchor="t" anchorCtr="0">
            <a:spAutoFit/>
          </a:bodyPr>
          <a:lstStyle>
            <a:lvl1pPr algn="l" defTabSz="914400" rtl="0" eaLnBrk="1" latinLnBrk="0" hangingPunct="1">
              <a:spcBef>
                <a:spcPct val="0"/>
              </a:spcBef>
              <a:buNone/>
              <a:defRPr sz="2600" b="1" kern="1200">
                <a:solidFill>
                  <a:schemeClr val="accent1"/>
                </a:solidFill>
                <a:latin typeface="+mj-lt"/>
                <a:ea typeface="+mj-ea"/>
                <a:cs typeface="+mj-cs"/>
              </a:defRPr>
            </a:lvl1pPr>
          </a:lstStyle>
          <a:p>
            <a:r>
              <a:rPr lang="en-US" sz="1800" b="0" dirty="0" smtClean="0">
                <a:solidFill>
                  <a:srgbClr val="FFDA00"/>
                </a:solidFill>
                <a:latin typeface="Intel Clear"/>
              </a:rPr>
              <a:t>2-system CORAL award extends </a:t>
            </a:r>
            <a:r>
              <a:rPr lang="en-US" sz="1800" b="0" dirty="0">
                <a:solidFill>
                  <a:srgbClr val="FFDA00"/>
                </a:solidFill>
                <a:latin typeface="Intel Clear"/>
              </a:rPr>
              <a:t>IA </a:t>
            </a:r>
            <a:r>
              <a:rPr lang="en-US" sz="1800" b="0" dirty="0" smtClean="0">
                <a:solidFill>
                  <a:srgbClr val="FFDA00"/>
                </a:solidFill>
                <a:latin typeface="Intel Clear"/>
              </a:rPr>
              <a:t>leadership </a:t>
            </a:r>
            <a:r>
              <a:rPr lang="en-US" sz="1800" b="0" dirty="0">
                <a:solidFill>
                  <a:srgbClr val="FFDA00"/>
                </a:solidFill>
                <a:latin typeface="Intel Clear"/>
              </a:rPr>
              <a:t>in extreme scale </a:t>
            </a:r>
            <a:r>
              <a:rPr lang="en-US" sz="1800" b="0" dirty="0" smtClean="0">
                <a:solidFill>
                  <a:srgbClr val="FFDA00"/>
                </a:solidFill>
                <a:latin typeface="Intel Clear"/>
              </a:rPr>
              <a:t>HPC</a:t>
            </a:r>
            <a:endParaRPr lang="en-US" sz="1800" b="0" dirty="0">
              <a:solidFill>
                <a:srgbClr val="FFDA00"/>
              </a:solidFill>
              <a:latin typeface="Intel Clear"/>
            </a:endParaRPr>
          </a:p>
        </p:txBody>
      </p:sp>
      <p:sp>
        <p:nvSpPr>
          <p:cNvPr id="14" name="Rectangle 13"/>
          <p:cNvSpPr/>
          <p:nvPr/>
        </p:nvSpPr>
        <p:spPr>
          <a:xfrm>
            <a:off x="5354712" y="1391990"/>
            <a:ext cx="3757838" cy="2219300"/>
          </a:xfrm>
          <a:prstGeom prst="rect">
            <a:avLst/>
          </a:prstGeom>
          <a:noFill/>
          <a:ln w="57150">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chorCtr="0"/>
          <a:lstStyle/>
          <a:p>
            <a:pPr algn="ctr">
              <a:lnSpc>
                <a:spcPct val="90000"/>
              </a:lnSpc>
            </a:pPr>
            <a:r>
              <a:rPr lang="en-US" sz="3200" b="1" dirty="0">
                <a:solidFill>
                  <a:schemeClr val="accent1">
                    <a:lumMod val="20000"/>
                    <a:lumOff val="80000"/>
                  </a:schemeClr>
                </a:solidFill>
                <a:effectLst>
                  <a:outerShdw blurRad="38100" dist="38100" dir="2700000" algn="tl">
                    <a:srgbClr val="000000">
                      <a:alpha val="43137"/>
                    </a:srgbClr>
                  </a:outerShdw>
                </a:effectLst>
              </a:rPr>
              <a:t>Aurora</a:t>
            </a:r>
          </a:p>
          <a:p>
            <a:pPr algn="ctr">
              <a:lnSpc>
                <a:spcPct val="90000"/>
              </a:lnSpc>
            </a:pPr>
            <a:r>
              <a:rPr lang="en-US" dirty="0" smtClean="0">
                <a:solidFill>
                  <a:schemeClr val="accent1">
                    <a:lumMod val="20000"/>
                    <a:lumOff val="80000"/>
                  </a:schemeClr>
                </a:solidFill>
                <a:effectLst>
                  <a:outerShdw blurRad="38100" dist="38100" dir="2700000" algn="tl">
                    <a:srgbClr val="000000">
                      <a:alpha val="43137"/>
                    </a:srgbClr>
                  </a:outerShdw>
                </a:effectLst>
              </a:rPr>
              <a:t>Argonne National Laboratory</a:t>
            </a:r>
            <a:endParaRPr lang="en-US" dirty="0">
              <a:solidFill>
                <a:schemeClr val="accent1">
                  <a:lumMod val="20000"/>
                  <a:lumOff val="80000"/>
                </a:schemeClr>
              </a:solidFill>
              <a:effectLst>
                <a:outerShdw blurRad="38100" dist="38100" dir="2700000" algn="tl">
                  <a:srgbClr val="000000">
                    <a:alpha val="43137"/>
                  </a:srgbClr>
                </a:outerShdw>
              </a:effectLst>
            </a:endParaRPr>
          </a:p>
          <a:p>
            <a:pPr algn="ctr">
              <a:lnSpc>
                <a:spcPct val="90000"/>
              </a:lnSpc>
            </a:pPr>
            <a:r>
              <a:rPr lang="en-US" sz="3200" b="1" dirty="0" smtClean="0">
                <a:solidFill>
                  <a:schemeClr val="accent1">
                    <a:lumMod val="20000"/>
                    <a:lumOff val="80000"/>
                  </a:schemeClr>
                </a:solidFill>
                <a:effectLst>
                  <a:outerShdw blurRad="38100" dist="38100" dir="2700000" algn="tl">
                    <a:srgbClr val="000000">
                      <a:alpha val="43137"/>
                    </a:srgbClr>
                  </a:outerShdw>
                </a:effectLst>
              </a:rPr>
              <a:t>&gt;180PF</a:t>
            </a:r>
          </a:p>
          <a:p>
            <a:pPr algn="ctr">
              <a:lnSpc>
                <a:spcPct val="90000"/>
              </a:lnSpc>
            </a:pPr>
            <a:endParaRPr lang="en-US" dirty="0" smtClean="0">
              <a:solidFill>
                <a:schemeClr val="accent1">
                  <a:lumMod val="20000"/>
                  <a:lumOff val="80000"/>
                </a:schemeClr>
              </a:solidFill>
              <a:effectLst>
                <a:outerShdw blurRad="38100" dist="38100" dir="2700000" algn="tl">
                  <a:srgbClr val="000000">
                    <a:alpha val="43137"/>
                  </a:srgbClr>
                </a:outerShdw>
              </a:effectLst>
            </a:endParaRPr>
          </a:p>
          <a:p>
            <a:pPr algn="ctr">
              <a:lnSpc>
                <a:spcPct val="90000"/>
              </a:lnSpc>
            </a:pPr>
            <a:r>
              <a:rPr lang="en-US" dirty="0" smtClean="0">
                <a:solidFill>
                  <a:schemeClr val="accent1">
                    <a:lumMod val="20000"/>
                    <a:lumOff val="80000"/>
                  </a:schemeClr>
                </a:solidFill>
                <a:effectLst>
                  <a:outerShdw blurRad="38100" dist="38100" dir="2700000" algn="tl">
                    <a:srgbClr val="000000">
                      <a:alpha val="43137"/>
                    </a:srgbClr>
                  </a:outerShdw>
                </a:effectLst>
              </a:rPr>
              <a:t>April </a:t>
            </a:r>
            <a:r>
              <a:rPr lang="en-US" dirty="0">
                <a:solidFill>
                  <a:schemeClr val="accent1">
                    <a:lumMod val="20000"/>
                    <a:lumOff val="80000"/>
                  </a:schemeClr>
                </a:solidFill>
                <a:effectLst>
                  <a:outerShdw blurRad="38100" dist="38100" dir="2700000" algn="tl">
                    <a:srgbClr val="000000">
                      <a:alpha val="43137"/>
                    </a:srgbClr>
                  </a:outerShdw>
                </a:effectLst>
              </a:rPr>
              <a:t>‘15</a:t>
            </a:r>
          </a:p>
          <a:p>
            <a:pPr algn="ctr">
              <a:lnSpc>
                <a:spcPct val="90000"/>
              </a:lnSpc>
            </a:pPr>
            <a:endParaRPr lang="en-US" sz="3200" b="1" dirty="0">
              <a:solidFill>
                <a:schemeClr val="accent1">
                  <a:lumMod val="20000"/>
                  <a:lumOff val="80000"/>
                </a:schemeClr>
              </a:solidFill>
              <a:effectLst>
                <a:outerShdw blurRad="38100" dist="38100" dir="2700000" algn="tl">
                  <a:srgbClr val="000000">
                    <a:alpha val="43137"/>
                  </a:srgbClr>
                </a:outerShdw>
              </a:effectLst>
            </a:endParaRPr>
          </a:p>
          <a:p>
            <a:pPr algn="ctr">
              <a:lnSpc>
                <a:spcPct val="90000"/>
              </a:lnSpc>
            </a:pPr>
            <a:endParaRPr lang="en-US" sz="900" dirty="0" smtClean="0">
              <a:solidFill>
                <a:schemeClr val="accent1">
                  <a:lumMod val="20000"/>
                  <a:lumOff val="80000"/>
                </a:schemeClr>
              </a:solidFill>
              <a:effectLst>
                <a:outerShdw blurRad="38100" dist="38100" dir="2700000" algn="tl">
                  <a:srgbClr val="000000">
                    <a:alpha val="43137"/>
                  </a:srgbClr>
                </a:outerShdw>
              </a:effectLst>
            </a:endParaRPr>
          </a:p>
          <a:p>
            <a:pPr lvl="0" algn="ctr">
              <a:lnSpc>
                <a:spcPct val="90000"/>
              </a:lnSpc>
            </a:pPr>
            <a:r>
              <a:rPr lang="en-US" sz="2000" b="1" dirty="0" smtClean="0">
                <a:solidFill>
                  <a:schemeClr val="accent1">
                    <a:lumMod val="20000"/>
                    <a:lumOff val="80000"/>
                  </a:schemeClr>
                </a:solidFill>
                <a:effectLst>
                  <a:outerShdw blurRad="38100" dist="38100" dir="2700000" algn="tl">
                    <a:srgbClr val="000000">
                      <a:alpha val="43137"/>
                    </a:srgbClr>
                  </a:outerShdw>
                </a:effectLst>
              </a:rPr>
              <a:t>Theta</a:t>
            </a:r>
            <a:endParaRPr lang="en-US" sz="2000" b="1" dirty="0">
              <a:solidFill>
                <a:schemeClr val="accent1">
                  <a:lumMod val="20000"/>
                  <a:lumOff val="80000"/>
                </a:schemeClr>
              </a:solidFill>
              <a:effectLst>
                <a:outerShdw blurRad="38100" dist="38100" dir="2700000" algn="tl">
                  <a:srgbClr val="000000">
                    <a:alpha val="43137"/>
                  </a:srgbClr>
                </a:outerShdw>
              </a:effectLst>
            </a:endParaRPr>
          </a:p>
          <a:p>
            <a:pPr lvl="0" algn="ctr">
              <a:lnSpc>
                <a:spcPct val="90000"/>
              </a:lnSpc>
            </a:pPr>
            <a:r>
              <a:rPr lang="en-US" sz="1100" dirty="0">
                <a:solidFill>
                  <a:schemeClr val="accent1">
                    <a:lumMod val="20000"/>
                    <a:lumOff val="80000"/>
                  </a:schemeClr>
                </a:solidFill>
                <a:effectLst>
                  <a:outerShdw blurRad="38100" dist="38100" dir="2700000" algn="tl">
                    <a:srgbClr val="000000">
                      <a:alpha val="43137"/>
                    </a:srgbClr>
                  </a:outerShdw>
                </a:effectLst>
                <a:latin typeface="Intel Clear Light"/>
              </a:rPr>
              <a:t>Argonne National </a:t>
            </a:r>
            <a:r>
              <a:rPr lang="en-US" sz="1100" dirty="0" smtClean="0">
                <a:solidFill>
                  <a:schemeClr val="accent1">
                    <a:lumMod val="20000"/>
                    <a:lumOff val="80000"/>
                  </a:schemeClr>
                </a:solidFill>
                <a:effectLst>
                  <a:outerShdw blurRad="38100" dist="38100" dir="2700000" algn="tl">
                    <a:srgbClr val="000000">
                      <a:alpha val="43137"/>
                    </a:srgbClr>
                  </a:outerShdw>
                </a:effectLst>
                <a:latin typeface="Intel Clear Light"/>
              </a:rPr>
              <a:t>Laboratory</a:t>
            </a:r>
            <a:endParaRPr lang="en-US" sz="1100" dirty="0">
              <a:solidFill>
                <a:schemeClr val="accent1">
                  <a:lumMod val="20000"/>
                  <a:lumOff val="80000"/>
                </a:schemeClr>
              </a:solidFill>
              <a:effectLst>
                <a:outerShdw blurRad="38100" dist="38100" dir="2700000" algn="tl">
                  <a:srgbClr val="000000">
                    <a:alpha val="43137"/>
                  </a:srgbClr>
                </a:outerShdw>
              </a:effectLst>
              <a:latin typeface="Intel Clear Light"/>
            </a:endParaRPr>
          </a:p>
          <a:p>
            <a:pPr lvl="0" algn="ctr">
              <a:lnSpc>
                <a:spcPct val="90000"/>
              </a:lnSpc>
            </a:pPr>
            <a:r>
              <a:rPr lang="en-US" b="1" dirty="0">
                <a:solidFill>
                  <a:schemeClr val="accent1">
                    <a:lumMod val="20000"/>
                    <a:lumOff val="80000"/>
                  </a:schemeClr>
                </a:solidFill>
                <a:effectLst>
                  <a:outerShdw blurRad="38100" dist="38100" dir="2700000" algn="tl">
                    <a:srgbClr val="000000">
                      <a:alpha val="43137"/>
                    </a:srgbClr>
                  </a:outerShdw>
                </a:effectLst>
              </a:rPr>
              <a:t>&gt;8.5PF </a:t>
            </a:r>
            <a:endParaRPr lang="en-US" sz="1600" dirty="0">
              <a:solidFill>
                <a:schemeClr val="accent1">
                  <a:lumMod val="20000"/>
                  <a:lumOff val="80000"/>
                </a:schemeClr>
              </a:solidFill>
              <a:effectLst>
                <a:outerShdw blurRad="38100" dist="38100" dir="2700000" algn="tl">
                  <a:srgbClr val="000000">
                    <a:alpha val="43137"/>
                  </a:srgbClr>
                </a:outerShdw>
              </a:effectLst>
            </a:endParaRPr>
          </a:p>
          <a:p>
            <a:pPr algn="ctr">
              <a:lnSpc>
                <a:spcPct val="90000"/>
              </a:lnSpc>
            </a:pPr>
            <a:endParaRPr lang="en-US" sz="2400" dirty="0" smtClean="0">
              <a:solidFill>
                <a:schemeClr val="accent1">
                  <a:lumMod val="20000"/>
                  <a:lumOff val="80000"/>
                </a:schemeClr>
              </a:solidFill>
              <a:effectLst>
                <a:outerShdw blurRad="38100" dist="38100" dir="2700000" algn="tl">
                  <a:srgbClr val="000000">
                    <a:alpha val="43137"/>
                  </a:srgbClr>
                </a:outerShdw>
              </a:effectLst>
            </a:endParaRPr>
          </a:p>
        </p:txBody>
      </p:sp>
      <p:sp>
        <p:nvSpPr>
          <p:cNvPr id="16" name="Rectangle 15"/>
          <p:cNvSpPr/>
          <p:nvPr/>
        </p:nvSpPr>
        <p:spPr>
          <a:xfrm>
            <a:off x="3796021" y="2411815"/>
            <a:ext cx="1252919" cy="14880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chorCtr="0"/>
          <a:lstStyle/>
          <a:p>
            <a:pPr algn="ctr">
              <a:lnSpc>
                <a:spcPct val="90000"/>
              </a:lnSpc>
            </a:pPr>
            <a:r>
              <a:rPr lang="it-IT" sz="2400" b="1" dirty="0">
                <a:solidFill>
                  <a:schemeClr val="accent1">
                    <a:lumMod val="20000"/>
                    <a:lumOff val="80000"/>
                  </a:schemeClr>
                </a:solidFill>
                <a:effectLst>
                  <a:outerShdw blurRad="38100" dist="38100" dir="2700000" algn="tl">
                    <a:srgbClr val="000000">
                      <a:alpha val="43137"/>
                    </a:srgbClr>
                  </a:outerShdw>
                </a:effectLst>
              </a:rPr>
              <a:t>Trinity</a:t>
            </a:r>
          </a:p>
          <a:p>
            <a:pPr algn="ctr">
              <a:lnSpc>
                <a:spcPct val="90000"/>
              </a:lnSpc>
            </a:pPr>
            <a:r>
              <a:rPr lang="it-IT" sz="1400" dirty="0">
                <a:solidFill>
                  <a:schemeClr val="accent1">
                    <a:lumMod val="20000"/>
                    <a:lumOff val="80000"/>
                  </a:schemeClr>
                </a:solidFill>
              </a:rPr>
              <a:t>NNSA†</a:t>
            </a:r>
          </a:p>
          <a:p>
            <a:pPr algn="ctr">
              <a:lnSpc>
                <a:spcPct val="90000"/>
              </a:lnSpc>
            </a:pPr>
            <a:r>
              <a:rPr lang="it-IT" sz="2000" b="1" dirty="0" smtClean="0">
                <a:solidFill>
                  <a:schemeClr val="accent1">
                    <a:lumMod val="20000"/>
                    <a:lumOff val="80000"/>
                  </a:schemeClr>
                </a:solidFill>
              </a:rPr>
              <a:t>&gt;40PF</a:t>
            </a:r>
            <a:endParaRPr lang="it-IT" sz="2000" b="1" dirty="0">
              <a:solidFill>
                <a:schemeClr val="accent1">
                  <a:lumMod val="20000"/>
                  <a:lumOff val="80000"/>
                </a:schemeClr>
              </a:solidFill>
            </a:endParaRPr>
          </a:p>
          <a:p>
            <a:pPr algn="ctr">
              <a:lnSpc>
                <a:spcPct val="90000"/>
              </a:lnSpc>
            </a:pPr>
            <a:endParaRPr lang="it-IT" sz="2000" dirty="0">
              <a:solidFill>
                <a:schemeClr val="accent1">
                  <a:lumMod val="20000"/>
                  <a:lumOff val="80000"/>
                </a:schemeClr>
              </a:solidFill>
            </a:endParaRPr>
          </a:p>
          <a:p>
            <a:pPr algn="ctr">
              <a:lnSpc>
                <a:spcPct val="90000"/>
              </a:lnSpc>
            </a:pPr>
            <a:r>
              <a:rPr lang="it-IT" sz="1400" dirty="0" smtClean="0">
                <a:solidFill>
                  <a:schemeClr val="accent1">
                    <a:lumMod val="20000"/>
                    <a:lumOff val="80000"/>
                  </a:schemeClr>
                </a:solidFill>
              </a:rPr>
              <a:t>July ’14</a:t>
            </a:r>
            <a:endParaRPr lang="it-IT" sz="1400" dirty="0">
              <a:solidFill>
                <a:schemeClr val="accent1">
                  <a:lumMod val="20000"/>
                  <a:lumOff val="80000"/>
                </a:schemeClr>
              </a:solidFill>
            </a:endParaRPr>
          </a:p>
        </p:txBody>
      </p:sp>
      <p:sp>
        <p:nvSpPr>
          <p:cNvPr id="17" name="Rectangle 16"/>
          <p:cNvSpPr/>
          <p:nvPr/>
        </p:nvSpPr>
        <p:spPr>
          <a:xfrm>
            <a:off x="2297938" y="2918469"/>
            <a:ext cx="1324577" cy="14480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chorCtr="0"/>
          <a:lstStyle/>
          <a:p>
            <a:pPr algn="ctr">
              <a:lnSpc>
                <a:spcPct val="90000"/>
              </a:lnSpc>
            </a:pPr>
            <a:r>
              <a:rPr lang="en-US" sz="2400" b="1" dirty="0">
                <a:solidFill>
                  <a:schemeClr val="accent1">
                    <a:lumMod val="20000"/>
                    <a:lumOff val="80000"/>
                  </a:schemeClr>
                </a:solidFill>
                <a:effectLst>
                  <a:outerShdw blurRad="38100" dist="38100" dir="2700000" algn="tl">
                    <a:srgbClr val="000000">
                      <a:alpha val="43137"/>
                    </a:srgbClr>
                  </a:outerShdw>
                </a:effectLst>
              </a:rPr>
              <a:t>Cori</a:t>
            </a:r>
          </a:p>
          <a:p>
            <a:pPr algn="ctr">
              <a:lnSpc>
                <a:spcPct val="90000"/>
              </a:lnSpc>
            </a:pPr>
            <a:r>
              <a:rPr lang="en-US" sz="1400" dirty="0">
                <a:solidFill>
                  <a:schemeClr val="accent1">
                    <a:lumMod val="20000"/>
                    <a:lumOff val="80000"/>
                  </a:schemeClr>
                </a:solidFill>
              </a:rPr>
              <a:t>NERSC‡</a:t>
            </a:r>
          </a:p>
          <a:p>
            <a:pPr algn="ctr">
              <a:lnSpc>
                <a:spcPct val="90000"/>
              </a:lnSpc>
            </a:pPr>
            <a:r>
              <a:rPr lang="en-US" sz="2000" b="1" dirty="0" smtClean="0">
                <a:solidFill>
                  <a:schemeClr val="accent1">
                    <a:lumMod val="20000"/>
                    <a:lumOff val="80000"/>
                  </a:schemeClr>
                </a:solidFill>
              </a:rPr>
              <a:t>&gt;30PF</a:t>
            </a:r>
            <a:endParaRPr lang="en-US" sz="2000" b="1" dirty="0">
              <a:solidFill>
                <a:schemeClr val="accent1">
                  <a:lumMod val="20000"/>
                  <a:lumOff val="80000"/>
                </a:schemeClr>
              </a:solidFill>
            </a:endParaRPr>
          </a:p>
          <a:p>
            <a:pPr algn="ctr">
              <a:lnSpc>
                <a:spcPct val="90000"/>
              </a:lnSpc>
            </a:pPr>
            <a:endParaRPr lang="en-US" sz="2000" dirty="0">
              <a:solidFill>
                <a:schemeClr val="accent1">
                  <a:lumMod val="20000"/>
                  <a:lumOff val="80000"/>
                </a:schemeClr>
              </a:solidFill>
            </a:endParaRPr>
          </a:p>
          <a:p>
            <a:pPr algn="ctr">
              <a:lnSpc>
                <a:spcPct val="90000"/>
              </a:lnSpc>
            </a:pPr>
            <a:r>
              <a:rPr lang="en-US" sz="1400" dirty="0" smtClean="0">
                <a:solidFill>
                  <a:schemeClr val="accent1">
                    <a:lumMod val="20000"/>
                    <a:lumOff val="80000"/>
                  </a:schemeClr>
                </a:solidFill>
              </a:rPr>
              <a:t>April ’14</a:t>
            </a:r>
            <a:endParaRPr lang="en-US" sz="1400" dirty="0">
              <a:solidFill>
                <a:schemeClr val="accent1">
                  <a:lumMod val="20000"/>
                  <a:lumOff val="80000"/>
                </a:schemeClr>
              </a:solidFill>
            </a:endParaRPr>
          </a:p>
        </p:txBody>
      </p:sp>
      <p:sp>
        <p:nvSpPr>
          <p:cNvPr id="11" name="Rectangle 10"/>
          <p:cNvSpPr/>
          <p:nvPr/>
        </p:nvSpPr>
        <p:spPr>
          <a:xfrm>
            <a:off x="6191652" y="3283918"/>
            <a:ext cx="2083958" cy="983251"/>
          </a:xfrm>
          <a:prstGeom prst="rect">
            <a:avLst/>
          </a:prstGeom>
          <a:noFill/>
          <a:ln w="57150">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chorCtr="0"/>
          <a:lstStyle/>
          <a:p>
            <a:pPr algn="ctr">
              <a:lnSpc>
                <a:spcPct val="90000"/>
              </a:lnSpc>
            </a:pPr>
            <a:endParaRPr lang="en-US" sz="1600" dirty="0">
              <a:solidFill>
                <a:schemeClr val="accent2">
                  <a:lumMod val="60000"/>
                  <a:lumOff val="40000"/>
                </a:schemeClr>
              </a:solidFill>
              <a:latin typeface="+mj-lt"/>
            </a:endParaRPr>
          </a:p>
        </p:txBody>
      </p:sp>
      <p:sp>
        <p:nvSpPr>
          <p:cNvPr id="5" name="TextBox 4"/>
          <p:cNvSpPr txBox="1"/>
          <p:nvPr/>
        </p:nvSpPr>
        <p:spPr>
          <a:xfrm>
            <a:off x="6516127" y="4373814"/>
            <a:ext cx="1435008" cy="461665"/>
          </a:xfrm>
          <a:prstGeom prst="rect">
            <a:avLst/>
          </a:prstGeom>
          <a:noFill/>
          <a:ln>
            <a:noFill/>
          </a:ln>
        </p:spPr>
        <p:txBody>
          <a:bodyPr wrap="none" rtlCol="0">
            <a:spAutoFit/>
          </a:bodyPr>
          <a:lstStyle/>
          <a:p>
            <a:r>
              <a:rPr lang="en-US" sz="2400" dirty="0" smtClean="0">
                <a:solidFill>
                  <a:schemeClr val="accent1">
                    <a:lumMod val="20000"/>
                    <a:lumOff val="80000"/>
                  </a:schemeClr>
                </a:solidFill>
                <a:effectLst>
                  <a:outerShdw blurRad="38100" dist="38100" dir="2700000" algn="tl">
                    <a:srgbClr val="000000">
                      <a:alpha val="43137"/>
                    </a:srgbClr>
                  </a:outerShdw>
                </a:effectLst>
                <a:latin typeface="+mn-lt"/>
              </a:rPr>
              <a:t>&gt;$200M </a:t>
            </a:r>
          </a:p>
        </p:txBody>
      </p:sp>
      <p:sp>
        <p:nvSpPr>
          <p:cNvPr id="6" name="Oval 5"/>
          <p:cNvSpPr/>
          <p:nvPr/>
        </p:nvSpPr>
        <p:spPr>
          <a:xfrm>
            <a:off x="5377890" y="994492"/>
            <a:ext cx="3710909" cy="3911829"/>
          </a:xfrm>
          <a:prstGeom prst="ellipse">
            <a:avLst/>
          </a:prstGeom>
          <a:noFill/>
          <a:ln w="3175">
            <a:solidFill>
              <a:schemeClr val="accent2"/>
            </a:solidFill>
            <a:prstDash val="sysDash"/>
          </a:ln>
          <a:effectLst>
            <a:glow rad="635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p:cNvSpPr/>
          <p:nvPr/>
        </p:nvSpPr>
        <p:spPr>
          <a:xfrm>
            <a:off x="7019470" y="3159414"/>
            <a:ext cx="428322" cy="535531"/>
          </a:xfrm>
          <a:prstGeom prst="rect">
            <a:avLst/>
          </a:prstGeom>
        </p:spPr>
        <p:txBody>
          <a:bodyPr wrap="none">
            <a:spAutoFit/>
          </a:bodyPr>
          <a:lstStyle/>
          <a:p>
            <a:pPr algn="ctr">
              <a:lnSpc>
                <a:spcPct val="90000"/>
              </a:lnSpc>
            </a:pPr>
            <a:r>
              <a:rPr lang="en-US" sz="3200" dirty="0">
                <a:solidFill>
                  <a:schemeClr val="accent1">
                    <a:lumMod val="20000"/>
                    <a:lumOff val="80000"/>
                  </a:schemeClr>
                </a:solidFill>
                <a:effectLst>
                  <a:outerShdw blurRad="38100" dist="38100" dir="2700000" algn="tl">
                    <a:srgbClr val="000000">
                      <a:alpha val="43137"/>
                    </a:srgbClr>
                  </a:outerShdw>
                </a:effectLst>
              </a:rPr>
              <a:t>+</a:t>
            </a:r>
          </a:p>
        </p:txBody>
      </p:sp>
      <p:pic>
        <p:nvPicPr>
          <p:cNvPr id="21" name="Picture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0733" y="1693313"/>
            <a:ext cx="1557258" cy="2076344"/>
          </a:xfrm>
          <a:prstGeom prst="rect">
            <a:avLst/>
          </a:prstGeom>
        </p:spPr>
      </p:pic>
      <p:sp>
        <p:nvSpPr>
          <p:cNvPr id="2" name="Slide Number Placeholder 1"/>
          <p:cNvSpPr>
            <a:spLocks noGrp="1"/>
          </p:cNvSpPr>
          <p:nvPr>
            <p:ph type="sldNum" sz="quarter" idx="14"/>
          </p:nvPr>
        </p:nvSpPr>
        <p:spPr/>
        <p:txBody>
          <a:bodyPr/>
          <a:lstStyle/>
          <a:p>
            <a:pPr eaLnBrk="0" fontAlgn="base" hangingPunct="0">
              <a:spcBef>
                <a:spcPct val="50000"/>
              </a:spcBef>
              <a:spcAft>
                <a:spcPct val="0"/>
              </a:spcAft>
            </a:pPr>
            <a:fld id="{FD44707B-D922-47D5-BD24-D96E91B70543}" type="slidenum">
              <a:rPr lang="en-US" smtClean="0"/>
              <a:pPr eaLnBrk="0" fontAlgn="base" hangingPunct="0">
                <a:spcBef>
                  <a:spcPct val="50000"/>
                </a:spcBef>
                <a:spcAft>
                  <a:spcPct val="0"/>
                </a:spcAft>
              </a:pPr>
              <a:t>44</a:t>
            </a:fld>
            <a:endParaRPr lang="en-US" dirty="0"/>
          </a:p>
        </p:txBody>
      </p:sp>
    </p:spTree>
    <p:extLst>
      <p:ext uri="{BB962C8B-B14F-4D97-AF65-F5344CB8AC3E}">
        <p14:creationId xmlns:p14="http://schemas.microsoft.com/office/powerpoint/2010/main" val="350819079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412267" y="2330807"/>
            <a:ext cx="5792981" cy="2277397"/>
          </a:xfrm>
          <a:prstGeom prst="rect">
            <a:avLst/>
          </a:prstGeom>
          <a:gradFill>
            <a:gsLst>
              <a:gs pos="0">
                <a:schemeClr val="bg2">
                  <a:alpha val="80000"/>
                </a:schemeClr>
              </a:gs>
              <a:gs pos="100000">
                <a:schemeClr val="bg2">
                  <a:lumMod val="50000"/>
                  <a:alpha val="80000"/>
                </a:schemeClr>
              </a:gs>
            </a:gsLst>
            <a:lin ang="189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chorCtr="0"/>
          <a:lstStyle/>
          <a:p>
            <a:pPr algn="ctr">
              <a:lnSpc>
                <a:spcPct val="90000"/>
              </a:lnSpc>
              <a:spcBef>
                <a:spcPts val="600"/>
              </a:spcBef>
            </a:pPr>
            <a:endParaRPr lang="en-US" sz="1200" dirty="0" smtClean="0">
              <a:solidFill>
                <a:prstClr val="white"/>
              </a:solidFill>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4954" y="1119002"/>
            <a:ext cx="6357402" cy="1794356"/>
          </a:xfrm>
          <a:prstGeom prst="rect">
            <a:avLst/>
          </a:prstGeom>
        </p:spPr>
      </p:pic>
      <p:sp>
        <p:nvSpPr>
          <p:cNvPr id="4" name="Title 3"/>
          <p:cNvSpPr>
            <a:spLocks noGrp="1"/>
          </p:cNvSpPr>
          <p:nvPr>
            <p:ph type="title"/>
          </p:nvPr>
        </p:nvSpPr>
        <p:spPr>
          <a:xfrm>
            <a:off x="353962" y="228525"/>
            <a:ext cx="8790038" cy="767224"/>
          </a:xfrm>
        </p:spPr>
        <p:txBody>
          <a:bodyPr/>
          <a:lstStyle/>
          <a:p>
            <a:r>
              <a:rPr lang="en-US" dirty="0" smtClean="0"/>
              <a:t>The Most Advanced Supercomputer Ever Built</a:t>
            </a:r>
            <a:endParaRPr lang="en-US" dirty="0"/>
          </a:p>
        </p:txBody>
      </p:sp>
      <p:sp>
        <p:nvSpPr>
          <p:cNvPr id="6" name="Title 1"/>
          <p:cNvSpPr txBox="1">
            <a:spLocks/>
          </p:cNvSpPr>
          <p:nvPr/>
        </p:nvSpPr>
        <p:spPr>
          <a:xfrm>
            <a:off x="353962" y="743083"/>
            <a:ext cx="8790038" cy="369332"/>
          </a:xfrm>
          <a:prstGeom prst="rect">
            <a:avLst/>
          </a:prstGeom>
        </p:spPr>
        <p:txBody>
          <a:bodyPr vert="horz" wrap="square" lIns="91440" tIns="45720" rIns="91440" bIns="45720" rtlCol="0" anchor="t" anchorCtr="0">
            <a:spAutoFit/>
          </a:bodyPr>
          <a:lstStyle>
            <a:lvl1pPr algn="l" defTabSz="914400" rtl="0" eaLnBrk="1" latinLnBrk="0" hangingPunct="1">
              <a:spcBef>
                <a:spcPct val="0"/>
              </a:spcBef>
              <a:buNone/>
              <a:defRPr sz="2600" b="1" kern="1200">
                <a:solidFill>
                  <a:schemeClr val="accent1"/>
                </a:solidFill>
                <a:latin typeface="+mj-lt"/>
                <a:ea typeface="+mj-ea"/>
                <a:cs typeface="+mj-cs"/>
              </a:defRPr>
            </a:lvl1pPr>
          </a:lstStyle>
          <a:p>
            <a:pPr algn="ctr"/>
            <a:r>
              <a:rPr lang="en-US" sz="1800" b="0" dirty="0" smtClean="0">
                <a:solidFill>
                  <a:schemeClr val="accent3"/>
                </a:solidFill>
                <a:latin typeface="+mn-lt"/>
              </a:rPr>
              <a:t>An Intel-led collaboration with ANL and Cray to accelerate discovery &amp; innovation</a:t>
            </a:r>
            <a:r>
              <a:rPr lang="en-US" sz="1800" dirty="0" smtClean="0">
                <a:solidFill>
                  <a:schemeClr val="accent3"/>
                </a:solidFill>
              </a:rPr>
              <a:t> </a:t>
            </a:r>
          </a:p>
        </p:txBody>
      </p:sp>
      <p:pic>
        <p:nvPicPr>
          <p:cNvPr id="15" name="Picture 3"/>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6566738" y="1294230"/>
            <a:ext cx="2349734" cy="8835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Rectangle 12"/>
          <p:cNvSpPr/>
          <p:nvPr/>
        </p:nvSpPr>
        <p:spPr>
          <a:xfrm>
            <a:off x="412267" y="2865431"/>
            <a:ext cx="3003352" cy="152025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rIns="365760" rtlCol="0" anchor="t" anchorCtr="0"/>
          <a:lstStyle/>
          <a:p>
            <a:pPr algn="ctr">
              <a:lnSpc>
                <a:spcPct val="90000"/>
              </a:lnSpc>
              <a:buClr>
                <a:srgbClr val="FFFFFF"/>
              </a:buClr>
              <a:buSzPct val="66000"/>
            </a:pPr>
            <a:r>
              <a:rPr lang="en-US" sz="2400" b="1" dirty="0" smtClean="0">
                <a:solidFill>
                  <a:srgbClr val="FFDA00"/>
                </a:solidFill>
                <a:latin typeface="+mj-lt"/>
              </a:rPr>
              <a:t>&gt;180 PFLOPS</a:t>
            </a:r>
          </a:p>
          <a:p>
            <a:pPr algn="ctr">
              <a:lnSpc>
                <a:spcPct val="90000"/>
              </a:lnSpc>
              <a:buClr>
                <a:srgbClr val="FFFFFF"/>
              </a:buClr>
              <a:buSzPct val="66000"/>
            </a:pPr>
            <a:r>
              <a:rPr lang="en-US" sz="1200" i="1" dirty="0" smtClean="0">
                <a:solidFill>
                  <a:schemeClr val="tx1"/>
                </a:solidFill>
                <a:latin typeface="+mj-lt"/>
              </a:rPr>
              <a:t>(</a:t>
            </a:r>
            <a:r>
              <a:rPr lang="en-US" sz="1200" i="1" dirty="0">
                <a:solidFill>
                  <a:schemeClr val="tx1"/>
                </a:solidFill>
                <a:latin typeface="+mj-lt"/>
              </a:rPr>
              <a:t>option to increase </a:t>
            </a:r>
            <a:r>
              <a:rPr lang="en-US" sz="1200" i="1" dirty="0" smtClean="0">
                <a:solidFill>
                  <a:schemeClr val="tx1"/>
                </a:solidFill>
                <a:latin typeface="+mj-lt"/>
              </a:rPr>
              <a:t>up to 450 </a:t>
            </a:r>
            <a:r>
              <a:rPr lang="en-US" sz="1200" i="1" dirty="0">
                <a:solidFill>
                  <a:schemeClr val="tx1"/>
                </a:solidFill>
                <a:latin typeface="+mj-lt"/>
              </a:rPr>
              <a:t>PF</a:t>
            </a:r>
            <a:r>
              <a:rPr lang="en-US" sz="1200" i="1" dirty="0" smtClean="0">
                <a:solidFill>
                  <a:schemeClr val="tx1"/>
                </a:solidFill>
                <a:latin typeface="+mj-lt"/>
              </a:rPr>
              <a:t>)</a:t>
            </a:r>
          </a:p>
          <a:p>
            <a:pPr algn="ctr">
              <a:lnSpc>
                <a:spcPct val="90000"/>
              </a:lnSpc>
              <a:spcBef>
                <a:spcPts val="200"/>
              </a:spcBef>
              <a:buClr>
                <a:srgbClr val="FFFFFF"/>
              </a:buClr>
              <a:buSzPct val="66000"/>
            </a:pPr>
            <a:endParaRPr lang="en-US" sz="300" i="1" dirty="0" smtClean="0">
              <a:solidFill>
                <a:srgbClr val="FFDA00"/>
              </a:solidFill>
              <a:latin typeface="+mj-lt"/>
            </a:endParaRPr>
          </a:p>
          <a:p>
            <a:pPr algn="ctr">
              <a:lnSpc>
                <a:spcPct val="90000"/>
              </a:lnSpc>
              <a:spcBef>
                <a:spcPts val="600"/>
              </a:spcBef>
              <a:buClr>
                <a:srgbClr val="FFFFFF"/>
              </a:buClr>
            </a:pPr>
            <a:r>
              <a:rPr lang="en-US" sz="2000" dirty="0" smtClean="0">
                <a:solidFill>
                  <a:prstClr val="white"/>
                </a:solidFill>
              </a:rPr>
              <a:t>&gt;50,000 nodes</a:t>
            </a:r>
          </a:p>
          <a:p>
            <a:pPr algn="ctr">
              <a:lnSpc>
                <a:spcPct val="90000"/>
              </a:lnSpc>
              <a:spcBef>
                <a:spcPts val="600"/>
              </a:spcBef>
              <a:buClr>
                <a:srgbClr val="FFFFFF"/>
              </a:buClr>
            </a:pPr>
            <a:r>
              <a:rPr lang="en-US" sz="2000" dirty="0" smtClean="0">
                <a:solidFill>
                  <a:prstClr val="white"/>
                </a:solidFill>
              </a:rPr>
              <a:t>13MW</a:t>
            </a:r>
            <a:endParaRPr lang="en-US" sz="2000" dirty="0">
              <a:solidFill>
                <a:prstClr val="white"/>
              </a:solidFill>
            </a:endParaRPr>
          </a:p>
          <a:p>
            <a:pPr algn="ctr">
              <a:lnSpc>
                <a:spcPct val="90000"/>
              </a:lnSpc>
              <a:spcBef>
                <a:spcPts val="600"/>
              </a:spcBef>
              <a:buClr>
                <a:srgbClr val="FFFFFF"/>
              </a:buClr>
            </a:pPr>
            <a:r>
              <a:rPr lang="en-US" sz="2000" dirty="0" smtClean="0">
                <a:solidFill>
                  <a:prstClr val="white"/>
                </a:solidFill>
              </a:rPr>
              <a:t>       2018 </a:t>
            </a:r>
            <a:r>
              <a:rPr lang="en-US" sz="800" i="1" dirty="0">
                <a:solidFill>
                  <a:prstClr val="white"/>
                </a:solidFill>
              </a:rPr>
              <a:t>delivery</a:t>
            </a:r>
          </a:p>
        </p:txBody>
      </p:sp>
      <p:sp>
        <p:nvSpPr>
          <p:cNvPr id="14" name="Rectangle 13"/>
          <p:cNvSpPr/>
          <p:nvPr/>
        </p:nvSpPr>
        <p:spPr>
          <a:xfrm>
            <a:off x="3332141" y="3010622"/>
            <a:ext cx="2873107" cy="14730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rIns="365760" rtlCol="0" anchor="t" anchorCtr="0"/>
          <a:lstStyle/>
          <a:p>
            <a:pPr algn="ctr">
              <a:lnSpc>
                <a:spcPct val="90000"/>
              </a:lnSpc>
              <a:spcBef>
                <a:spcPts val="200"/>
              </a:spcBef>
              <a:buClr>
                <a:srgbClr val="FFFFFF"/>
              </a:buClr>
            </a:pPr>
            <a:r>
              <a:rPr lang="en-US" sz="2400" b="1" dirty="0" smtClean="0">
                <a:solidFill>
                  <a:srgbClr val="FFDA00"/>
                </a:solidFill>
                <a:latin typeface="+mj-lt"/>
              </a:rPr>
              <a:t>18X </a:t>
            </a:r>
            <a:r>
              <a:rPr lang="en-US" dirty="0" smtClean="0">
                <a:solidFill>
                  <a:schemeClr val="tx1"/>
                </a:solidFill>
                <a:latin typeface="+mj-lt"/>
              </a:rPr>
              <a:t>higher performance</a:t>
            </a:r>
            <a:r>
              <a:rPr lang="en-US" baseline="30000" dirty="0">
                <a:solidFill>
                  <a:schemeClr val="tx1"/>
                </a:solidFill>
              </a:rPr>
              <a:t>†</a:t>
            </a:r>
          </a:p>
          <a:p>
            <a:pPr algn="ctr">
              <a:lnSpc>
                <a:spcPct val="90000"/>
              </a:lnSpc>
              <a:spcBef>
                <a:spcPts val="200"/>
              </a:spcBef>
              <a:buClr>
                <a:srgbClr val="FFFFFF"/>
              </a:buClr>
            </a:pPr>
            <a:endParaRPr lang="en-US" sz="1050" b="1" dirty="0">
              <a:solidFill>
                <a:srgbClr val="FFDA00"/>
              </a:solidFill>
              <a:latin typeface="+mj-lt"/>
            </a:endParaRPr>
          </a:p>
          <a:p>
            <a:pPr algn="ctr">
              <a:lnSpc>
                <a:spcPct val="90000"/>
              </a:lnSpc>
              <a:spcBef>
                <a:spcPts val="200"/>
              </a:spcBef>
              <a:buClr>
                <a:srgbClr val="FFFFFF"/>
              </a:buClr>
            </a:pPr>
            <a:r>
              <a:rPr lang="en-US" sz="2400" b="1" dirty="0" smtClean="0">
                <a:solidFill>
                  <a:srgbClr val="FFDA00"/>
                </a:solidFill>
                <a:latin typeface="+mj-lt"/>
              </a:rPr>
              <a:t>&gt;6X </a:t>
            </a:r>
            <a:r>
              <a:rPr lang="en-US" dirty="0" smtClean="0">
                <a:solidFill>
                  <a:schemeClr val="tx1"/>
                </a:solidFill>
                <a:latin typeface="+mj-lt"/>
              </a:rPr>
              <a:t>more energy efficient</a:t>
            </a:r>
            <a:r>
              <a:rPr lang="en-US" baseline="30000" dirty="0">
                <a:solidFill>
                  <a:schemeClr val="tx1"/>
                </a:solidFill>
              </a:rPr>
              <a:t>†</a:t>
            </a:r>
          </a:p>
        </p:txBody>
      </p:sp>
      <p:pic>
        <p:nvPicPr>
          <p:cNvPr id="23" name="Picture 22"/>
          <p:cNvPicPr>
            <a:picLocks noChangeAspect="1"/>
          </p:cNvPicPr>
          <p:nvPr/>
        </p:nvPicPr>
        <p:blipFill>
          <a:blip r:embed="rId5">
            <a:extLst>
              <a:ext uri="{BEBA8EAE-BF5A-486C-A8C5-ECC9F3942E4B}">
                <a14:imgProps xmlns:a14="http://schemas.microsoft.com/office/drawing/2010/main">
                  <a14:imgLayer r:embed="rId6">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7058124" y="2671293"/>
            <a:ext cx="1366962" cy="935892"/>
          </a:xfrm>
          <a:prstGeom prst="rect">
            <a:avLst/>
          </a:prstGeom>
        </p:spPr>
      </p:pic>
      <p:sp>
        <p:nvSpPr>
          <p:cNvPr id="18" name="Rectangle 17"/>
          <p:cNvSpPr/>
          <p:nvPr/>
        </p:nvSpPr>
        <p:spPr>
          <a:xfrm>
            <a:off x="7007833" y="3631051"/>
            <a:ext cx="1467544" cy="307777"/>
          </a:xfrm>
          <a:prstGeom prst="rect">
            <a:avLst/>
          </a:prstGeom>
        </p:spPr>
        <p:txBody>
          <a:bodyPr wrap="none">
            <a:spAutoFit/>
          </a:bodyPr>
          <a:lstStyle/>
          <a:p>
            <a:pPr algn="ctr"/>
            <a:r>
              <a:rPr lang="en-US" sz="1400" dirty="0" smtClean="0">
                <a:solidFill>
                  <a:srgbClr val="FFFFFF"/>
                </a:solidFill>
              </a:rPr>
              <a:t>Prime Contractor</a:t>
            </a:r>
            <a:endParaRPr lang="en-US" sz="1400" dirty="0">
              <a:solidFill>
                <a:srgbClr val="FFFFFF"/>
              </a:solidFill>
            </a:endParaRPr>
          </a:p>
        </p:txBody>
      </p:sp>
      <p:pic>
        <p:nvPicPr>
          <p:cNvPr id="12" name="Picture 11"/>
          <p:cNvPicPr>
            <a:picLocks noChangeAspect="1"/>
          </p:cNvPicPr>
          <p:nvPr/>
        </p:nvPicPr>
        <p:blipFill>
          <a:blip r:embed="rId7">
            <a:extLst>
              <a:ext uri="{BEBA8EAE-BF5A-486C-A8C5-ECC9F3942E4B}">
                <a14:imgProps xmlns:a14="http://schemas.microsoft.com/office/drawing/2010/main">
                  <a14:imgLayer r:embed="rId8">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6952442" y="4232332"/>
            <a:ext cx="1578327" cy="202664"/>
          </a:xfrm>
          <a:prstGeom prst="rect">
            <a:avLst/>
          </a:prstGeom>
        </p:spPr>
      </p:pic>
      <p:sp>
        <p:nvSpPr>
          <p:cNvPr id="19" name="Rectangle 18"/>
          <p:cNvSpPr/>
          <p:nvPr/>
        </p:nvSpPr>
        <p:spPr>
          <a:xfrm>
            <a:off x="7226079" y="4482307"/>
            <a:ext cx="1031051" cy="261610"/>
          </a:xfrm>
          <a:prstGeom prst="rect">
            <a:avLst/>
          </a:prstGeom>
        </p:spPr>
        <p:txBody>
          <a:bodyPr wrap="none">
            <a:spAutoFit/>
          </a:bodyPr>
          <a:lstStyle/>
          <a:p>
            <a:pPr algn="ctr"/>
            <a:r>
              <a:rPr lang="en-US" sz="1100" dirty="0">
                <a:solidFill>
                  <a:srgbClr val="FFFFFF"/>
                </a:solidFill>
              </a:rPr>
              <a:t>Subcontractor</a:t>
            </a:r>
          </a:p>
        </p:txBody>
      </p:sp>
      <p:sp>
        <p:nvSpPr>
          <p:cNvPr id="21" name="Text Placeholder 6"/>
          <p:cNvSpPr>
            <a:spLocks noGrp="1"/>
          </p:cNvSpPr>
          <p:nvPr>
            <p:ph type="body" sz="quarter" idx="13"/>
          </p:nvPr>
        </p:nvSpPr>
        <p:spPr>
          <a:xfrm>
            <a:off x="144954" y="4721875"/>
            <a:ext cx="7531030" cy="338554"/>
          </a:xfrm>
        </p:spPr>
        <p:txBody>
          <a:bodyPr/>
          <a:lstStyle/>
          <a:p>
            <a:pPr>
              <a:lnSpc>
                <a:spcPct val="100000"/>
              </a:lnSpc>
            </a:pPr>
            <a:r>
              <a:rPr lang="en-US" dirty="0" smtClean="0"/>
              <a:t>Source</a:t>
            </a:r>
            <a:r>
              <a:rPr lang="en-US" dirty="0"/>
              <a:t>: Argonne National Laboratory and Intel. </a:t>
            </a:r>
            <a:endParaRPr lang="en-US" dirty="0" smtClean="0"/>
          </a:p>
          <a:p>
            <a:pPr>
              <a:lnSpc>
                <a:spcPct val="100000"/>
              </a:lnSpc>
            </a:pPr>
            <a:r>
              <a:rPr lang="en-US" baseline="30000" dirty="0"/>
              <a:t>†</a:t>
            </a:r>
            <a:r>
              <a:rPr lang="en-US" dirty="0"/>
              <a:t>Comparison of theoretical </a:t>
            </a:r>
            <a:r>
              <a:rPr lang="en-US" dirty="0" smtClean="0"/>
              <a:t>peak </a:t>
            </a:r>
            <a:r>
              <a:rPr lang="en-US" dirty="0"/>
              <a:t>double precision </a:t>
            </a:r>
            <a:r>
              <a:rPr lang="en-US" dirty="0" smtClean="0"/>
              <a:t>FLOPS </a:t>
            </a:r>
            <a:r>
              <a:rPr lang="en-US" dirty="0"/>
              <a:t>and power consumption to </a:t>
            </a:r>
            <a:r>
              <a:rPr lang="en-US" dirty="0">
                <a:solidFill>
                  <a:schemeClr val="tx1"/>
                </a:solidFill>
              </a:rPr>
              <a:t>ANL’s </a:t>
            </a:r>
            <a:r>
              <a:rPr lang="en-US" dirty="0" smtClean="0">
                <a:solidFill>
                  <a:schemeClr val="tx1"/>
                </a:solidFill>
              </a:rPr>
              <a:t>largest current system</a:t>
            </a:r>
            <a:r>
              <a:rPr lang="en-US" dirty="0">
                <a:solidFill>
                  <a:schemeClr val="tx1"/>
                </a:solidFill>
              </a:rPr>
              <a:t>, MIRA (10PFs and 4.8MW</a:t>
            </a:r>
            <a:r>
              <a:rPr lang="en-US" dirty="0" smtClean="0"/>
              <a:t>)</a:t>
            </a:r>
            <a:endParaRPr lang="en-US" dirty="0"/>
          </a:p>
        </p:txBody>
      </p:sp>
      <p:sp>
        <p:nvSpPr>
          <p:cNvPr id="2" name="Slide Number Placeholder 1"/>
          <p:cNvSpPr>
            <a:spLocks noGrp="1"/>
          </p:cNvSpPr>
          <p:nvPr>
            <p:ph type="sldNum" sz="quarter" idx="14"/>
          </p:nvPr>
        </p:nvSpPr>
        <p:spPr/>
        <p:txBody>
          <a:bodyPr/>
          <a:lstStyle/>
          <a:p>
            <a:pPr eaLnBrk="0" fontAlgn="base" hangingPunct="0">
              <a:spcBef>
                <a:spcPct val="50000"/>
              </a:spcBef>
              <a:spcAft>
                <a:spcPct val="0"/>
              </a:spcAft>
            </a:pPr>
            <a:fld id="{FD44707B-D922-47D5-BD24-D96E91B70543}" type="slidenum">
              <a:rPr lang="en-US" smtClean="0"/>
              <a:pPr eaLnBrk="0" fontAlgn="base" hangingPunct="0">
                <a:spcBef>
                  <a:spcPct val="50000"/>
                </a:spcBef>
                <a:spcAft>
                  <a:spcPct val="0"/>
                </a:spcAft>
              </a:pPr>
              <a:t>45</a:t>
            </a:fld>
            <a:endParaRPr lang="en-US" dirty="0"/>
          </a:p>
        </p:txBody>
      </p:sp>
    </p:spTree>
    <p:extLst>
      <p:ext uri="{BB962C8B-B14F-4D97-AF65-F5344CB8AC3E}">
        <p14:creationId xmlns:p14="http://schemas.microsoft.com/office/powerpoint/2010/main" val="3953860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Higher Performance &amp; Density</a:t>
            </a:r>
            <a:endParaRPr lang="en-US" dirty="0"/>
          </a:p>
        </p:txBody>
      </p:sp>
      <p:sp>
        <p:nvSpPr>
          <p:cNvPr id="3" name="Content Placeholder 2"/>
          <p:cNvSpPr>
            <a:spLocks noGrp="1"/>
          </p:cNvSpPr>
          <p:nvPr>
            <p:ph idx="1"/>
          </p:nvPr>
        </p:nvSpPr>
        <p:spPr>
          <a:xfrm>
            <a:off x="469231" y="1130969"/>
            <a:ext cx="8046119" cy="3626958"/>
          </a:xfrm>
        </p:spPr>
        <p:txBody>
          <a:bodyPr/>
          <a:lstStyle/>
          <a:p>
            <a:pPr marL="0" indent="0" defTabSz="342900">
              <a:lnSpc>
                <a:spcPct val="100000"/>
              </a:lnSpc>
              <a:spcBef>
                <a:spcPts val="900"/>
              </a:spcBef>
              <a:buNone/>
            </a:pPr>
            <a:r>
              <a:rPr lang="en-US" sz="1700" dirty="0">
                <a:cs typeface="Verdana" pitchFamily="34" charset="0"/>
              </a:rPr>
              <a:t>A </a:t>
            </a:r>
            <a:r>
              <a:rPr lang="en-US" sz="1700" b="1" dirty="0">
                <a:cs typeface="Verdana" pitchFamily="34" charset="0"/>
              </a:rPr>
              <a:t>formula</a:t>
            </a:r>
            <a:r>
              <a:rPr lang="en-US" sz="1700" dirty="0">
                <a:cs typeface="Verdana" pitchFamily="34" charset="0"/>
              </a:rPr>
              <a:t> for more performance….</a:t>
            </a:r>
          </a:p>
          <a:p>
            <a:pPr marL="0" indent="0" defTabSz="342900">
              <a:lnSpc>
                <a:spcPct val="100000"/>
              </a:lnSpc>
              <a:spcBef>
                <a:spcPts val="900"/>
              </a:spcBef>
              <a:buNone/>
            </a:pPr>
            <a:endParaRPr lang="en-US" sz="1700" dirty="0">
              <a:cs typeface="Verdana" pitchFamily="34" charset="0"/>
            </a:endParaRPr>
          </a:p>
          <a:p>
            <a:pPr marL="0" indent="0" defTabSz="342900">
              <a:lnSpc>
                <a:spcPct val="100000"/>
              </a:lnSpc>
              <a:spcBef>
                <a:spcPts val="900"/>
              </a:spcBef>
              <a:buNone/>
            </a:pPr>
            <a:r>
              <a:rPr lang="en-US" sz="1700" dirty="0">
                <a:cs typeface="Verdana" pitchFamily="34" charset="0"/>
              </a:rPr>
              <a:t>advancements in CPU architecture</a:t>
            </a:r>
          </a:p>
          <a:p>
            <a:pPr marL="0" indent="0" defTabSz="342900">
              <a:lnSpc>
                <a:spcPct val="100000"/>
              </a:lnSpc>
              <a:spcBef>
                <a:spcPts val="900"/>
              </a:spcBef>
              <a:buNone/>
            </a:pPr>
            <a:r>
              <a:rPr lang="en-US" sz="1700" dirty="0">
                <a:cs typeface="Verdana" pitchFamily="34" charset="0"/>
              </a:rPr>
              <a:t>	  </a:t>
            </a:r>
            <a:r>
              <a:rPr lang="en-US" sz="1700" dirty="0">
                <a:cs typeface="Verdana" pitchFamily="34" charset="0"/>
                <a:sym typeface="Wingdings 2" panose="05020102010507070707" pitchFamily="18" charset="2"/>
              </a:rPr>
              <a:t> </a:t>
            </a:r>
            <a:r>
              <a:rPr lang="en-US" sz="1700" dirty="0">
                <a:cs typeface="Verdana" pitchFamily="34" charset="0"/>
              </a:rPr>
              <a:t>advancements in process technology</a:t>
            </a:r>
          </a:p>
          <a:p>
            <a:pPr marL="0" indent="0" defTabSz="342900">
              <a:lnSpc>
                <a:spcPct val="100000"/>
              </a:lnSpc>
              <a:spcBef>
                <a:spcPts val="900"/>
              </a:spcBef>
              <a:buNone/>
            </a:pPr>
            <a:r>
              <a:rPr lang="en-US" sz="1700" dirty="0">
                <a:cs typeface="Verdana" pitchFamily="34" charset="0"/>
              </a:rPr>
              <a:t>         	</a:t>
            </a:r>
            <a:r>
              <a:rPr lang="en-US" sz="1700" dirty="0">
                <a:cs typeface="Verdana" pitchFamily="34" charset="0"/>
                <a:sym typeface="Wingdings 2" panose="05020102010507070707" pitchFamily="18" charset="2"/>
              </a:rPr>
              <a:t> </a:t>
            </a:r>
            <a:r>
              <a:rPr lang="en-US" sz="1700" dirty="0">
                <a:cs typeface="Verdana" pitchFamily="34" charset="0"/>
              </a:rPr>
              <a:t>integrated in-package memory</a:t>
            </a:r>
          </a:p>
          <a:p>
            <a:pPr marL="0" indent="0" defTabSz="342900">
              <a:lnSpc>
                <a:spcPct val="100000"/>
              </a:lnSpc>
              <a:spcBef>
                <a:spcPts val="900"/>
              </a:spcBef>
              <a:buNone/>
            </a:pPr>
            <a:r>
              <a:rPr lang="en-US" sz="1700" dirty="0">
                <a:cs typeface="Verdana" pitchFamily="34" charset="0"/>
              </a:rPr>
              <a:t>		 	</a:t>
            </a:r>
            <a:r>
              <a:rPr lang="en-US" sz="1700" dirty="0">
                <a:cs typeface="Verdana" pitchFamily="34" charset="0"/>
                <a:sym typeface="Wingdings 2" panose="05020102010507070707" pitchFamily="18" charset="2"/>
              </a:rPr>
              <a:t> </a:t>
            </a:r>
            <a:r>
              <a:rPr lang="en-US" sz="1700" dirty="0">
                <a:cs typeface="Verdana" pitchFamily="34" charset="0"/>
              </a:rPr>
              <a:t>integrated fabrics with higher speeds</a:t>
            </a:r>
          </a:p>
          <a:p>
            <a:pPr marL="0" indent="0" defTabSz="342900">
              <a:lnSpc>
                <a:spcPct val="100000"/>
              </a:lnSpc>
              <a:spcBef>
                <a:spcPts val="900"/>
              </a:spcBef>
              <a:buNone/>
            </a:pPr>
            <a:r>
              <a:rPr lang="en-US" sz="1700" dirty="0">
                <a:cs typeface="Verdana" pitchFamily="34" charset="0"/>
              </a:rPr>
              <a:t>			 	</a:t>
            </a:r>
            <a:r>
              <a:rPr lang="en-US" sz="1700" dirty="0">
                <a:cs typeface="Verdana" pitchFamily="34" charset="0"/>
                <a:sym typeface="Wingdings 2" panose="05020102010507070707" pitchFamily="18" charset="2"/>
              </a:rPr>
              <a:t> </a:t>
            </a:r>
            <a:r>
              <a:rPr lang="en-US" sz="1700" dirty="0">
                <a:cs typeface="Verdana" pitchFamily="34" charset="0"/>
              </a:rPr>
              <a:t>switch and CPU packaging under one roof</a:t>
            </a:r>
          </a:p>
          <a:p>
            <a:pPr marL="0" indent="0" defTabSz="342900">
              <a:lnSpc>
                <a:spcPct val="100000"/>
              </a:lnSpc>
              <a:spcBef>
                <a:spcPts val="900"/>
              </a:spcBef>
              <a:buNone/>
            </a:pPr>
            <a:r>
              <a:rPr lang="en-US" sz="1700" dirty="0">
                <a:cs typeface="Verdana" pitchFamily="34" charset="0"/>
              </a:rPr>
              <a:t>					</a:t>
            </a:r>
            <a:r>
              <a:rPr lang="en-US" sz="1700" dirty="0">
                <a:cs typeface="Verdana" pitchFamily="34" charset="0"/>
                <a:sym typeface="Wingdings 2" panose="05020102010507070707" pitchFamily="18" charset="2"/>
              </a:rPr>
              <a:t> </a:t>
            </a:r>
            <a:r>
              <a:rPr lang="en-US" sz="1700" dirty="0">
                <a:cs typeface="Verdana" pitchFamily="34" charset="0"/>
              </a:rPr>
              <a:t>all tied together with silicon photonics</a:t>
            </a:r>
          </a:p>
          <a:p>
            <a:pPr marL="0" indent="0" defTabSz="342900">
              <a:lnSpc>
                <a:spcPct val="100000"/>
              </a:lnSpc>
              <a:spcBef>
                <a:spcPts val="900"/>
              </a:spcBef>
              <a:buNone/>
            </a:pPr>
            <a:r>
              <a:rPr lang="en-US" sz="1700" dirty="0">
                <a:cs typeface="Verdana" pitchFamily="34" charset="0"/>
              </a:rPr>
              <a:t>			             </a:t>
            </a:r>
            <a:r>
              <a:rPr lang="en-US" dirty="0">
                <a:latin typeface="Intel Clear" panose="020B0604020203020204" pitchFamily="34" charset="0"/>
                <a:cs typeface="Verdana" pitchFamily="34" charset="0"/>
              </a:rPr>
              <a:t> </a:t>
            </a:r>
            <a:r>
              <a:rPr lang="en-US" dirty="0" smtClean="0">
                <a:latin typeface="Intel Clear" panose="020B0604020203020204" pitchFamily="34" charset="0"/>
                <a:cs typeface="Verdana" pitchFamily="34" charset="0"/>
              </a:rPr>
              <a:t>	</a:t>
            </a:r>
            <a:r>
              <a:rPr lang="en-US" sz="2100" b="1" dirty="0">
                <a:cs typeface="Verdana" pitchFamily="34" charset="0"/>
              </a:rPr>
              <a:t>=</a:t>
            </a:r>
            <a:r>
              <a:rPr lang="en-US" b="1" dirty="0" smtClean="0">
                <a:latin typeface="Intel Clear" panose="020B0604020203020204" pitchFamily="34" charset="0"/>
                <a:cs typeface="Verdana" pitchFamily="34" charset="0"/>
              </a:rPr>
              <a:t> </a:t>
            </a:r>
            <a:r>
              <a:rPr lang="en-US" dirty="0" smtClean="0">
                <a:latin typeface="Intel Clear" panose="020B0604020203020204" pitchFamily="34" charset="0"/>
                <a:cs typeface="Verdana" pitchFamily="34" charset="0"/>
              </a:rPr>
              <a:t> </a:t>
            </a:r>
            <a:r>
              <a:rPr lang="en-US" sz="1700" dirty="0">
                <a:cs typeface="Verdana" pitchFamily="34" charset="0"/>
              </a:rPr>
              <a:t>much higher performance &amp; density</a:t>
            </a:r>
          </a:p>
          <a:p>
            <a:endParaRPr lang="en-US" dirty="0"/>
          </a:p>
        </p:txBody>
      </p:sp>
      <p:sp>
        <p:nvSpPr>
          <p:cNvPr id="4" name="Slide Number Placeholder 3"/>
          <p:cNvSpPr>
            <a:spLocks noGrp="1"/>
          </p:cNvSpPr>
          <p:nvPr>
            <p:ph type="sldNum" sz="quarter" idx="4"/>
          </p:nvPr>
        </p:nvSpPr>
        <p:spPr>
          <a:xfrm>
            <a:off x="6917531" y="4830854"/>
            <a:ext cx="2057400" cy="273844"/>
          </a:xfrm>
        </p:spPr>
        <p:txBody>
          <a:bodyPr/>
          <a:lstStyle/>
          <a:p>
            <a:fld id="{B41F42F8-25E4-4D1B-BD30-C90591184289}" type="slidenum">
              <a:rPr lang="en-US" smtClean="0"/>
              <a:t>46</a:t>
            </a:fld>
            <a:endParaRPr lang="en-US"/>
          </a:p>
        </p:txBody>
      </p:sp>
    </p:spTree>
    <p:extLst>
      <p:ext uri="{BB962C8B-B14F-4D97-AF65-F5344CB8AC3E}">
        <p14:creationId xmlns:p14="http://schemas.microsoft.com/office/powerpoint/2010/main" val="1464878476"/>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Designing for the </a:t>
            </a:r>
            <a:r>
              <a:rPr lang="en-US" dirty="0" smtClean="0"/>
              <a:t>future</a:t>
            </a:r>
            <a:endParaRPr lang="en-US" dirty="0"/>
          </a:p>
        </p:txBody>
      </p:sp>
      <p:sp>
        <p:nvSpPr>
          <p:cNvPr id="3" name="Content Placeholder 2"/>
          <p:cNvSpPr>
            <a:spLocks noGrp="1"/>
          </p:cNvSpPr>
          <p:nvPr>
            <p:ph idx="1"/>
          </p:nvPr>
        </p:nvSpPr>
        <p:spPr>
          <a:xfrm>
            <a:off x="529390" y="1167063"/>
            <a:ext cx="7985960" cy="3465659"/>
          </a:xfrm>
        </p:spPr>
        <p:txBody>
          <a:bodyPr/>
          <a:lstStyle/>
          <a:p>
            <a:r>
              <a:rPr lang="en-US" sz="2400" dirty="0"/>
              <a:t>What does “Large” mean?</a:t>
            </a:r>
          </a:p>
          <a:p>
            <a:r>
              <a:rPr lang="en-US" sz="2400" dirty="0"/>
              <a:t>A great example of reduced footprint with an equal performance:</a:t>
            </a:r>
          </a:p>
          <a:p>
            <a:endParaRPr lang="en-US" sz="2400" dirty="0"/>
          </a:p>
          <a:p>
            <a:endParaRPr lang="en-US" sz="2400" dirty="0"/>
          </a:p>
          <a:p>
            <a:endParaRPr lang="en-US" dirty="0"/>
          </a:p>
        </p:txBody>
      </p:sp>
      <p:sp>
        <p:nvSpPr>
          <p:cNvPr id="4" name="Slide Number Placeholder 3"/>
          <p:cNvSpPr>
            <a:spLocks noGrp="1"/>
          </p:cNvSpPr>
          <p:nvPr>
            <p:ph type="sldNum" sz="quarter" idx="4"/>
          </p:nvPr>
        </p:nvSpPr>
        <p:spPr>
          <a:xfrm>
            <a:off x="6917531" y="4830854"/>
            <a:ext cx="2057400" cy="273844"/>
          </a:xfrm>
        </p:spPr>
        <p:txBody>
          <a:bodyPr/>
          <a:lstStyle/>
          <a:p>
            <a:fld id="{B41F42F8-25E4-4D1B-BD30-C90591184289}" type="slidenum">
              <a:rPr lang="en-US" smtClean="0"/>
              <a:t>47</a:t>
            </a:fld>
            <a:endParaRPr lang="en-US"/>
          </a:p>
        </p:txBody>
      </p:sp>
      <p:sp>
        <p:nvSpPr>
          <p:cNvPr id="7" name="TextBox 6"/>
          <p:cNvSpPr txBox="1"/>
          <p:nvPr/>
        </p:nvSpPr>
        <p:spPr>
          <a:xfrm>
            <a:off x="5083711" y="4153701"/>
            <a:ext cx="3762828" cy="253916"/>
          </a:xfrm>
          <a:prstGeom prst="rect">
            <a:avLst/>
          </a:prstGeom>
          <a:noFill/>
        </p:spPr>
        <p:txBody>
          <a:bodyPr wrap="square" lIns="68580" tIns="34290" rIns="68580" bIns="34290" rtlCol="0">
            <a:spAutoFit/>
          </a:bodyPr>
          <a:lstStyle/>
          <a:p>
            <a:r>
              <a:rPr lang="en-US" sz="1200" dirty="0" smtClean="0"/>
              <a:t>Credit</a:t>
            </a:r>
            <a:r>
              <a:rPr lang="en-US" sz="1200" dirty="0"/>
              <a:t>: Thanks </a:t>
            </a:r>
            <a:r>
              <a:rPr lang="en-US" sz="1200" dirty="0" smtClean="0"/>
              <a:t>to LRZ - Helmut </a:t>
            </a:r>
            <a:r>
              <a:rPr lang="en-US" sz="1200" dirty="0" err="1"/>
              <a:t>Satzger</a:t>
            </a:r>
            <a:r>
              <a:rPr lang="en-US" sz="1200" dirty="0"/>
              <a:t> </a:t>
            </a:r>
            <a:r>
              <a:rPr lang="en-US" sz="1200" dirty="0" smtClean="0"/>
              <a:t>for the video</a:t>
            </a:r>
            <a:endParaRPr lang="en-US" sz="1200" dirty="0"/>
          </a:p>
        </p:txBody>
      </p:sp>
      <p:pic>
        <p:nvPicPr>
          <p:cNvPr id="8" name="Picture 7"/>
          <p:cNvPicPr>
            <a:picLocks noChangeAspect="1"/>
          </p:cNvPicPr>
          <p:nvPr/>
        </p:nvPicPr>
        <p:blipFill>
          <a:blip r:embed="rId3"/>
          <a:stretch>
            <a:fillRect/>
          </a:stretch>
        </p:blipFill>
        <p:spPr>
          <a:xfrm>
            <a:off x="529390" y="2418436"/>
            <a:ext cx="4334717" cy="2290724"/>
          </a:xfrm>
          <a:prstGeom prst="rect">
            <a:avLst/>
          </a:prstGeom>
        </p:spPr>
      </p:pic>
      <p:sp>
        <p:nvSpPr>
          <p:cNvPr id="5" name="Rectangle 4"/>
          <p:cNvSpPr/>
          <p:nvPr/>
        </p:nvSpPr>
        <p:spPr>
          <a:xfrm>
            <a:off x="5114466" y="4326278"/>
            <a:ext cx="3382977" cy="253916"/>
          </a:xfrm>
          <a:prstGeom prst="rect">
            <a:avLst/>
          </a:prstGeom>
        </p:spPr>
        <p:txBody>
          <a:bodyPr wrap="none" lIns="68580" tIns="34290" rIns="68580" bIns="34290">
            <a:spAutoFit/>
          </a:bodyPr>
          <a:lstStyle/>
          <a:p>
            <a:r>
              <a:rPr lang="en-US" sz="1200" dirty="0"/>
              <a:t>https://www.youtube.com/watch?v=qirUUlXR6XQ</a:t>
            </a:r>
          </a:p>
        </p:txBody>
      </p:sp>
    </p:spTree>
    <p:extLst>
      <p:ext uri="{BB962C8B-B14F-4D97-AF65-F5344CB8AC3E}">
        <p14:creationId xmlns:p14="http://schemas.microsoft.com/office/powerpoint/2010/main" val="2396518180"/>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6294" y="100849"/>
            <a:ext cx="7760153" cy="534421"/>
          </a:xfrm>
        </p:spPr>
        <p:txBody>
          <a:bodyPr>
            <a:normAutofit/>
          </a:bodyPr>
          <a:lstStyle/>
          <a:p>
            <a:r>
              <a:rPr lang="en-US" dirty="0"/>
              <a:t>How many </a:t>
            </a:r>
            <a:r>
              <a:rPr lang="en-US" dirty="0" err="1"/>
              <a:t>Sq</a:t>
            </a:r>
            <a:r>
              <a:rPr lang="en-US" dirty="0"/>
              <a:t> </a:t>
            </a:r>
            <a:r>
              <a:rPr lang="en-US" dirty="0" err="1"/>
              <a:t>mt</a:t>
            </a:r>
            <a:r>
              <a:rPr lang="en-US" dirty="0"/>
              <a:t> Per </a:t>
            </a:r>
            <a:r>
              <a:rPr lang="en-US" dirty="0" err="1" smtClean="0"/>
              <a:t>PFlop</a:t>
            </a:r>
            <a:r>
              <a:rPr lang="en-US" dirty="0" smtClean="0"/>
              <a:t>?</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857293020"/>
              </p:ext>
            </p:extLst>
          </p:nvPr>
        </p:nvGraphicFramePr>
        <p:xfrm>
          <a:off x="4219058" y="866703"/>
          <a:ext cx="2280210" cy="3619308"/>
        </p:xfrm>
        <a:graphic>
          <a:graphicData uri="http://schemas.openxmlformats.org/drawingml/2006/table">
            <a:tbl>
              <a:tblPr firstRow="1" bandRow="1">
                <a:tableStyleId>{5C22544A-7EE6-4342-B048-85BDC9FD1C3A}</a:tableStyleId>
              </a:tblPr>
              <a:tblGrid>
                <a:gridCol w="1140105"/>
                <a:gridCol w="1140105"/>
              </a:tblGrid>
              <a:tr h="556184">
                <a:tc>
                  <a:txBody>
                    <a:bodyPr/>
                    <a:lstStyle/>
                    <a:p>
                      <a:r>
                        <a:rPr lang="en-US" sz="1400" b="0" dirty="0" smtClean="0"/>
                        <a:t>System Feature</a:t>
                      </a:r>
                      <a:endParaRPr lang="en-US" sz="1400" b="0" dirty="0"/>
                    </a:p>
                  </a:txBody>
                  <a:tcPr marL="68580" marR="68580" marT="34290" marB="34290"/>
                </a:tc>
                <a:tc>
                  <a:txBody>
                    <a:bodyPr/>
                    <a:lstStyle/>
                    <a:p>
                      <a:r>
                        <a:rPr lang="en-US" sz="1400" b="0" dirty="0" smtClean="0"/>
                        <a:t>LRZ Phase 1 Details</a:t>
                      </a:r>
                      <a:endParaRPr lang="en-US" sz="1400" b="0" dirty="0"/>
                    </a:p>
                  </a:txBody>
                  <a:tcPr marL="68580" marR="68580" marT="34290" marB="34290"/>
                </a:tc>
              </a:tr>
              <a:tr h="388620">
                <a:tc>
                  <a:txBody>
                    <a:bodyPr/>
                    <a:lstStyle/>
                    <a:p>
                      <a:r>
                        <a:rPr lang="en-US" sz="1400" dirty="0" smtClean="0"/>
                        <a:t>Year</a:t>
                      </a:r>
                      <a:endParaRPr lang="en-US" sz="1400" dirty="0"/>
                    </a:p>
                  </a:txBody>
                  <a:tcPr marL="68580" marR="68580" marT="34290" marB="34290"/>
                </a:tc>
                <a:tc>
                  <a:txBody>
                    <a:bodyPr/>
                    <a:lstStyle/>
                    <a:p>
                      <a:r>
                        <a:rPr lang="en-US" sz="1400" dirty="0" smtClean="0"/>
                        <a:t>2012</a:t>
                      </a:r>
                      <a:endParaRPr lang="en-US" sz="1400" dirty="0"/>
                    </a:p>
                  </a:txBody>
                  <a:tcPr marL="68580" marR="68580" marT="34290" marB="34290"/>
                </a:tc>
              </a:tr>
              <a:tr h="380211">
                <a:tc>
                  <a:txBody>
                    <a:bodyPr/>
                    <a:lstStyle/>
                    <a:p>
                      <a:r>
                        <a:rPr lang="en-US" sz="1400" dirty="0" smtClean="0"/>
                        <a:t>Performance</a:t>
                      </a:r>
                    </a:p>
                    <a:p>
                      <a:r>
                        <a:rPr lang="en-US" sz="1400" dirty="0" err="1" smtClean="0"/>
                        <a:t>Pflop</a:t>
                      </a:r>
                      <a:r>
                        <a:rPr lang="en-US" sz="1400" dirty="0" smtClean="0"/>
                        <a:t>/s</a:t>
                      </a:r>
                      <a:endParaRPr lang="en-US" sz="1400" dirty="0"/>
                    </a:p>
                  </a:txBody>
                  <a:tcPr marL="68580" marR="68580" marT="34290" marB="34290"/>
                </a:tc>
                <a:tc>
                  <a:txBody>
                    <a:bodyPr/>
                    <a:lstStyle/>
                    <a:p>
                      <a:r>
                        <a:rPr lang="en-US" sz="1400" dirty="0" smtClean="0"/>
                        <a:t>3.2</a:t>
                      </a:r>
                      <a:endParaRPr lang="en-US" sz="1400" dirty="0"/>
                    </a:p>
                  </a:txBody>
                  <a:tcPr marL="68580" marR="68580" marT="34290" marB="34290"/>
                </a:tc>
              </a:tr>
              <a:tr h="388620">
                <a:tc>
                  <a:txBody>
                    <a:bodyPr/>
                    <a:lstStyle/>
                    <a:p>
                      <a:r>
                        <a:rPr lang="en-US" sz="1400" dirty="0" smtClean="0"/>
                        <a:t># of Nodes</a:t>
                      </a:r>
                      <a:endParaRPr lang="en-US" sz="1400" dirty="0"/>
                    </a:p>
                  </a:txBody>
                  <a:tcPr marL="68580" marR="68580" marT="34290" marB="34290"/>
                </a:tc>
                <a:tc>
                  <a:txBody>
                    <a:bodyPr/>
                    <a:lstStyle/>
                    <a:p>
                      <a:r>
                        <a:rPr lang="en-US" sz="1400" dirty="0" smtClean="0"/>
                        <a:t>9216</a:t>
                      </a:r>
                      <a:endParaRPr lang="en-US" sz="1400" dirty="0"/>
                    </a:p>
                  </a:txBody>
                  <a:tcPr marL="68580" marR="68580" marT="34290" marB="34290"/>
                </a:tc>
              </a:tr>
              <a:tr h="0">
                <a:tc>
                  <a:txBody>
                    <a:bodyPr/>
                    <a:lstStyle/>
                    <a:p>
                      <a:r>
                        <a:rPr lang="en-US" sz="1400" dirty="0" smtClean="0"/>
                        <a:t>Power</a:t>
                      </a:r>
                      <a:endParaRPr lang="en-US" sz="1400" dirty="0"/>
                    </a:p>
                  </a:txBody>
                  <a:tcPr marL="68580" marR="68580" marT="34290" marB="34290"/>
                </a:tc>
                <a:tc>
                  <a:txBody>
                    <a:bodyPr/>
                    <a:lstStyle/>
                    <a:p>
                      <a:r>
                        <a:rPr lang="en-US" sz="1400" dirty="0" smtClean="0"/>
                        <a:t>2.3 MW</a:t>
                      </a:r>
                      <a:endParaRPr lang="en-US" sz="1400" dirty="0"/>
                    </a:p>
                  </a:txBody>
                  <a:tcPr marL="68580" marR="68580" marT="34290" marB="34290"/>
                </a:tc>
              </a:tr>
              <a:tr h="192192">
                <a:tc>
                  <a:txBody>
                    <a:bodyPr/>
                    <a:lstStyle/>
                    <a:p>
                      <a:r>
                        <a:rPr lang="en-US" sz="1400" dirty="0" smtClean="0"/>
                        <a:t>Facility area</a:t>
                      </a:r>
                      <a:r>
                        <a:rPr lang="en-US" sz="1400" baseline="0" dirty="0" smtClean="0"/>
                        <a:t> for Compute Clusters</a:t>
                      </a:r>
                      <a:endParaRPr lang="en-US" sz="1400" dirty="0"/>
                    </a:p>
                  </a:txBody>
                  <a:tcPr marL="68580" marR="68580" marT="34290" marB="34290"/>
                </a:tc>
                <a:tc>
                  <a:txBody>
                    <a:bodyPr/>
                    <a:lstStyle/>
                    <a:p>
                      <a:r>
                        <a:rPr lang="en-US" sz="1400" dirty="0" smtClean="0"/>
                        <a:t>~546 </a:t>
                      </a:r>
                      <a:r>
                        <a:rPr lang="en-US" sz="1400" dirty="0" err="1" smtClean="0"/>
                        <a:t>sq</a:t>
                      </a:r>
                      <a:r>
                        <a:rPr lang="en-US" sz="1400" dirty="0" smtClean="0"/>
                        <a:t> </a:t>
                      </a:r>
                      <a:r>
                        <a:rPr lang="en-US" sz="1400" dirty="0" err="1" smtClean="0"/>
                        <a:t>mt</a:t>
                      </a:r>
                      <a:endParaRPr lang="en-US" sz="1400" dirty="0"/>
                    </a:p>
                  </a:txBody>
                  <a:tcPr marL="68580" marR="68580" marT="34290" marB="34290"/>
                </a:tc>
              </a:tr>
              <a:tr h="799985">
                <a:tc>
                  <a:txBody>
                    <a:bodyPr/>
                    <a:lstStyle/>
                    <a:p>
                      <a:r>
                        <a:rPr lang="en-US" sz="1400" dirty="0" smtClean="0">
                          <a:solidFill>
                            <a:srgbClr val="FFFFFF"/>
                          </a:solidFill>
                        </a:rPr>
                        <a:t>How many </a:t>
                      </a:r>
                      <a:r>
                        <a:rPr lang="en-US" sz="1400" dirty="0" err="1" smtClean="0">
                          <a:solidFill>
                            <a:srgbClr val="FFFFFF"/>
                          </a:solidFill>
                        </a:rPr>
                        <a:t>Sq</a:t>
                      </a:r>
                      <a:r>
                        <a:rPr lang="en-US" sz="1400" dirty="0" smtClean="0">
                          <a:solidFill>
                            <a:srgbClr val="FFFFFF"/>
                          </a:solidFill>
                        </a:rPr>
                        <a:t> </a:t>
                      </a:r>
                      <a:r>
                        <a:rPr lang="en-US" sz="1400" dirty="0" err="1" smtClean="0">
                          <a:solidFill>
                            <a:srgbClr val="FFFFFF"/>
                          </a:solidFill>
                        </a:rPr>
                        <a:t>mt</a:t>
                      </a:r>
                      <a:r>
                        <a:rPr lang="en-US" sz="1400" dirty="0" smtClean="0">
                          <a:solidFill>
                            <a:srgbClr val="FFFFFF"/>
                          </a:solidFill>
                        </a:rPr>
                        <a:t> Per</a:t>
                      </a:r>
                      <a:r>
                        <a:rPr lang="en-US" sz="1400" baseline="0" dirty="0" smtClean="0">
                          <a:solidFill>
                            <a:srgbClr val="FFFFFF"/>
                          </a:solidFill>
                        </a:rPr>
                        <a:t> </a:t>
                      </a:r>
                      <a:r>
                        <a:rPr lang="en-US" sz="1400" baseline="0" dirty="0" err="1" smtClean="0">
                          <a:solidFill>
                            <a:srgbClr val="FFFFFF"/>
                          </a:solidFill>
                        </a:rPr>
                        <a:t>PFlop</a:t>
                      </a:r>
                      <a:endParaRPr lang="en-US" sz="1400" dirty="0">
                        <a:solidFill>
                          <a:srgbClr val="FFFFFF"/>
                        </a:solidFill>
                      </a:endParaRPr>
                    </a:p>
                  </a:txBody>
                  <a:tcPr marL="68580" marR="68580" marT="34290" marB="34290">
                    <a:solidFill>
                      <a:srgbClr val="00B050"/>
                    </a:solidFill>
                  </a:tcPr>
                </a:tc>
                <a:tc>
                  <a:txBody>
                    <a:bodyPr/>
                    <a:lstStyle/>
                    <a:p>
                      <a:r>
                        <a:rPr lang="en-US" sz="1400" dirty="0" smtClean="0">
                          <a:solidFill>
                            <a:srgbClr val="FFFFFF"/>
                          </a:solidFill>
                        </a:rPr>
                        <a:t>171</a:t>
                      </a:r>
                      <a:endParaRPr lang="en-US" sz="1400" dirty="0">
                        <a:solidFill>
                          <a:srgbClr val="FFFFFF"/>
                        </a:solidFill>
                      </a:endParaRPr>
                    </a:p>
                  </a:txBody>
                  <a:tcPr marL="68580" marR="68580" marT="34290" marB="34290">
                    <a:solidFill>
                      <a:srgbClr val="00B050"/>
                    </a:solidFill>
                  </a:tcPr>
                </a:tc>
              </a:tr>
            </a:tbl>
          </a:graphicData>
        </a:graphic>
      </p:graphicFrame>
      <p:pic>
        <p:nvPicPr>
          <p:cNvPr id="6" name="Picture 2" descr="SuperMUC_render_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0243" y="3108837"/>
            <a:ext cx="3025797" cy="170309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735228" y="2792627"/>
            <a:ext cx="1779373" cy="253916"/>
          </a:xfrm>
          <a:prstGeom prst="rect">
            <a:avLst/>
          </a:prstGeom>
          <a:noFill/>
        </p:spPr>
        <p:txBody>
          <a:bodyPr wrap="square" lIns="68580" tIns="34290" rIns="68580" bIns="34290" rtlCol="0">
            <a:spAutoFit/>
          </a:bodyPr>
          <a:lstStyle/>
          <a:p>
            <a:r>
              <a:rPr lang="en-US" sz="1200" dirty="0" smtClean="0"/>
              <a:t>LRZ </a:t>
            </a:r>
            <a:r>
              <a:rPr lang="en-US" sz="1200" dirty="0" err="1" smtClean="0"/>
              <a:t>SuperMUC</a:t>
            </a:r>
            <a:r>
              <a:rPr lang="en-US" sz="1200" dirty="0" smtClean="0"/>
              <a:t> System</a:t>
            </a:r>
            <a:endParaRPr lang="en-US" sz="1200" dirty="0"/>
          </a:p>
        </p:txBody>
      </p:sp>
      <p:sp>
        <p:nvSpPr>
          <p:cNvPr id="7" name="TextBox 6"/>
          <p:cNvSpPr txBox="1"/>
          <p:nvPr/>
        </p:nvSpPr>
        <p:spPr>
          <a:xfrm>
            <a:off x="137588" y="4922257"/>
            <a:ext cx="613061" cy="161583"/>
          </a:xfrm>
          <a:prstGeom prst="rect">
            <a:avLst/>
          </a:prstGeom>
          <a:noFill/>
        </p:spPr>
        <p:txBody>
          <a:bodyPr wrap="none" lIns="68580" tIns="34290" rIns="68580" bIns="34290" rtlCol="0">
            <a:spAutoFit/>
          </a:bodyPr>
          <a:lstStyle/>
          <a:p>
            <a:pPr defTabSz="914355"/>
            <a:r>
              <a:rPr lang="en-US" sz="600" i="1" dirty="0">
                <a:solidFill>
                  <a:srgbClr val="002060"/>
                </a:solidFill>
                <a:latin typeface="Intel Clear" panose="020B0604020203020204" pitchFamily="34" charset="0"/>
              </a:rPr>
              <a:t>Source: lrz.de</a:t>
            </a:r>
            <a:endParaRPr lang="en-US" sz="600" i="1" dirty="0">
              <a:solidFill>
                <a:prstClr val="white"/>
              </a:solidFill>
              <a:latin typeface="Intel Clear" panose="020B0604020203020204" pitchFamily="34" charset="0"/>
            </a:endParaRPr>
          </a:p>
        </p:txBody>
      </p:sp>
      <p:sp>
        <p:nvSpPr>
          <p:cNvPr id="3" name="Slide Number Placeholder 2"/>
          <p:cNvSpPr>
            <a:spLocks noGrp="1"/>
          </p:cNvSpPr>
          <p:nvPr>
            <p:ph type="sldNum" sz="quarter" idx="4"/>
          </p:nvPr>
        </p:nvSpPr>
        <p:spPr>
          <a:xfrm>
            <a:off x="6917531" y="4830854"/>
            <a:ext cx="2057400" cy="273844"/>
          </a:xfrm>
        </p:spPr>
        <p:txBody>
          <a:bodyPr/>
          <a:lstStyle/>
          <a:p>
            <a:fld id="{B41F42F8-25E4-4D1B-BD30-C90591184289}" type="slidenum">
              <a:rPr lang="en-US" smtClean="0"/>
              <a:t>48</a:t>
            </a:fld>
            <a:endParaRPr lang="en-US"/>
          </a:p>
        </p:txBody>
      </p:sp>
    </p:spTree>
    <p:extLst>
      <p:ext uri="{BB962C8B-B14F-4D97-AF65-F5344CB8AC3E}">
        <p14:creationId xmlns:p14="http://schemas.microsoft.com/office/powerpoint/2010/main" val="2543493616"/>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6294" y="100849"/>
            <a:ext cx="7760153" cy="534421"/>
          </a:xfrm>
        </p:spPr>
        <p:txBody>
          <a:bodyPr/>
          <a:lstStyle/>
          <a:p>
            <a:r>
              <a:rPr lang="en-US" dirty="0"/>
              <a:t>How many </a:t>
            </a:r>
            <a:r>
              <a:rPr lang="en-US" dirty="0" err="1"/>
              <a:t>Sq</a:t>
            </a:r>
            <a:r>
              <a:rPr lang="en-US" dirty="0"/>
              <a:t> </a:t>
            </a:r>
            <a:r>
              <a:rPr lang="en-US" dirty="0" err="1"/>
              <a:t>mt</a:t>
            </a:r>
            <a:r>
              <a:rPr lang="en-US" dirty="0"/>
              <a:t> Per </a:t>
            </a:r>
            <a:r>
              <a:rPr lang="en-US" dirty="0" err="1"/>
              <a:t>PFlop</a:t>
            </a:r>
            <a:r>
              <a:rPr lang="en-US" dirty="0"/>
              <a:t>?</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599032656"/>
              </p:ext>
            </p:extLst>
          </p:nvPr>
        </p:nvGraphicFramePr>
        <p:xfrm>
          <a:off x="4219058" y="777178"/>
          <a:ext cx="3420315" cy="3499216"/>
        </p:xfrm>
        <a:graphic>
          <a:graphicData uri="http://schemas.openxmlformats.org/drawingml/2006/table">
            <a:tbl>
              <a:tblPr firstRow="1" bandRow="1">
                <a:tableStyleId>{5C22544A-7EE6-4342-B048-85BDC9FD1C3A}</a:tableStyleId>
              </a:tblPr>
              <a:tblGrid>
                <a:gridCol w="1140105"/>
                <a:gridCol w="1140105"/>
                <a:gridCol w="1140105"/>
              </a:tblGrid>
              <a:tr h="524876">
                <a:tc>
                  <a:txBody>
                    <a:bodyPr/>
                    <a:lstStyle/>
                    <a:p>
                      <a:r>
                        <a:rPr lang="en-US" sz="1400" b="0" dirty="0" smtClean="0"/>
                        <a:t>System Feature</a:t>
                      </a:r>
                      <a:endParaRPr lang="en-US" sz="1400" b="0" dirty="0"/>
                    </a:p>
                  </a:txBody>
                  <a:tcPr marL="68580" marR="68580" marT="34290" marB="34290"/>
                </a:tc>
                <a:tc>
                  <a:txBody>
                    <a:bodyPr/>
                    <a:lstStyle/>
                    <a:p>
                      <a:r>
                        <a:rPr lang="en-US" sz="1400" b="0" dirty="0" smtClean="0"/>
                        <a:t>LRZ Phase 1 Details</a:t>
                      </a:r>
                      <a:endParaRPr lang="en-US" sz="1400" b="0" dirty="0"/>
                    </a:p>
                  </a:txBody>
                  <a:tcPr marL="68580" marR="68580" marT="34290" marB="34290"/>
                </a:tc>
                <a:tc>
                  <a:txBody>
                    <a:bodyPr/>
                    <a:lstStyle/>
                    <a:p>
                      <a:r>
                        <a:rPr lang="en-US" sz="1400" b="0" dirty="0" smtClean="0"/>
                        <a:t>LRZ Phase 2</a:t>
                      </a:r>
                      <a:r>
                        <a:rPr lang="en-US" sz="1400" b="0" baseline="0" dirty="0" smtClean="0"/>
                        <a:t> Details</a:t>
                      </a:r>
                      <a:endParaRPr lang="en-US" sz="1400" b="0" dirty="0"/>
                    </a:p>
                  </a:txBody>
                  <a:tcPr marL="68580" marR="68580" marT="34290" marB="34290"/>
                </a:tc>
              </a:tr>
              <a:tr h="366744">
                <a:tc>
                  <a:txBody>
                    <a:bodyPr/>
                    <a:lstStyle/>
                    <a:p>
                      <a:r>
                        <a:rPr lang="en-US" sz="1400" dirty="0" smtClean="0"/>
                        <a:t>Year</a:t>
                      </a:r>
                      <a:endParaRPr lang="en-US" sz="1400" dirty="0"/>
                    </a:p>
                  </a:txBody>
                  <a:tcPr marL="68580" marR="68580" marT="34290" marB="34290"/>
                </a:tc>
                <a:tc>
                  <a:txBody>
                    <a:bodyPr/>
                    <a:lstStyle/>
                    <a:p>
                      <a:r>
                        <a:rPr lang="en-US" sz="1400" dirty="0" smtClean="0"/>
                        <a:t>2012</a:t>
                      </a:r>
                      <a:endParaRPr lang="en-US" sz="1400" dirty="0"/>
                    </a:p>
                  </a:txBody>
                  <a:tcPr marL="68580" marR="68580" marT="34290" marB="34290"/>
                </a:tc>
                <a:tc>
                  <a:txBody>
                    <a:bodyPr/>
                    <a:lstStyle/>
                    <a:p>
                      <a:r>
                        <a:rPr lang="en-US" sz="1400" dirty="0" smtClean="0"/>
                        <a:t>2015</a:t>
                      </a:r>
                      <a:endParaRPr lang="en-US" sz="1400" dirty="0"/>
                    </a:p>
                  </a:txBody>
                  <a:tcPr marL="68580" marR="68580" marT="34290" marB="34290"/>
                </a:tc>
              </a:tr>
              <a:tr h="467419">
                <a:tc>
                  <a:txBody>
                    <a:bodyPr/>
                    <a:lstStyle/>
                    <a:p>
                      <a:r>
                        <a:rPr lang="en-US" sz="1400" dirty="0" smtClean="0"/>
                        <a:t>Performance</a:t>
                      </a:r>
                    </a:p>
                    <a:p>
                      <a:r>
                        <a:rPr lang="en-US" sz="1400" dirty="0" err="1" smtClean="0"/>
                        <a:t>Pflop</a:t>
                      </a:r>
                      <a:r>
                        <a:rPr lang="en-US" sz="1400" dirty="0" smtClean="0"/>
                        <a:t>/s</a:t>
                      </a:r>
                      <a:endParaRPr lang="en-US" sz="1400" dirty="0"/>
                    </a:p>
                  </a:txBody>
                  <a:tcPr marL="68580" marR="68580" marT="34290" marB="34290"/>
                </a:tc>
                <a:tc>
                  <a:txBody>
                    <a:bodyPr/>
                    <a:lstStyle/>
                    <a:p>
                      <a:r>
                        <a:rPr lang="en-US" sz="1400" dirty="0" smtClean="0"/>
                        <a:t>3.2</a:t>
                      </a:r>
                      <a:endParaRPr lang="en-US" sz="1400" dirty="0"/>
                    </a:p>
                  </a:txBody>
                  <a:tcPr marL="68580" marR="68580" marT="34290" marB="34290"/>
                </a:tc>
                <a:tc>
                  <a:txBody>
                    <a:bodyPr/>
                    <a:lstStyle/>
                    <a:p>
                      <a:r>
                        <a:rPr lang="en-US" sz="1400" dirty="0" smtClean="0"/>
                        <a:t>3.2</a:t>
                      </a:r>
                      <a:endParaRPr lang="en-US" sz="1400" dirty="0"/>
                    </a:p>
                  </a:txBody>
                  <a:tcPr marL="68580" marR="68580" marT="34290" marB="34290"/>
                </a:tc>
              </a:tr>
              <a:tr h="366744">
                <a:tc>
                  <a:txBody>
                    <a:bodyPr/>
                    <a:lstStyle/>
                    <a:p>
                      <a:r>
                        <a:rPr lang="en-US" sz="1400" dirty="0" smtClean="0"/>
                        <a:t># of Nodes</a:t>
                      </a:r>
                      <a:endParaRPr lang="en-US" sz="1400" dirty="0"/>
                    </a:p>
                  </a:txBody>
                  <a:tcPr marL="68580" marR="68580" marT="34290" marB="34290"/>
                </a:tc>
                <a:tc>
                  <a:txBody>
                    <a:bodyPr/>
                    <a:lstStyle/>
                    <a:p>
                      <a:r>
                        <a:rPr lang="en-US" sz="1400" dirty="0" smtClean="0"/>
                        <a:t>9216</a:t>
                      </a:r>
                      <a:endParaRPr lang="en-US" sz="1400" dirty="0"/>
                    </a:p>
                  </a:txBody>
                  <a:tcPr marL="68580" marR="68580" marT="34290" marB="34290"/>
                </a:tc>
                <a:tc>
                  <a:txBody>
                    <a:bodyPr/>
                    <a:lstStyle/>
                    <a:p>
                      <a:r>
                        <a:rPr lang="en-US" sz="1400" dirty="0" smtClean="0"/>
                        <a:t>3096</a:t>
                      </a:r>
                      <a:endParaRPr lang="en-US" sz="1400" dirty="0"/>
                    </a:p>
                  </a:txBody>
                  <a:tcPr marL="68580" marR="68580" marT="34290" marB="34290"/>
                </a:tc>
              </a:tr>
              <a:tr h="266069">
                <a:tc>
                  <a:txBody>
                    <a:bodyPr/>
                    <a:lstStyle/>
                    <a:p>
                      <a:r>
                        <a:rPr lang="en-US" sz="1400" dirty="0" smtClean="0"/>
                        <a:t>Power</a:t>
                      </a:r>
                      <a:endParaRPr lang="en-US" sz="1400" dirty="0"/>
                    </a:p>
                  </a:txBody>
                  <a:tcPr marL="68580" marR="68580" marT="34290" marB="34290"/>
                </a:tc>
                <a:tc>
                  <a:txBody>
                    <a:bodyPr/>
                    <a:lstStyle/>
                    <a:p>
                      <a:r>
                        <a:rPr lang="en-US" sz="1400" dirty="0" smtClean="0"/>
                        <a:t>2.3 MW</a:t>
                      </a:r>
                      <a:endParaRPr lang="en-US" sz="1400" dirty="0"/>
                    </a:p>
                  </a:txBody>
                  <a:tcPr marL="68580" marR="68580" marT="34290" marB="34290"/>
                </a:tc>
                <a:tc>
                  <a:txBody>
                    <a:bodyPr/>
                    <a:lstStyle/>
                    <a:p>
                      <a:r>
                        <a:rPr lang="en-US" sz="1400" dirty="0" smtClean="0"/>
                        <a:t>1.1 MW</a:t>
                      </a:r>
                      <a:endParaRPr lang="en-US" sz="1400" dirty="0"/>
                    </a:p>
                  </a:txBody>
                  <a:tcPr marL="68580" marR="68580" marT="34290" marB="34290"/>
                </a:tc>
              </a:tr>
              <a:tr h="668768">
                <a:tc>
                  <a:txBody>
                    <a:bodyPr/>
                    <a:lstStyle/>
                    <a:p>
                      <a:r>
                        <a:rPr lang="en-US" sz="1400" dirty="0" smtClean="0"/>
                        <a:t>Facility area</a:t>
                      </a:r>
                      <a:r>
                        <a:rPr lang="en-US" sz="1400" baseline="0" dirty="0" smtClean="0"/>
                        <a:t> for Compute Clusters</a:t>
                      </a:r>
                      <a:endParaRPr lang="en-US" sz="1400" dirty="0"/>
                    </a:p>
                  </a:txBody>
                  <a:tcPr marL="68580" marR="68580" marT="34290" marB="34290"/>
                </a:tc>
                <a:tc>
                  <a:txBody>
                    <a:bodyPr/>
                    <a:lstStyle/>
                    <a:p>
                      <a:r>
                        <a:rPr lang="en-US" sz="1400" dirty="0" smtClean="0"/>
                        <a:t>~546 </a:t>
                      </a:r>
                      <a:r>
                        <a:rPr lang="en-US" sz="1400" dirty="0" err="1" smtClean="0"/>
                        <a:t>sq</a:t>
                      </a:r>
                      <a:r>
                        <a:rPr lang="en-US" sz="1400" dirty="0" smtClean="0"/>
                        <a:t> </a:t>
                      </a:r>
                      <a:r>
                        <a:rPr lang="en-US" sz="1400" dirty="0" err="1" smtClean="0"/>
                        <a:t>mt</a:t>
                      </a:r>
                      <a:endParaRPr lang="en-US" sz="1400" dirty="0"/>
                    </a:p>
                  </a:txBody>
                  <a:tcPr marL="68580" marR="68580" marT="34290" marB="34290"/>
                </a:tc>
                <a:tc>
                  <a:txBody>
                    <a:bodyPr/>
                    <a:lstStyle/>
                    <a:p>
                      <a:r>
                        <a:rPr lang="en-US" sz="1400" dirty="0" smtClean="0"/>
                        <a:t>~182 </a:t>
                      </a:r>
                      <a:r>
                        <a:rPr lang="en-US" sz="1400" dirty="0" err="1" smtClean="0"/>
                        <a:t>sq</a:t>
                      </a:r>
                      <a:r>
                        <a:rPr lang="en-US" sz="1400" dirty="0" smtClean="0"/>
                        <a:t> </a:t>
                      </a:r>
                      <a:r>
                        <a:rPr lang="en-US" sz="1400" dirty="0" err="1" smtClean="0"/>
                        <a:t>mt</a:t>
                      </a:r>
                      <a:endParaRPr lang="en-US" sz="1400" dirty="0" smtClean="0"/>
                    </a:p>
                    <a:p>
                      <a:r>
                        <a:rPr lang="en-US" sz="1400" dirty="0" smtClean="0"/>
                        <a:t>(*Estimated)</a:t>
                      </a:r>
                      <a:endParaRPr lang="en-US" sz="1400" dirty="0"/>
                    </a:p>
                  </a:txBody>
                  <a:tcPr marL="68580" marR="68580" marT="34290" marB="34290"/>
                </a:tc>
              </a:tr>
              <a:tr h="754953">
                <a:tc>
                  <a:txBody>
                    <a:bodyPr/>
                    <a:lstStyle/>
                    <a:p>
                      <a:r>
                        <a:rPr lang="en-US" sz="1400" dirty="0" smtClean="0">
                          <a:solidFill>
                            <a:srgbClr val="FFFFFF"/>
                          </a:solidFill>
                        </a:rPr>
                        <a:t>How many </a:t>
                      </a:r>
                      <a:r>
                        <a:rPr lang="en-US" sz="1400" dirty="0" err="1" smtClean="0">
                          <a:solidFill>
                            <a:srgbClr val="FFFFFF"/>
                          </a:solidFill>
                        </a:rPr>
                        <a:t>Sq</a:t>
                      </a:r>
                      <a:r>
                        <a:rPr lang="en-US" sz="1400" dirty="0" smtClean="0">
                          <a:solidFill>
                            <a:srgbClr val="FFFFFF"/>
                          </a:solidFill>
                        </a:rPr>
                        <a:t> </a:t>
                      </a:r>
                      <a:r>
                        <a:rPr lang="en-US" sz="1400" dirty="0" err="1" smtClean="0">
                          <a:solidFill>
                            <a:srgbClr val="FFFFFF"/>
                          </a:solidFill>
                        </a:rPr>
                        <a:t>mt</a:t>
                      </a:r>
                      <a:r>
                        <a:rPr lang="en-US" sz="1400" dirty="0" smtClean="0">
                          <a:solidFill>
                            <a:srgbClr val="FFFFFF"/>
                          </a:solidFill>
                        </a:rPr>
                        <a:t> Per</a:t>
                      </a:r>
                      <a:r>
                        <a:rPr lang="en-US" sz="1400" baseline="0" dirty="0" smtClean="0">
                          <a:solidFill>
                            <a:srgbClr val="FFFFFF"/>
                          </a:solidFill>
                        </a:rPr>
                        <a:t> </a:t>
                      </a:r>
                      <a:r>
                        <a:rPr lang="en-US" sz="1400" baseline="0" dirty="0" err="1" smtClean="0">
                          <a:solidFill>
                            <a:srgbClr val="FFFFFF"/>
                          </a:solidFill>
                        </a:rPr>
                        <a:t>PFlop</a:t>
                      </a:r>
                      <a:endParaRPr lang="en-US" sz="1400" dirty="0">
                        <a:solidFill>
                          <a:srgbClr val="FFFFFF"/>
                        </a:solidFill>
                      </a:endParaRPr>
                    </a:p>
                  </a:txBody>
                  <a:tcPr marL="68580" marR="68580" marT="34290" marB="34290">
                    <a:solidFill>
                      <a:srgbClr val="00B050"/>
                    </a:solidFill>
                  </a:tcPr>
                </a:tc>
                <a:tc>
                  <a:txBody>
                    <a:bodyPr/>
                    <a:lstStyle/>
                    <a:p>
                      <a:r>
                        <a:rPr lang="en-US" sz="1400" dirty="0" smtClean="0">
                          <a:solidFill>
                            <a:srgbClr val="FFFFFF"/>
                          </a:solidFill>
                        </a:rPr>
                        <a:t>171</a:t>
                      </a:r>
                      <a:endParaRPr lang="en-US" sz="1400" dirty="0">
                        <a:solidFill>
                          <a:srgbClr val="FFFFFF"/>
                        </a:solidFill>
                      </a:endParaRPr>
                    </a:p>
                  </a:txBody>
                  <a:tcPr marL="68580" marR="68580" marT="34290" marB="34290">
                    <a:solidFill>
                      <a:srgbClr val="00B050"/>
                    </a:solidFill>
                  </a:tcPr>
                </a:tc>
                <a:tc>
                  <a:txBody>
                    <a:bodyPr/>
                    <a:lstStyle/>
                    <a:p>
                      <a:r>
                        <a:rPr lang="en-US" sz="1400" dirty="0" smtClean="0">
                          <a:solidFill>
                            <a:srgbClr val="FFFFFF"/>
                          </a:solidFill>
                        </a:rPr>
                        <a:t>57</a:t>
                      </a:r>
                      <a:endParaRPr lang="en-US" sz="1400" dirty="0">
                        <a:solidFill>
                          <a:srgbClr val="FFFFFF"/>
                        </a:solidFill>
                      </a:endParaRPr>
                    </a:p>
                  </a:txBody>
                  <a:tcPr marL="68580" marR="68580" marT="34290" marB="34290">
                    <a:solidFill>
                      <a:srgbClr val="00B050"/>
                    </a:solidFill>
                  </a:tcPr>
                </a:tc>
              </a:tr>
            </a:tbl>
          </a:graphicData>
        </a:graphic>
      </p:graphicFrame>
      <p:sp>
        <p:nvSpPr>
          <p:cNvPr id="5" name="TextBox 4"/>
          <p:cNvSpPr txBox="1"/>
          <p:nvPr/>
        </p:nvSpPr>
        <p:spPr>
          <a:xfrm>
            <a:off x="735228" y="2914596"/>
            <a:ext cx="1779373" cy="253916"/>
          </a:xfrm>
          <a:prstGeom prst="rect">
            <a:avLst/>
          </a:prstGeom>
          <a:noFill/>
        </p:spPr>
        <p:txBody>
          <a:bodyPr wrap="square" lIns="68580" tIns="34290" rIns="68580" bIns="34290" rtlCol="0">
            <a:spAutoFit/>
          </a:bodyPr>
          <a:lstStyle/>
          <a:p>
            <a:r>
              <a:rPr lang="en-US" sz="1200" dirty="0" smtClean="0">
                <a:solidFill>
                  <a:srgbClr val="FFFFFF"/>
                </a:solidFill>
              </a:rPr>
              <a:t>LRZ </a:t>
            </a:r>
            <a:r>
              <a:rPr lang="en-US" sz="1200" dirty="0" err="1" smtClean="0">
                <a:solidFill>
                  <a:srgbClr val="FFFFFF"/>
                </a:solidFill>
              </a:rPr>
              <a:t>SuperMUC</a:t>
            </a:r>
            <a:r>
              <a:rPr lang="en-US" sz="1200" dirty="0" smtClean="0">
                <a:solidFill>
                  <a:srgbClr val="FFFFFF"/>
                </a:solidFill>
              </a:rPr>
              <a:t> System</a:t>
            </a:r>
            <a:endParaRPr lang="en-US" sz="1200" dirty="0">
              <a:solidFill>
                <a:srgbClr val="FFFFFF"/>
              </a:solidFill>
            </a:endParaRPr>
          </a:p>
        </p:txBody>
      </p:sp>
      <p:pic>
        <p:nvPicPr>
          <p:cNvPr id="7" name="Picture 6"/>
          <p:cNvPicPr>
            <a:picLocks noChangeAspect="1"/>
          </p:cNvPicPr>
          <p:nvPr/>
        </p:nvPicPr>
        <p:blipFill>
          <a:blip r:embed="rId3"/>
          <a:stretch>
            <a:fillRect/>
          </a:stretch>
        </p:blipFill>
        <p:spPr>
          <a:xfrm>
            <a:off x="300182" y="3230264"/>
            <a:ext cx="3772641" cy="1564157"/>
          </a:xfrm>
          <a:prstGeom prst="rect">
            <a:avLst/>
          </a:prstGeom>
        </p:spPr>
      </p:pic>
      <p:sp>
        <p:nvSpPr>
          <p:cNvPr id="8" name="TextBox 7"/>
          <p:cNvSpPr txBox="1"/>
          <p:nvPr/>
        </p:nvSpPr>
        <p:spPr>
          <a:xfrm>
            <a:off x="137588" y="4922257"/>
            <a:ext cx="613061" cy="161583"/>
          </a:xfrm>
          <a:prstGeom prst="rect">
            <a:avLst/>
          </a:prstGeom>
          <a:noFill/>
        </p:spPr>
        <p:txBody>
          <a:bodyPr wrap="none" lIns="68580" tIns="34290" rIns="68580" bIns="34290" rtlCol="0">
            <a:spAutoFit/>
          </a:bodyPr>
          <a:lstStyle/>
          <a:p>
            <a:pPr defTabSz="914355"/>
            <a:r>
              <a:rPr lang="en-US" sz="600" i="1" dirty="0">
                <a:solidFill>
                  <a:srgbClr val="002060"/>
                </a:solidFill>
                <a:latin typeface="Intel Clear" panose="020B0604020203020204" pitchFamily="34" charset="0"/>
              </a:rPr>
              <a:t>Source: lrz.de</a:t>
            </a:r>
            <a:endParaRPr lang="en-US" sz="600" i="1" dirty="0">
              <a:solidFill>
                <a:prstClr val="white"/>
              </a:solidFill>
              <a:latin typeface="Intel Clear" panose="020B0604020203020204" pitchFamily="34" charset="0"/>
            </a:endParaRPr>
          </a:p>
        </p:txBody>
      </p:sp>
      <p:sp>
        <p:nvSpPr>
          <p:cNvPr id="3" name="TextBox 2"/>
          <p:cNvSpPr txBox="1"/>
          <p:nvPr/>
        </p:nvSpPr>
        <p:spPr>
          <a:xfrm>
            <a:off x="3113090" y="3479013"/>
            <a:ext cx="909035" cy="284693"/>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lIns="68580" tIns="34290" rIns="68580" bIns="34290" rtlCol="0">
            <a:spAutoFit/>
          </a:bodyPr>
          <a:lstStyle/>
          <a:p>
            <a:pPr algn="ctr"/>
            <a:r>
              <a:rPr lang="en-US" dirty="0" smtClean="0"/>
              <a:t>Phase 2</a:t>
            </a:r>
            <a:endParaRPr lang="en-US" dirty="0"/>
          </a:p>
        </p:txBody>
      </p:sp>
      <p:sp>
        <p:nvSpPr>
          <p:cNvPr id="10" name="TextBox 9"/>
          <p:cNvSpPr txBox="1"/>
          <p:nvPr/>
        </p:nvSpPr>
        <p:spPr>
          <a:xfrm>
            <a:off x="1084306" y="3258139"/>
            <a:ext cx="916164" cy="284693"/>
          </a:xfrm>
          <a:prstGeom prst="rect">
            <a:avLst/>
          </a:prstGeom>
        </p:spPr>
        <p:style>
          <a:lnRef idx="3">
            <a:schemeClr val="lt1"/>
          </a:lnRef>
          <a:fillRef idx="1">
            <a:schemeClr val="accent4"/>
          </a:fillRef>
          <a:effectRef idx="1">
            <a:schemeClr val="accent4"/>
          </a:effectRef>
          <a:fontRef idx="minor">
            <a:schemeClr val="lt1"/>
          </a:fontRef>
        </p:style>
        <p:txBody>
          <a:bodyPr wrap="square" lIns="68580" tIns="34290" rIns="68580" bIns="34290" rtlCol="0">
            <a:spAutoFit/>
          </a:bodyPr>
          <a:lstStyle/>
          <a:p>
            <a:pPr algn="ctr"/>
            <a:r>
              <a:rPr lang="en-US" dirty="0" smtClean="0"/>
              <a:t>Phase 1</a:t>
            </a:r>
            <a:endParaRPr lang="en-US" dirty="0"/>
          </a:p>
        </p:txBody>
      </p:sp>
      <p:sp>
        <p:nvSpPr>
          <p:cNvPr id="11" name="Down Arrow 10"/>
          <p:cNvSpPr/>
          <p:nvPr/>
        </p:nvSpPr>
        <p:spPr>
          <a:xfrm>
            <a:off x="3651422" y="3756012"/>
            <a:ext cx="34289" cy="124010"/>
          </a:xfrm>
          <a:prstGeom prst="downArrow">
            <a:avLst/>
          </a:prstGeom>
        </p:spPr>
        <p:style>
          <a:lnRef idx="2">
            <a:schemeClr val="dk1">
              <a:shade val="50000"/>
            </a:schemeClr>
          </a:lnRef>
          <a:fillRef idx="1">
            <a:schemeClr val="dk1"/>
          </a:fillRef>
          <a:effectRef idx="0">
            <a:schemeClr val="dk1"/>
          </a:effectRef>
          <a:fontRef idx="minor">
            <a:schemeClr val="lt1"/>
          </a:fontRef>
        </p:style>
        <p:txBody>
          <a:bodyPr lIns="68580" tIns="34290" rIns="68580" bIns="34290" rtlCol="0" anchor="ctr"/>
          <a:lstStyle/>
          <a:p>
            <a:pPr algn="ctr"/>
            <a:endParaRPr lang="en-US"/>
          </a:p>
        </p:txBody>
      </p:sp>
      <p:sp>
        <p:nvSpPr>
          <p:cNvPr id="6" name="Slide Number Placeholder 5"/>
          <p:cNvSpPr>
            <a:spLocks noGrp="1"/>
          </p:cNvSpPr>
          <p:nvPr>
            <p:ph type="sldNum" sz="quarter" idx="4"/>
          </p:nvPr>
        </p:nvSpPr>
        <p:spPr>
          <a:xfrm>
            <a:off x="6917531" y="4830854"/>
            <a:ext cx="2057400" cy="273844"/>
          </a:xfrm>
        </p:spPr>
        <p:txBody>
          <a:bodyPr/>
          <a:lstStyle/>
          <a:p>
            <a:fld id="{B41F42F8-25E4-4D1B-BD30-C90591184289}" type="slidenum">
              <a:rPr lang="en-US" smtClean="0"/>
              <a:t>49</a:t>
            </a:fld>
            <a:endParaRPr lang="en-US"/>
          </a:p>
        </p:txBody>
      </p:sp>
    </p:spTree>
    <p:extLst>
      <p:ext uri="{BB962C8B-B14F-4D97-AF65-F5344CB8AC3E}">
        <p14:creationId xmlns:p14="http://schemas.microsoft.com/office/powerpoint/2010/main" val="232671309"/>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Agenda</a:t>
            </a:r>
            <a:endParaRPr lang="en-US" dirty="0"/>
          </a:p>
        </p:txBody>
      </p:sp>
      <p:sp>
        <p:nvSpPr>
          <p:cNvPr id="3" name="Content Placeholder 2"/>
          <p:cNvSpPr>
            <a:spLocks noGrp="1"/>
          </p:cNvSpPr>
          <p:nvPr>
            <p:ph idx="1"/>
          </p:nvPr>
        </p:nvSpPr>
        <p:spPr>
          <a:xfrm>
            <a:off x="518983" y="1068860"/>
            <a:ext cx="7996367" cy="3563863"/>
          </a:xfrm>
        </p:spPr>
        <p:txBody>
          <a:bodyPr>
            <a:normAutofit/>
          </a:bodyPr>
          <a:lstStyle/>
          <a:p>
            <a:pPr marL="214313" indent="-214313"/>
            <a:r>
              <a:rPr lang="en-US" dirty="0" smtClean="0"/>
              <a:t>HPC Trends</a:t>
            </a:r>
            <a:endParaRPr lang="en-US" dirty="0"/>
          </a:p>
          <a:p>
            <a:pPr marL="314325" lvl="1" indent="-214313"/>
            <a:r>
              <a:rPr lang="en-US" sz="1800" dirty="0"/>
              <a:t>Process Improvement</a:t>
            </a:r>
          </a:p>
          <a:p>
            <a:pPr marL="314325" lvl="1" indent="-214313"/>
            <a:r>
              <a:rPr lang="en-US" sz="1800" dirty="0" smtClean="0"/>
              <a:t>Cores </a:t>
            </a:r>
            <a:r>
              <a:rPr lang="en-US" sz="1800" dirty="0" smtClean="0"/>
              <a:t>&amp; Threads</a:t>
            </a:r>
          </a:p>
          <a:p>
            <a:pPr marL="314325" lvl="1" indent="-214313"/>
            <a:r>
              <a:rPr lang="en-US" sz="1800" dirty="0" smtClean="0"/>
              <a:t>Power </a:t>
            </a:r>
            <a:r>
              <a:rPr lang="en-US" sz="1800" dirty="0"/>
              <a:t>Efficiency</a:t>
            </a:r>
          </a:p>
          <a:p>
            <a:pPr marL="113083" lvl="1" indent="-214313"/>
            <a:r>
              <a:rPr lang="en-US" dirty="0" smtClean="0"/>
              <a:t>Integration </a:t>
            </a:r>
            <a:r>
              <a:rPr lang="en-US" dirty="0"/>
              <a:t>to increase system performance</a:t>
            </a:r>
          </a:p>
          <a:p>
            <a:pPr marL="214313" indent="-214313"/>
            <a:r>
              <a:rPr lang="en-US" dirty="0" smtClean="0"/>
              <a:t>Multi- and Many-core development directions</a:t>
            </a:r>
          </a:p>
          <a:p>
            <a:pPr marL="214313" indent="-214313"/>
            <a:r>
              <a:rPr lang="en-US" dirty="0" smtClean="0"/>
              <a:t>I </a:t>
            </a:r>
            <a:r>
              <a:rPr lang="en-US" dirty="0"/>
              <a:t>must need a huge datacenter –right?</a:t>
            </a:r>
          </a:p>
          <a:p>
            <a:endParaRPr lang="en-US" dirty="0" smtClean="0"/>
          </a:p>
          <a:p>
            <a:pPr marL="314325" lvl="1" indent="-214313"/>
            <a:endParaRPr lang="en-US" dirty="0" smtClean="0"/>
          </a:p>
          <a:p>
            <a:pPr marL="314325" lvl="1" indent="-214313"/>
            <a:endParaRPr lang="en-US" dirty="0" smtClean="0"/>
          </a:p>
          <a:p>
            <a:pPr marL="314325" lvl="1" indent="-214313"/>
            <a:endParaRPr lang="en-US" dirty="0"/>
          </a:p>
        </p:txBody>
      </p:sp>
      <p:sp>
        <p:nvSpPr>
          <p:cNvPr id="4" name="Slide Number Placeholder 3"/>
          <p:cNvSpPr>
            <a:spLocks noGrp="1"/>
          </p:cNvSpPr>
          <p:nvPr>
            <p:ph type="sldNum" sz="quarter" idx="4"/>
          </p:nvPr>
        </p:nvSpPr>
        <p:spPr>
          <a:xfrm>
            <a:off x="6917531" y="4830854"/>
            <a:ext cx="2057400" cy="273844"/>
          </a:xfrm>
        </p:spPr>
        <p:txBody>
          <a:bodyPr/>
          <a:lstStyle/>
          <a:p>
            <a:fld id="{B41F42F8-25E4-4D1B-BD30-C90591184289}" type="slidenum">
              <a:rPr lang="en-US" smtClean="0"/>
              <a:t>5</a:t>
            </a:fld>
            <a:endParaRPr lang="en-US"/>
          </a:p>
        </p:txBody>
      </p:sp>
    </p:spTree>
    <p:extLst>
      <p:ext uri="{BB962C8B-B14F-4D97-AF65-F5344CB8AC3E}">
        <p14:creationId xmlns:p14="http://schemas.microsoft.com/office/powerpoint/2010/main" val="2771371763"/>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6294" y="100849"/>
            <a:ext cx="7760153" cy="534421"/>
          </a:xfrm>
        </p:spPr>
        <p:txBody>
          <a:bodyPr/>
          <a:lstStyle/>
          <a:p>
            <a:r>
              <a:rPr lang="en-US" dirty="0"/>
              <a:t>How many </a:t>
            </a:r>
            <a:r>
              <a:rPr lang="en-US" dirty="0" err="1"/>
              <a:t>Sq</a:t>
            </a:r>
            <a:r>
              <a:rPr lang="en-US" dirty="0"/>
              <a:t> </a:t>
            </a:r>
            <a:r>
              <a:rPr lang="en-US" dirty="0" err="1"/>
              <a:t>mt</a:t>
            </a:r>
            <a:r>
              <a:rPr lang="en-US" dirty="0"/>
              <a:t> Per </a:t>
            </a:r>
            <a:r>
              <a:rPr lang="en-US" dirty="0" err="1"/>
              <a:t>PFlop</a:t>
            </a:r>
            <a:r>
              <a:rPr lang="en-US" dirty="0"/>
              <a:t>?</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393445485"/>
              </p:ext>
            </p:extLst>
          </p:nvPr>
        </p:nvGraphicFramePr>
        <p:xfrm>
          <a:off x="4274663" y="1038304"/>
          <a:ext cx="4560420" cy="3487006"/>
        </p:xfrm>
        <a:graphic>
          <a:graphicData uri="http://schemas.openxmlformats.org/drawingml/2006/table">
            <a:tbl>
              <a:tblPr firstRow="1" bandRow="1">
                <a:tableStyleId>{5C22544A-7EE6-4342-B048-85BDC9FD1C3A}</a:tableStyleId>
              </a:tblPr>
              <a:tblGrid>
                <a:gridCol w="1140105"/>
                <a:gridCol w="1140105"/>
                <a:gridCol w="1140105"/>
                <a:gridCol w="1140105"/>
              </a:tblGrid>
              <a:tr h="501925">
                <a:tc>
                  <a:txBody>
                    <a:bodyPr/>
                    <a:lstStyle/>
                    <a:p>
                      <a:r>
                        <a:rPr lang="en-US" sz="1400" b="0" dirty="0" smtClean="0"/>
                        <a:t>System Feature</a:t>
                      </a:r>
                      <a:endParaRPr lang="en-US" sz="1400" b="0" dirty="0"/>
                    </a:p>
                  </a:txBody>
                  <a:tcPr marL="68580" marR="68580" marT="34290" marB="34290"/>
                </a:tc>
                <a:tc>
                  <a:txBody>
                    <a:bodyPr/>
                    <a:lstStyle/>
                    <a:p>
                      <a:r>
                        <a:rPr lang="en-US" sz="1400" b="0" dirty="0" smtClean="0"/>
                        <a:t>LRZ Phase 1 Details </a:t>
                      </a:r>
                      <a:endParaRPr lang="en-US" sz="1400" b="0" dirty="0"/>
                    </a:p>
                  </a:txBody>
                  <a:tcPr marL="68580" marR="68580" marT="34290" marB="34290"/>
                </a:tc>
                <a:tc>
                  <a:txBody>
                    <a:bodyPr/>
                    <a:lstStyle/>
                    <a:p>
                      <a:r>
                        <a:rPr lang="en-US" sz="1400" b="0" dirty="0" smtClean="0"/>
                        <a:t>LRZ Phase 2</a:t>
                      </a:r>
                      <a:r>
                        <a:rPr lang="en-US" sz="1400" b="0" baseline="0" dirty="0" smtClean="0"/>
                        <a:t> Details</a:t>
                      </a:r>
                      <a:endParaRPr lang="en-US" sz="1400" b="0" dirty="0"/>
                    </a:p>
                  </a:txBody>
                  <a:tcPr marL="68580" marR="68580" marT="34290" marB="34290"/>
                </a:tc>
                <a:tc>
                  <a:txBody>
                    <a:bodyPr/>
                    <a:lstStyle/>
                    <a:p>
                      <a:r>
                        <a:rPr lang="en-US" sz="1400" b="0" dirty="0" smtClean="0"/>
                        <a:t>Trinity</a:t>
                      </a:r>
                    </a:p>
                    <a:p>
                      <a:r>
                        <a:rPr lang="en-US" sz="1400" b="0" dirty="0" smtClean="0"/>
                        <a:t>Details</a:t>
                      </a:r>
                      <a:endParaRPr lang="en-US" sz="1400" b="0" dirty="0"/>
                    </a:p>
                  </a:txBody>
                  <a:tcPr marL="68580" marR="68580" marT="34290" marB="34290"/>
                </a:tc>
              </a:tr>
              <a:tr h="281907">
                <a:tc>
                  <a:txBody>
                    <a:bodyPr/>
                    <a:lstStyle/>
                    <a:p>
                      <a:r>
                        <a:rPr lang="en-US" sz="1400" dirty="0" smtClean="0"/>
                        <a:t>Year</a:t>
                      </a:r>
                      <a:endParaRPr lang="en-US" sz="1400" dirty="0"/>
                    </a:p>
                  </a:txBody>
                  <a:tcPr marL="68580" marR="68580" marT="34290" marB="34290"/>
                </a:tc>
                <a:tc>
                  <a:txBody>
                    <a:bodyPr/>
                    <a:lstStyle/>
                    <a:p>
                      <a:r>
                        <a:rPr lang="en-US" sz="1400" dirty="0" smtClean="0"/>
                        <a:t>2012</a:t>
                      </a:r>
                      <a:endParaRPr lang="en-US" sz="1400" dirty="0"/>
                    </a:p>
                  </a:txBody>
                  <a:tcPr marL="68580" marR="68580" marT="34290" marB="34290"/>
                </a:tc>
                <a:tc>
                  <a:txBody>
                    <a:bodyPr/>
                    <a:lstStyle/>
                    <a:p>
                      <a:r>
                        <a:rPr lang="en-US" sz="1400" dirty="0" smtClean="0"/>
                        <a:t>2015</a:t>
                      </a:r>
                      <a:endParaRPr lang="en-US" sz="1400" dirty="0"/>
                    </a:p>
                  </a:txBody>
                  <a:tcPr marL="68580" marR="68580" marT="34290" marB="34290"/>
                </a:tc>
                <a:tc>
                  <a:txBody>
                    <a:bodyPr/>
                    <a:lstStyle/>
                    <a:p>
                      <a:r>
                        <a:rPr lang="en-US" sz="1400" dirty="0" smtClean="0"/>
                        <a:t>FY 2015/16</a:t>
                      </a:r>
                      <a:endParaRPr lang="en-US" sz="1400" dirty="0"/>
                    </a:p>
                  </a:txBody>
                  <a:tcPr marL="68580" marR="68580" marT="34290" marB="34290"/>
                </a:tc>
              </a:tr>
              <a:tr h="446981">
                <a:tc>
                  <a:txBody>
                    <a:bodyPr/>
                    <a:lstStyle/>
                    <a:p>
                      <a:r>
                        <a:rPr lang="en-US" sz="1400" dirty="0" smtClean="0"/>
                        <a:t>Performance</a:t>
                      </a:r>
                    </a:p>
                    <a:p>
                      <a:r>
                        <a:rPr lang="en-US" sz="1400" dirty="0" err="1" smtClean="0"/>
                        <a:t>Pflop</a:t>
                      </a:r>
                      <a:r>
                        <a:rPr lang="en-US" sz="1400" dirty="0" smtClean="0"/>
                        <a:t>/S</a:t>
                      </a:r>
                      <a:endParaRPr lang="en-US" sz="1400" dirty="0"/>
                    </a:p>
                  </a:txBody>
                  <a:tcPr marL="68580" marR="68580" marT="34290" marB="34290"/>
                </a:tc>
                <a:tc>
                  <a:txBody>
                    <a:bodyPr/>
                    <a:lstStyle/>
                    <a:p>
                      <a:r>
                        <a:rPr lang="en-US" sz="1400" dirty="0" smtClean="0"/>
                        <a:t>3.2</a:t>
                      </a:r>
                      <a:endParaRPr lang="en-US" sz="1400" dirty="0"/>
                    </a:p>
                  </a:txBody>
                  <a:tcPr marL="68580" marR="68580" marT="34290" marB="34290"/>
                </a:tc>
                <a:tc>
                  <a:txBody>
                    <a:bodyPr/>
                    <a:lstStyle/>
                    <a:p>
                      <a:r>
                        <a:rPr lang="en-US" sz="1400" dirty="0" smtClean="0"/>
                        <a:t>3.2 </a:t>
                      </a:r>
                      <a:endParaRPr lang="en-US" sz="1400" dirty="0"/>
                    </a:p>
                  </a:txBody>
                  <a:tcPr marL="68580" marR="68580" marT="34290" marB="34290"/>
                </a:tc>
                <a:tc>
                  <a:txBody>
                    <a:bodyPr/>
                    <a:lstStyle/>
                    <a:p>
                      <a:r>
                        <a:rPr lang="en-US" sz="1400" dirty="0" smtClean="0"/>
                        <a:t>42.2</a:t>
                      </a:r>
                      <a:endParaRPr lang="en-US" sz="1400" dirty="0"/>
                    </a:p>
                  </a:txBody>
                  <a:tcPr marL="68580" marR="68580" marT="34290" marB="34290"/>
                </a:tc>
              </a:tr>
              <a:tr h="373985">
                <a:tc>
                  <a:txBody>
                    <a:bodyPr/>
                    <a:lstStyle/>
                    <a:p>
                      <a:r>
                        <a:rPr lang="en-US" sz="1400" dirty="0" smtClean="0"/>
                        <a:t># of Nodes</a:t>
                      </a:r>
                      <a:endParaRPr lang="en-US" sz="1400" dirty="0"/>
                    </a:p>
                  </a:txBody>
                  <a:tcPr marL="68580" marR="68580" marT="34290" marB="34290"/>
                </a:tc>
                <a:tc>
                  <a:txBody>
                    <a:bodyPr/>
                    <a:lstStyle/>
                    <a:p>
                      <a:r>
                        <a:rPr lang="en-US" sz="1400" dirty="0" smtClean="0"/>
                        <a:t>9216</a:t>
                      </a:r>
                      <a:endParaRPr lang="en-US" sz="1400" dirty="0"/>
                    </a:p>
                  </a:txBody>
                  <a:tcPr marL="68580" marR="68580" marT="34290" marB="34290"/>
                </a:tc>
                <a:tc>
                  <a:txBody>
                    <a:bodyPr/>
                    <a:lstStyle/>
                    <a:p>
                      <a:r>
                        <a:rPr lang="en-US" sz="1400" dirty="0" smtClean="0"/>
                        <a:t>3096</a:t>
                      </a:r>
                      <a:endParaRPr lang="en-US" sz="1400" dirty="0"/>
                    </a:p>
                  </a:txBody>
                  <a:tcPr marL="68580" marR="68580" marT="34290" marB="34290"/>
                </a:tc>
                <a:tc>
                  <a:txBody>
                    <a:bodyPr/>
                    <a:lstStyle/>
                    <a:p>
                      <a:r>
                        <a:rPr lang="en-US" sz="1400" dirty="0" smtClean="0"/>
                        <a:t>&gt;19,000 </a:t>
                      </a:r>
                      <a:r>
                        <a:rPr lang="en-US" sz="1400" dirty="0" smtClean="0"/>
                        <a:t>(HSW,</a:t>
                      </a:r>
                      <a:r>
                        <a:rPr lang="en-US" sz="1400" baseline="0" dirty="0" smtClean="0"/>
                        <a:t> </a:t>
                      </a:r>
                      <a:r>
                        <a:rPr lang="en-US" sz="1400" baseline="0" dirty="0" smtClean="0"/>
                        <a:t>KNL)</a:t>
                      </a:r>
                      <a:endParaRPr lang="en-US" sz="1400" dirty="0"/>
                    </a:p>
                  </a:txBody>
                  <a:tcPr marL="68580" marR="68580" marT="34290" marB="34290"/>
                </a:tc>
              </a:tr>
              <a:tr h="281907">
                <a:tc>
                  <a:txBody>
                    <a:bodyPr/>
                    <a:lstStyle/>
                    <a:p>
                      <a:r>
                        <a:rPr lang="en-US" sz="1400" dirty="0" smtClean="0"/>
                        <a:t>Power</a:t>
                      </a:r>
                      <a:endParaRPr lang="en-US" sz="1400" dirty="0"/>
                    </a:p>
                  </a:txBody>
                  <a:tcPr marL="68580" marR="68580" marT="34290" marB="34290"/>
                </a:tc>
                <a:tc>
                  <a:txBody>
                    <a:bodyPr/>
                    <a:lstStyle/>
                    <a:p>
                      <a:r>
                        <a:rPr lang="en-US" sz="1400" dirty="0" smtClean="0"/>
                        <a:t>2.3 MW</a:t>
                      </a:r>
                      <a:endParaRPr lang="en-US" sz="1400" dirty="0"/>
                    </a:p>
                  </a:txBody>
                  <a:tcPr marL="68580" marR="68580" marT="34290" marB="34290"/>
                </a:tc>
                <a:tc>
                  <a:txBody>
                    <a:bodyPr/>
                    <a:lstStyle/>
                    <a:p>
                      <a:r>
                        <a:rPr lang="en-US" sz="1400" dirty="0" smtClean="0"/>
                        <a:t>1.1 MW</a:t>
                      </a:r>
                      <a:endParaRPr lang="en-US" sz="1400" dirty="0"/>
                    </a:p>
                  </a:txBody>
                  <a:tcPr marL="68580" marR="68580" marT="34290" marB="34290"/>
                </a:tc>
                <a:tc>
                  <a:txBody>
                    <a:bodyPr/>
                    <a:lstStyle/>
                    <a:p>
                      <a:r>
                        <a:rPr lang="en-US" sz="1400" dirty="0" smtClean="0"/>
                        <a:t>&lt; 10 MW</a:t>
                      </a:r>
                      <a:endParaRPr lang="en-US" sz="1400" dirty="0"/>
                    </a:p>
                  </a:txBody>
                  <a:tcPr marL="68580" marR="68580" marT="34290" marB="34290"/>
                </a:tc>
              </a:tr>
              <a:tr h="639526">
                <a:tc>
                  <a:txBody>
                    <a:bodyPr/>
                    <a:lstStyle/>
                    <a:p>
                      <a:r>
                        <a:rPr lang="en-US" sz="1400" dirty="0" smtClean="0"/>
                        <a:t>Facility area</a:t>
                      </a:r>
                      <a:r>
                        <a:rPr lang="en-US" sz="1400" baseline="0" dirty="0" smtClean="0"/>
                        <a:t> for Compute Clusters</a:t>
                      </a:r>
                      <a:endParaRPr lang="en-US" sz="1400" dirty="0"/>
                    </a:p>
                  </a:txBody>
                  <a:tcPr marL="68580" marR="68580" marT="34290" marB="34290"/>
                </a:tc>
                <a:tc>
                  <a:txBody>
                    <a:bodyPr/>
                    <a:lstStyle/>
                    <a:p>
                      <a:r>
                        <a:rPr lang="en-US" sz="1400" dirty="0" smtClean="0"/>
                        <a:t>546 </a:t>
                      </a:r>
                      <a:r>
                        <a:rPr lang="en-US" sz="1400" dirty="0" err="1" smtClean="0"/>
                        <a:t>sq</a:t>
                      </a:r>
                      <a:r>
                        <a:rPr lang="en-US" sz="1400" dirty="0" smtClean="0"/>
                        <a:t> </a:t>
                      </a:r>
                      <a:r>
                        <a:rPr lang="en-US" sz="1400" dirty="0" err="1" smtClean="0"/>
                        <a:t>mt</a:t>
                      </a:r>
                      <a:endParaRPr lang="en-US" sz="1400" dirty="0"/>
                    </a:p>
                  </a:txBody>
                  <a:tcPr marL="68580" marR="68580" marT="34290" marB="34290"/>
                </a:tc>
                <a:tc>
                  <a:txBody>
                    <a:bodyPr/>
                    <a:lstStyle/>
                    <a:p>
                      <a:r>
                        <a:rPr lang="en-US" sz="1400" dirty="0" smtClean="0"/>
                        <a:t>~182 </a:t>
                      </a:r>
                      <a:r>
                        <a:rPr lang="en-US" sz="1400" dirty="0" err="1" smtClean="0"/>
                        <a:t>sq</a:t>
                      </a:r>
                      <a:r>
                        <a:rPr lang="en-US" sz="1400" dirty="0" smtClean="0"/>
                        <a:t> </a:t>
                      </a:r>
                      <a:r>
                        <a:rPr lang="en-US" sz="1400" dirty="0" err="1" smtClean="0"/>
                        <a:t>mt</a:t>
                      </a:r>
                      <a:endParaRPr lang="en-US" sz="1400" dirty="0" smtClean="0"/>
                    </a:p>
                    <a:p>
                      <a:r>
                        <a:rPr lang="en-US" sz="1400" dirty="0" smtClean="0"/>
                        <a:t>(*Estimated)</a:t>
                      </a:r>
                      <a:endParaRPr lang="en-US" sz="1400" dirty="0"/>
                    </a:p>
                  </a:txBody>
                  <a:tcPr marL="68580" marR="68580" marT="34290" marB="34290"/>
                </a:tc>
                <a:tc>
                  <a:txBody>
                    <a:bodyPr/>
                    <a:lstStyle/>
                    <a:p>
                      <a:r>
                        <a:rPr lang="en-US" sz="1400" dirty="0" smtClean="0"/>
                        <a:t>&lt; 483 </a:t>
                      </a:r>
                      <a:r>
                        <a:rPr lang="en-US" sz="1400" dirty="0" err="1" smtClean="0"/>
                        <a:t>sq</a:t>
                      </a:r>
                      <a:r>
                        <a:rPr lang="en-US" sz="1400" dirty="0" smtClean="0"/>
                        <a:t> </a:t>
                      </a:r>
                      <a:r>
                        <a:rPr lang="en-US" sz="1400" dirty="0" err="1" smtClean="0"/>
                        <a:t>mt</a:t>
                      </a:r>
                      <a:endParaRPr lang="en-US" sz="1400" dirty="0"/>
                    </a:p>
                  </a:txBody>
                  <a:tcPr marL="68580" marR="68580" marT="34290" marB="34290"/>
                </a:tc>
              </a:tr>
              <a:tr h="721942">
                <a:tc>
                  <a:txBody>
                    <a:bodyPr/>
                    <a:lstStyle/>
                    <a:p>
                      <a:r>
                        <a:rPr lang="en-US" sz="1400" dirty="0" smtClean="0">
                          <a:solidFill>
                            <a:srgbClr val="FFFFFF"/>
                          </a:solidFill>
                        </a:rPr>
                        <a:t>How many </a:t>
                      </a:r>
                      <a:r>
                        <a:rPr lang="en-US" sz="1400" dirty="0" err="1" smtClean="0">
                          <a:solidFill>
                            <a:srgbClr val="FFFFFF"/>
                          </a:solidFill>
                        </a:rPr>
                        <a:t>Sq</a:t>
                      </a:r>
                      <a:r>
                        <a:rPr lang="en-US" sz="1400" dirty="0" smtClean="0">
                          <a:solidFill>
                            <a:srgbClr val="FFFFFF"/>
                          </a:solidFill>
                        </a:rPr>
                        <a:t> </a:t>
                      </a:r>
                      <a:r>
                        <a:rPr lang="en-US" sz="1400" dirty="0" err="1" smtClean="0">
                          <a:solidFill>
                            <a:srgbClr val="FFFFFF"/>
                          </a:solidFill>
                        </a:rPr>
                        <a:t>mt</a:t>
                      </a:r>
                      <a:r>
                        <a:rPr lang="en-US" sz="1400" dirty="0" smtClean="0">
                          <a:solidFill>
                            <a:srgbClr val="FFFFFF"/>
                          </a:solidFill>
                        </a:rPr>
                        <a:t> Per</a:t>
                      </a:r>
                      <a:r>
                        <a:rPr lang="en-US" sz="1400" baseline="0" dirty="0" smtClean="0">
                          <a:solidFill>
                            <a:srgbClr val="FFFFFF"/>
                          </a:solidFill>
                        </a:rPr>
                        <a:t> </a:t>
                      </a:r>
                      <a:r>
                        <a:rPr lang="en-US" sz="1400" baseline="0" dirty="0" err="1" smtClean="0">
                          <a:solidFill>
                            <a:srgbClr val="FFFFFF"/>
                          </a:solidFill>
                        </a:rPr>
                        <a:t>PFlop</a:t>
                      </a:r>
                      <a:endParaRPr lang="en-US" sz="1400" dirty="0">
                        <a:solidFill>
                          <a:srgbClr val="FFFFFF"/>
                        </a:solidFill>
                      </a:endParaRPr>
                    </a:p>
                  </a:txBody>
                  <a:tcPr marL="68580" marR="68580" marT="34290" marB="34290">
                    <a:solidFill>
                      <a:srgbClr val="00B050"/>
                    </a:solidFill>
                  </a:tcPr>
                </a:tc>
                <a:tc>
                  <a:txBody>
                    <a:bodyPr/>
                    <a:lstStyle/>
                    <a:p>
                      <a:r>
                        <a:rPr lang="en-US" sz="1400" dirty="0" smtClean="0">
                          <a:solidFill>
                            <a:srgbClr val="FFFFFF"/>
                          </a:solidFill>
                        </a:rPr>
                        <a:t>171</a:t>
                      </a:r>
                      <a:endParaRPr lang="en-US" sz="1400" dirty="0">
                        <a:solidFill>
                          <a:srgbClr val="FFFFFF"/>
                        </a:solidFill>
                      </a:endParaRPr>
                    </a:p>
                  </a:txBody>
                  <a:tcPr marL="68580" marR="68580" marT="34290" marB="34290">
                    <a:solidFill>
                      <a:srgbClr val="00B050"/>
                    </a:solidFill>
                  </a:tcPr>
                </a:tc>
                <a:tc>
                  <a:txBody>
                    <a:bodyPr/>
                    <a:lstStyle/>
                    <a:p>
                      <a:r>
                        <a:rPr lang="en-US" sz="1400" dirty="0" smtClean="0">
                          <a:solidFill>
                            <a:srgbClr val="FFFFFF"/>
                          </a:solidFill>
                        </a:rPr>
                        <a:t>57</a:t>
                      </a:r>
                      <a:endParaRPr lang="en-US" sz="1400" dirty="0">
                        <a:solidFill>
                          <a:srgbClr val="FFFFFF"/>
                        </a:solidFill>
                      </a:endParaRPr>
                    </a:p>
                  </a:txBody>
                  <a:tcPr marL="68580" marR="68580" marT="34290" marB="34290">
                    <a:solidFill>
                      <a:srgbClr val="00B050"/>
                    </a:solidFill>
                  </a:tcPr>
                </a:tc>
                <a:tc>
                  <a:txBody>
                    <a:bodyPr/>
                    <a:lstStyle/>
                    <a:p>
                      <a:r>
                        <a:rPr lang="en-US" sz="1400" dirty="0" smtClean="0">
                          <a:solidFill>
                            <a:srgbClr val="FFFFFF"/>
                          </a:solidFill>
                        </a:rPr>
                        <a:t>11.4</a:t>
                      </a:r>
                      <a:endParaRPr lang="en-US" sz="1400" dirty="0">
                        <a:solidFill>
                          <a:srgbClr val="FFFFFF"/>
                        </a:solidFill>
                      </a:endParaRPr>
                    </a:p>
                  </a:txBody>
                  <a:tcPr marL="68580" marR="68580" marT="34290" marB="34290">
                    <a:solidFill>
                      <a:srgbClr val="00B050"/>
                    </a:solidFill>
                  </a:tcPr>
                </a:tc>
              </a:tr>
            </a:tbl>
          </a:graphicData>
        </a:graphic>
      </p:graphicFrame>
      <p:sp>
        <p:nvSpPr>
          <p:cNvPr id="5" name="TextBox 4"/>
          <p:cNvSpPr txBox="1"/>
          <p:nvPr/>
        </p:nvSpPr>
        <p:spPr>
          <a:xfrm>
            <a:off x="735228" y="2792627"/>
            <a:ext cx="2501487" cy="253916"/>
          </a:xfrm>
          <a:prstGeom prst="rect">
            <a:avLst/>
          </a:prstGeom>
          <a:noFill/>
        </p:spPr>
        <p:txBody>
          <a:bodyPr wrap="square" lIns="68580" tIns="34290" rIns="68580" bIns="34290" rtlCol="0">
            <a:spAutoFit/>
          </a:bodyPr>
          <a:lstStyle/>
          <a:p>
            <a:r>
              <a:rPr lang="en-US" sz="1200" dirty="0" smtClean="0">
                <a:solidFill>
                  <a:srgbClr val="FFFFFF"/>
                </a:solidFill>
              </a:rPr>
              <a:t>LRZ </a:t>
            </a:r>
            <a:r>
              <a:rPr lang="en-US" sz="1200" dirty="0" err="1" smtClean="0">
                <a:solidFill>
                  <a:srgbClr val="FFFFFF"/>
                </a:solidFill>
              </a:rPr>
              <a:t>SuperMUC</a:t>
            </a:r>
            <a:r>
              <a:rPr lang="en-US" sz="1200" dirty="0" smtClean="0">
                <a:solidFill>
                  <a:srgbClr val="FFFFFF"/>
                </a:solidFill>
              </a:rPr>
              <a:t> System</a:t>
            </a:r>
            <a:endParaRPr lang="en-US" sz="1200" dirty="0">
              <a:solidFill>
                <a:srgbClr val="FFFFFF"/>
              </a:solidFill>
            </a:endParaRPr>
          </a:p>
        </p:txBody>
      </p:sp>
      <p:sp>
        <p:nvSpPr>
          <p:cNvPr id="14" name="TextBox 13"/>
          <p:cNvSpPr txBox="1"/>
          <p:nvPr/>
        </p:nvSpPr>
        <p:spPr>
          <a:xfrm>
            <a:off x="137587" y="4922257"/>
            <a:ext cx="1118336" cy="161583"/>
          </a:xfrm>
          <a:prstGeom prst="rect">
            <a:avLst/>
          </a:prstGeom>
          <a:noFill/>
        </p:spPr>
        <p:txBody>
          <a:bodyPr wrap="none" lIns="68580" tIns="34290" rIns="68580" bIns="34290" rtlCol="0">
            <a:spAutoFit/>
          </a:bodyPr>
          <a:lstStyle/>
          <a:p>
            <a:pPr defTabSz="914355"/>
            <a:r>
              <a:rPr lang="en-US" sz="600" i="1" dirty="0">
                <a:solidFill>
                  <a:srgbClr val="002060"/>
                </a:solidFill>
                <a:latin typeface="Intel Clear" panose="020B0604020203020204" pitchFamily="34" charset="0"/>
              </a:rPr>
              <a:t>Source: lrz.de trinity.lanl.gov</a:t>
            </a:r>
            <a:endParaRPr lang="en-US" sz="600" i="1" dirty="0">
              <a:solidFill>
                <a:prstClr val="white"/>
              </a:solidFill>
              <a:latin typeface="Intel Clear" panose="020B0604020203020204" pitchFamily="34" charset="0"/>
            </a:endParaRPr>
          </a:p>
        </p:txBody>
      </p:sp>
      <p:pic>
        <p:nvPicPr>
          <p:cNvPr id="15" name="Picture 14"/>
          <p:cNvPicPr>
            <a:picLocks noChangeAspect="1"/>
          </p:cNvPicPr>
          <p:nvPr/>
        </p:nvPicPr>
        <p:blipFill>
          <a:blip r:embed="rId3"/>
          <a:stretch>
            <a:fillRect/>
          </a:stretch>
        </p:blipFill>
        <p:spPr>
          <a:xfrm>
            <a:off x="300182" y="3230264"/>
            <a:ext cx="3772641" cy="1564157"/>
          </a:xfrm>
          <a:prstGeom prst="rect">
            <a:avLst/>
          </a:prstGeom>
        </p:spPr>
      </p:pic>
      <p:sp>
        <p:nvSpPr>
          <p:cNvPr id="16" name="TextBox 15"/>
          <p:cNvSpPr txBox="1"/>
          <p:nvPr/>
        </p:nvSpPr>
        <p:spPr>
          <a:xfrm>
            <a:off x="3056897" y="3479013"/>
            <a:ext cx="965228" cy="284693"/>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lIns="68580" tIns="34290" rIns="68580" bIns="34290" rtlCol="0">
            <a:spAutoFit/>
          </a:bodyPr>
          <a:lstStyle/>
          <a:p>
            <a:pPr algn="ctr"/>
            <a:r>
              <a:rPr lang="en-US" dirty="0" smtClean="0"/>
              <a:t>Phase 2</a:t>
            </a:r>
            <a:endParaRPr lang="en-US" dirty="0"/>
          </a:p>
        </p:txBody>
      </p:sp>
      <p:sp>
        <p:nvSpPr>
          <p:cNvPr id="17" name="TextBox 16"/>
          <p:cNvSpPr txBox="1"/>
          <p:nvPr/>
        </p:nvSpPr>
        <p:spPr>
          <a:xfrm>
            <a:off x="1084306" y="3258139"/>
            <a:ext cx="983596" cy="284693"/>
          </a:xfrm>
          <a:prstGeom prst="rect">
            <a:avLst/>
          </a:prstGeom>
        </p:spPr>
        <p:style>
          <a:lnRef idx="3">
            <a:schemeClr val="lt1"/>
          </a:lnRef>
          <a:fillRef idx="1">
            <a:schemeClr val="accent4"/>
          </a:fillRef>
          <a:effectRef idx="1">
            <a:schemeClr val="accent4"/>
          </a:effectRef>
          <a:fontRef idx="minor">
            <a:schemeClr val="lt1"/>
          </a:fontRef>
        </p:style>
        <p:txBody>
          <a:bodyPr wrap="square" lIns="68580" tIns="34290" rIns="68580" bIns="34290" rtlCol="0">
            <a:spAutoFit/>
          </a:bodyPr>
          <a:lstStyle/>
          <a:p>
            <a:pPr algn="ctr"/>
            <a:r>
              <a:rPr lang="en-US" dirty="0" smtClean="0"/>
              <a:t>Phase 1</a:t>
            </a:r>
            <a:endParaRPr lang="en-US" dirty="0"/>
          </a:p>
        </p:txBody>
      </p:sp>
      <p:sp>
        <p:nvSpPr>
          <p:cNvPr id="8" name="Down Arrow 7"/>
          <p:cNvSpPr/>
          <p:nvPr/>
        </p:nvSpPr>
        <p:spPr>
          <a:xfrm>
            <a:off x="3651422" y="3756012"/>
            <a:ext cx="34289" cy="124010"/>
          </a:xfrm>
          <a:prstGeom prst="downArrow">
            <a:avLst/>
          </a:prstGeom>
        </p:spPr>
        <p:style>
          <a:lnRef idx="2">
            <a:schemeClr val="dk1">
              <a:shade val="50000"/>
            </a:schemeClr>
          </a:lnRef>
          <a:fillRef idx="1">
            <a:schemeClr val="dk1"/>
          </a:fillRef>
          <a:effectRef idx="0">
            <a:schemeClr val="dk1"/>
          </a:effectRef>
          <a:fontRef idx="minor">
            <a:schemeClr val="lt1"/>
          </a:fontRef>
        </p:style>
        <p:txBody>
          <a:bodyPr lIns="68580" tIns="34290" rIns="68580" bIns="34290" rtlCol="0" anchor="ctr"/>
          <a:lstStyle/>
          <a:p>
            <a:pPr algn="ctr"/>
            <a:endParaRPr lang="en-US"/>
          </a:p>
        </p:txBody>
      </p:sp>
      <p:pic>
        <p:nvPicPr>
          <p:cNvPr id="6" name="Picture 5"/>
          <p:cNvPicPr>
            <a:picLocks noChangeAspect="1"/>
          </p:cNvPicPr>
          <p:nvPr/>
        </p:nvPicPr>
        <p:blipFill>
          <a:blip r:embed="rId4"/>
          <a:stretch>
            <a:fillRect/>
          </a:stretch>
        </p:blipFill>
        <p:spPr>
          <a:xfrm>
            <a:off x="696755" y="1038305"/>
            <a:ext cx="2360016" cy="1318354"/>
          </a:xfrm>
          <a:prstGeom prst="rect">
            <a:avLst/>
          </a:prstGeom>
        </p:spPr>
      </p:pic>
      <p:sp>
        <p:nvSpPr>
          <p:cNvPr id="3" name="Slide Number Placeholder 2"/>
          <p:cNvSpPr>
            <a:spLocks noGrp="1"/>
          </p:cNvSpPr>
          <p:nvPr>
            <p:ph type="sldNum" sz="quarter" idx="4"/>
          </p:nvPr>
        </p:nvSpPr>
        <p:spPr>
          <a:xfrm>
            <a:off x="6917531" y="4830854"/>
            <a:ext cx="2057400" cy="273844"/>
          </a:xfrm>
        </p:spPr>
        <p:txBody>
          <a:bodyPr/>
          <a:lstStyle/>
          <a:p>
            <a:fld id="{B41F42F8-25E4-4D1B-BD30-C90591184289}" type="slidenum">
              <a:rPr lang="en-US" smtClean="0"/>
              <a:t>50</a:t>
            </a:fld>
            <a:endParaRPr lang="en-US"/>
          </a:p>
        </p:txBody>
      </p:sp>
    </p:spTree>
    <p:extLst>
      <p:ext uri="{BB962C8B-B14F-4D97-AF65-F5344CB8AC3E}">
        <p14:creationId xmlns:p14="http://schemas.microsoft.com/office/powerpoint/2010/main" val="1074212805"/>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6294" y="100849"/>
            <a:ext cx="7760153" cy="534421"/>
          </a:xfrm>
        </p:spPr>
        <p:txBody>
          <a:bodyPr/>
          <a:lstStyle/>
          <a:p>
            <a:r>
              <a:rPr lang="en-US" dirty="0"/>
              <a:t>How many </a:t>
            </a:r>
            <a:r>
              <a:rPr lang="en-US" dirty="0" err="1"/>
              <a:t>Sq</a:t>
            </a:r>
            <a:r>
              <a:rPr lang="en-US" dirty="0"/>
              <a:t> </a:t>
            </a:r>
            <a:r>
              <a:rPr lang="en-US" dirty="0" err="1"/>
              <a:t>mt</a:t>
            </a:r>
            <a:r>
              <a:rPr lang="en-US" dirty="0"/>
              <a:t> Per </a:t>
            </a:r>
            <a:r>
              <a:rPr lang="en-US" dirty="0" err="1"/>
              <a:t>PFlop</a:t>
            </a:r>
            <a:r>
              <a:rPr lang="en-US" dirty="0"/>
              <a:t>?</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4129328683"/>
              </p:ext>
            </p:extLst>
          </p:nvPr>
        </p:nvGraphicFramePr>
        <p:xfrm>
          <a:off x="3577801" y="1107028"/>
          <a:ext cx="5497796" cy="3548091"/>
        </p:xfrm>
        <a:graphic>
          <a:graphicData uri="http://schemas.openxmlformats.org/drawingml/2006/table">
            <a:tbl>
              <a:tblPr firstRow="1" bandRow="1">
                <a:tableStyleId>{5C22544A-7EE6-4342-B048-85BDC9FD1C3A}</a:tableStyleId>
              </a:tblPr>
              <a:tblGrid>
                <a:gridCol w="1164885"/>
                <a:gridCol w="954091"/>
                <a:gridCol w="1113810"/>
                <a:gridCol w="1101382"/>
                <a:gridCol w="1163628"/>
              </a:tblGrid>
              <a:tr h="446999">
                <a:tc>
                  <a:txBody>
                    <a:bodyPr/>
                    <a:lstStyle/>
                    <a:p>
                      <a:r>
                        <a:rPr lang="en-US" sz="1400" b="0" dirty="0" smtClean="0"/>
                        <a:t>System Feature</a:t>
                      </a:r>
                      <a:endParaRPr lang="en-US" sz="1400" b="0" dirty="0"/>
                    </a:p>
                  </a:txBody>
                  <a:tcPr marL="68580" marR="68580" marT="34290" marB="34290"/>
                </a:tc>
                <a:tc>
                  <a:txBody>
                    <a:bodyPr/>
                    <a:lstStyle/>
                    <a:p>
                      <a:r>
                        <a:rPr lang="en-US" sz="1400" b="0" dirty="0" smtClean="0"/>
                        <a:t>LRZ Phase 1 Details </a:t>
                      </a:r>
                      <a:endParaRPr lang="en-US" sz="1400" b="0" dirty="0"/>
                    </a:p>
                  </a:txBody>
                  <a:tcPr marL="68580" marR="68580" marT="34290" marB="34290"/>
                </a:tc>
                <a:tc>
                  <a:txBody>
                    <a:bodyPr/>
                    <a:lstStyle/>
                    <a:p>
                      <a:r>
                        <a:rPr lang="en-US" sz="1400" b="0" dirty="0" smtClean="0"/>
                        <a:t>LRZ Phase 2</a:t>
                      </a:r>
                      <a:r>
                        <a:rPr lang="en-US" sz="1400" b="0" baseline="0" dirty="0" smtClean="0"/>
                        <a:t> Details</a:t>
                      </a:r>
                      <a:endParaRPr lang="en-US" sz="1400" b="0" dirty="0"/>
                    </a:p>
                  </a:txBody>
                  <a:tcPr marL="68580" marR="68580" marT="34290" marB="34290"/>
                </a:tc>
                <a:tc>
                  <a:txBody>
                    <a:bodyPr/>
                    <a:lstStyle/>
                    <a:p>
                      <a:r>
                        <a:rPr lang="en-US" sz="1400" b="0" dirty="0" smtClean="0"/>
                        <a:t>Trinity</a:t>
                      </a:r>
                    </a:p>
                    <a:p>
                      <a:r>
                        <a:rPr lang="en-US" sz="1400" b="0" dirty="0" smtClean="0"/>
                        <a:t>Details</a:t>
                      </a:r>
                      <a:endParaRPr lang="en-US" sz="1400" b="0" dirty="0"/>
                    </a:p>
                  </a:txBody>
                  <a:tcPr marL="68580" marR="68580" marT="34290" marB="34290"/>
                </a:tc>
                <a:tc>
                  <a:txBody>
                    <a:bodyPr/>
                    <a:lstStyle/>
                    <a:p>
                      <a:r>
                        <a:rPr lang="en-US" sz="1400" b="0" dirty="0" smtClean="0"/>
                        <a:t>Aurora Details</a:t>
                      </a:r>
                      <a:endParaRPr lang="en-US" sz="1400" b="0" dirty="0"/>
                    </a:p>
                  </a:txBody>
                  <a:tcPr marL="68580" marR="68580" marT="34290" marB="34290"/>
                </a:tc>
              </a:tr>
              <a:tr h="474408">
                <a:tc>
                  <a:txBody>
                    <a:bodyPr/>
                    <a:lstStyle/>
                    <a:p>
                      <a:r>
                        <a:rPr lang="en-US" sz="1400" dirty="0" smtClean="0"/>
                        <a:t>Year</a:t>
                      </a:r>
                      <a:endParaRPr lang="en-US" sz="1400" dirty="0"/>
                    </a:p>
                  </a:txBody>
                  <a:tcPr marL="68580" marR="68580" marT="34290" marB="34290"/>
                </a:tc>
                <a:tc>
                  <a:txBody>
                    <a:bodyPr/>
                    <a:lstStyle/>
                    <a:p>
                      <a:r>
                        <a:rPr lang="en-US" sz="1400" dirty="0" smtClean="0"/>
                        <a:t>2012</a:t>
                      </a:r>
                      <a:endParaRPr lang="en-US" sz="1400" dirty="0"/>
                    </a:p>
                  </a:txBody>
                  <a:tcPr marL="68580" marR="68580" marT="34290" marB="34290"/>
                </a:tc>
                <a:tc>
                  <a:txBody>
                    <a:bodyPr/>
                    <a:lstStyle/>
                    <a:p>
                      <a:r>
                        <a:rPr lang="en-US" sz="1400" dirty="0" smtClean="0"/>
                        <a:t>2015</a:t>
                      </a:r>
                      <a:endParaRPr lang="en-US" sz="1400" dirty="0"/>
                    </a:p>
                  </a:txBody>
                  <a:tcPr marL="68580" marR="68580" marT="34290" marB="34290"/>
                </a:tc>
                <a:tc>
                  <a:txBody>
                    <a:bodyPr/>
                    <a:lstStyle/>
                    <a:p>
                      <a:r>
                        <a:rPr lang="en-US" sz="1400" dirty="0" smtClean="0"/>
                        <a:t>FY 2015/16</a:t>
                      </a:r>
                      <a:endParaRPr lang="en-US" sz="1400" dirty="0"/>
                    </a:p>
                  </a:txBody>
                  <a:tcPr marL="68580" marR="68580" marT="34290" marB="34290"/>
                </a:tc>
                <a:tc>
                  <a:txBody>
                    <a:bodyPr/>
                    <a:lstStyle/>
                    <a:p>
                      <a:r>
                        <a:rPr lang="en-US" sz="1400" dirty="0" smtClean="0"/>
                        <a:t>2018</a:t>
                      </a:r>
                      <a:endParaRPr lang="en-US" sz="1400" dirty="0"/>
                    </a:p>
                  </a:txBody>
                  <a:tcPr marL="68580" marR="68580" marT="34290" marB="34290"/>
                </a:tc>
              </a:tr>
              <a:tr h="452413">
                <a:tc>
                  <a:txBody>
                    <a:bodyPr/>
                    <a:lstStyle/>
                    <a:p>
                      <a:r>
                        <a:rPr lang="en-US" sz="1400" dirty="0" smtClean="0"/>
                        <a:t>Performance</a:t>
                      </a:r>
                    </a:p>
                    <a:p>
                      <a:r>
                        <a:rPr lang="en-US" sz="1400" dirty="0" err="1" smtClean="0"/>
                        <a:t>Pflop</a:t>
                      </a:r>
                      <a:r>
                        <a:rPr lang="en-US" sz="1400" dirty="0" smtClean="0"/>
                        <a:t>/S</a:t>
                      </a:r>
                      <a:endParaRPr lang="en-US" sz="1400" dirty="0"/>
                    </a:p>
                  </a:txBody>
                  <a:tcPr marL="68580" marR="68580" marT="34290" marB="34290"/>
                </a:tc>
                <a:tc>
                  <a:txBody>
                    <a:bodyPr/>
                    <a:lstStyle/>
                    <a:p>
                      <a:r>
                        <a:rPr lang="en-US" sz="1400" dirty="0" smtClean="0"/>
                        <a:t>3.2</a:t>
                      </a:r>
                      <a:endParaRPr lang="en-US" sz="1400" dirty="0"/>
                    </a:p>
                  </a:txBody>
                  <a:tcPr marL="68580" marR="68580" marT="34290" marB="34290"/>
                </a:tc>
                <a:tc>
                  <a:txBody>
                    <a:bodyPr/>
                    <a:lstStyle/>
                    <a:p>
                      <a:r>
                        <a:rPr lang="en-US" sz="1400" dirty="0" smtClean="0"/>
                        <a:t>3.2 </a:t>
                      </a:r>
                      <a:endParaRPr lang="en-US" sz="1400" dirty="0"/>
                    </a:p>
                  </a:txBody>
                  <a:tcPr marL="68580" marR="68580" marT="34290" marB="34290"/>
                </a:tc>
                <a:tc>
                  <a:txBody>
                    <a:bodyPr/>
                    <a:lstStyle/>
                    <a:p>
                      <a:r>
                        <a:rPr lang="en-US" sz="1400" dirty="0" smtClean="0"/>
                        <a:t>42.2</a:t>
                      </a:r>
                      <a:endParaRPr lang="en-US" sz="1400" dirty="0"/>
                    </a:p>
                  </a:txBody>
                  <a:tcPr marL="68580" marR="68580" marT="34290" marB="34290"/>
                </a:tc>
                <a:tc>
                  <a:txBody>
                    <a:bodyPr/>
                    <a:lstStyle/>
                    <a:p>
                      <a:r>
                        <a:rPr lang="en-US" sz="1400" dirty="0" smtClean="0"/>
                        <a:t>180</a:t>
                      </a:r>
                      <a:endParaRPr lang="en-US" sz="1400" dirty="0"/>
                    </a:p>
                  </a:txBody>
                  <a:tcPr marL="68580" marR="68580" marT="34290" marB="34290"/>
                </a:tc>
              </a:tr>
              <a:tr h="441990">
                <a:tc>
                  <a:txBody>
                    <a:bodyPr/>
                    <a:lstStyle/>
                    <a:p>
                      <a:r>
                        <a:rPr lang="en-US" sz="1400" dirty="0" smtClean="0"/>
                        <a:t># of Nodes</a:t>
                      </a:r>
                      <a:endParaRPr lang="en-US" sz="1400" dirty="0"/>
                    </a:p>
                  </a:txBody>
                  <a:tcPr marL="68580" marR="68580" marT="34290" marB="34290"/>
                </a:tc>
                <a:tc>
                  <a:txBody>
                    <a:bodyPr/>
                    <a:lstStyle/>
                    <a:p>
                      <a:r>
                        <a:rPr lang="en-US" sz="1400" dirty="0" smtClean="0"/>
                        <a:t>9216</a:t>
                      </a:r>
                      <a:endParaRPr lang="en-US" sz="1400" dirty="0"/>
                    </a:p>
                  </a:txBody>
                  <a:tcPr marL="68580" marR="68580" marT="34290" marB="34290"/>
                </a:tc>
                <a:tc>
                  <a:txBody>
                    <a:bodyPr/>
                    <a:lstStyle/>
                    <a:p>
                      <a:r>
                        <a:rPr lang="en-US" sz="1400" dirty="0" smtClean="0"/>
                        <a:t>3096</a:t>
                      </a:r>
                    </a:p>
                    <a:p>
                      <a:r>
                        <a:rPr lang="en-US" sz="1400" dirty="0" smtClean="0"/>
                        <a:t>(HSW)</a:t>
                      </a:r>
                      <a:endParaRPr lang="en-US" sz="1400" dirty="0"/>
                    </a:p>
                  </a:txBody>
                  <a:tcPr marL="68580" marR="68580" marT="34290" marB="34290"/>
                </a:tc>
                <a:tc>
                  <a:txBody>
                    <a:bodyPr/>
                    <a:lstStyle/>
                    <a:p>
                      <a:r>
                        <a:rPr lang="en-US" sz="1400" dirty="0" smtClean="0"/>
                        <a:t>&gt;19,000 </a:t>
                      </a:r>
                      <a:r>
                        <a:rPr lang="en-US" sz="1400" dirty="0" smtClean="0"/>
                        <a:t>(HSW,</a:t>
                      </a:r>
                      <a:r>
                        <a:rPr lang="en-US" sz="1400" baseline="0" dirty="0" smtClean="0"/>
                        <a:t> </a:t>
                      </a:r>
                      <a:r>
                        <a:rPr lang="en-US" sz="1400" baseline="0" dirty="0" smtClean="0"/>
                        <a:t>KNL)</a:t>
                      </a:r>
                      <a:endParaRPr lang="en-US" sz="1400" dirty="0"/>
                    </a:p>
                  </a:txBody>
                  <a:tcPr marL="68580" marR="68580" marT="34290" marB="34290"/>
                </a:tc>
                <a:tc>
                  <a:txBody>
                    <a:bodyPr/>
                    <a:lstStyle/>
                    <a:p>
                      <a:r>
                        <a:rPr lang="en-US" sz="1400" dirty="0" smtClean="0"/>
                        <a:t>&gt;50,000</a:t>
                      </a:r>
                    </a:p>
                    <a:p>
                      <a:r>
                        <a:rPr lang="en-US" sz="1400" dirty="0" smtClean="0"/>
                        <a:t>KNH</a:t>
                      </a:r>
                      <a:endParaRPr lang="en-US" sz="1400" dirty="0"/>
                    </a:p>
                  </a:txBody>
                  <a:tcPr marL="68580" marR="68580" marT="34290" marB="34290"/>
                </a:tc>
              </a:tr>
              <a:tr h="268144">
                <a:tc>
                  <a:txBody>
                    <a:bodyPr/>
                    <a:lstStyle/>
                    <a:p>
                      <a:r>
                        <a:rPr lang="en-US" sz="1400" dirty="0" smtClean="0"/>
                        <a:t>Power</a:t>
                      </a:r>
                      <a:endParaRPr lang="en-US" sz="1400" dirty="0"/>
                    </a:p>
                  </a:txBody>
                  <a:tcPr marL="68580" marR="68580" marT="34290" marB="34290"/>
                </a:tc>
                <a:tc>
                  <a:txBody>
                    <a:bodyPr/>
                    <a:lstStyle/>
                    <a:p>
                      <a:r>
                        <a:rPr lang="en-US" sz="1400" dirty="0" smtClean="0"/>
                        <a:t>2.3 MW</a:t>
                      </a:r>
                      <a:endParaRPr lang="en-US" sz="1400" dirty="0"/>
                    </a:p>
                  </a:txBody>
                  <a:tcPr marL="68580" marR="68580" marT="34290" marB="34290"/>
                </a:tc>
                <a:tc>
                  <a:txBody>
                    <a:bodyPr/>
                    <a:lstStyle/>
                    <a:p>
                      <a:r>
                        <a:rPr lang="en-US" sz="1400" dirty="0" smtClean="0"/>
                        <a:t>1.1 MW</a:t>
                      </a:r>
                      <a:endParaRPr lang="en-US" sz="1400" dirty="0"/>
                    </a:p>
                  </a:txBody>
                  <a:tcPr marL="68580" marR="68580" marT="34290" marB="34290"/>
                </a:tc>
                <a:tc>
                  <a:txBody>
                    <a:bodyPr/>
                    <a:lstStyle/>
                    <a:p>
                      <a:r>
                        <a:rPr lang="en-US" sz="1400" dirty="0" smtClean="0"/>
                        <a:t>&lt; 10 MW</a:t>
                      </a:r>
                      <a:endParaRPr lang="en-US" sz="1400" dirty="0"/>
                    </a:p>
                  </a:txBody>
                  <a:tcPr marL="68580" marR="68580" marT="34290" marB="34290"/>
                </a:tc>
                <a:tc>
                  <a:txBody>
                    <a:bodyPr/>
                    <a:lstStyle/>
                    <a:p>
                      <a:r>
                        <a:rPr lang="en-US" sz="1400" dirty="0" smtClean="0"/>
                        <a:t>13 MW</a:t>
                      </a:r>
                      <a:endParaRPr lang="en-US" sz="1400" dirty="0"/>
                    </a:p>
                  </a:txBody>
                  <a:tcPr marL="68580" marR="68580" marT="34290" marB="34290"/>
                </a:tc>
              </a:tr>
              <a:tr h="660046">
                <a:tc>
                  <a:txBody>
                    <a:bodyPr/>
                    <a:lstStyle/>
                    <a:p>
                      <a:r>
                        <a:rPr lang="en-US" sz="1400" dirty="0" smtClean="0"/>
                        <a:t>Facility area</a:t>
                      </a:r>
                      <a:r>
                        <a:rPr lang="en-US" sz="1400" baseline="0" dirty="0" smtClean="0"/>
                        <a:t> for Compute Clusters</a:t>
                      </a:r>
                      <a:endParaRPr lang="en-US" sz="1400" dirty="0"/>
                    </a:p>
                  </a:txBody>
                  <a:tcPr marL="68580" marR="68580" marT="34290" marB="34290"/>
                </a:tc>
                <a:tc>
                  <a:txBody>
                    <a:bodyPr/>
                    <a:lstStyle/>
                    <a:p>
                      <a:r>
                        <a:rPr lang="en-US" sz="1400" dirty="0" smtClean="0"/>
                        <a:t>~546 </a:t>
                      </a:r>
                      <a:r>
                        <a:rPr lang="en-US" sz="1400" dirty="0" err="1" smtClean="0"/>
                        <a:t>sq</a:t>
                      </a:r>
                      <a:r>
                        <a:rPr lang="en-US" sz="1400" dirty="0" smtClean="0"/>
                        <a:t> </a:t>
                      </a:r>
                      <a:r>
                        <a:rPr lang="en-US" sz="1400" dirty="0" err="1" smtClean="0"/>
                        <a:t>mt</a:t>
                      </a:r>
                      <a:endParaRPr lang="en-US" sz="1400" dirty="0"/>
                    </a:p>
                  </a:txBody>
                  <a:tcPr marL="68580" marR="68580" marT="34290" marB="34290"/>
                </a:tc>
                <a:tc>
                  <a:txBody>
                    <a:bodyPr/>
                    <a:lstStyle/>
                    <a:p>
                      <a:r>
                        <a:rPr lang="en-US" sz="1400" dirty="0" smtClean="0"/>
                        <a:t>~182 </a:t>
                      </a:r>
                      <a:r>
                        <a:rPr lang="en-US" sz="1400" dirty="0" err="1" smtClean="0"/>
                        <a:t>sq</a:t>
                      </a:r>
                      <a:r>
                        <a:rPr lang="en-US" sz="1400" dirty="0" smtClean="0"/>
                        <a:t> </a:t>
                      </a:r>
                      <a:r>
                        <a:rPr lang="en-US" sz="1400" dirty="0" err="1" smtClean="0"/>
                        <a:t>mt</a:t>
                      </a:r>
                      <a:endParaRPr lang="en-US" sz="1400" dirty="0" smtClean="0"/>
                    </a:p>
                    <a:p>
                      <a:r>
                        <a:rPr lang="en-US" sz="1400" dirty="0" smtClean="0"/>
                        <a:t>(*Estimated)</a:t>
                      </a:r>
                      <a:endParaRPr lang="en-US" sz="1400" dirty="0"/>
                    </a:p>
                  </a:txBody>
                  <a:tcPr marL="68580" marR="68580" marT="34290" marB="34290"/>
                </a:tc>
                <a:tc>
                  <a:txBody>
                    <a:bodyPr/>
                    <a:lstStyle/>
                    <a:p>
                      <a:r>
                        <a:rPr lang="en-US" sz="1400" dirty="0" smtClean="0"/>
                        <a:t>&lt; 483 </a:t>
                      </a:r>
                      <a:r>
                        <a:rPr lang="en-US" sz="1400" dirty="0" err="1" smtClean="0"/>
                        <a:t>sq</a:t>
                      </a:r>
                      <a:r>
                        <a:rPr lang="en-US" sz="1400" dirty="0" smtClean="0"/>
                        <a:t> </a:t>
                      </a:r>
                      <a:r>
                        <a:rPr lang="en-US" sz="1400" dirty="0" err="1" smtClean="0"/>
                        <a:t>mt</a:t>
                      </a:r>
                      <a:endParaRPr lang="en-US" sz="1400" dirty="0"/>
                    </a:p>
                  </a:txBody>
                  <a:tcPr marL="68580" marR="68580" marT="34290" marB="34290"/>
                </a:tc>
                <a:tc>
                  <a:txBody>
                    <a:bodyPr/>
                    <a:lstStyle/>
                    <a:p>
                      <a:r>
                        <a:rPr lang="en-US" sz="1400" dirty="0" smtClean="0"/>
                        <a:t>~279 </a:t>
                      </a:r>
                      <a:r>
                        <a:rPr lang="en-US" sz="1400" dirty="0" err="1" smtClean="0"/>
                        <a:t>sq</a:t>
                      </a:r>
                      <a:r>
                        <a:rPr lang="en-US" sz="1400" dirty="0" smtClean="0"/>
                        <a:t> </a:t>
                      </a:r>
                      <a:r>
                        <a:rPr lang="en-US" sz="1400" dirty="0" err="1" smtClean="0"/>
                        <a:t>mt</a:t>
                      </a:r>
                      <a:endParaRPr lang="en-US" sz="1400" dirty="0"/>
                    </a:p>
                  </a:txBody>
                  <a:tcPr marL="68580" marR="68580" marT="34290" marB="34290"/>
                </a:tc>
              </a:tr>
              <a:tr h="597184">
                <a:tc>
                  <a:txBody>
                    <a:bodyPr/>
                    <a:lstStyle/>
                    <a:p>
                      <a:r>
                        <a:rPr lang="en-US" sz="1400" dirty="0" smtClean="0">
                          <a:solidFill>
                            <a:srgbClr val="FFFFFF"/>
                          </a:solidFill>
                        </a:rPr>
                        <a:t>How many </a:t>
                      </a:r>
                      <a:r>
                        <a:rPr lang="en-US" sz="1400" dirty="0" err="1" smtClean="0">
                          <a:solidFill>
                            <a:srgbClr val="FFFFFF"/>
                          </a:solidFill>
                        </a:rPr>
                        <a:t>Sq</a:t>
                      </a:r>
                      <a:r>
                        <a:rPr lang="en-US" sz="1400" dirty="0" smtClean="0">
                          <a:solidFill>
                            <a:srgbClr val="FFFFFF"/>
                          </a:solidFill>
                        </a:rPr>
                        <a:t> </a:t>
                      </a:r>
                      <a:r>
                        <a:rPr lang="en-US" sz="1400" dirty="0" err="1" smtClean="0">
                          <a:solidFill>
                            <a:srgbClr val="FFFFFF"/>
                          </a:solidFill>
                        </a:rPr>
                        <a:t>mt</a:t>
                      </a:r>
                      <a:r>
                        <a:rPr lang="en-US" sz="1400" dirty="0" smtClean="0">
                          <a:solidFill>
                            <a:srgbClr val="FFFFFF"/>
                          </a:solidFill>
                        </a:rPr>
                        <a:t> Per</a:t>
                      </a:r>
                      <a:r>
                        <a:rPr lang="en-US" sz="1400" baseline="0" dirty="0" smtClean="0">
                          <a:solidFill>
                            <a:srgbClr val="FFFFFF"/>
                          </a:solidFill>
                        </a:rPr>
                        <a:t> </a:t>
                      </a:r>
                      <a:r>
                        <a:rPr lang="en-US" sz="1400" baseline="0" dirty="0" err="1" smtClean="0">
                          <a:solidFill>
                            <a:srgbClr val="FFFFFF"/>
                          </a:solidFill>
                        </a:rPr>
                        <a:t>PFlop</a:t>
                      </a:r>
                      <a:endParaRPr lang="en-US" sz="1400" dirty="0">
                        <a:solidFill>
                          <a:srgbClr val="FFFFFF"/>
                        </a:solidFill>
                      </a:endParaRPr>
                    </a:p>
                  </a:txBody>
                  <a:tcPr marL="68580" marR="68580" marT="34290" marB="34290">
                    <a:solidFill>
                      <a:srgbClr val="00B050"/>
                    </a:solidFill>
                  </a:tcPr>
                </a:tc>
                <a:tc>
                  <a:txBody>
                    <a:bodyPr/>
                    <a:lstStyle/>
                    <a:p>
                      <a:r>
                        <a:rPr lang="en-US" sz="1400" dirty="0" smtClean="0">
                          <a:solidFill>
                            <a:srgbClr val="FFFFFF"/>
                          </a:solidFill>
                        </a:rPr>
                        <a:t>171</a:t>
                      </a:r>
                      <a:endParaRPr lang="en-US" sz="1400" dirty="0">
                        <a:solidFill>
                          <a:srgbClr val="FFFFFF"/>
                        </a:solidFill>
                      </a:endParaRPr>
                    </a:p>
                  </a:txBody>
                  <a:tcPr marL="68580" marR="68580" marT="34290" marB="34290">
                    <a:solidFill>
                      <a:srgbClr val="00B050"/>
                    </a:solidFill>
                  </a:tcPr>
                </a:tc>
                <a:tc>
                  <a:txBody>
                    <a:bodyPr/>
                    <a:lstStyle/>
                    <a:p>
                      <a:r>
                        <a:rPr lang="en-US" sz="1400" dirty="0" smtClean="0">
                          <a:solidFill>
                            <a:srgbClr val="FFFFFF"/>
                          </a:solidFill>
                        </a:rPr>
                        <a:t>57</a:t>
                      </a:r>
                      <a:endParaRPr lang="en-US" sz="1400" dirty="0">
                        <a:solidFill>
                          <a:srgbClr val="FFFFFF"/>
                        </a:solidFill>
                      </a:endParaRPr>
                    </a:p>
                  </a:txBody>
                  <a:tcPr marL="68580" marR="68580" marT="34290" marB="34290">
                    <a:solidFill>
                      <a:srgbClr val="00B050"/>
                    </a:solidFill>
                  </a:tcPr>
                </a:tc>
                <a:tc>
                  <a:txBody>
                    <a:bodyPr/>
                    <a:lstStyle/>
                    <a:p>
                      <a:r>
                        <a:rPr lang="en-US" sz="1400" dirty="0" smtClean="0">
                          <a:solidFill>
                            <a:srgbClr val="FFFFFF"/>
                          </a:solidFill>
                        </a:rPr>
                        <a:t>11.4</a:t>
                      </a:r>
                      <a:endParaRPr lang="en-US" sz="1400" dirty="0">
                        <a:solidFill>
                          <a:srgbClr val="FFFFFF"/>
                        </a:solidFill>
                      </a:endParaRPr>
                    </a:p>
                  </a:txBody>
                  <a:tcPr marL="68580" marR="68580" marT="34290" marB="34290">
                    <a:solidFill>
                      <a:srgbClr val="00B050"/>
                    </a:solidFill>
                  </a:tcPr>
                </a:tc>
                <a:tc>
                  <a:txBody>
                    <a:bodyPr/>
                    <a:lstStyle/>
                    <a:p>
                      <a:r>
                        <a:rPr lang="en-US" sz="1400" dirty="0" smtClean="0">
                          <a:solidFill>
                            <a:srgbClr val="FFFFFF"/>
                          </a:solidFill>
                        </a:rPr>
                        <a:t>1.5</a:t>
                      </a:r>
                      <a:endParaRPr lang="en-US" sz="1400" dirty="0">
                        <a:solidFill>
                          <a:srgbClr val="FFFFFF"/>
                        </a:solidFill>
                      </a:endParaRPr>
                    </a:p>
                  </a:txBody>
                  <a:tcPr marL="68580" marR="68580" marT="34290" marB="34290">
                    <a:solidFill>
                      <a:srgbClr val="00B050"/>
                    </a:solidFill>
                  </a:tcPr>
                </a:tc>
              </a:tr>
            </a:tbl>
          </a:graphicData>
        </a:graphic>
      </p:graphicFrame>
      <p:pic>
        <p:nvPicPr>
          <p:cNvPr id="1026" name="Picture 2" descr="http://newsroom.intel.com/servlet/JiveServlet/showImage/38-9237-6218/Aurora-Aerial-Reflection-Floor_bw.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0183" y="865824"/>
            <a:ext cx="2839277" cy="1597567"/>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137588" y="4922257"/>
            <a:ext cx="613061" cy="161583"/>
          </a:xfrm>
          <a:prstGeom prst="rect">
            <a:avLst/>
          </a:prstGeom>
          <a:noFill/>
        </p:spPr>
        <p:txBody>
          <a:bodyPr wrap="none" lIns="68580" tIns="34290" rIns="68580" bIns="34290" rtlCol="0">
            <a:spAutoFit/>
          </a:bodyPr>
          <a:lstStyle/>
          <a:p>
            <a:pPr defTabSz="914355"/>
            <a:r>
              <a:rPr lang="en-US" sz="600" i="1" dirty="0">
                <a:solidFill>
                  <a:srgbClr val="002060"/>
                </a:solidFill>
                <a:latin typeface="Intel Clear" panose="020B0604020203020204" pitchFamily="34" charset="0"/>
              </a:rPr>
              <a:t>Source: lrz.de</a:t>
            </a:r>
            <a:endParaRPr lang="en-US" sz="600" i="1" dirty="0">
              <a:solidFill>
                <a:prstClr val="white"/>
              </a:solidFill>
              <a:latin typeface="Intel Clear" panose="020B0604020203020204" pitchFamily="34" charset="0"/>
            </a:endParaRPr>
          </a:p>
        </p:txBody>
      </p:sp>
      <p:grpSp>
        <p:nvGrpSpPr>
          <p:cNvPr id="6" name="Group 5"/>
          <p:cNvGrpSpPr/>
          <p:nvPr/>
        </p:nvGrpSpPr>
        <p:grpSpPr>
          <a:xfrm>
            <a:off x="300183" y="2737089"/>
            <a:ext cx="2748572" cy="2124622"/>
            <a:chOff x="400243" y="3637798"/>
            <a:chExt cx="5030188" cy="2754763"/>
          </a:xfrm>
        </p:grpSpPr>
        <p:sp>
          <p:nvSpPr>
            <p:cNvPr id="5" name="TextBox 4"/>
            <p:cNvSpPr txBox="1"/>
            <p:nvPr/>
          </p:nvSpPr>
          <p:spPr>
            <a:xfrm>
              <a:off x="590875" y="3637798"/>
              <a:ext cx="3447775" cy="678402"/>
            </a:xfrm>
            <a:prstGeom prst="rect">
              <a:avLst/>
            </a:prstGeom>
            <a:noFill/>
          </p:spPr>
          <p:txBody>
            <a:bodyPr wrap="square" rtlCol="0">
              <a:spAutoFit/>
            </a:bodyPr>
            <a:lstStyle/>
            <a:p>
              <a:r>
                <a:rPr lang="en-US" dirty="0" smtClean="0">
                  <a:solidFill>
                    <a:srgbClr val="FFFFFF"/>
                  </a:solidFill>
                </a:rPr>
                <a:t>LRZ </a:t>
              </a:r>
              <a:r>
                <a:rPr lang="en-US" dirty="0" err="1" smtClean="0">
                  <a:solidFill>
                    <a:srgbClr val="FFFFFF"/>
                  </a:solidFill>
                </a:rPr>
                <a:t>SuperMUC</a:t>
              </a:r>
              <a:r>
                <a:rPr lang="en-US" dirty="0" smtClean="0">
                  <a:solidFill>
                    <a:srgbClr val="FFFFFF"/>
                  </a:solidFill>
                </a:rPr>
                <a:t> System</a:t>
              </a:r>
              <a:endParaRPr lang="en-US" dirty="0">
                <a:solidFill>
                  <a:srgbClr val="FFFFFF"/>
                </a:solidFill>
              </a:endParaRPr>
            </a:p>
          </p:txBody>
        </p:sp>
        <p:pic>
          <p:nvPicPr>
            <p:cNvPr id="15" name="Picture 14"/>
            <p:cNvPicPr>
              <a:picLocks noChangeAspect="1"/>
            </p:cNvPicPr>
            <p:nvPr/>
          </p:nvPicPr>
          <p:blipFill>
            <a:blip r:embed="rId4"/>
            <a:stretch>
              <a:fillRect/>
            </a:stretch>
          </p:blipFill>
          <p:spPr>
            <a:xfrm>
              <a:off x="400243" y="4307018"/>
              <a:ext cx="5030188" cy="2085543"/>
            </a:xfrm>
            <a:prstGeom prst="rect">
              <a:avLst/>
            </a:prstGeom>
          </p:spPr>
        </p:pic>
        <p:sp>
          <p:nvSpPr>
            <p:cNvPr id="16" name="TextBox 15"/>
            <p:cNvSpPr txBox="1"/>
            <p:nvPr/>
          </p:nvSpPr>
          <p:spPr>
            <a:xfrm>
              <a:off x="3820471" y="4638684"/>
              <a:ext cx="1542363" cy="399060"/>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pPr algn="ctr"/>
              <a:r>
                <a:rPr lang="en-US" dirty="0" smtClean="0"/>
                <a:t>Phase 2</a:t>
              </a:r>
              <a:endParaRPr lang="en-US" dirty="0"/>
            </a:p>
          </p:txBody>
        </p:sp>
        <p:sp>
          <p:nvSpPr>
            <p:cNvPr id="17" name="TextBox 16"/>
            <p:cNvSpPr txBox="1"/>
            <p:nvPr/>
          </p:nvSpPr>
          <p:spPr>
            <a:xfrm>
              <a:off x="1445743" y="4344187"/>
              <a:ext cx="1698190" cy="399060"/>
            </a:xfrm>
            <a:prstGeom prst="rect">
              <a:avLst/>
            </a:prstGeom>
          </p:spPr>
          <p:style>
            <a:lnRef idx="3">
              <a:schemeClr val="lt1"/>
            </a:lnRef>
            <a:fillRef idx="1">
              <a:schemeClr val="accent4"/>
            </a:fillRef>
            <a:effectRef idx="1">
              <a:schemeClr val="accent4"/>
            </a:effectRef>
            <a:fontRef idx="minor">
              <a:schemeClr val="lt1"/>
            </a:fontRef>
          </p:style>
          <p:txBody>
            <a:bodyPr wrap="square" rtlCol="0">
              <a:spAutoFit/>
            </a:bodyPr>
            <a:lstStyle/>
            <a:p>
              <a:pPr algn="ctr"/>
              <a:r>
                <a:rPr lang="en-US" dirty="0" smtClean="0"/>
                <a:t>Phase 1</a:t>
              </a:r>
              <a:endParaRPr lang="en-US" dirty="0"/>
            </a:p>
          </p:txBody>
        </p:sp>
        <p:sp>
          <p:nvSpPr>
            <p:cNvPr id="8" name="Down Arrow 7"/>
            <p:cNvSpPr/>
            <p:nvPr/>
          </p:nvSpPr>
          <p:spPr>
            <a:xfrm>
              <a:off x="4868562" y="5008016"/>
              <a:ext cx="45719" cy="165346"/>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sp>
        <p:nvSpPr>
          <p:cNvPr id="3" name="TextBox 2"/>
          <p:cNvSpPr txBox="1"/>
          <p:nvPr/>
        </p:nvSpPr>
        <p:spPr>
          <a:xfrm>
            <a:off x="4931936" y="643232"/>
            <a:ext cx="846438" cy="284693"/>
          </a:xfrm>
          <a:prstGeom prst="rect">
            <a:avLst/>
          </a:prstGeom>
          <a:solidFill>
            <a:schemeClr val="bg1">
              <a:lumMod val="85000"/>
            </a:schemeClr>
          </a:solidFill>
        </p:spPr>
        <p:txBody>
          <a:bodyPr wrap="square" lIns="68580" tIns="34290" rIns="68580" bIns="34290" rtlCol="0">
            <a:spAutoFit/>
          </a:bodyPr>
          <a:lstStyle/>
          <a:p>
            <a:pPr algn="ctr"/>
            <a:r>
              <a:rPr lang="en-US" dirty="0" smtClean="0"/>
              <a:t>Past</a:t>
            </a:r>
            <a:endParaRPr lang="en-US" dirty="0"/>
          </a:p>
        </p:txBody>
      </p:sp>
      <p:sp>
        <p:nvSpPr>
          <p:cNvPr id="7" name="Down Arrow 6"/>
          <p:cNvSpPr/>
          <p:nvPr/>
        </p:nvSpPr>
        <p:spPr>
          <a:xfrm>
            <a:off x="5333532" y="920231"/>
            <a:ext cx="34289" cy="149309"/>
          </a:xfrm>
          <a:prstGeom prst="downArrow">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sp>
        <p:nvSpPr>
          <p:cNvPr id="9" name="TextBox 8"/>
          <p:cNvSpPr txBox="1"/>
          <p:nvPr/>
        </p:nvSpPr>
        <p:spPr>
          <a:xfrm>
            <a:off x="5954917" y="643232"/>
            <a:ext cx="1458372" cy="284693"/>
          </a:xfrm>
          <a:prstGeom prst="rect">
            <a:avLst/>
          </a:prstGeom>
          <a:solidFill>
            <a:schemeClr val="bg1">
              <a:lumMod val="85000"/>
            </a:schemeClr>
          </a:solidFill>
        </p:spPr>
        <p:txBody>
          <a:bodyPr wrap="square" lIns="68580" tIns="34290" rIns="68580" bIns="34290" rtlCol="0">
            <a:spAutoFit/>
          </a:bodyPr>
          <a:lstStyle/>
          <a:p>
            <a:pPr algn="ctr"/>
            <a:r>
              <a:rPr lang="en-US" dirty="0" smtClean="0"/>
              <a:t>2015/16</a:t>
            </a:r>
            <a:endParaRPr lang="en-US" dirty="0"/>
          </a:p>
        </p:txBody>
      </p:sp>
      <p:sp>
        <p:nvSpPr>
          <p:cNvPr id="11" name="TextBox 10"/>
          <p:cNvSpPr txBox="1"/>
          <p:nvPr/>
        </p:nvSpPr>
        <p:spPr>
          <a:xfrm>
            <a:off x="7823843" y="647015"/>
            <a:ext cx="846438" cy="284693"/>
          </a:xfrm>
          <a:prstGeom prst="rect">
            <a:avLst/>
          </a:prstGeom>
          <a:solidFill>
            <a:schemeClr val="bg1">
              <a:lumMod val="85000"/>
            </a:schemeClr>
          </a:solidFill>
        </p:spPr>
        <p:txBody>
          <a:bodyPr wrap="square" lIns="68580" tIns="34290" rIns="68580" bIns="34290" rtlCol="0">
            <a:spAutoFit/>
          </a:bodyPr>
          <a:lstStyle/>
          <a:p>
            <a:pPr algn="ctr"/>
            <a:r>
              <a:rPr lang="en-US" dirty="0" smtClean="0"/>
              <a:t>Future</a:t>
            </a:r>
            <a:endParaRPr lang="en-US" dirty="0"/>
          </a:p>
        </p:txBody>
      </p:sp>
      <p:sp>
        <p:nvSpPr>
          <p:cNvPr id="12" name="Down Arrow 11"/>
          <p:cNvSpPr/>
          <p:nvPr/>
        </p:nvSpPr>
        <p:spPr>
          <a:xfrm>
            <a:off x="8229917" y="939106"/>
            <a:ext cx="34289" cy="149309"/>
          </a:xfrm>
          <a:prstGeom prst="downArrow">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sp>
        <p:nvSpPr>
          <p:cNvPr id="18" name="Down Arrow 17"/>
          <p:cNvSpPr/>
          <p:nvPr/>
        </p:nvSpPr>
        <p:spPr>
          <a:xfrm>
            <a:off x="6666958" y="920231"/>
            <a:ext cx="34289" cy="149309"/>
          </a:xfrm>
          <a:prstGeom prst="downArrow">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sp>
        <p:nvSpPr>
          <p:cNvPr id="19" name="Rounded Rectangle 18"/>
          <p:cNvSpPr/>
          <p:nvPr/>
        </p:nvSpPr>
        <p:spPr>
          <a:xfrm>
            <a:off x="168585" y="4844696"/>
            <a:ext cx="3909242" cy="298804"/>
          </a:xfrm>
          <a:prstGeom prst="roundRect">
            <a:avLst/>
          </a:prstGeom>
          <a:noFill/>
          <a:ln>
            <a:noFill/>
          </a:ln>
        </p:spPr>
        <p:style>
          <a:lnRef idx="1">
            <a:schemeClr val="dk1"/>
          </a:lnRef>
          <a:fillRef idx="3">
            <a:schemeClr val="dk1"/>
          </a:fillRef>
          <a:effectRef idx="2">
            <a:schemeClr val="dk1"/>
          </a:effectRef>
          <a:fontRef idx="minor">
            <a:schemeClr val="lt1"/>
          </a:fontRef>
        </p:style>
        <p:txBody>
          <a:bodyPr lIns="68580" tIns="34290" rIns="68580" bIns="34290" rtlCol="0" anchor="ctr"/>
          <a:lstStyle/>
          <a:p>
            <a:r>
              <a:rPr lang="en-US" sz="1100" dirty="0" smtClean="0"/>
              <a:t>Note: not an official Intel projection</a:t>
            </a:r>
            <a:endParaRPr lang="en-US" sz="1100" dirty="0"/>
          </a:p>
        </p:txBody>
      </p:sp>
      <p:sp>
        <p:nvSpPr>
          <p:cNvPr id="10" name="Slide Number Placeholder 9"/>
          <p:cNvSpPr>
            <a:spLocks noGrp="1"/>
          </p:cNvSpPr>
          <p:nvPr>
            <p:ph type="sldNum" sz="quarter" idx="4"/>
          </p:nvPr>
        </p:nvSpPr>
        <p:spPr>
          <a:xfrm>
            <a:off x="6917531" y="4830854"/>
            <a:ext cx="2057400" cy="273844"/>
          </a:xfrm>
        </p:spPr>
        <p:txBody>
          <a:bodyPr/>
          <a:lstStyle/>
          <a:p>
            <a:fld id="{B41F42F8-25E4-4D1B-BD30-C90591184289}" type="slidenum">
              <a:rPr lang="en-US" smtClean="0"/>
              <a:t>51</a:t>
            </a:fld>
            <a:endParaRPr lang="en-US"/>
          </a:p>
        </p:txBody>
      </p:sp>
    </p:spTree>
    <p:extLst>
      <p:ext uri="{BB962C8B-B14F-4D97-AF65-F5344CB8AC3E}">
        <p14:creationId xmlns:p14="http://schemas.microsoft.com/office/powerpoint/2010/main" val="3318807"/>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6294" y="100849"/>
            <a:ext cx="7760153" cy="534421"/>
          </a:xfrm>
        </p:spPr>
        <p:txBody>
          <a:bodyPr/>
          <a:lstStyle/>
          <a:p>
            <a:r>
              <a:rPr lang="en-US" dirty="0" smtClean="0"/>
              <a:t>Significant improvement in Power efficiency</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011054833"/>
              </p:ext>
            </p:extLst>
          </p:nvPr>
        </p:nvGraphicFramePr>
        <p:xfrm>
          <a:off x="4162548" y="1038306"/>
          <a:ext cx="4837830" cy="3737989"/>
        </p:xfrm>
        <a:graphic>
          <a:graphicData uri="http://schemas.openxmlformats.org/drawingml/2006/table">
            <a:tbl>
              <a:tblPr firstRow="1" bandRow="1">
                <a:tableStyleId>{5C22544A-7EE6-4342-B048-85BDC9FD1C3A}</a:tableStyleId>
              </a:tblPr>
              <a:tblGrid>
                <a:gridCol w="967566"/>
                <a:gridCol w="967566"/>
                <a:gridCol w="907093"/>
                <a:gridCol w="1088511"/>
                <a:gridCol w="907094"/>
              </a:tblGrid>
              <a:tr h="650126">
                <a:tc>
                  <a:txBody>
                    <a:bodyPr/>
                    <a:lstStyle/>
                    <a:p>
                      <a:r>
                        <a:rPr lang="en-US" sz="1400" b="0" dirty="0" smtClean="0"/>
                        <a:t>System Feature</a:t>
                      </a:r>
                      <a:endParaRPr lang="en-US" sz="1400" b="0" dirty="0"/>
                    </a:p>
                  </a:txBody>
                  <a:tcPr marL="68580" marR="68580" marT="34290" marB="34290"/>
                </a:tc>
                <a:tc>
                  <a:txBody>
                    <a:bodyPr/>
                    <a:lstStyle/>
                    <a:p>
                      <a:r>
                        <a:rPr lang="en-US" sz="1400" b="0" dirty="0" smtClean="0"/>
                        <a:t>LRZ Phase 1 Details </a:t>
                      </a:r>
                      <a:endParaRPr lang="en-US" sz="1400" b="0" dirty="0"/>
                    </a:p>
                  </a:txBody>
                  <a:tcPr marL="68580" marR="68580" marT="34290" marB="34290"/>
                </a:tc>
                <a:tc>
                  <a:txBody>
                    <a:bodyPr/>
                    <a:lstStyle/>
                    <a:p>
                      <a:r>
                        <a:rPr lang="en-US" sz="1400" b="0" dirty="0" smtClean="0"/>
                        <a:t>LRZ Phase 2</a:t>
                      </a:r>
                      <a:r>
                        <a:rPr lang="en-US" sz="1400" b="0" baseline="0" dirty="0" smtClean="0"/>
                        <a:t> Details</a:t>
                      </a:r>
                      <a:endParaRPr lang="en-US" sz="1400" b="0" dirty="0"/>
                    </a:p>
                  </a:txBody>
                  <a:tcPr marL="68580" marR="68580" marT="34290" marB="34290"/>
                </a:tc>
                <a:tc>
                  <a:txBody>
                    <a:bodyPr/>
                    <a:lstStyle/>
                    <a:p>
                      <a:r>
                        <a:rPr lang="en-US" sz="1400" b="0" dirty="0" smtClean="0"/>
                        <a:t>Trinity</a:t>
                      </a:r>
                    </a:p>
                    <a:p>
                      <a:r>
                        <a:rPr lang="en-US" sz="1400" b="0" dirty="0" smtClean="0"/>
                        <a:t>Details</a:t>
                      </a:r>
                      <a:endParaRPr lang="en-US" sz="1400" b="0" dirty="0"/>
                    </a:p>
                  </a:txBody>
                  <a:tcPr marL="68580" marR="68580" marT="34290" marB="34290"/>
                </a:tc>
                <a:tc>
                  <a:txBody>
                    <a:bodyPr/>
                    <a:lstStyle/>
                    <a:p>
                      <a:r>
                        <a:rPr lang="en-US" sz="1400" b="0" dirty="0" smtClean="0"/>
                        <a:t>Aurora Details</a:t>
                      </a:r>
                      <a:endParaRPr lang="en-US" sz="1400" b="0" dirty="0"/>
                    </a:p>
                  </a:txBody>
                  <a:tcPr marL="68580" marR="68580" marT="34290" marB="34290"/>
                </a:tc>
              </a:tr>
              <a:tr h="454389">
                <a:tc>
                  <a:txBody>
                    <a:bodyPr/>
                    <a:lstStyle/>
                    <a:p>
                      <a:r>
                        <a:rPr lang="en-US" sz="1400" dirty="0" smtClean="0"/>
                        <a:t>Year</a:t>
                      </a:r>
                      <a:endParaRPr lang="en-US" sz="1400" dirty="0"/>
                    </a:p>
                  </a:txBody>
                  <a:tcPr marL="68580" marR="68580" marT="34290" marB="34290"/>
                </a:tc>
                <a:tc>
                  <a:txBody>
                    <a:bodyPr/>
                    <a:lstStyle/>
                    <a:p>
                      <a:r>
                        <a:rPr lang="en-US" sz="1400" dirty="0" smtClean="0"/>
                        <a:t>2012</a:t>
                      </a:r>
                      <a:endParaRPr lang="en-US" sz="1400" dirty="0"/>
                    </a:p>
                  </a:txBody>
                  <a:tcPr marL="68580" marR="68580" marT="34290" marB="34290"/>
                </a:tc>
                <a:tc>
                  <a:txBody>
                    <a:bodyPr/>
                    <a:lstStyle/>
                    <a:p>
                      <a:r>
                        <a:rPr lang="en-US" sz="1400" dirty="0" smtClean="0"/>
                        <a:t>2015</a:t>
                      </a:r>
                      <a:endParaRPr lang="en-US" sz="1400" dirty="0"/>
                    </a:p>
                  </a:txBody>
                  <a:tcPr marL="68580" marR="68580" marT="34290" marB="34290"/>
                </a:tc>
                <a:tc>
                  <a:txBody>
                    <a:bodyPr/>
                    <a:lstStyle/>
                    <a:p>
                      <a:r>
                        <a:rPr lang="en-US" sz="1400" dirty="0" smtClean="0"/>
                        <a:t>FY 2015/16</a:t>
                      </a:r>
                      <a:endParaRPr lang="en-US" sz="1400" dirty="0"/>
                    </a:p>
                  </a:txBody>
                  <a:tcPr marL="68580" marR="68580" marT="34290" marB="34290"/>
                </a:tc>
                <a:tc>
                  <a:txBody>
                    <a:bodyPr/>
                    <a:lstStyle/>
                    <a:p>
                      <a:r>
                        <a:rPr lang="en-US" sz="1400" dirty="0" smtClean="0"/>
                        <a:t>2018</a:t>
                      </a:r>
                      <a:endParaRPr lang="en-US" sz="1400" dirty="0"/>
                    </a:p>
                  </a:txBody>
                  <a:tcPr marL="68580" marR="68580" marT="34290" marB="34290"/>
                </a:tc>
              </a:tr>
              <a:tr h="65012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Performance -</a:t>
                      </a:r>
                      <a:r>
                        <a:rPr lang="en-US" sz="1400" dirty="0" err="1" smtClean="0"/>
                        <a:t>Pflop</a:t>
                      </a:r>
                      <a:r>
                        <a:rPr lang="en-US" sz="1400" dirty="0" smtClean="0"/>
                        <a:t>/s</a:t>
                      </a:r>
                    </a:p>
                  </a:txBody>
                  <a:tcPr marL="68580" marR="68580" marT="34290" marB="34290"/>
                </a:tc>
                <a:tc>
                  <a:txBody>
                    <a:bodyPr/>
                    <a:lstStyle/>
                    <a:p>
                      <a:r>
                        <a:rPr lang="en-US" sz="1400" dirty="0" smtClean="0"/>
                        <a:t>3.2</a:t>
                      </a:r>
                      <a:endParaRPr lang="en-US" sz="1400" dirty="0"/>
                    </a:p>
                  </a:txBody>
                  <a:tcPr marL="68580" marR="68580" marT="34290" marB="34290"/>
                </a:tc>
                <a:tc>
                  <a:txBody>
                    <a:bodyPr/>
                    <a:lstStyle/>
                    <a:p>
                      <a:r>
                        <a:rPr lang="en-US" sz="1400" dirty="0" smtClean="0"/>
                        <a:t>3.2</a:t>
                      </a:r>
                      <a:endParaRPr lang="en-US" sz="1400" dirty="0"/>
                    </a:p>
                  </a:txBody>
                  <a:tcPr marL="68580" marR="68580" marT="34290" marB="34290"/>
                </a:tc>
                <a:tc>
                  <a:txBody>
                    <a:bodyPr/>
                    <a:lstStyle/>
                    <a:p>
                      <a:r>
                        <a:rPr lang="en-US" sz="1400" dirty="0" smtClean="0"/>
                        <a:t>42.2</a:t>
                      </a:r>
                      <a:endParaRPr lang="en-US" sz="1400" dirty="0"/>
                    </a:p>
                  </a:txBody>
                  <a:tcPr marL="68580" marR="68580" marT="34290" marB="34290"/>
                </a:tc>
                <a:tc>
                  <a:txBody>
                    <a:bodyPr/>
                    <a:lstStyle/>
                    <a:p>
                      <a:r>
                        <a:rPr lang="en-US" sz="1400" dirty="0" smtClean="0"/>
                        <a:t>180</a:t>
                      </a:r>
                      <a:endParaRPr lang="en-US" sz="1400" dirty="0"/>
                    </a:p>
                  </a:txBody>
                  <a:tcPr marL="68580" marR="68580" marT="34290" marB="34290"/>
                </a:tc>
              </a:tr>
              <a:tr h="442257">
                <a:tc>
                  <a:txBody>
                    <a:bodyPr/>
                    <a:lstStyle/>
                    <a:p>
                      <a:r>
                        <a:rPr lang="en-US" sz="1400" dirty="0" smtClean="0"/>
                        <a:t># of Nodes</a:t>
                      </a:r>
                      <a:endParaRPr lang="en-US" sz="1400" dirty="0"/>
                    </a:p>
                  </a:txBody>
                  <a:tcPr marL="68580" marR="68580" marT="34290" marB="34290"/>
                </a:tc>
                <a:tc>
                  <a:txBody>
                    <a:bodyPr/>
                    <a:lstStyle/>
                    <a:p>
                      <a:r>
                        <a:rPr lang="en-US" sz="1400" dirty="0" smtClean="0"/>
                        <a:t>9216</a:t>
                      </a:r>
                      <a:endParaRPr lang="en-US" sz="1400" dirty="0"/>
                    </a:p>
                  </a:txBody>
                  <a:tcPr marL="68580" marR="68580" marT="34290" marB="34290"/>
                </a:tc>
                <a:tc>
                  <a:txBody>
                    <a:bodyPr/>
                    <a:lstStyle/>
                    <a:p>
                      <a:r>
                        <a:rPr lang="en-US" sz="1400" dirty="0" smtClean="0"/>
                        <a:t>3096</a:t>
                      </a:r>
                      <a:endParaRPr lang="en-US" sz="1400" dirty="0"/>
                    </a:p>
                  </a:txBody>
                  <a:tcPr marL="68580" marR="68580" marT="34290" marB="34290"/>
                </a:tc>
                <a:tc>
                  <a:txBody>
                    <a:bodyPr/>
                    <a:lstStyle/>
                    <a:p>
                      <a:r>
                        <a:rPr lang="en-US" sz="1400" dirty="0" smtClean="0"/>
                        <a:t>&gt;19,000 </a:t>
                      </a:r>
                      <a:r>
                        <a:rPr lang="en-US" sz="1400" dirty="0" smtClean="0"/>
                        <a:t>(HSW,</a:t>
                      </a:r>
                      <a:r>
                        <a:rPr lang="en-US" sz="1400" baseline="0" dirty="0" smtClean="0"/>
                        <a:t>KNL</a:t>
                      </a:r>
                      <a:r>
                        <a:rPr lang="en-US" sz="1400" baseline="0" dirty="0" smtClean="0"/>
                        <a:t>)</a:t>
                      </a:r>
                      <a:endParaRPr lang="en-US" sz="1400" dirty="0"/>
                    </a:p>
                  </a:txBody>
                  <a:tcPr marL="68580" marR="68580" marT="34290" marB="34290"/>
                </a:tc>
                <a:tc>
                  <a:txBody>
                    <a:bodyPr/>
                    <a:lstStyle/>
                    <a:p>
                      <a:r>
                        <a:rPr lang="en-US" sz="1400" dirty="0" smtClean="0"/>
                        <a:t>&gt;50,000</a:t>
                      </a:r>
                      <a:endParaRPr lang="en-US" sz="1400" dirty="0"/>
                    </a:p>
                  </a:txBody>
                  <a:tcPr marL="68580" marR="68580" marT="34290" marB="34290"/>
                </a:tc>
              </a:tr>
              <a:tr h="258652">
                <a:tc>
                  <a:txBody>
                    <a:bodyPr/>
                    <a:lstStyle/>
                    <a:p>
                      <a:r>
                        <a:rPr lang="en-US" sz="1400" dirty="0" smtClean="0"/>
                        <a:t>Power</a:t>
                      </a:r>
                      <a:endParaRPr lang="en-US" sz="1400" dirty="0"/>
                    </a:p>
                  </a:txBody>
                  <a:tcPr marL="68580" marR="68580" marT="34290" marB="34290"/>
                </a:tc>
                <a:tc>
                  <a:txBody>
                    <a:bodyPr/>
                    <a:lstStyle/>
                    <a:p>
                      <a:r>
                        <a:rPr lang="en-US" sz="1400" dirty="0" smtClean="0"/>
                        <a:t>2.3 MW</a:t>
                      </a:r>
                      <a:endParaRPr lang="en-US" sz="1400" dirty="0"/>
                    </a:p>
                  </a:txBody>
                  <a:tcPr marL="68580" marR="68580" marT="34290" marB="34290"/>
                </a:tc>
                <a:tc>
                  <a:txBody>
                    <a:bodyPr/>
                    <a:lstStyle/>
                    <a:p>
                      <a:r>
                        <a:rPr lang="en-US" sz="1400" dirty="0" smtClean="0"/>
                        <a:t>1.1 MW</a:t>
                      </a:r>
                      <a:endParaRPr lang="en-US" sz="1400" dirty="0"/>
                    </a:p>
                  </a:txBody>
                  <a:tcPr marL="68580" marR="68580" marT="34290" marB="34290"/>
                </a:tc>
                <a:tc>
                  <a:txBody>
                    <a:bodyPr/>
                    <a:lstStyle/>
                    <a:p>
                      <a:r>
                        <a:rPr lang="en-US" sz="1400" dirty="0" smtClean="0"/>
                        <a:t>&lt; 10 MW</a:t>
                      </a:r>
                      <a:endParaRPr lang="en-US" sz="1400" dirty="0"/>
                    </a:p>
                  </a:txBody>
                  <a:tcPr marL="68580" marR="68580" marT="34290" marB="34290"/>
                </a:tc>
                <a:tc>
                  <a:txBody>
                    <a:bodyPr/>
                    <a:lstStyle/>
                    <a:p>
                      <a:r>
                        <a:rPr lang="en-US" sz="1400" dirty="0" smtClean="0"/>
                        <a:t>13 MW</a:t>
                      </a:r>
                      <a:endParaRPr lang="en-US" sz="1400" dirty="0"/>
                    </a:p>
                  </a:txBody>
                  <a:tcPr marL="68580" marR="68580" marT="34290" marB="34290"/>
                </a:tc>
              </a:tr>
              <a:tr h="1147575">
                <a:tc>
                  <a:txBody>
                    <a:bodyPr/>
                    <a:lstStyle/>
                    <a:p>
                      <a:r>
                        <a:rPr lang="en-US" sz="1400" dirty="0" smtClean="0">
                          <a:solidFill>
                            <a:schemeClr val="tx1"/>
                          </a:solidFill>
                        </a:rPr>
                        <a:t>System Power Efficiency (</a:t>
                      </a:r>
                      <a:r>
                        <a:rPr lang="en-US" sz="1400" dirty="0" err="1" smtClean="0">
                          <a:solidFill>
                            <a:schemeClr val="tx1"/>
                          </a:solidFill>
                        </a:rPr>
                        <a:t>GFlops</a:t>
                      </a:r>
                      <a:r>
                        <a:rPr lang="en-US" sz="1400" dirty="0" smtClean="0">
                          <a:solidFill>
                            <a:schemeClr val="tx1"/>
                          </a:solidFill>
                        </a:rPr>
                        <a:t>/Watt)</a:t>
                      </a:r>
                      <a:endParaRPr lang="en-US" sz="1400" dirty="0">
                        <a:solidFill>
                          <a:schemeClr val="tx1"/>
                        </a:solidFill>
                      </a:endParaRPr>
                    </a:p>
                  </a:txBody>
                  <a:tcPr marL="68580" marR="68580" marT="34290" marB="34290">
                    <a:solidFill>
                      <a:srgbClr val="00B050"/>
                    </a:solidFill>
                  </a:tcPr>
                </a:tc>
                <a:tc>
                  <a:txBody>
                    <a:bodyPr/>
                    <a:lstStyle/>
                    <a:p>
                      <a:r>
                        <a:rPr lang="en-US" sz="1400" dirty="0" smtClean="0">
                          <a:solidFill>
                            <a:schemeClr val="tx1"/>
                          </a:solidFill>
                        </a:rPr>
                        <a:t>1.4</a:t>
                      </a:r>
                      <a:endParaRPr lang="en-US" sz="1400" dirty="0">
                        <a:solidFill>
                          <a:schemeClr val="tx1"/>
                        </a:solidFill>
                      </a:endParaRPr>
                    </a:p>
                  </a:txBody>
                  <a:tcPr marL="68580" marR="68580" marT="34290" marB="34290">
                    <a:solidFill>
                      <a:srgbClr val="00B050"/>
                    </a:solidFill>
                  </a:tcPr>
                </a:tc>
                <a:tc>
                  <a:txBody>
                    <a:bodyPr/>
                    <a:lstStyle/>
                    <a:p>
                      <a:r>
                        <a:rPr lang="en-US" sz="1400" dirty="0" smtClean="0">
                          <a:solidFill>
                            <a:schemeClr val="tx1"/>
                          </a:solidFill>
                        </a:rPr>
                        <a:t>2.9</a:t>
                      </a:r>
                      <a:endParaRPr lang="en-US" sz="1400" dirty="0">
                        <a:solidFill>
                          <a:schemeClr val="tx1"/>
                        </a:solidFill>
                      </a:endParaRPr>
                    </a:p>
                  </a:txBody>
                  <a:tcPr marL="68580" marR="68580" marT="34290" marB="34290">
                    <a:solidFill>
                      <a:srgbClr val="00B050"/>
                    </a:solidFill>
                  </a:tcPr>
                </a:tc>
                <a:tc>
                  <a:txBody>
                    <a:bodyPr/>
                    <a:lstStyle/>
                    <a:p>
                      <a:r>
                        <a:rPr lang="en-US" sz="1400" dirty="0" smtClean="0">
                          <a:solidFill>
                            <a:schemeClr val="tx1"/>
                          </a:solidFill>
                        </a:rPr>
                        <a:t>4.2</a:t>
                      </a:r>
                      <a:endParaRPr lang="en-US" sz="1400" dirty="0">
                        <a:solidFill>
                          <a:schemeClr val="tx1"/>
                        </a:solidFill>
                      </a:endParaRPr>
                    </a:p>
                  </a:txBody>
                  <a:tcPr marL="68580" marR="68580" marT="34290" marB="34290">
                    <a:solidFill>
                      <a:srgbClr val="00B050"/>
                    </a:solidFill>
                  </a:tcPr>
                </a:tc>
                <a:tc>
                  <a:txBody>
                    <a:bodyPr/>
                    <a:lstStyle/>
                    <a:p>
                      <a:r>
                        <a:rPr lang="en-US" sz="1400" dirty="0" smtClean="0">
                          <a:solidFill>
                            <a:schemeClr val="tx1"/>
                          </a:solidFill>
                        </a:rPr>
                        <a:t>13.8</a:t>
                      </a:r>
                      <a:endParaRPr lang="en-US" sz="1400" dirty="0">
                        <a:solidFill>
                          <a:schemeClr val="tx1"/>
                        </a:solidFill>
                      </a:endParaRPr>
                    </a:p>
                  </a:txBody>
                  <a:tcPr marL="68580" marR="68580" marT="34290" marB="34290">
                    <a:solidFill>
                      <a:srgbClr val="00B050"/>
                    </a:solidFill>
                  </a:tcPr>
                </a:tc>
              </a:tr>
            </a:tbl>
          </a:graphicData>
        </a:graphic>
      </p:graphicFrame>
      <p:pic>
        <p:nvPicPr>
          <p:cNvPr id="1026" name="Picture 2" descr="http://newsroom.intel.com/servlet/JiveServlet/showImage/38-9237-6218/Aurora-Aerial-Reflection-Floor_bw.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4346" y="865824"/>
            <a:ext cx="3014662" cy="169625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735228" y="2943827"/>
            <a:ext cx="1779373" cy="253916"/>
          </a:xfrm>
          <a:prstGeom prst="rect">
            <a:avLst/>
          </a:prstGeom>
          <a:noFill/>
        </p:spPr>
        <p:txBody>
          <a:bodyPr wrap="square" lIns="68580" tIns="34290" rIns="68580" bIns="34290" rtlCol="0">
            <a:spAutoFit/>
          </a:bodyPr>
          <a:lstStyle/>
          <a:p>
            <a:r>
              <a:rPr lang="en-US" sz="1200" dirty="0" smtClean="0">
                <a:solidFill>
                  <a:srgbClr val="FFFFFF"/>
                </a:solidFill>
              </a:rPr>
              <a:t>LRZ </a:t>
            </a:r>
            <a:r>
              <a:rPr lang="en-US" sz="1200" dirty="0" err="1" smtClean="0">
                <a:solidFill>
                  <a:srgbClr val="FFFFFF"/>
                </a:solidFill>
              </a:rPr>
              <a:t>SuperMUC</a:t>
            </a:r>
            <a:r>
              <a:rPr lang="en-US" sz="1200" dirty="0" smtClean="0">
                <a:solidFill>
                  <a:srgbClr val="FFFFFF"/>
                </a:solidFill>
              </a:rPr>
              <a:t> System</a:t>
            </a:r>
            <a:endParaRPr lang="en-US" sz="1200" dirty="0">
              <a:solidFill>
                <a:srgbClr val="FFFFFF"/>
              </a:solidFill>
            </a:endParaRPr>
          </a:p>
        </p:txBody>
      </p:sp>
      <p:sp>
        <p:nvSpPr>
          <p:cNvPr id="3" name="TextBox 2"/>
          <p:cNvSpPr txBox="1"/>
          <p:nvPr/>
        </p:nvSpPr>
        <p:spPr>
          <a:xfrm>
            <a:off x="5184656" y="593122"/>
            <a:ext cx="846438" cy="284693"/>
          </a:xfrm>
          <a:prstGeom prst="rect">
            <a:avLst/>
          </a:prstGeom>
          <a:solidFill>
            <a:schemeClr val="bg1">
              <a:lumMod val="85000"/>
            </a:schemeClr>
          </a:solidFill>
        </p:spPr>
        <p:txBody>
          <a:bodyPr wrap="square" lIns="68580" tIns="34290" rIns="68580" bIns="34290" rtlCol="0">
            <a:spAutoFit/>
          </a:bodyPr>
          <a:lstStyle/>
          <a:p>
            <a:pPr algn="ctr"/>
            <a:r>
              <a:rPr lang="en-US" dirty="0" smtClean="0"/>
              <a:t>Past</a:t>
            </a:r>
            <a:endParaRPr lang="en-US" dirty="0"/>
          </a:p>
        </p:txBody>
      </p:sp>
      <p:sp>
        <p:nvSpPr>
          <p:cNvPr id="7" name="Down Arrow 6"/>
          <p:cNvSpPr/>
          <p:nvPr/>
        </p:nvSpPr>
        <p:spPr>
          <a:xfrm>
            <a:off x="5586252" y="870121"/>
            <a:ext cx="34289" cy="149309"/>
          </a:xfrm>
          <a:prstGeom prst="downArrow">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sp>
        <p:nvSpPr>
          <p:cNvPr id="9" name="TextBox 8"/>
          <p:cNvSpPr txBox="1"/>
          <p:nvPr/>
        </p:nvSpPr>
        <p:spPr>
          <a:xfrm>
            <a:off x="6385622" y="593122"/>
            <a:ext cx="1199131" cy="284693"/>
          </a:xfrm>
          <a:prstGeom prst="rect">
            <a:avLst/>
          </a:prstGeom>
          <a:solidFill>
            <a:schemeClr val="bg1">
              <a:lumMod val="85000"/>
            </a:schemeClr>
          </a:solidFill>
        </p:spPr>
        <p:txBody>
          <a:bodyPr wrap="square" lIns="68580" tIns="34290" rIns="68580" bIns="34290" rtlCol="0">
            <a:spAutoFit/>
          </a:bodyPr>
          <a:lstStyle/>
          <a:p>
            <a:pPr algn="ctr"/>
            <a:r>
              <a:rPr lang="en-US" dirty="0" smtClean="0"/>
              <a:t>2015/16</a:t>
            </a:r>
            <a:endParaRPr lang="en-US" dirty="0"/>
          </a:p>
        </p:txBody>
      </p:sp>
      <p:sp>
        <p:nvSpPr>
          <p:cNvPr id="10" name="Down Arrow 9"/>
          <p:cNvSpPr/>
          <p:nvPr/>
        </p:nvSpPr>
        <p:spPr>
          <a:xfrm>
            <a:off x="6973605" y="873904"/>
            <a:ext cx="34289" cy="149309"/>
          </a:xfrm>
          <a:prstGeom prst="downArrow">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sp>
        <p:nvSpPr>
          <p:cNvPr id="11" name="TextBox 10"/>
          <p:cNvSpPr txBox="1"/>
          <p:nvPr/>
        </p:nvSpPr>
        <p:spPr>
          <a:xfrm>
            <a:off x="8114130" y="596905"/>
            <a:ext cx="846438" cy="284693"/>
          </a:xfrm>
          <a:prstGeom prst="rect">
            <a:avLst/>
          </a:prstGeom>
          <a:solidFill>
            <a:schemeClr val="bg1">
              <a:lumMod val="85000"/>
            </a:schemeClr>
          </a:solidFill>
        </p:spPr>
        <p:txBody>
          <a:bodyPr wrap="square" lIns="68580" tIns="34290" rIns="68580" bIns="34290" rtlCol="0">
            <a:spAutoFit/>
          </a:bodyPr>
          <a:lstStyle/>
          <a:p>
            <a:pPr algn="ctr"/>
            <a:r>
              <a:rPr lang="en-US" dirty="0" smtClean="0"/>
              <a:t>Future</a:t>
            </a:r>
            <a:endParaRPr lang="en-US" dirty="0"/>
          </a:p>
        </p:txBody>
      </p:sp>
      <p:sp>
        <p:nvSpPr>
          <p:cNvPr id="12" name="Down Arrow 11"/>
          <p:cNvSpPr/>
          <p:nvPr/>
        </p:nvSpPr>
        <p:spPr>
          <a:xfrm>
            <a:off x="8520204" y="865823"/>
            <a:ext cx="34289" cy="149309"/>
          </a:xfrm>
          <a:prstGeom prst="downArrow">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sp>
        <p:nvSpPr>
          <p:cNvPr id="14" name="TextBox 13"/>
          <p:cNvSpPr txBox="1"/>
          <p:nvPr/>
        </p:nvSpPr>
        <p:spPr>
          <a:xfrm>
            <a:off x="137588" y="4922257"/>
            <a:ext cx="613061" cy="161583"/>
          </a:xfrm>
          <a:prstGeom prst="rect">
            <a:avLst/>
          </a:prstGeom>
          <a:noFill/>
        </p:spPr>
        <p:txBody>
          <a:bodyPr wrap="none" lIns="68580" tIns="34290" rIns="68580" bIns="34290" rtlCol="0">
            <a:spAutoFit/>
          </a:bodyPr>
          <a:lstStyle/>
          <a:p>
            <a:pPr defTabSz="914355"/>
            <a:r>
              <a:rPr lang="en-US" sz="600" i="1" dirty="0">
                <a:solidFill>
                  <a:srgbClr val="002060"/>
                </a:solidFill>
                <a:latin typeface="Intel Clear" panose="020B0604020203020204" pitchFamily="34" charset="0"/>
              </a:rPr>
              <a:t>Source: lrz.de</a:t>
            </a:r>
            <a:endParaRPr lang="en-US" sz="600" i="1" dirty="0">
              <a:solidFill>
                <a:prstClr val="white"/>
              </a:solidFill>
              <a:latin typeface="Intel Clear" panose="020B0604020203020204" pitchFamily="34" charset="0"/>
            </a:endParaRPr>
          </a:p>
        </p:txBody>
      </p:sp>
      <p:pic>
        <p:nvPicPr>
          <p:cNvPr id="15" name="Picture 14"/>
          <p:cNvPicPr>
            <a:picLocks noChangeAspect="1"/>
          </p:cNvPicPr>
          <p:nvPr/>
        </p:nvPicPr>
        <p:blipFill>
          <a:blip r:embed="rId3"/>
          <a:stretch>
            <a:fillRect/>
          </a:stretch>
        </p:blipFill>
        <p:spPr>
          <a:xfrm>
            <a:off x="300182" y="3230264"/>
            <a:ext cx="3772641" cy="1564157"/>
          </a:xfrm>
          <a:prstGeom prst="rect">
            <a:avLst/>
          </a:prstGeom>
        </p:spPr>
      </p:pic>
      <p:sp>
        <p:nvSpPr>
          <p:cNvPr id="16" name="TextBox 15"/>
          <p:cNvSpPr txBox="1"/>
          <p:nvPr/>
        </p:nvSpPr>
        <p:spPr>
          <a:xfrm>
            <a:off x="3202999" y="3479013"/>
            <a:ext cx="819126" cy="284693"/>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lIns="68580" tIns="34290" rIns="68580" bIns="34290" rtlCol="0">
            <a:spAutoFit/>
          </a:bodyPr>
          <a:lstStyle/>
          <a:p>
            <a:pPr algn="ctr"/>
            <a:r>
              <a:rPr lang="en-US" dirty="0" smtClean="0"/>
              <a:t>Phase 2</a:t>
            </a:r>
            <a:endParaRPr lang="en-US" dirty="0"/>
          </a:p>
        </p:txBody>
      </p:sp>
      <p:sp>
        <p:nvSpPr>
          <p:cNvPr id="17" name="TextBox 16"/>
          <p:cNvSpPr txBox="1"/>
          <p:nvPr/>
        </p:nvSpPr>
        <p:spPr>
          <a:xfrm>
            <a:off x="1084305" y="3258139"/>
            <a:ext cx="792539" cy="284693"/>
          </a:xfrm>
          <a:prstGeom prst="rect">
            <a:avLst/>
          </a:prstGeom>
        </p:spPr>
        <p:style>
          <a:lnRef idx="3">
            <a:schemeClr val="lt1"/>
          </a:lnRef>
          <a:fillRef idx="1">
            <a:schemeClr val="accent4"/>
          </a:fillRef>
          <a:effectRef idx="1">
            <a:schemeClr val="accent4"/>
          </a:effectRef>
          <a:fontRef idx="minor">
            <a:schemeClr val="lt1"/>
          </a:fontRef>
        </p:style>
        <p:txBody>
          <a:bodyPr wrap="square" lIns="68580" tIns="34290" rIns="68580" bIns="34290" rtlCol="0">
            <a:spAutoFit/>
          </a:bodyPr>
          <a:lstStyle/>
          <a:p>
            <a:pPr algn="ctr"/>
            <a:r>
              <a:rPr lang="en-US" dirty="0" smtClean="0"/>
              <a:t>Phase 1</a:t>
            </a:r>
            <a:endParaRPr lang="en-US" dirty="0"/>
          </a:p>
        </p:txBody>
      </p:sp>
      <p:sp>
        <p:nvSpPr>
          <p:cNvPr id="8" name="Down Arrow 7"/>
          <p:cNvSpPr/>
          <p:nvPr/>
        </p:nvSpPr>
        <p:spPr>
          <a:xfrm>
            <a:off x="3651422" y="3756012"/>
            <a:ext cx="34289" cy="124010"/>
          </a:xfrm>
          <a:prstGeom prst="downArrow">
            <a:avLst/>
          </a:prstGeom>
        </p:spPr>
        <p:style>
          <a:lnRef idx="2">
            <a:schemeClr val="dk1">
              <a:shade val="50000"/>
            </a:schemeClr>
          </a:lnRef>
          <a:fillRef idx="1">
            <a:schemeClr val="dk1"/>
          </a:fillRef>
          <a:effectRef idx="0">
            <a:schemeClr val="dk1"/>
          </a:effectRef>
          <a:fontRef idx="minor">
            <a:schemeClr val="lt1"/>
          </a:fontRef>
        </p:style>
        <p:txBody>
          <a:bodyPr lIns="68580" tIns="34290" rIns="68580" bIns="34290" rtlCol="0" anchor="ctr"/>
          <a:lstStyle/>
          <a:p>
            <a:pPr algn="ctr"/>
            <a:endParaRPr lang="en-US"/>
          </a:p>
        </p:txBody>
      </p:sp>
      <p:sp>
        <p:nvSpPr>
          <p:cNvPr id="6" name="Slide Number Placeholder 5"/>
          <p:cNvSpPr>
            <a:spLocks noGrp="1"/>
          </p:cNvSpPr>
          <p:nvPr>
            <p:ph type="sldNum" sz="quarter" idx="4"/>
          </p:nvPr>
        </p:nvSpPr>
        <p:spPr>
          <a:xfrm>
            <a:off x="6917531" y="4830854"/>
            <a:ext cx="2057400" cy="273844"/>
          </a:xfrm>
        </p:spPr>
        <p:txBody>
          <a:bodyPr/>
          <a:lstStyle/>
          <a:p>
            <a:fld id="{B41F42F8-25E4-4D1B-BD30-C90591184289}" type="slidenum">
              <a:rPr lang="en-US" smtClean="0"/>
              <a:t>52</a:t>
            </a:fld>
            <a:endParaRPr lang="en-US"/>
          </a:p>
        </p:txBody>
      </p:sp>
      <p:sp>
        <p:nvSpPr>
          <p:cNvPr id="19" name="Rounded Rectangle 18"/>
          <p:cNvSpPr/>
          <p:nvPr/>
        </p:nvSpPr>
        <p:spPr>
          <a:xfrm>
            <a:off x="168585" y="4844696"/>
            <a:ext cx="3909242" cy="298804"/>
          </a:xfrm>
          <a:prstGeom prst="roundRect">
            <a:avLst/>
          </a:prstGeom>
          <a:noFill/>
          <a:ln>
            <a:noFill/>
          </a:ln>
        </p:spPr>
        <p:style>
          <a:lnRef idx="1">
            <a:schemeClr val="dk1"/>
          </a:lnRef>
          <a:fillRef idx="3">
            <a:schemeClr val="dk1"/>
          </a:fillRef>
          <a:effectRef idx="2">
            <a:schemeClr val="dk1"/>
          </a:effectRef>
          <a:fontRef idx="minor">
            <a:schemeClr val="lt1"/>
          </a:fontRef>
        </p:style>
        <p:txBody>
          <a:bodyPr lIns="68580" tIns="34290" rIns="68580" bIns="34290" rtlCol="0" anchor="ctr"/>
          <a:lstStyle/>
          <a:p>
            <a:r>
              <a:rPr lang="en-US" sz="1100" dirty="0" smtClean="0"/>
              <a:t>Note: not an official Intel projection</a:t>
            </a:r>
            <a:endParaRPr lang="en-US" sz="1100" dirty="0"/>
          </a:p>
        </p:txBody>
      </p:sp>
    </p:spTree>
    <p:extLst>
      <p:ext uri="{BB962C8B-B14F-4D97-AF65-F5344CB8AC3E}">
        <p14:creationId xmlns:p14="http://schemas.microsoft.com/office/powerpoint/2010/main" val="2708573466"/>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High Density Data center - Challenges</a:t>
            </a:r>
            <a:endParaRPr lang="en-US" dirty="0"/>
          </a:p>
        </p:txBody>
      </p:sp>
      <p:sp>
        <p:nvSpPr>
          <p:cNvPr id="3" name="Content Placeholder 2"/>
          <p:cNvSpPr>
            <a:spLocks noGrp="1"/>
          </p:cNvSpPr>
          <p:nvPr>
            <p:ph idx="1"/>
          </p:nvPr>
        </p:nvSpPr>
        <p:spPr/>
        <p:txBody>
          <a:bodyPr>
            <a:normAutofit/>
          </a:bodyPr>
          <a:lstStyle/>
          <a:p>
            <a:pPr marL="257175" indent="-257175"/>
            <a:r>
              <a:rPr lang="en-US" dirty="0"/>
              <a:t>Performance density</a:t>
            </a:r>
          </a:p>
          <a:p>
            <a:pPr marL="426244" lvl="1" indent="-257175"/>
            <a:r>
              <a:rPr lang="en-US" sz="1800" dirty="0"/>
              <a:t>PF / rack – smaller HPC floor space</a:t>
            </a:r>
          </a:p>
          <a:p>
            <a:pPr marL="257175" indent="-257175"/>
            <a:r>
              <a:rPr lang="en-US" dirty="0"/>
              <a:t>Weight density</a:t>
            </a:r>
          </a:p>
          <a:p>
            <a:pPr marL="426244" lvl="1" indent="-257175"/>
            <a:r>
              <a:rPr lang="en-US" sz="1800" dirty="0"/>
              <a:t>500 </a:t>
            </a:r>
            <a:r>
              <a:rPr lang="en-US" sz="1800" dirty="0" err="1"/>
              <a:t>lbs</a:t>
            </a:r>
            <a:r>
              <a:rPr lang="en-US" sz="1800" dirty="0"/>
              <a:t>/sf ~ 2500 kg/m2 – Likely needed</a:t>
            </a:r>
          </a:p>
          <a:p>
            <a:pPr marL="257175" indent="-257175"/>
            <a:r>
              <a:rPr lang="en-US" dirty="0"/>
              <a:t>Power density</a:t>
            </a:r>
          </a:p>
          <a:p>
            <a:pPr marL="426244" lvl="1" indent="-257175"/>
            <a:r>
              <a:rPr lang="en-US" sz="1800" dirty="0"/>
              <a:t>&gt;100 kW / rack fed with 480Vac or </a:t>
            </a:r>
            <a:r>
              <a:rPr lang="en-US" sz="1800" dirty="0" smtClean="0"/>
              <a:t>400Vdc </a:t>
            </a:r>
            <a:r>
              <a:rPr lang="en-US" sz="1800" dirty="0"/>
              <a:t>feeds</a:t>
            </a:r>
          </a:p>
          <a:p>
            <a:pPr marL="257175" indent="-257175"/>
            <a:r>
              <a:rPr lang="en-US" dirty="0"/>
              <a:t>Pipe size</a:t>
            </a:r>
          </a:p>
          <a:p>
            <a:pPr marL="426244" lvl="1" indent="-257175"/>
            <a:r>
              <a:rPr lang="en-US" sz="1800" dirty="0"/>
              <a:t>~40 mm to/from each rack</a:t>
            </a:r>
          </a:p>
          <a:p>
            <a:pPr marL="257175" indent="-257175"/>
            <a:r>
              <a:rPr lang="en-US" dirty="0"/>
              <a:t>Ratios – Raised Floor vs Infrastructure Space</a:t>
            </a:r>
          </a:p>
          <a:p>
            <a:pPr marL="426244" lvl="1" indent="-257175"/>
            <a:r>
              <a:rPr lang="en-US" sz="1800" dirty="0"/>
              <a:t>m2/m2 &lt; 1</a:t>
            </a:r>
          </a:p>
          <a:p>
            <a:endParaRPr lang="en-US" sz="2400" dirty="0"/>
          </a:p>
          <a:p>
            <a:endParaRPr lang="en-US" sz="2400" dirty="0"/>
          </a:p>
        </p:txBody>
      </p:sp>
      <p:sp>
        <p:nvSpPr>
          <p:cNvPr id="4" name="Slide Number Placeholder 3"/>
          <p:cNvSpPr>
            <a:spLocks noGrp="1"/>
          </p:cNvSpPr>
          <p:nvPr>
            <p:ph type="sldNum" sz="quarter" idx="4"/>
          </p:nvPr>
        </p:nvSpPr>
        <p:spPr>
          <a:xfrm>
            <a:off x="6917531" y="4830854"/>
            <a:ext cx="2057400" cy="273844"/>
          </a:xfrm>
        </p:spPr>
        <p:txBody>
          <a:bodyPr/>
          <a:lstStyle/>
          <a:p>
            <a:fld id="{B41F42F8-25E4-4D1B-BD30-C90591184289}" type="slidenum">
              <a:rPr lang="en-US" smtClean="0"/>
              <a:t>53</a:t>
            </a:fld>
            <a:endParaRPr lang="en-US"/>
          </a:p>
        </p:txBody>
      </p:sp>
    </p:spTree>
    <p:extLst>
      <p:ext uri="{BB962C8B-B14F-4D97-AF65-F5344CB8AC3E}">
        <p14:creationId xmlns:p14="http://schemas.microsoft.com/office/powerpoint/2010/main" val="490700760"/>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US" dirty="0"/>
          </a:p>
        </p:txBody>
      </p:sp>
      <p:sp>
        <p:nvSpPr>
          <p:cNvPr id="3" name="Content Placeholder 2"/>
          <p:cNvSpPr>
            <a:spLocks noGrp="1"/>
          </p:cNvSpPr>
          <p:nvPr>
            <p:ph idx="1"/>
          </p:nvPr>
        </p:nvSpPr>
        <p:spPr>
          <a:xfrm>
            <a:off x="645044" y="1038276"/>
            <a:ext cx="7870306" cy="3897419"/>
          </a:xfrm>
        </p:spPr>
        <p:txBody>
          <a:bodyPr/>
          <a:lstStyle/>
          <a:p>
            <a:pPr marL="214313" indent="-214313"/>
            <a:r>
              <a:rPr lang="en-US" sz="2000" dirty="0"/>
              <a:t>Trends</a:t>
            </a:r>
          </a:p>
          <a:p>
            <a:pPr marL="314325" lvl="1" indent="-214313"/>
            <a:r>
              <a:rPr lang="en-US" sz="2000" dirty="0"/>
              <a:t>Continuous growth in Cores &amp; Threads</a:t>
            </a:r>
          </a:p>
          <a:p>
            <a:pPr marL="314325" lvl="1" indent="-214313"/>
            <a:r>
              <a:rPr lang="en-US" sz="2000" dirty="0"/>
              <a:t>Continuous &amp; significant improvement in Power Efficiency</a:t>
            </a:r>
          </a:p>
          <a:p>
            <a:pPr marL="314325" lvl="1" indent="-214313"/>
            <a:r>
              <a:rPr lang="en-US" sz="2000" dirty="0"/>
              <a:t>More Integration to improve performance and efficiency</a:t>
            </a:r>
          </a:p>
          <a:p>
            <a:pPr marL="214313" indent="-214313"/>
            <a:r>
              <a:rPr lang="en-US" sz="2000" dirty="0"/>
              <a:t>Designing for the future</a:t>
            </a:r>
          </a:p>
          <a:p>
            <a:pPr marL="314325" lvl="1" indent="-214313"/>
            <a:r>
              <a:rPr lang="en-US" sz="2000" dirty="0"/>
              <a:t>It’s going to be Large!  kg/rack, kW/rack, </a:t>
            </a:r>
            <a:r>
              <a:rPr lang="en-US" sz="2000" dirty="0" err="1"/>
              <a:t>perf</a:t>
            </a:r>
            <a:r>
              <a:rPr lang="en-US" sz="2000" dirty="0"/>
              <a:t>/rack, power ramps and peak, pipe sizes, m2/m2</a:t>
            </a:r>
          </a:p>
          <a:p>
            <a:pPr marL="314325" lvl="1" indent="-214313"/>
            <a:r>
              <a:rPr lang="en-US" sz="2000" dirty="0"/>
              <a:t>It may get Smaller!  Cluster </a:t>
            </a:r>
            <a:r>
              <a:rPr lang="en-US" sz="2000" dirty="0" smtClean="0"/>
              <a:t>footprint</a:t>
            </a:r>
            <a:endParaRPr lang="en-US" sz="1800" dirty="0" smtClean="0"/>
          </a:p>
          <a:p>
            <a:pPr marL="214313" indent="-214313"/>
            <a:endParaRPr lang="en-US" sz="2000" dirty="0"/>
          </a:p>
          <a:p>
            <a:endParaRPr lang="en-US" sz="2000" dirty="0"/>
          </a:p>
        </p:txBody>
      </p:sp>
      <p:sp>
        <p:nvSpPr>
          <p:cNvPr id="4" name="Slide Number Placeholder 3"/>
          <p:cNvSpPr>
            <a:spLocks noGrp="1"/>
          </p:cNvSpPr>
          <p:nvPr>
            <p:ph type="sldNum" sz="quarter" idx="4"/>
          </p:nvPr>
        </p:nvSpPr>
        <p:spPr>
          <a:xfrm>
            <a:off x="6917531" y="4830854"/>
            <a:ext cx="2057400" cy="273844"/>
          </a:xfrm>
        </p:spPr>
        <p:txBody>
          <a:bodyPr/>
          <a:lstStyle/>
          <a:p>
            <a:fld id="{B41F42F8-25E4-4D1B-BD30-C90591184289}" type="slidenum">
              <a:rPr lang="en-US" smtClean="0"/>
              <a:t>54</a:t>
            </a:fld>
            <a:endParaRPr lang="en-US"/>
          </a:p>
        </p:txBody>
      </p:sp>
    </p:spTree>
    <p:extLst>
      <p:ext uri="{BB962C8B-B14F-4D97-AF65-F5344CB8AC3E}">
        <p14:creationId xmlns:p14="http://schemas.microsoft.com/office/powerpoint/2010/main" val="2099356917"/>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a:xfrm>
            <a:off x="6917531" y="4830854"/>
            <a:ext cx="2057400" cy="273844"/>
          </a:xfrm>
        </p:spPr>
        <p:txBody>
          <a:bodyPr/>
          <a:lstStyle/>
          <a:p>
            <a:fld id="{B41F42F8-25E4-4D1B-BD30-C90591184289}" type="slidenum">
              <a:rPr lang="en-US" smtClean="0"/>
              <a:t>55</a:t>
            </a:fld>
            <a:endParaRPr lang="en-US"/>
          </a:p>
        </p:txBody>
      </p:sp>
      <p:sp>
        <p:nvSpPr>
          <p:cNvPr id="5" name="Rectangle 4"/>
          <p:cNvSpPr/>
          <p:nvPr/>
        </p:nvSpPr>
        <p:spPr>
          <a:xfrm>
            <a:off x="2802212" y="1832367"/>
            <a:ext cx="2874375" cy="1423467"/>
          </a:xfrm>
          <a:prstGeom prst="rect">
            <a:avLst/>
          </a:prstGeom>
          <a:noFill/>
        </p:spPr>
        <p:txBody>
          <a:bodyPr wrap="none" lIns="68580" tIns="34290" rIns="68580" bIns="34290">
            <a:spAutoFit/>
          </a:bodyPr>
          <a:lstStyle/>
          <a:p>
            <a:pPr algn="ctr"/>
            <a:r>
              <a:rPr lang="en-US" sz="8800" b="1"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Q &amp; A</a:t>
            </a:r>
          </a:p>
        </p:txBody>
      </p:sp>
    </p:spTree>
    <p:extLst>
      <p:ext uri="{BB962C8B-B14F-4D97-AF65-F5344CB8AC3E}">
        <p14:creationId xmlns:p14="http://schemas.microsoft.com/office/powerpoint/2010/main" val="3757995138"/>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2"/>
          <p:cNvSpPr txBox="1">
            <a:spLocks noChangeArrowheads="1"/>
          </p:cNvSpPr>
          <p:nvPr/>
        </p:nvSpPr>
        <p:spPr bwMode="auto">
          <a:xfrm>
            <a:off x="345690" y="635001"/>
            <a:ext cx="8530682" cy="2273300"/>
          </a:xfrm>
          <a:prstGeom prst="rect">
            <a:avLst/>
          </a:prstGeom>
          <a:noFill/>
          <a:ln w="9525">
            <a:noFill/>
            <a:miter lim="800000"/>
            <a:headEnd/>
            <a:tailEnd/>
          </a:ln>
        </p:spPr>
        <p:txBody>
          <a:bodyPr lIns="0" tIns="0" rIns="0" bIns="0"/>
          <a:lstStyle/>
          <a:p>
            <a:pPr algn="just" fontAlgn="base">
              <a:lnSpc>
                <a:spcPct val="75000"/>
              </a:lnSpc>
              <a:spcBef>
                <a:spcPct val="0"/>
              </a:spcBef>
              <a:spcAft>
                <a:spcPts val="300"/>
              </a:spcAft>
            </a:pPr>
            <a:r>
              <a:rPr lang="en-US" sz="800" dirty="0">
                <a:latin typeface="Arial Narrow" panose="020B0606020202030204" pitchFamily="34" charset="0"/>
              </a:rPr>
              <a:t>Intel may make changes to specifications and product descriptions at any time, without notice.  Designers must not rely on the absence or characteristics of any features or instructions marked "reserved" or "undefined".  Intel reserves these for future definition and shall have no responsibility whatsoever for conflicts or incompatibilities arising from future changes to them.  The information here is subject to change without notice.  Do not finalize a design with this information.</a:t>
            </a:r>
          </a:p>
          <a:p>
            <a:pPr algn="just" fontAlgn="base">
              <a:lnSpc>
                <a:spcPct val="75000"/>
              </a:lnSpc>
              <a:spcBef>
                <a:spcPct val="0"/>
              </a:spcBef>
              <a:spcAft>
                <a:spcPts val="300"/>
              </a:spcAft>
            </a:pPr>
            <a:r>
              <a:rPr lang="en-US" sz="800" dirty="0">
                <a:latin typeface="Arial Narrow" panose="020B0606020202030204" pitchFamily="34" charset="0"/>
              </a:rPr>
              <a:t>The products described in this document may contain design defects or errors known as errata which may cause the product to deviate from published specifications.  Current characterized errata are available on request.</a:t>
            </a:r>
          </a:p>
          <a:p>
            <a:pPr algn="just" fontAlgn="base">
              <a:lnSpc>
                <a:spcPct val="75000"/>
              </a:lnSpc>
              <a:spcBef>
                <a:spcPct val="0"/>
              </a:spcBef>
              <a:spcAft>
                <a:spcPts val="300"/>
              </a:spcAft>
            </a:pPr>
            <a:r>
              <a:rPr lang="en-US" sz="800" dirty="0">
                <a:latin typeface="Arial Narrow" panose="020B0606020202030204" pitchFamily="34" charset="0"/>
              </a:rPr>
              <a:t>Contact your local Intel sales office or your distributor to obtain the latest specifications and before placing your product order.</a:t>
            </a:r>
          </a:p>
          <a:p>
            <a:pPr algn="just" fontAlgn="base">
              <a:lnSpc>
                <a:spcPct val="75000"/>
              </a:lnSpc>
              <a:spcBef>
                <a:spcPct val="0"/>
              </a:spcBef>
              <a:spcAft>
                <a:spcPts val="300"/>
              </a:spcAft>
            </a:pPr>
            <a:r>
              <a:rPr lang="en-US" sz="800" dirty="0">
                <a:latin typeface="Arial Narrow" panose="020B0606020202030204" pitchFamily="34" charset="0"/>
              </a:rPr>
              <a:t>Copies of documents which have an order number and are referenced in this document, or other Intel literature, may be obtained by calling 1-800-548-4725, or go to:  </a:t>
            </a:r>
            <a:r>
              <a:rPr lang="en-US" sz="800" u="sng" dirty="0">
                <a:latin typeface="Arial Narrow" panose="020B0606020202030204" pitchFamily="34" charset="0"/>
                <a:hlinkClick r:id="rId3"/>
              </a:rPr>
              <a:t>http://www.intel.com/design/literature.htm</a:t>
            </a:r>
            <a:r>
              <a:rPr lang="en-US" sz="800" dirty="0">
                <a:latin typeface="Arial Narrow" panose="020B0606020202030204" pitchFamily="34" charset="0"/>
              </a:rPr>
              <a:t> </a:t>
            </a:r>
          </a:p>
          <a:p>
            <a:pPr algn="just" fontAlgn="base">
              <a:lnSpc>
                <a:spcPct val="75000"/>
              </a:lnSpc>
              <a:spcBef>
                <a:spcPct val="0"/>
              </a:spcBef>
              <a:spcAft>
                <a:spcPts val="300"/>
              </a:spcAft>
            </a:pPr>
            <a:r>
              <a:rPr lang="en-US" sz="800" dirty="0">
                <a:latin typeface="Arial Narrow" panose="020B0606020202030204" pitchFamily="34" charset="0"/>
              </a:rPr>
              <a:t>Intel, Intel Xeon, Intel Xeon Phi™, Intel® Atom™ are trademarks or registered trademarks of Intel Corporation or its subsidiaries in the United States or other countries. </a:t>
            </a:r>
          </a:p>
          <a:p>
            <a:pPr algn="just" fontAlgn="base">
              <a:lnSpc>
                <a:spcPct val="75000"/>
              </a:lnSpc>
              <a:spcBef>
                <a:spcPct val="0"/>
              </a:spcBef>
              <a:spcAft>
                <a:spcPts val="300"/>
              </a:spcAft>
            </a:pPr>
            <a:r>
              <a:rPr lang="en-US" sz="800" dirty="0">
                <a:latin typeface="Arial Narrow" panose="020B0606020202030204" pitchFamily="34" charset="0"/>
              </a:rPr>
              <a:t>Copyright © 2014, Intel Corporation  </a:t>
            </a:r>
          </a:p>
          <a:p>
            <a:pPr algn="just" fontAlgn="base">
              <a:lnSpc>
                <a:spcPct val="75000"/>
              </a:lnSpc>
              <a:spcBef>
                <a:spcPct val="0"/>
              </a:spcBef>
              <a:spcAft>
                <a:spcPts val="300"/>
              </a:spcAft>
            </a:pPr>
            <a:r>
              <a:rPr lang="en-US" sz="800" dirty="0">
                <a:latin typeface="Arial Narrow" panose="020B0606020202030204" pitchFamily="34" charset="0"/>
              </a:rPr>
              <a:t>*Other brands and names may be claimed as the property of others.</a:t>
            </a:r>
          </a:p>
          <a:p>
            <a:pPr algn="just" fontAlgn="base">
              <a:lnSpc>
                <a:spcPct val="75000"/>
              </a:lnSpc>
              <a:spcBef>
                <a:spcPct val="0"/>
              </a:spcBef>
              <a:spcAft>
                <a:spcPts val="300"/>
              </a:spcAft>
            </a:pPr>
            <a:r>
              <a:rPr lang="en-US" sz="800" dirty="0">
                <a:latin typeface="Arial Narrow" panose="020B0606020202030204" pitchFamily="34" charset="0"/>
              </a:rPr>
              <a:t>Intel does not control or audit the design or implementation of third party benchmark data or Web sites referenced in this document. Intel encourages all of its customers to visit the referenced Web sites or others where similar performance benchmark data are reported and confirm whether the referenced benchmark data are accurate and reflect performance of systems available for purchase.The cost reduction scenarios described in this document are intended to enable you to get a better understanding of how the purchase of a given Intel product, combined with a number of situation-specific variables, might affect your future cost and savings.  Nothing in this document should be interpreted as either a promise of or contract for a given level of costs.</a:t>
            </a:r>
          </a:p>
          <a:p>
            <a:pPr algn="just" fontAlgn="base">
              <a:lnSpc>
                <a:spcPct val="75000"/>
              </a:lnSpc>
              <a:spcBef>
                <a:spcPct val="0"/>
              </a:spcBef>
              <a:spcAft>
                <a:spcPts val="300"/>
              </a:spcAft>
            </a:pPr>
            <a:r>
              <a:rPr lang="en-US" sz="800" dirty="0">
                <a:latin typeface="Arial Narrow" panose="020B0606020202030204" pitchFamily="34" charset="0"/>
              </a:rPr>
              <a:t>Intel® Advanced Vector Extensions (Intel® AVX)* are designed to achieve higher throughput to certain integer and floating point operations.  Due to varying processor power characteristics, utilizing AVX instructions may cause a) some parts to operate at less than the rated frequency and b) some parts with Intel® Turbo Boost Technology 2.0 to not achieve any or maximum turbo frequencies.  Performance varies depending on hardware, software, and system configuration and you should consult your system manufacturer for more information.  </a:t>
            </a:r>
          </a:p>
          <a:p>
            <a:pPr algn="just" fontAlgn="base">
              <a:lnSpc>
                <a:spcPct val="75000"/>
              </a:lnSpc>
              <a:spcBef>
                <a:spcPct val="0"/>
              </a:spcBef>
              <a:spcAft>
                <a:spcPts val="300"/>
              </a:spcAft>
            </a:pPr>
            <a:r>
              <a:rPr lang="en-US" sz="800" dirty="0">
                <a:latin typeface="Arial Narrow" panose="020B0606020202030204" pitchFamily="34" charset="0"/>
              </a:rPr>
              <a:t>*Intel® Advanced Vector Extensions refers to Intel® AVX, Intel® AVX2 or Intel® AVX-512.  For more information on Intel® Turbo Boost Technology 2.0, visit http://www.intel.com/go/turbo</a:t>
            </a:r>
          </a:p>
          <a:p>
            <a:pPr algn="just" fontAlgn="base">
              <a:lnSpc>
                <a:spcPct val="75000"/>
              </a:lnSpc>
              <a:spcBef>
                <a:spcPct val="0"/>
              </a:spcBef>
              <a:spcAft>
                <a:spcPts val="300"/>
              </a:spcAft>
            </a:pPr>
            <a:r>
              <a:rPr lang="en-US" sz="800" dirty="0">
                <a:latin typeface="Arial Narrow" panose="020B0606020202030204" pitchFamily="34" charset="0"/>
              </a:rPr>
              <a:t>All products, computer systems, dates and figures specified are preliminary based on current expectations, and are subject to change without notice.</a:t>
            </a:r>
          </a:p>
          <a:p>
            <a:pPr algn="just" fontAlgn="base">
              <a:lnSpc>
                <a:spcPct val="75000"/>
              </a:lnSpc>
              <a:spcBef>
                <a:spcPct val="0"/>
              </a:spcBef>
              <a:spcAft>
                <a:spcPts val="300"/>
              </a:spcAft>
            </a:pPr>
            <a:endParaRPr lang="en-US" sz="800" dirty="0">
              <a:latin typeface="Arial Narrow" panose="020B0606020202030204" pitchFamily="34" charset="0"/>
            </a:endParaRPr>
          </a:p>
          <a:p>
            <a:pPr algn="just" eaLnBrk="0" fontAlgn="base" hangingPunct="0">
              <a:lnSpc>
                <a:spcPct val="75000"/>
              </a:lnSpc>
              <a:spcBef>
                <a:spcPct val="0"/>
              </a:spcBef>
              <a:spcAft>
                <a:spcPts val="300"/>
              </a:spcAft>
              <a:buSzPct val="130000"/>
              <a:defRPr/>
            </a:pPr>
            <a:endParaRPr lang="en-US" sz="800" dirty="0">
              <a:latin typeface="Arial Narrow" panose="020B0606020202030204" pitchFamily="34" charset="0"/>
            </a:endParaRPr>
          </a:p>
        </p:txBody>
      </p:sp>
      <p:graphicFrame>
        <p:nvGraphicFramePr>
          <p:cNvPr id="15" name="Table 14"/>
          <p:cNvGraphicFramePr>
            <a:graphicFrameLocks noGrp="1"/>
          </p:cNvGraphicFramePr>
          <p:nvPr>
            <p:extLst/>
          </p:nvPr>
        </p:nvGraphicFramePr>
        <p:xfrm>
          <a:off x="345690" y="3658718"/>
          <a:ext cx="8184994" cy="948690"/>
        </p:xfrm>
        <a:graphic>
          <a:graphicData uri="http://schemas.openxmlformats.org/drawingml/2006/table">
            <a:tbl>
              <a:tblPr>
                <a:tableStyleId>{69C7853C-536D-4A76-A0AE-DD22124D55A5}</a:tableStyleId>
              </a:tblPr>
              <a:tblGrid>
                <a:gridCol w="8184994"/>
              </a:tblGrid>
              <a:tr h="948690">
                <a:tc>
                  <a:txBody>
                    <a:bodyPr/>
                    <a:lstStyle/>
                    <a:p>
                      <a:pPr marL="0" marR="0" indent="0" algn="l" rtl="0" eaLnBrk="1" fontAlgn="base" latinLnBrk="0" hangingPunct="1">
                        <a:lnSpc>
                          <a:spcPct val="100000"/>
                        </a:lnSpc>
                        <a:spcBef>
                          <a:spcPts val="0"/>
                        </a:spcBef>
                        <a:spcAft>
                          <a:spcPts val="0"/>
                        </a:spcAft>
                      </a:pPr>
                      <a:r>
                        <a:rPr lang="en-US" sz="800" b="1" u="none" strike="noStrike" kern="1200" baseline="0" dirty="0" smtClean="0">
                          <a:ln>
                            <a:noFill/>
                          </a:ln>
                          <a:solidFill>
                            <a:schemeClr val="bg2"/>
                          </a:solidFill>
                          <a:effectLst/>
                          <a:latin typeface="Arial Narrow" panose="020B0606020202030204" pitchFamily="34" charset="0"/>
                        </a:rPr>
                        <a:t>Optimization Notice</a:t>
                      </a:r>
                    </a:p>
                    <a:p>
                      <a:pPr marL="0" marR="0" indent="0" algn="l" rtl="0" eaLnBrk="1" fontAlgn="base" latinLnBrk="0" hangingPunct="1">
                        <a:lnSpc>
                          <a:spcPct val="100000"/>
                        </a:lnSpc>
                        <a:spcBef>
                          <a:spcPts val="0"/>
                        </a:spcBef>
                        <a:spcAft>
                          <a:spcPts val="0"/>
                        </a:spcAft>
                      </a:pPr>
                      <a:r>
                        <a:rPr lang="en-US" sz="800" u="none" strike="noStrike" kern="1200" baseline="0" dirty="0" smtClean="0">
                          <a:ln>
                            <a:noFill/>
                          </a:ln>
                          <a:solidFill>
                            <a:schemeClr val="bg2"/>
                          </a:solidFill>
                          <a:effectLst/>
                          <a:latin typeface="Arial Narrow" panose="020B0606020202030204" pitchFamily="34" charset="0"/>
                        </a:rPr>
                        <a:t>Intel’s </a:t>
                      </a:r>
                      <a:r>
                        <a:rPr lang="en-US" sz="800" u="none" strike="noStrike" kern="1200" baseline="0" dirty="0">
                          <a:ln>
                            <a:noFill/>
                          </a:ln>
                          <a:solidFill>
                            <a:schemeClr val="bg2"/>
                          </a:solidFill>
                          <a:effectLst/>
                          <a:latin typeface="Arial Narrow" panose="020B0606020202030204" pitchFamily="34" charset="0"/>
                        </a:rPr>
                        <a:t>compilers may or may not optimize to the same degree for non-Intel microprocessors for optimizations that are not unique to Intel </a:t>
                      </a:r>
                      <a:r>
                        <a:rPr lang="en-US" sz="800" u="none" strike="noStrike" kern="1200" baseline="0" dirty="0" smtClean="0">
                          <a:ln>
                            <a:noFill/>
                          </a:ln>
                          <a:solidFill>
                            <a:schemeClr val="bg2"/>
                          </a:solidFill>
                          <a:effectLst/>
                          <a:latin typeface="Arial Narrow" panose="020B0606020202030204" pitchFamily="34" charset="0"/>
                        </a:rPr>
                        <a:t>microprocessors.</a:t>
                      </a:r>
                    </a:p>
                    <a:p>
                      <a:pPr marL="0" marR="0" indent="0" algn="l" rtl="0" eaLnBrk="1" fontAlgn="base" latinLnBrk="0" hangingPunct="1">
                        <a:lnSpc>
                          <a:spcPct val="100000"/>
                        </a:lnSpc>
                        <a:spcBef>
                          <a:spcPts val="0"/>
                        </a:spcBef>
                        <a:spcAft>
                          <a:spcPts val="0"/>
                        </a:spcAft>
                      </a:pPr>
                      <a:r>
                        <a:rPr lang="en-US" sz="800" u="none" strike="noStrike" kern="1200" baseline="0" dirty="0" smtClean="0">
                          <a:ln>
                            <a:noFill/>
                          </a:ln>
                          <a:solidFill>
                            <a:schemeClr val="bg2"/>
                          </a:solidFill>
                          <a:effectLst/>
                          <a:latin typeface="Arial Narrow" panose="020B0606020202030204" pitchFamily="34" charset="0"/>
                        </a:rPr>
                        <a:t>These </a:t>
                      </a:r>
                      <a:r>
                        <a:rPr lang="en-US" sz="800" u="none" strike="noStrike" kern="1200" baseline="0" dirty="0">
                          <a:ln>
                            <a:noFill/>
                          </a:ln>
                          <a:solidFill>
                            <a:schemeClr val="bg2"/>
                          </a:solidFill>
                          <a:effectLst/>
                          <a:latin typeface="Arial Narrow" panose="020B0606020202030204" pitchFamily="34" charset="0"/>
                        </a:rPr>
                        <a:t>optimizations include SSE2®, SSE3, and SSSE3 instruction sets and other optimizations. Intel does not guarantee the availability, functionality, or effectiveness of any optimization on microprocessors not manufactured by Intel. Microprocessor-dependent optimizations in this product are intended for use with Intel microprocessors. Certain optimizations not specific to Intel microarchitecture are reserved for Intel microprocessors. Please refer to the applicable product User and Reference Guides for more information regarding the specific instruction sets covered by this notice.</a:t>
                      </a:r>
                      <a:endParaRPr lang="en-US" sz="800" u="none" strike="noStrike" dirty="0">
                        <a:solidFill>
                          <a:schemeClr val="bg2"/>
                        </a:solidFill>
                        <a:effectLst/>
                        <a:latin typeface="Arial Narrow" panose="020B0606020202030204" pitchFamily="34" charset="0"/>
                      </a:endParaRPr>
                    </a:p>
                    <a:p>
                      <a:pPr marL="0" marR="0" indent="0" algn="r" rtl="0" eaLnBrk="1" fontAlgn="base" latinLnBrk="0" hangingPunct="1">
                        <a:lnSpc>
                          <a:spcPct val="100000"/>
                        </a:lnSpc>
                        <a:spcBef>
                          <a:spcPts val="0"/>
                        </a:spcBef>
                        <a:spcAft>
                          <a:spcPts val="0"/>
                        </a:spcAft>
                      </a:pPr>
                      <a:endParaRPr lang="en-US" sz="800" u="none" strike="noStrike" kern="1200" baseline="0" dirty="0" smtClean="0">
                        <a:ln>
                          <a:noFill/>
                        </a:ln>
                        <a:solidFill>
                          <a:schemeClr val="bg2"/>
                        </a:solidFill>
                        <a:effectLst/>
                        <a:latin typeface="Arial Narrow" panose="020B0606020202030204" pitchFamily="34" charset="0"/>
                      </a:endParaRPr>
                    </a:p>
                    <a:p>
                      <a:pPr marL="0" marR="0" indent="0" algn="r" rtl="0" eaLnBrk="1" fontAlgn="base" latinLnBrk="0" hangingPunct="1">
                        <a:lnSpc>
                          <a:spcPct val="100000"/>
                        </a:lnSpc>
                        <a:spcBef>
                          <a:spcPts val="0"/>
                        </a:spcBef>
                        <a:spcAft>
                          <a:spcPts val="0"/>
                        </a:spcAft>
                      </a:pPr>
                      <a:r>
                        <a:rPr lang="en-US" sz="800" u="none" strike="noStrike" kern="1200" baseline="0" dirty="0" smtClean="0">
                          <a:ln>
                            <a:noFill/>
                          </a:ln>
                          <a:solidFill>
                            <a:schemeClr val="bg2"/>
                          </a:solidFill>
                          <a:effectLst/>
                          <a:latin typeface="Arial Narrow" panose="020B0606020202030204" pitchFamily="34" charset="0"/>
                        </a:rPr>
                        <a:t>Notice </a:t>
                      </a:r>
                      <a:r>
                        <a:rPr lang="en-US" sz="800" u="none" strike="noStrike" kern="1200" baseline="0" dirty="0">
                          <a:ln>
                            <a:noFill/>
                          </a:ln>
                          <a:solidFill>
                            <a:schemeClr val="bg2"/>
                          </a:solidFill>
                          <a:effectLst/>
                          <a:latin typeface="Arial Narrow" panose="020B0606020202030204" pitchFamily="34" charset="0"/>
                        </a:rPr>
                        <a:t>revision #20110804</a:t>
                      </a:r>
                      <a:endParaRPr lang="en-US" sz="800" b="0" i="0" u="none" strike="noStrike" dirty="0">
                        <a:solidFill>
                          <a:schemeClr val="bg2"/>
                        </a:solidFill>
                        <a:effectLst/>
                        <a:latin typeface="Arial Narrow" panose="020B0606020202030204" pitchFamily="34" charset="0"/>
                      </a:endParaRPr>
                    </a:p>
                  </a:txBody>
                  <a:tcPr marL="68580" marR="68580" marT="34290" marB="34290">
                    <a:solidFill>
                      <a:schemeClr val="tx1">
                        <a:lumMod val="95000"/>
                      </a:schemeClr>
                    </a:solidFill>
                  </a:tcPr>
                </a:tc>
              </a:tr>
            </a:tbl>
          </a:graphicData>
        </a:graphic>
      </p:graphicFrame>
      <p:sp>
        <p:nvSpPr>
          <p:cNvPr id="16" name="Rectangle 15"/>
          <p:cNvSpPr/>
          <p:nvPr/>
        </p:nvSpPr>
        <p:spPr>
          <a:xfrm>
            <a:off x="1143000" y="145082"/>
            <a:ext cx="6858000" cy="392415"/>
          </a:xfrm>
          <a:prstGeom prst="rect">
            <a:avLst/>
          </a:prstGeom>
        </p:spPr>
        <p:txBody>
          <a:bodyPr wrap="square" lIns="68580" tIns="34290" rIns="68580" bIns="34290">
            <a:spAutoFit/>
          </a:bodyPr>
          <a:lstStyle/>
          <a:p>
            <a:pPr algn="ctr" defTabSz="342892"/>
            <a:r>
              <a:rPr lang="en-US" sz="2100" dirty="0">
                <a:solidFill>
                  <a:srgbClr val="FFC000"/>
                </a:solidFill>
                <a:latin typeface="Intel Clear Bold" panose="020B0704020203020204" pitchFamily="34" charset="0"/>
              </a:rPr>
              <a:t>Legal Disclaimer</a:t>
            </a:r>
          </a:p>
        </p:txBody>
      </p:sp>
      <p:sp>
        <p:nvSpPr>
          <p:cNvPr id="3" name="Slide Number Placeholder 2"/>
          <p:cNvSpPr>
            <a:spLocks noGrp="1"/>
          </p:cNvSpPr>
          <p:nvPr>
            <p:ph type="sldNum" sz="quarter" idx="11"/>
          </p:nvPr>
        </p:nvSpPr>
        <p:spPr/>
        <p:txBody>
          <a:bodyPr/>
          <a:lstStyle/>
          <a:p>
            <a:fld id="{575A91BF-FD1E-4141-AFA1-F5F5A40955AB}" type="slidenum">
              <a:rPr lang="en-GB" smtClean="0"/>
              <a:pPr/>
              <a:t>56</a:t>
            </a:fld>
            <a:endParaRPr lang="en-GB" dirty="0"/>
          </a:p>
        </p:txBody>
      </p:sp>
    </p:spTree>
    <p:extLst>
      <p:ext uri="{BB962C8B-B14F-4D97-AF65-F5344CB8AC3E}">
        <p14:creationId xmlns:p14="http://schemas.microsoft.com/office/powerpoint/2010/main" val="3576544786"/>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
            <a:ext cx="7886700" cy="704336"/>
          </a:xfrm>
        </p:spPr>
        <p:txBody>
          <a:bodyPr>
            <a:normAutofit/>
          </a:bodyPr>
          <a:lstStyle/>
          <a:p>
            <a:r>
              <a:rPr lang="en-US" kern="0" dirty="0"/>
              <a:t>Exponential Growth in </a:t>
            </a:r>
            <a:r>
              <a:rPr lang="en-US" kern="0" dirty="0" smtClean="0"/>
              <a:t>Performance</a:t>
            </a:r>
            <a:endParaRPr lang="en-US" dirty="0"/>
          </a:p>
        </p:txBody>
      </p:sp>
      <p:sp>
        <p:nvSpPr>
          <p:cNvPr id="3" name="Content Placeholder 2"/>
          <p:cNvSpPr>
            <a:spLocks noGrp="1"/>
          </p:cNvSpPr>
          <p:nvPr>
            <p:ph idx="1"/>
          </p:nvPr>
        </p:nvSpPr>
        <p:spPr>
          <a:xfrm>
            <a:off x="4640809" y="1005966"/>
            <a:ext cx="4270804" cy="3577240"/>
          </a:xfrm>
        </p:spPr>
        <p:txBody>
          <a:bodyPr/>
          <a:lstStyle/>
          <a:p>
            <a:pPr marL="0" indent="0">
              <a:buNone/>
            </a:pPr>
            <a:r>
              <a:rPr lang="en-US" sz="2100" kern="0" dirty="0"/>
              <a:t>Advancement in key areas to reach </a:t>
            </a:r>
            <a:r>
              <a:rPr lang="en-US" sz="2100" kern="0" dirty="0" err="1"/>
              <a:t>Exascale</a:t>
            </a:r>
            <a:r>
              <a:rPr lang="en-US" sz="2100" kern="0" dirty="0"/>
              <a:t>:</a:t>
            </a:r>
          </a:p>
          <a:p>
            <a:pPr marL="314325" lvl="1" indent="-214313"/>
            <a:r>
              <a:rPr lang="en-US" sz="2100" kern="0" dirty="0"/>
              <a:t>Microprocessors</a:t>
            </a:r>
          </a:p>
          <a:p>
            <a:pPr marL="314325" lvl="1" indent="-214313"/>
            <a:r>
              <a:rPr lang="en-US" sz="2100" kern="0" dirty="0"/>
              <a:t>Fabrics</a:t>
            </a:r>
          </a:p>
          <a:p>
            <a:pPr marL="314325" lvl="1" indent="-214313"/>
            <a:r>
              <a:rPr lang="en-US" sz="2100" kern="0" dirty="0"/>
              <a:t>Memory</a:t>
            </a:r>
          </a:p>
          <a:p>
            <a:pPr marL="314325" lvl="1" indent="-214313"/>
            <a:r>
              <a:rPr lang="en-US" sz="2100" kern="0" dirty="0"/>
              <a:t>Software</a:t>
            </a:r>
          </a:p>
          <a:p>
            <a:pPr marL="314325" lvl="1" indent="-214313"/>
            <a:r>
              <a:rPr lang="en-US" sz="2100" kern="0" dirty="0"/>
              <a:t>Power Management</a:t>
            </a:r>
          </a:p>
          <a:p>
            <a:pPr marL="314325" lvl="1" indent="-214313"/>
            <a:r>
              <a:rPr lang="en-US" sz="2100" kern="0" dirty="0"/>
              <a:t>Reliability</a:t>
            </a:r>
          </a:p>
          <a:p>
            <a:pPr marL="314325" lvl="1" indent="-214313"/>
            <a:r>
              <a:rPr lang="en-US" sz="2100" kern="0" dirty="0"/>
              <a:t>Density</a:t>
            </a:r>
          </a:p>
          <a:p>
            <a:endParaRPr lang="en-US" sz="1500" dirty="0"/>
          </a:p>
        </p:txBody>
      </p:sp>
      <p:sp>
        <p:nvSpPr>
          <p:cNvPr id="4" name="Slide Number Placeholder 3"/>
          <p:cNvSpPr>
            <a:spLocks noGrp="1"/>
          </p:cNvSpPr>
          <p:nvPr>
            <p:ph type="sldNum" sz="quarter" idx="4"/>
          </p:nvPr>
        </p:nvSpPr>
        <p:spPr>
          <a:xfrm>
            <a:off x="6917531" y="4830854"/>
            <a:ext cx="2057400" cy="273844"/>
          </a:xfrm>
        </p:spPr>
        <p:txBody>
          <a:bodyPr/>
          <a:lstStyle/>
          <a:p>
            <a:fld id="{B41F42F8-25E4-4D1B-BD30-C90591184289}" type="slidenum">
              <a:rPr lang="en-US" smtClean="0"/>
              <a:t>57</a:t>
            </a:fld>
            <a:endParaRPr lang="en-US"/>
          </a:p>
        </p:txBody>
      </p:sp>
      <p:pic>
        <p:nvPicPr>
          <p:cNvPr id="5" name="Picture 4"/>
          <p:cNvPicPr>
            <a:picLocks noChangeAspect="1"/>
          </p:cNvPicPr>
          <p:nvPr/>
        </p:nvPicPr>
        <p:blipFill>
          <a:blip r:embed="rId3"/>
          <a:stretch>
            <a:fillRect/>
          </a:stretch>
        </p:blipFill>
        <p:spPr>
          <a:xfrm>
            <a:off x="228287" y="932767"/>
            <a:ext cx="4121292" cy="3905235"/>
          </a:xfrm>
          <a:prstGeom prst="rect">
            <a:avLst/>
          </a:prstGeom>
        </p:spPr>
      </p:pic>
      <p:sp>
        <p:nvSpPr>
          <p:cNvPr id="6" name="TextBox 5"/>
          <p:cNvSpPr txBox="1"/>
          <p:nvPr/>
        </p:nvSpPr>
        <p:spPr>
          <a:xfrm>
            <a:off x="171450" y="4804382"/>
            <a:ext cx="1012372" cy="192360"/>
          </a:xfrm>
          <a:prstGeom prst="rect">
            <a:avLst/>
          </a:prstGeom>
          <a:noFill/>
        </p:spPr>
        <p:txBody>
          <a:bodyPr wrap="square" lIns="68580" tIns="34290" rIns="68580" bIns="34290" rtlCol="0">
            <a:spAutoFit/>
          </a:bodyPr>
          <a:lstStyle/>
          <a:p>
            <a:r>
              <a:rPr lang="en-US" sz="800" dirty="0"/>
              <a:t>Source:Top500.org</a:t>
            </a:r>
          </a:p>
        </p:txBody>
      </p:sp>
    </p:spTree>
    <p:extLst>
      <p:ext uri="{BB962C8B-B14F-4D97-AF65-F5344CB8AC3E}">
        <p14:creationId xmlns:p14="http://schemas.microsoft.com/office/powerpoint/2010/main" val="3244190776"/>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err="1" smtClean="0"/>
              <a:t>Snoop</a:t>
            </a:r>
            <a:r>
              <a:rPr lang="de-DE" dirty="0" smtClean="0"/>
              <a:t> Models </a:t>
            </a:r>
            <a:r>
              <a:rPr lang="de-DE" dirty="0" err="1" smtClean="0"/>
              <a:t>Supported</a:t>
            </a:r>
            <a:r>
              <a:rPr lang="de-DE" dirty="0" smtClean="0"/>
              <a:t> in 2S </a:t>
            </a:r>
            <a:r>
              <a:rPr lang="de-DE" dirty="0" err="1" smtClean="0"/>
              <a:t>Configurations</a:t>
            </a:r>
            <a:endParaRPr lang="en-US" dirty="0"/>
          </a:p>
        </p:txBody>
      </p:sp>
      <p:pic>
        <p:nvPicPr>
          <p:cNvPr id="3" name="Picture 2"/>
          <p:cNvPicPr>
            <a:picLocks noChangeAspect="1"/>
          </p:cNvPicPr>
          <p:nvPr/>
        </p:nvPicPr>
        <p:blipFill>
          <a:blip r:embed="rId2"/>
          <a:stretch>
            <a:fillRect/>
          </a:stretch>
        </p:blipFill>
        <p:spPr>
          <a:xfrm>
            <a:off x="731863" y="1070579"/>
            <a:ext cx="7677299" cy="3439180"/>
          </a:xfrm>
          <a:prstGeom prst="rect">
            <a:avLst/>
          </a:prstGeom>
        </p:spPr>
      </p:pic>
      <p:sp>
        <p:nvSpPr>
          <p:cNvPr id="4" name="Slide Number Placeholder 3"/>
          <p:cNvSpPr>
            <a:spLocks noGrp="1"/>
          </p:cNvSpPr>
          <p:nvPr>
            <p:ph type="sldNum" sz="quarter" idx="12"/>
          </p:nvPr>
        </p:nvSpPr>
        <p:spPr/>
        <p:txBody>
          <a:bodyPr/>
          <a:lstStyle/>
          <a:p>
            <a:fld id="{EE2556C5-CE8C-6547-B838-EA80C61A4AF7}" type="slidenum">
              <a:rPr lang="en-US" smtClean="0">
                <a:solidFill>
                  <a:prstClr val="white"/>
                </a:solidFill>
              </a:rPr>
              <a:pPr/>
              <a:t>58</a:t>
            </a:fld>
            <a:endParaRPr lang="en-US" dirty="0">
              <a:solidFill>
                <a:prstClr val="white"/>
              </a:solidFill>
            </a:endParaRPr>
          </a:p>
        </p:txBody>
      </p:sp>
    </p:spTree>
    <p:extLst>
      <p:ext uri="{BB962C8B-B14F-4D97-AF65-F5344CB8AC3E}">
        <p14:creationId xmlns:p14="http://schemas.microsoft.com/office/powerpoint/2010/main" val="21630057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AVX</a:t>
            </a:r>
            <a:r>
              <a:rPr lang="en-US" dirty="0" smtClean="0"/>
              <a:t>** </a:t>
            </a:r>
            <a:r>
              <a:rPr lang="en-US" dirty="0"/>
              <a:t>Disclaimer</a:t>
            </a:r>
          </a:p>
        </p:txBody>
      </p:sp>
      <p:sp>
        <p:nvSpPr>
          <p:cNvPr id="4" name="Content Placeholder 3"/>
          <p:cNvSpPr>
            <a:spLocks noGrp="1"/>
          </p:cNvSpPr>
          <p:nvPr>
            <p:ph idx="1"/>
          </p:nvPr>
        </p:nvSpPr>
        <p:spPr/>
        <p:txBody>
          <a:bodyPr/>
          <a:lstStyle/>
          <a:p>
            <a:pPr marL="0" lvl="1" indent="-3175">
              <a:buFontTx/>
              <a:buNone/>
            </a:pPr>
            <a:r>
              <a:rPr lang="en-US" sz="1400" kern="0" dirty="0"/>
              <a:t>Intel® Advanced Vector Extensions (Intel® AVX)* are designed to achieve higher throughput for certain integer and floating point operations.  Due to varying processor power characteristics, utilizing AVX instructions may cause </a:t>
            </a:r>
          </a:p>
          <a:p>
            <a:pPr marL="339725" lvl="1" indent="-342900">
              <a:buFontTx/>
              <a:buAutoNum type="alphaLcParenR"/>
            </a:pPr>
            <a:r>
              <a:rPr lang="en-US" sz="1400" kern="0" dirty="0"/>
              <a:t>some parts to operate at less than the rated frequency and </a:t>
            </a:r>
          </a:p>
          <a:p>
            <a:pPr marL="339725" lvl="1" indent="-342900">
              <a:buFontTx/>
              <a:buAutoNum type="alphaLcParenR"/>
            </a:pPr>
            <a:r>
              <a:rPr lang="en-US" sz="1400" kern="0" dirty="0">
                <a:solidFill>
                  <a:srgbClr val="00B0F0"/>
                </a:solidFill>
              </a:rPr>
              <a:t>some parts with Intel® Turbo Boost Technology 2.0 to not achieve any or maximum turbo </a:t>
            </a:r>
            <a:r>
              <a:rPr lang="en-US" sz="1400" kern="0" dirty="0" smtClean="0">
                <a:solidFill>
                  <a:srgbClr val="00B0F0"/>
                </a:solidFill>
              </a:rPr>
              <a:t>frequencies</a:t>
            </a:r>
            <a:r>
              <a:rPr lang="en-US" sz="1400" kern="0" dirty="0" smtClean="0"/>
              <a:t>.  </a:t>
            </a:r>
            <a:endParaRPr lang="en-US" sz="1400" kern="0" dirty="0"/>
          </a:p>
          <a:p>
            <a:pPr marL="0" lvl="1" indent="0">
              <a:buNone/>
            </a:pPr>
            <a:r>
              <a:rPr lang="en-US" sz="1400" kern="0" dirty="0"/>
              <a:t>Performance varies depending on hardware, software, and system configuration and you should consult your system manufacturer for more information.  </a:t>
            </a:r>
          </a:p>
          <a:p>
            <a:pPr marL="0" lvl="1" indent="-3175">
              <a:buFontTx/>
              <a:buNone/>
            </a:pPr>
            <a:endParaRPr lang="en-US" sz="1400" kern="0" dirty="0"/>
          </a:p>
          <a:p>
            <a:pPr marL="0" lvl="1" indent="-3175">
              <a:buFontTx/>
              <a:buNone/>
            </a:pPr>
            <a:r>
              <a:rPr lang="en-US" sz="1400" kern="0" dirty="0"/>
              <a:t>**Intel® Advanced Vector Extensions refers to Intel® AVX, Intel® AVX2 or Intel® AVX-512.  For more information on Intel</a:t>
            </a:r>
            <a:r>
              <a:rPr lang="en-US" sz="1400" kern="0" baseline="30000" dirty="0"/>
              <a:t>®</a:t>
            </a:r>
            <a:r>
              <a:rPr lang="en-US" sz="1400" kern="0" dirty="0"/>
              <a:t> Turbo Boost Technology 2.0, visit </a:t>
            </a:r>
            <a:r>
              <a:rPr lang="en-US" sz="1400" kern="0" dirty="0">
                <a:hlinkClick r:id="rId2"/>
              </a:rPr>
              <a:t>http://www.intel.com/go/turbo</a:t>
            </a:r>
            <a:endParaRPr lang="en-US" sz="1400" kern="0" dirty="0"/>
          </a:p>
          <a:p>
            <a:pPr marL="0" lvl="1" indent="-3175">
              <a:buFontTx/>
              <a:buNone/>
            </a:pPr>
            <a:endParaRPr lang="en-US" sz="1400" kern="0" dirty="0"/>
          </a:p>
          <a:p>
            <a:endParaRPr lang="en-US" dirty="0"/>
          </a:p>
        </p:txBody>
      </p:sp>
      <p:sp>
        <p:nvSpPr>
          <p:cNvPr id="6" name="Text Placeholder 5"/>
          <p:cNvSpPr>
            <a:spLocks noGrp="1"/>
          </p:cNvSpPr>
          <p:nvPr>
            <p:ph type="body" sz="quarter" idx="13"/>
          </p:nvPr>
        </p:nvSpPr>
        <p:spPr/>
        <p:txBody>
          <a:bodyPr/>
          <a:lstStyle/>
          <a:p>
            <a:endParaRPr lang="en-US"/>
          </a:p>
        </p:txBody>
      </p:sp>
      <p:sp>
        <p:nvSpPr>
          <p:cNvPr id="5" name="TextBox 4"/>
          <p:cNvSpPr txBox="1"/>
          <p:nvPr/>
        </p:nvSpPr>
        <p:spPr>
          <a:xfrm>
            <a:off x="590304" y="4219896"/>
            <a:ext cx="5485793" cy="246219"/>
          </a:xfrm>
          <a:prstGeom prst="rect">
            <a:avLst/>
          </a:prstGeom>
          <a:solidFill>
            <a:srgbClr val="00AEEF"/>
          </a:solidFill>
        </p:spPr>
        <p:txBody>
          <a:bodyPr wrap="none" lIns="91438" tIns="45719" rIns="91438" bIns="45719" rtlCol="0">
            <a:spAutoFit/>
          </a:bodyPr>
          <a:lstStyle/>
          <a:p>
            <a:pPr marL="0" marR="0" lvl="0" indent="0" algn="l" defTabSz="914377"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smtClean="0">
                <a:ln>
                  <a:noFill/>
                </a:ln>
                <a:solidFill>
                  <a:prstClr val="white"/>
                </a:solidFill>
                <a:effectLst/>
                <a:uLnTx/>
                <a:uFillTx/>
                <a:latin typeface="Intel Clear" panose="020B0604020203020204" pitchFamily="34" charset="0"/>
                <a:cs typeface="Neo Sans Intel"/>
              </a:rPr>
              <a:t>The above disclaimer will accompany all the CPU product documentation that support AVX.</a:t>
            </a:r>
          </a:p>
        </p:txBody>
      </p:sp>
      <p:sp>
        <p:nvSpPr>
          <p:cNvPr id="3" name="Slide Number Placeholder 2"/>
          <p:cNvSpPr>
            <a:spLocks noGrp="1"/>
          </p:cNvSpPr>
          <p:nvPr>
            <p:ph type="sldNum" sz="quarter" idx="4"/>
          </p:nvPr>
        </p:nvSpPr>
        <p:spPr/>
        <p:txBody>
          <a:bodyPr/>
          <a:lstStyle/>
          <a:p>
            <a:pPr defTabSz="457189"/>
            <a:fld id="{EE2556C5-CE8C-6547-B838-EA80C61A4AF7}" type="slidenum">
              <a:rPr lang="en-US" smtClean="0"/>
              <a:pPr defTabSz="457189"/>
              <a:t>59</a:t>
            </a:fld>
            <a:endParaRPr lang="en-US" dirty="0"/>
          </a:p>
        </p:txBody>
      </p:sp>
    </p:spTree>
    <p:extLst>
      <p:ext uri="{BB962C8B-B14F-4D97-AF65-F5344CB8AC3E}">
        <p14:creationId xmlns:p14="http://schemas.microsoft.com/office/powerpoint/2010/main" val="3324494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Diamond 29"/>
          <p:cNvSpPr/>
          <p:nvPr/>
        </p:nvSpPr>
        <p:spPr bwMode="auto">
          <a:xfrm>
            <a:off x="4148804" y="2428793"/>
            <a:ext cx="573579" cy="573579"/>
          </a:xfrm>
          <a:prstGeom prst="diamond">
            <a:avLst/>
          </a:prstGeom>
          <a:solidFill>
            <a:schemeClr val="accent3"/>
          </a:solidFill>
          <a:ln w="9525" cap="flat" cmpd="sng" algn="ctr">
            <a:solidFill>
              <a:schemeClr val="bg2"/>
            </a:solidFill>
            <a:prstDash val="solid"/>
            <a:round/>
            <a:headEnd type="none" w="med" len="med"/>
            <a:tailEnd type="none" w="med" len="med"/>
          </a:ln>
          <a:effectLst/>
        </p:spPr>
        <p:txBody>
          <a:bodyPr vert="horz" wrap="square" lIns="91438" tIns="45719" rIns="91438" bIns="45719" numCol="1" rtlCol="0" anchor="t" anchorCtr="0" compatLnSpc="1">
            <a:prstTxWarp prst="textNoShape">
              <a:avLst/>
            </a:prstTxWarp>
          </a:bodyPr>
          <a:lstStyle/>
          <a:p>
            <a:pPr defTabSz="1306481"/>
            <a:endParaRPr lang="en-US" sz="2100">
              <a:solidFill>
                <a:srgbClr val="FFFFFF"/>
              </a:solidFill>
            </a:endParaRPr>
          </a:p>
        </p:txBody>
      </p:sp>
      <p:sp>
        <p:nvSpPr>
          <p:cNvPr id="17" name="Diamond 16"/>
          <p:cNvSpPr/>
          <p:nvPr/>
        </p:nvSpPr>
        <p:spPr bwMode="auto">
          <a:xfrm>
            <a:off x="2134748" y="2419601"/>
            <a:ext cx="573579" cy="573579"/>
          </a:xfrm>
          <a:prstGeom prst="diamond">
            <a:avLst/>
          </a:prstGeom>
          <a:solidFill>
            <a:srgbClr val="FFFF00"/>
          </a:solidFill>
          <a:ln w="9525" cap="flat" cmpd="sng" algn="ctr">
            <a:solidFill>
              <a:schemeClr val="bg2"/>
            </a:solidFill>
            <a:prstDash val="solid"/>
            <a:round/>
            <a:headEnd type="none" w="med" len="med"/>
            <a:tailEnd type="none" w="med" len="med"/>
          </a:ln>
          <a:effectLst/>
        </p:spPr>
        <p:txBody>
          <a:bodyPr vert="horz" wrap="square" lIns="91438" tIns="45719" rIns="91438" bIns="45719" numCol="1" rtlCol="0" anchor="t" anchorCtr="0" compatLnSpc="1">
            <a:prstTxWarp prst="textNoShape">
              <a:avLst/>
            </a:prstTxWarp>
          </a:bodyPr>
          <a:lstStyle/>
          <a:p>
            <a:pPr defTabSz="1306481"/>
            <a:endParaRPr lang="en-US" sz="2100">
              <a:solidFill>
                <a:srgbClr val="FFFFFF"/>
              </a:solidFill>
            </a:endParaRPr>
          </a:p>
        </p:txBody>
      </p:sp>
      <p:sp>
        <p:nvSpPr>
          <p:cNvPr id="5" name="Title 4"/>
          <p:cNvSpPr>
            <a:spLocks noGrp="1"/>
          </p:cNvSpPr>
          <p:nvPr>
            <p:ph type="title"/>
          </p:nvPr>
        </p:nvSpPr>
        <p:spPr/>
        <p:txBody>
          <a:bodyPr/>
          <a:lstStyle/>
          <a:p>
            <a:endParaRPr lang="en-US"/>
          </a:p>
        </p:txBody>
      </p:sp>
      <p:sp>
        <p:nvSpPr>
          <p:cNvPr id="6" name="TextBox 5"/>
          <p:cNvSpPr txBox="1"/>
          <p:nvPr/>
        </p:nvSpPr>
        <p:spPr>
          <a:xfrm>
            <a:off x="1308781" y="1530613"/>
            <a:ext cx="5898767" cy="954105"/>
          </a:xfrm>
          <a:prstGeom prst="rect">
            <a:avLst/>
          </a:prstGeom>
          <a:noFill/>
        </p:spPr>
        <p:txBody>
          <a:bodyPr wrap="square" lIns="91438" tIns="45719" rIns="91438" bIns="45719" rtlCol="0">
            <a:spAutoFit/>
          </a:bodyPr>
          <a:lstStyle/>
          <a:p>
            <a:pPr algn="ctr"/>
            <a:r>
              <a:rPr lang="en-GB" sz="2400" dirty="0">
                <a:solidFill>
                  <a:srgbClr val="FFFFFF"/>
                </a:solidFill>
                <a:latin typeface="Intel Clear" panose="020B0604020203020204" pitchFamily="34" charset="0"/>
              </a:rPr>
              <a:t>TECH COMPUTING / </a:t>
            </a:r>
            <a:r>
              <a:rPr lang="en-GB" sz="2400" dirty="0" smtClean="0">
                <a:solidFill>
                  <a:srgbClr val="FFFFFF"/>
                </a:solidFill>
                <a:latin typeface="Intel Clear" panose="020B0604020203020204" pitchFamily="34" charset="0"/>
              </a:rPr>
              <a:t>HPC</a:t>
            </a:r>
          </a:p>
          <a:p>
            <a:pPr algn="ctr"/>
            <a:endParaRPr lang="en-GB" dirty="0">
              <a:solidFill>
                <a:srgbClr val="FFFFFF"/>
              </a:solidFill>
              <a:latin typeface="Intel Clear" panose="020B0604020203020204" pitchFamily="34" charset="0"/>
            </a:endParaRPr>
          </a:p>
          <a:p>
            <a:pPr algn="ctr"/>
            <a:r>
              <a:rPr lang="en-GB" sz="1600" dirty="0">
                <a:solidFill>
                  <a:srgbClr val="FFFF00"/>
                </a:solidFill>
                <a:latin typeface="Intel Clear Light" panose="020B0404020203020204" pitchFamily="34" charset="0"/>
              </a:rPr>
              <a:t>Numerical Simulation     </a:t>
            </a:r>
            <a:r>
              <a:rPr lang="en-GB" sz="1600" dirty="0" smtClean="0">
                <a:solidFill>
                  <a:srgbClr val="FFFF00"/>
                </a:solidFill>
                <a:latin typeface="Intel Clear Light" panose="020B0404020203020204" pitchFamily="34" charset="0"/>
              </a:rPr>
              <a:t> </a:t>
            </a:r>
            <a:r>
              <a:rPr lang="en-GB" sz="1600" dirty="0" smtClean="0">
                <a:solidFill>
                  <a:srgbClr val="C9F0FF"/>
                </a:solidFill>
                <a:latin typeface="Intel Clear Light" panose="020B0404020203020204" pitchFamily="34" charset="0"/>
              </a:rPr>
              <a:t>Big </a:t>
            </a:r>
            <a:r>
              <a:rPr lang="en-GB" sz="1600" dirty="0">
                <a:solidFill>
                  <a:srgbClr val="C9F0FF"/>
                </a:solidFill>
                <a:latin typeface="Intel Clear Light" panose="020B0404020203020204" pitchFamily="34" charset="0"/>
              </a:rPr>
              <a:t>Data Analytics            </a:t>
            </a:r>
            <a:r>
              <a:rPr lang="en-GB" sz="1600" dirty="0" smtClean="0">
                <a:solidFill>
                  <a:srgbClr val="C9F0FF"/>
                </a:solidFill>
                <a:latin typeface="Intel Clear Light" panose="020B0404020203020204" pitchFamily="34" charset="0"/>
              </a:rPr>
              <a:t> </a:t>
            </a:r>
            <a:r>
              <a:rPr lang="en-GB" sz="1600" dirty="0">
                <a:solidFill>
                  <a:schemeClr val="accent6"/>
                </a:solidFill>
                <a:latin typeface="Intel Clear Light" panose="020B0404020203020204" pitchFamily="34" charset="0"/>
              </a:rPr>
              <a:t>Visualization</a:t>
            </a:r>
          </a:p>
        </p:txBody>
      </p:sp>
      <p:sp>
        <p:nvSpPr>
          <p:cNvPr id="11" name="Diamond 10"/>
          <p:cNvSpPr/>
          <p:nvPr/>
        </p:nvSpPr>
        <p:spPr bwMode="auto">
          <a:xfrm>
            <a:off x="4148804" y="990410"/>
            <a:ext cx="573579" cy="573579"/>
          </a:xfrm>
          <a:prstGeom prst="diamond">
            <a:avLst/>
          </a:prstGeom>
          <a:solidFill>
            <a:srgbClr val="00B0F0"/>
          </a:solidFill>
          <a:ln w="9525" cap="flat" cmpd="sng" algn="ctr">
            <a:solidFill>
              <a:schemeClr val="bg2"/>
            </a:solidFill>
            <a:prstDash val="solid"/>
            <a:round/>
            <a:headEnd type="none" w="med" len="med"/>
            <a:tailEnd type="none" w="med" len="med"/>
          </a:ln>
          <a:effectLst/>
        </p:spPr>
        <p:txBody>
          <a:bodyPr vert="horz" wrap="square" lIns="91438" tIns="45719" rIns="91438" bIns="45719" numCol="1" rtlCol="0" anchor="t" anchorCtr="0" compatLnSpc="1">
            <a:prstTxWarp prst="textNoShape">
              <a:avLst/>
            </a:prstTxWarp>
          </a:bodyPr>
          <a:lstStyle/>
          <a:p>
            <a:pPr defTabSz="1306481"/>
            <a:endParaRPr lang="en-US" sz="2100">
              <a:solidFill>
                <a:srgbClr val="FFFFFF"/>
              </a:solidFill>
            </a:endParaRPr>
          </a:p>
        </p:txBody>
      </p:sp>
      <p:cxnSp>
        <p:nvCxnSpPr>
          <p:cNvPr id="25" name="Straight Connector 24"/>
          <p:cNvCxnSpPr/>
          <p:nvPr/>
        </p:nvCxnSpPr>
        <p:spPr bwMode="auto">
          <a:xfrm>
            <a:off x="1512408" y="2056418"/>
            <a:ext cx="560842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pic>
        <p:nvPicPr>
          <p:cNvPr id="28" name="Picture 37" descr="diane title dc bg.png"/>
          <p:cNvPicPr>
            <a:picLocks noChangeAspect="1"/>
          </p:cNvPicPr>
          <p:nvPr/>
        </p:nvPicPr>
        <p:blipFill>
          <a:blip r:embed="rId2">
            <a:extLst>
              <a:ext uri="{BEBA8EAE-BF5A-486C-A8C5-ECC9F3942E4B}">
                <a14:imgProps xmlns:a14="http://schemas.microsoft.com/office/drawing/2010/main">
                  <a14:imgLayer r:embed="rId3">
                    <a14:imgEffect>
                      <a14:artisticGlowEdges/>
                    </a14:imgEffect>
                  </a14:imgLayer>
                </a14:imgProps>
              </a:ext>
              <a:ext uri="{28A0092B-C50C-407E-A947-70E740481C1C}">
                <a14:useLocalDpi xmlns:a14="http://schemas.microsoft.com/office/drawing/2010/main"/>
              </a:ext>
            </a:extLst>
          </a:blip>
          <a:srcRect/>
          <a:stretch>
            <a:fillRect/>
          </a:stretch>
        </p:blipFill>
        <p:spPr bwMode="auto">
          <a:xfrm>
            <a:off x="2" y="-10176"/>
            <a:ext cx="9143999" cy="1309542"/>
          </a:xfrm>
          <a:prstGeom prst="rect">
            <a:avLst/>
          </a:prstGeom>
          <a:solidFill>
            <a:srgbClr val="004280"/>
          </a:solidFill>
          <a:ln>
            <a:noFill/>
          </a:ln>
          <a:extLst>
            <a:ext uri="{91240B29-F687-4f45-9708-019B960494DF}">
              <a14:hiddenLine xmlns:a14="http://schemas.microsoft.com/office/drawing/2010/main" w="9525">
                <a:solidFill>
                  <a:srgbClr val="000000"/>
                </a:solidFill>
                <a:miter lim="800000"/>
                <a:headEnd/>
                <a:tailEnd/>
              </a14:hiddenLine>
            </a:ext>
          </a:extLst>
        </p:spPr>
      </p:pic>
      <p:cxnSp>
        <p:nvCxnSpPr>
          <p:cNvPr id="9" name="Straight Connector 8"/>
          <p:cNvCxnSpPr/>
          <p:nvPr/>
        </p:nvCxnSpPr>
        <p:spPr bwMode="auto">
          <a:xfrm flipV="1">
            <a:off x="-8314" y="1304206"/>
            <a:ext cx="9152314" cy="894"/>
          </a:xfrm>
          <a:prstGeom prst="line">
            <a:avLst/>
          </a:prstGeom>
          <a:solidFill>
            <a:schemeClr val="accent1"/>
          </a:solidFill>
          <a:ln w="28575" cap="flat" cmpd="sng" algn="ctr">
            <a:solidFill>
              <a:schemeClr val="tx1">
                <a:lumMod val="75000"/>
              </a:schemeClr>
            </a:solidFill>
            <a:prstDash val="solid"/>
            <a:round/>
            <a:headEnd type="none" w="med" len="med"/>
            <a:tailEnd type="none" w="med" len="med"/>
          </a:ln>
          <a:effectLst/>
        </p:spPr>
      </p:cxnSp>
      <p:sp>
        <p:nvSpPr>
          <p:cNvPr id="7" name="Rectangle 6"/>
          <p:cNvSpPr/>
          <p:nvPr/>
        </p:nvSpPr>
        <p:spPr>
          <a:xfrm>
            <a:off x="1" y="241649"/>
            <a:ext cx="9141024" cy="646331"/>
          </a:xfrm>
          <a:prstGeom prst="rect">
            <a:avLst/>
          </a:prstGeom>
        </p:spPr>
        <p:txBody>
          <a:bodyPr wrap="square" lIns="91438" tIns="45719" rIns="91438" bIns="45719">
            <a:spAutoFit/>
          </a:bodyPr>
          <a:lstStyle/>
          <a:p>
            <a:pPr algn="ctr"/>
            <a:r>
              <a:rPr lang="en-US" sz="3600" dirty="0">
                <a:solidFill>
                  <a:srgbClr val="FFFFFF"/>
                </a:solidFill>
                <a:effectLst>
                  <a:glow rad="228600">
                    <a:prstClr val="black">
                      <a:alpha val="72000"/>
                    </a:prstClr>
                  </a:glow>
                </a:effectLst>
                <a:latin typeface="Impact" pitchFamily="34" charset="0"/>
                <a:cs typeface="Arial"/>
              </a:rPr>
              <a:t>The Path to Discovery &amp; Innovation</a:t>
            </a:r>
          </a:p>
        </p:txBody>
      </p:sp>
      <p:sp>
        <p:nvSpPr>
          <p:cNvPr id="27" name="Diamond 26"/>
          <p:cNvSpPr/>
          <p:nvPr/>
        </p:nvSpPr>
        <p:spPr bwMode="auto">
          <a:xfrm>
            <a:off x="6164045" y="2419601"/>
            <a:ext cx="573579" cy="573579"/>
          </a:xfrm>
          <a:prstGeom prst="diamond">
            <a:avLst/>
          </a:prstGeom>
          <a:solidFill>
            <a:srgbClr val="92D050"/>
          </a:solidFill>
          <a:ln w="9525" cap="flat" cmpd="sng" algn="ctr">
            <a:solidFill>
              <a:schemeClr val="bg2"/>
            </a:solidFill>
            <a:prstDash val="solid"/>
            <a:round/>
            <a:headEnd type="none" w="med" len="med"/>
            <a:tailEnd type="none" w="med" len="med"/>
          </a:ln>
          <a:effectLst/>
        </p:spPr>
        <p:txBody>
          <a:bodyPr vert="horz" wrap="square" lIns="91438" tIns="45719" rIns="91438" bIns="45719" numCol="1" rtlCol="0" anchor="t" anchorCtr="0" compatLnSpc="1">
            <a:prstTxWarp prst="textNoShape">
              <a:avLst/>
            </a:prstTxWarp>
          </a:bodyPr>
          <a:lstStyle/>
          <a:p>
            <a:pPr defTabSz="1306481"/>
            <a:endParaRPr lang="en-US" sz="2100">
              <a:solidFill>
                <a:srgbClr val="FFFFFF"/>
              </a:solidFill>
            </a:endParaRPr>
          </a:p>
        </p:txBody>
      </p:sp>
      <p:pic>
        <p:nvPicPr>
          <p:cNvPr id="8" name="Picture 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528512" y="2728751"/>
            <a:ext cx="1844642" cy="1831257"/>
          </a:xfrm>
          <a:prstGeom prst="rect">
            <a:avLst/>
          </a:prstGeom>
          <a:ln w="28575">
            <a:solidFill>
              <a:srgbClr val="92D050"/>
            </a:solidFill>
          </a:ln>
        </p:spPr>
      </p:pic>
      <p:pic>
        <p:nvPicPr>
          <p:cNvPr id="15" name="Picture 14"/>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514457" y="2728751"/>
            <a:ext cx="1844643" cy="1831257"/>
          </a:xfrm>
          <a:prstGeom prst="rect">
            <a:avLst/>
          </a:prstGeom>
          <a:ln w="28575">
            <a:solidFill>
              <a:schemeClr val="tx2"/>
            </a:solidFill>
          </a:ln>
        </p:spPr>
      </p:pic>
      <p:pic>
        <p:nvPicPr>
          <p:cNvPr id="31" name="Picture 30"/>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501250" y="2736921"/>
            <a:ext cx="1840575" cy="1823974"/>
          </a:xfrm>
          <a:prstGeom prst="rect">
            <a:avLst/>
          </a:prstGeom>
          <a:ln w="28575">
            <a:solidFill>
              <a:srgbClr val="FFFF00"/>
            </a:solidFill>
          </a:ln>
        </p:spPr>
      </p:pic>
      <p:sp>
        <p:nvSpPr>
          <p:cNvPr id="12" name="Slide Number Placeholder 11"/>
          <p:cNvSpPr>
            <a:spLocks noGrp="1"/>
          </p:cNvSpPr>
          <p:nvPr>
            <p:ph type="sldNum" sz="quarter" idx="14"/>
          </p:nvPr>
        </p:nvSpPr>
        <p:spPr/>
        <p:txBody>
          <a:bodyPr/>
          <a:lstStyle/>
          <a:p>
            <a:pPr eaLnBrk="0" fontAlgn="base" hangingPunct="0">
              <a:spcBef>
                <a:spcPct val="50000"/>
              </a:spcBef>
              <a:spcAft>
                <a:spcPct val="0"/>
              </a:spcAft>
            </a:pPr>
            <a:fld id="{FD44707B-D922-47D5-BD24-D96E91B70543}" type="slidenum">
              <a:rPr lang="en-US" smtClean="0">
                <a:latin typeface="Intel Clear"/>
              </a:rPr>
              <a:pPr eaLnBrk="0" fontAlgn="base" hangingPunct="0">
                <a:spcBef>
                  <a:spcPct val="50000"/>
                </a:spcBef>
                <a:spcAft>
                  <a:spcPct val="0"/>
                </a:spcAft>
              </a:pPr>
              <a:t>6</a:t>
            </a:fld>
            <a:endParaRPr lang="en-US" dirty="0">
              <a:latin typeface="Intel Clear"/>
            </a:endParaRPr>
          </a:p>
        </p:txBody>
      </p:sp>
    </p:spTree>
    <p:extLst>
      <p:ext uri="{BB962C8B-B14F-4D97-AF65-F5344CB8AC3E}">
        <p14:creationId xmlns:p14="http://schemas.microsoft.com/office/powerpoint/2010/main" val="32312816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Intel® Turbo Boost Technology Disclaimer</a:t>
            </a:r>
          </a:p>
        </p:txBody>
      </p:sp>
      <p:sp>
        <p:nvSpPr>
          <p:cNvPr id="3" name="Content Placeholder 2"/>
          <p:cNvSpPr txBox="1">
            <a:spLocks/>
          </p:cNvSpPr>
          <p:nvPr/>
        </p:nvSpPr>
        <p:spPr>
          <a:xfrm>
            <a:off x="683757" y="1606878"/>
            <a:ext cx="7773512" cy="2528245"/>
          </a:xfrm>
          <a:prstGeom prst="rect">
            <a:avLst/>
          </a:prstGeom>
        </p:spPr>
        <p:txBody>
          <a:bodyPr/>
          <a:lstStyle>
            <a:lvl1pPr marL="200955" indent="-200955" algn="l" defTabSz="814721" rtl="0" eaLnBrk="0" fontAlgn="base" hangingPunct="0">
              <a:lnSpc>
                <a:spcPct val="95000"/>
              </a:lnSpc>
              <a:spcBef>
                <a:spcPct val="30000"/>
              </a:spcBef>
              <a:spcAft>
                <a:spcPct val="0"/>
              </a:spcAft>
              <a:buClr>
                <a:schemeClr val="tx1"/>
              </a:buClr>
              <a:buFont typeface="Wingdings" pitchFamily="2" charset="2"/>
              <a:buChar char=""/>
              <a:defRPr sz="2000">
                <a:solidFill>
                  <a:srgbClr val="FFFFFF"/>
                </a:solidFill>
                <a:effectLst/>
                <a:latin typeface="Intel Clear" panose="020B0604020203020204" pitchFamily="34" charset="0"/>
                <a:ea typeface="+mn-ea"/>
                <a:cs typeface="+mn-cs"/>
              </a:defRPr>
            </a:lvl1pPr>
            <a:lvl2pPr marL="507841" indent="-200955" algn="l" defTabSz="814721" rtl="0" eaLnBrk="0" fontAlgn="base" hangingPunct="0">
              <a:lnSpc>
                <a:spcPct val="95000"/>
              </a:lnSpc>
              <a:spcBef>
                <a:spcPct val="30000"/>
              </a:spcBef>
              <a:spcAft>
                <a:spcPct val="0"/>
              </a:spcAft>
              <a:buClr>
                <a:schemeClr val="tx1"/>
              </a:buClr>
              <a:buChar char="–"/>
              <a:defRPr sz="1800">
                <a:solidFill>
                  <a:schemeClr val="tx1"/>
                </a:solidFill>
                <a:effectLst/>
                <a:latin typeface="Intel Clear" panose="020B0604020203020204" pitchFamily="34" charset="0"/>
                <a:cs typeface="+mn-cs"/>
              </a:defRPr>
            </a:lvl2pPr>
            <a:lvl3pPr marL="814721" indent="-200955" algn="l" defTabSz="814721" rtl="0" eaLnBrk="0" fontAlgn="base" hangingPunct="0">
              <a:lnSpc>
                <a:spcPct val="95000"/>
              </a:lnSpc>
              <a:spcBef>
                <a:spcPct val="30000"/>
              </a:spcBef>
              <a:spcAft>
                <a:spcPct val="0"/>
              </a:spcAft>
              <a:buClr>
                <a:schemeClr val="tx1"/>
              </a:buClr>
              <a:buChar char="–"/>
              <a:defRPr sz="1600">
                <a:solidFill>
                  <a:srgbClr val="FFFFFF"/>
                </a:solidFill>
                <a:effectLst/>
                <a:latin typeface="Intel Clear" panose="020B0604020203020204" pitchFamily="34" charset="0"/>
                <a:cs typeface="+mn-cs"/>
              </a:defRPr>
            </a:lvl3pPr>
            <a:lvl4pPr marL="1231479" indent="-212839" algn="l" defTabSz="814721" rtl="0" eaLnBrk="0" fontAlgn="base" hangingPunct="0">
              <a:spcBef>
                <a:spcPct val="20000"/>
              </a:spcBef>
              <a:spcAft>
                <a:spcPct val="0"/>
              </a:spcAft>
              <a:buChar char="–"/>
              <a:defRPr sz="1700">
                <a:solidFill>
                  <a:schemeClr val="tx1"/>
                </a:solidFill>
                <a:effectLst>
                  <a:outerShdw blurRad="38100" dist="38100" dir="2700000" algn="tl">
                    <a:srgbClr val="000000"/>
                  </a:outerShdw>
                </a:effectLst>
                <a:latin typeface="+mn-lt"/>
                <a:cs typeface="+mn-cs"/>
              </a:defRPr>
            </a:lvl4pPr>
            <a:lvl5pPr marL="1538358" indent="-204922" algn="l" defTabSz="814721" rtl="0" eaLnBrk="0" fontAlgn="base" hangingPunct="0">
              <a:spcBef>
                <a:spcPct val="20000"/>
              </a:spcBef>
              <a:spcAft>
                <a:spcPct val="0"/>
              </a:spcAft>
              <a:buChar char="•"/>
              <a:defRPr sz="1700">
                <a:solidFill>
                  <a:schemeClr val="tx1"/>
                </a:solidFill>
                <a:effectLst>
                  <a:outerShdw blurRad="38100" dist="38100" dir="2700000" algn="tl">
                    <a:srgbClr val="000000"/>
                  </a:outerShdw>
                </a:effectLst>
                <a:latin typeface="+mn-lt"/>
                <a:cs typeface="+mn-cs"/>
              </a:defRPr>
            </a:lvl5pPr>
            <a:lvl6pPr marL="1823463" indent="-204922" algn="l" defTabSz="814721" rtl="0" fontAlgn="base">
              <a:spcBef>
                <a:spcPct val="20000"/>
              </a:spcBef>
              <a:spcAft>
                <a:spcPct val="0"/>
              </a:spcAft>
              <a:buChar char="•"/>
              <a:defRPr sz="1700">
                <a:solidFill>
                  <a:schemeClr val="tx1"/>
                </a:solidFill>
                <a:effectLst>
                  <a:outerShdw blurRad="38100" dist="38100" dir="2700000" algn="tl">
                    <a:srgbClr val="000000"/>
                  </a:outerShdw>
                </a:effectLst>
                <a:latin typeface="+mn-lt"/>
                <a:cs typeface="+mn-cs"/>
              </a:defRPr>
            </a:lvl6pPr>
            <a:lvl7pPr marL="2108565" indent="-204922" algn="l" defTabSz="814721" rtl="0" fontAlgn="base">
              <a:spcBef>
                <a:spcPct val="20000"/>
              </a:spcBef>
              <a:spcAft>
                <a:spcPct val="0"/>
              </a:spcAft>
              <a:buChar char="•"/>
              <a:defRPr sz="1700">
                <a:solidFill>
                  <a:schemeClr val="tx1"/>
                </a:solidFill>
                <a:effectLst>
                  <a:outerShdw blurRad="38100" dist="38100" dir="2700000" algn="tl">
                    <a:srgbClr val="000000"/>
                  </a:outerShdw>
                </a:effectLst>
                <a:latin typeface="+mn-lt"/>
                <a:cs typeface="+mn-cs"/>
              </a:defRPr>
            </a:lvl7pPr>
            <a:lvl8pPr marL="2393656" indent="-204922" algn="l" defTabSz="814721" rtl="0" fontAlgn="base">
              <a:spcBef>
                <a:spcPct val="20000"/>
              </a:spcBef>
              <a:spcAft>
                <a:spcPct val="0"/>
              </a:spcAft>
              <a:buChar char="•"/>
              <a:defRPr sz="1700">
                <a:solidFill>
                  <a:schemeClr val="tx1"/>
                </a:solidFill>
                <a:effectLst>
                  <a:outerShdw blurRad="38100" dist="38100" dir="2700000" algn="tl">
                    <a:srgbClr val="000000"/>
                  </a:outerShdw>
                </a:effectLst>
                <a:latin typeface="+mn-lt"/>
                <a:cs typeface="+mn-cs"/>
              </a:defRPr>
            </a:lvl8pPr>
            <a:lvl9pPr marL="2678767" indent="-204922" algn="l" defTabSz="814721" rtl="0" fontAlgn="base">
              <a:spcBef>
                <a:spcPct val="20000"/>
              </a:spcBef>
              <a:spcAft>
                <a:spcPct val="0"/>
              </a:spcAft>
              <a:buChar char="•"/>
              <a:defRPr sz="1700">
                <a:solidFill>
                  <a:schemeClr val="tx1"/>
                </a:solidFill>
                <a:effectLst>
                  <a:outerShdw blurRad="38100" dist="38100" dir="2700000" algn="tl">
                    <a:srgbClr val="000000"/>
                  </a:outerShdw>
                </a:effectLst>
                <a:latin typeface="+mn-lt"/>
                <a:cs typeface="+mn-cs"/>
              </a:defRPr>
            </a:lvl9pPr>
          </a:lstStyle>
          <a:p>
            <a:pPr marL="0" indent="0">
              <a:buNone/>
            </a:pPr>
            <a:r>
              <a:rPr lang="en-US" sz="1400" b="0" kern="0" dirty="0" smtClean="0">
                <a:solidFill>
                  <a:schemeClr val="tx2"/>
                </a:solidFill>
              </a:rPr>
              <a:t>Requires a system with Intel® Turbo Boost Technology. Intel Turbo Boost Technology and Intel Turbo Boost Technology 2.0 are only available on select Intel® processors. Consult your system manufacturer. Performance varies depending on hardware, software, and system configuration. For more information, visit </a:t>
            </a:r>
            <a:r>
              <a:rPr lang="en-US" sz="1400" b="0" u="sng" kern="0" dirty="0" smtClean="0">
                <a:solidFill>
                  <a:schemeClr val="tx2"/>
                </a:solidFill>
                <a:hlinkClick r:id="rId2"/>
              </a:rPr>
              <a:t>http://www.intel.com/go/turbo</a:t>
            </a:r>
          </a:p>
          <a:p>
            <a:pPr marL="0" indent="0">
              <a:buNone/>
            </a:pPr>
            <a:endParaRPr lang="en-US" sz="1400" b="0" kern="0" dirty="0">
              <a:solidFill>
                <a:schemeClr val="tx2"/>
              </a:solidFill>
            </a:endParaRPr>
          </a:p>
        </p:txBody>
      </p:sp>
      <p:sp>
        <p:nvSpPr>
          <p:cNvPr id="5" name="TextBox 4"/>
          <p:cNvSpPr txBox="1"/>
          <p:nvPr/>
        </p:nvSpPr>
        <p:spPr>
          <a:xfrm>
            <a:off x="784565" y="2990479"/>
            <a:ext cx="5955472" cy="246219"/>
          </a:xfrm>
          <a:prstGeom prst="rect">
            <a:avLst/>
          </a:prstGeom>
          <a:solidFill>
            <a:srgbClr val="00AEEF"/>
          </a:solidFill>
        </p:spPr>
        <p:txBody>
          <a:bodyPr wrap="none" lIns="91438" tIns="45719" rIns="91438" bIns="45719" rtlCol="0">
            <a:spAutoFit/>
          </a:bodyPr>
          <a:lstStyle/>
          <a:p>
            <a:pPr marL="0" marR="0" lvl="0" indent="0" algn="l" defTabSz="914377"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smtClean="0">
                <a:ln>
                  <a:noFill/>
                </a:ln>
                <a:solidFill>
                  <a:prstClr val="white"/>
                </a:solidFill>
                <a:effectLst/>
                <a:uLnTx/>
                <a:uFillTx/>
                <a:latin typeface="Intel Clear" panose="020B0604020203020204" pitchFamily="34" charset="0"/>
                <a:cs typeface="Neo Sans Intel"/>
              </a:rPr>
              <a:t>The above disclaimer will accompany all the CPU product documentation that support Turbo Boost.</a:t>
            </a:r>
          </a:p>
        </p:txBody>
      </p:sp>
      <p:sp>
        <p:nvSpPr>
          <p:cNvPr id="4" name="Slide Number Placeholder 3"/>
          <p:cNvSpPr>
            <a:spLocks noGrp="1"/>
          </p:cNvSpPr>
          <p:nvPr>
            <p:ph type="sldNum" sz="quarter" idx="12"/>
          </p:nvPr>
        </p:nvSpPr>
        <p:spPr/>
        <p:txBody>
          <a:bodyPr/>
          <a:lstStyle/>
          <a:p>
            <a:fld id="{EE2556C5-CE8C-6547-B838-EA80C61A4AF7}" type="slidenum">
              <a:rPr lang="en-US" smtClean="0">
                <a:solidFill>
                  <a:prstClr val="white"/>
                </a:solidFill>
              </a:rPr>
              <a:pPr/>
              <a:t>60</a:t>
            </a:fld>
            <a:endParaRPr lang="en-US" dirty="0">
              <a:solidFill>
                <a:prstClr val="white"/>
              </a:solidFill>
            </a:endParaRPr>
          </a:p>
        </p:txBody>
      </p:sp>
    </p:spTree>
    <p:extLst>
      <p:ext uri="{BB962C8B-B14F-4D97-AF65-F5344CB8AC3E}">
        <p14:creationId xmlns:p14="http://schemas.microsoft.com/office/powerpoint/2010/main" val="4764388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5126" y="118079"/>
            <a:ext cx="8410774" cy="691314"/>
          </a:xfrm>
        </p:spPr>
        <p:txBody>
          <a:bodyPr/>
          <a:lstStyle/>
          <a:p>
            <a:r>
              <a:rPr lang="en-US" dirty="0" smtClean="0"/>
              <a:t>AVX** Frequency - Executive Summary</a:t>
            </a:r>
            <a:endParaRPr lang="en-US" dirty="0"/>
          </a:p>
        </p:txBody>
      </p:sp>
      <p:sp>
        <p:nvSpPr>
          <p:cNvPr id="4" name="Content Placeholder 3"/>
          <p:cNvSpPr>
            <a:spLocks noGrp="1"/>
          </p:cNvSpPr>
          <p:nvPr>
            <p:ph idx="4294967295"/>
          </p:nvPr>
        </p:nvSpPr>
        <p:spPr>
          <a:xfrm>
            <a:off x="484310" y="947538"/>
            <a:ext cx="8167047" cy="3321854"/>
          </a:xfrm>
          <a:prstGeom prst="rect">
            <a:avLst/>
          </a:prstGeom>
        </p:spPr>
        <p:txBody>
          <a:bodyPr>
            <a:normAutofit/>
          </a:bodyPr>
          <a:lstStyle/>
          <a:p>
            <a:pPr marL="257168" indent="-257168">
              <a:buFont typeface="Arial"/>
              <a:buChar char="•"/>
            </a:pPr>
            <a:r>
              <a:rPr lang="en-US" sz="1400" dirty="0" smtClean="0"/>
              <a:t>The Intel® Xeon® E5 v3 processor family (Haswell) now include the addition of AVX2 instructions which provides significant performance improvement as compared to non-AVX workloads</a:t>
            </a:r>
          </a:p>
          <a:p>
            <a:pPr marL="257168" indent="-257168">
              <a:buFont typeface="Arial"/>
              <a:buChar char="•"/>
            </a:pPr>
            <a:r>
              <a:rPr lang="en-US" sz="1400" dirty="0" smtClean="0"/>
              <a:t>When </a:t>
            </a:r>
            <a:r>
              <a:rPr lang="en-US" sz="1400" dirty="0"/>
              <a:t>executing Intel® AVX</a:t>
            </a:r>
            <a:r>
              <a:rPr lang="en-US" sz="1400" dirty="0" smtClean="0"/>
              <a:t>** </a:t>
            </a:r>
            <a:r>
              <a:rPr lang="en-US" sz="1400" dirty="0"/>
              <a:t>instructions, </a:t>
            </a:r>
            <a:r>
              <a:rPr lang="en-US" sz="1400" dirty="0" smtClean="0"/>
              <a:t>the processor may run at less than rated frequency.  To </a:t>
            </a:r>
            <a:r>
              <a:rPr lang="en-US" sz="1400" dirty="0"/>
              <a:t>provide more </a:t>
            </a:r>
            <a:r>
              <a:rPr lang="en-US" sz="1400" dirty="0" smtClean="0"/>
              <a:t>information on frequencies</a:t>
            </a:r>
            <a:r>
              <a:rPr lang="en-US" sz="1400" dirty="0"/>
              <a:t>, </a:t>
            </a:r>
            <a:r>
              <a:rPr lang="en-US" sz="1400" dirty="0" smtClean="0"/>
              <a:t>separate </a:t>
            </a:r>
            <a:r>
              <a:rPr lang="en-US" sz="1400" dirty="0"/>
              <a:t>frequency specifications will be </a:t>
            </a:r>
            <a:r>
              <a:rPr lang="en-US" sz="1400" dirty="0" smtClean="0"/>
              <a:t>used:</a:t>
            </a:r>
            <a:endParaRPr lang="en-US" sz="1400" dirty="0"/>
          </a:p>
          <a:p>
            <a:pPr marL="511164" lvl="1" indent="-285750">
              <a:buFont typeface="Intel Clear" panose="020B0604020203020204" pitchFamily="34" charset="0"/>
              <a:buChar char="−"/>
            </a:pPr>
            <a:r>
              <a:rPr lang="en-US" sz="1400" dirty="0" smtClean="0"/>
              <a:t>Marked/TDP </a:t>
            </a:r>
            <a:r>
              <a:rPr lang="en-US" sz="1400" dirty="0"/>
              <a:t>(non-AVX) frequency </a:t>
            </a:r>
            <a:r>
              <a:rPr lang="en-US" sz="1400" dirty="0" smtClean="0"/>
              <a:t>and turbo</a:t>
            </a:r>
            <a:endParaRPr lang="en-US" sz="1400" dirty="0"/>
          </a:p>
          <a:p>
            <a:pPr marL="511164" lvl="1" indent="-285750">
              <a:buFont typeface="Intel Clear" panose="020B0604020203020204" pitchFamily="34" charset="0"/>
              <a:buChar char="−"/>
            </a:pPr>
            <a:r>
              <a:rPr lang="en-US" sz="1400" dirty="0"/>
              <a:t>AVX </a:t>
            </a:r>
            <a:r>
              <a:rPr lang="en-US" sz="1400" dirty="0" smtClean="0"/>
              <a:t>base frequency and turbo </a:t>
            </a:r>
            <a:endParaRPr lang="en-US" sz="1400" dirty="0"/>
          </a:p>
          <a:p>
            <a:pPr marL="257168" indent="-257168">
              <a:buFont typeface="Arial"/>
              <a:buChar char="•"/>
            </a:pPr>
            <a:r>
              <a:rPr lang="en-US" sz="1400" dirty="0" smtClean="0"/>
              <a:t>Performance </a:t>
            </a:r>
            <a:r>
              <a:rPr lang="en-US" sz="1400" dirty="0"/>
              <a:t>when using AVX instructions </a:t>
            </a:r>
            <a:r>
              <a:rPr lang="en-US" sz="1400" dirty="0" smtClean="0"/>
              <a:t>is significantly greater </a:t>
            </a:r>
            <a:r>
              <a:rPr lang="en-US" sz="1400" dirty="0"/>
              <a:t>than non-AVX </a:t>
            </a:r>
            <a:r>
              <a:rPr lang="en-US" sz="1400" dirty="0" smtClean="0"/>
              <a:t>instructions </a:t>
            </a:r>
            <a:r>
              <a:rPr lang="en-US" sz="1400" dirty="0"/>
              <a:t>even </a:t>
            </a:r>
            <a:r>
              <a:rPr lang="en-US" sz="1400" dirty="0" smtClean="0"/>
              <a:t>when the processor is </a:t>
            </a:r>
            <a:r>
              <a:rPr lang="en-US" sz="1400" dirty="0"/>
              <a:t>operating at a slightly lower frequency</a:t>
            </a:r>
          </a:p>
          <a:p>
            <a:pPr marL="257168" indent="-257168">
              <a:buFont typeface="Arial"/>
              <a:buChar char="•"/>
            </a:pPr>
            <a:r>
              <a:rPr lang="en-US" sz="1400" dirty="0" smtClean="0"/>
              <a:t>Intel</a:t>
            </a:r>
            <a:r>
              <a:rPr lang="en-US" sz="1400" dirty="0"/>
              <a:t>® Turbo Boost Technology continues to provide opportunistic frequency increases based on workload, number of active cores, temperature, power and </a:t>
            </a:r>
            <a:r>
              <a:rPr lang="en-US" sz="1400" dirty="0" smtClean="0"/>
              <a:t>current</a:t>
            </a:r>
            <a:endParaRPr lang="en-US" sz="1400" dirty="0"/>
          </a:p>
        </p:txBody>
      </p:sp>
      <p:sp>
        <p:nvSpPr>
          <p:cNvPr id="5" name="TextBox 4"/>
          <p:cNvSpPr txBox="1"/>
          <p:nvPr/>
        </p:nvSpPr>
        <p:spPr>
          <a:xfrm>
            <a:off x="379811" y="4663679"/>
            <a:ext cx="8376047" cy="223136"/>
          </a:xfrm>
          <a:prstGeom prst="rect">
            <a:avLst/>
          </a:prstGeom>
          <a:noFill/>
        </p:spPr>
        <p:txBody>
          <a:bodyPr lIns="68579" tIns="34289" rIns="68579" bIns="34289">
            <a:spAutoFit/>
          </a:bodyPr>
          <a:lstStyle>
            <a:lvl1pPr defTabSz="608013">
              <a:defRPr>
                <a:solidFill>
                  <a:schemeClr val="tx1"/>
                </a:solidFill>
                <a:latin typeface="Verdana" charset="0"/>
                <a:ea typeface="ＭＳ Ｐゴシック" charset="0"/>
              </a:defRPr>
            </a:lvl1pPr>
            <a:lvl2pPr marL="742950" indent="-285750" defTabSz="608013">
              <a:defRPr>
                <a:solidFill>
                  <a:schemeClr val="tx1"/>
                </a:solidFill>
                <a:latin typeface="Verdana" charset="0"/>
                <a:ea typeface="ＭＳ Ｐゴシック" charset="0"/>
              </a:defRPr>
            </a:lvl2pPr>
            <a:lvl3pPr marL="1143000" indent="-228600" defTabSz="608013">
              <a:defRPr>
                <a:solidFill>
                  <a:schemeClr val="tx1"/>
                </a:solidFill>
                <a:latin typeface="Verdana" charset="0"/>
                <a:ea typeface="ＭＳ Ｐゴシック" charset="0"/>
              </a:defRPr>
            </a:lvl3pPr>
            <a:lvl4pPr marL="1600200" indent="-228600" defTabSz="608013">
              <a:defRPr>
                <a:solidFill>
                  <a:schemeClr val="tx1"/>
                </a:solidFill>
                <a:latin typeface="Verdana" charset="0"/>
                <a:ea typeface="ＭＳ Ｐゴシック" charset="0"/>
              </a:defRPr>
            </a:lvl4pPr>
            <a:lvl5pPr marL="2057400" indent="-228600" defTabSz="608013">
              <a:defRPr>
                <a:solidFill>
                  <a:schemeClr val="tx1"/>
                </a:solidFill>
                <a:latin typeface="Verdana" charset="0"/>
                <a:ea typeface="ＭＳ Ｐゴシック" charset="0"/>
              </a:defRPr>
            </a:lvl5pPr>
            <a:lvl6pPr marL="2514600" indent="-228600" defTabSz="608013" eaLnBrk="0" fontAlgn="base" hangingPunct="0">
              <a:spcBef>
                <a:spcPct val="0"/>
              </a:spcBef>
              <a:spcAft>
                <a:spcPct val="0"/>
              </a:spcAft>
              <a:defRPr>
                <a:solidFill>
                  <a:schemeClr val="tx1"/>
                </a:solidFill>
                <a:latin typeface="Verdana" charset="0"/>
                <a:ea typeface="ＭＳ Ｐゴシック" charset="0"/>
              </a:defRPr>
            </a:lvl6pPr>
            <a:lvl7pPr marL="2971800" indent="-228600" defTabSz="608013" eaLnBrk="0" fontAlgn="base" hangingPunct="0">
              <a:spcBef>
                <a:spcPct val="0"/>
              </a:spcBef>
              <a:spcAft>
                <a:spcPct val="0"/>
              </a:spcAft>
              <a:defRPr>
                <a:solidFill>
                  <a:schemeClr val="tx1"/>
                </a:solidFill>
                <a:latin typeface="Verdana" charset="0"/>
                <a:ea typeface="ＭＳ Ｐゴシック" charset="0"/>
              </a:defRPr>
            </a:lvl7pPr>
            <a:lvl8pPr marL="3429000" indent="-228600" defTabSz="608013" eaLnBrk="0" fontAlgn="base" hangingPunct="0">
              <a:spcBef>
                <a:spcPct val="0"/>
              </a:spcBef>
              <a:spcAft>
                <a:spcPct val="0"/>
              </a:spcAft>
              <a:defRPr>
                <a:solidFill>
                  <a:schemeClr val="tx1"/>
                </a:solidFill>
                <a:latin typeface="Verdana" charset="0"/>
                <a:ea typeface="ＭＳ Ｐゴシック" charset="0"/>
              </a:defRPr>
            </a:lvl8pPr>
            <a:lvl9pPr marL="3886200" indent="-228600" defTabSz="608013" eaLnBrk="0" fontAlgn="base" hangingPunct="0">
              <a:spcBef>
                <a:spcPct val="0"/>
              </a:spcBef>
              <a:spcAft>
                <a:spcPct val="0"/>
              </a:spcAft>
              <a:defRPr>
                <a:solidFill>
                  <a:schemeClr val="tx1"/>
                </a:solidFill>
                <a:latin typeface="Verdana" charset="0"/>
                <a:ea typeface="ＭＳ Ｐゴシック" charset="0"/>
              </a:defRPr>
            </a:lvl9pPr>
          </a:lstStyle>
          <a:p>
            <a:pPr eaLnBrk="1" hangingPunct="1"/>
            <a:r>
              <a:rPr lang="en-US" sz="1000" b="0" dirty="0" smtClean="0">
                <a:latin typeface="Intel Clear" panose="020B0604020203020204" pitchFamily="34" charset="0"/>
              </a:rPr>
              <a:t>**Intel</a:t>
            </a:r>
            <a:r>
              <a:rPr lang="en-US" sz="1000" b="0" dirty="0">
                <a:latin typeface="Intel Clear" panose="020B0604020203020204" pitchFamily="34" charset="0"/>
              </a:rPr>
              <a:t>® AVX refers to Intel® AVX, Intel® AVX2 or Intel® AVX-512</a:t>
            </a:r>
            <a:endParaRPr lang="en-US" sz="1000" b="0" dirty="0">
              <a:latin typeface="Intel Clear" panose="020B0604020203020204" pitchFamily="34" charset="0"/>
              <a:cs typeface="Neo Sans Intel" charset="0"/>
            </a:endParaRPr>
          </a:p>
        </p:txBody>
      </p:sp>
      <p:sp>
        <p:nvSpPr>
          <p:cNvPr id="3" name="Slide Number Placeholder 2"/>
          <p:cNvSpPr>
            <a:spLocks noGrp="1"/>
          </p:cNvSpPr>
          <p:nvPr>
            <p:ph type="sldNum" sz="quarter" idx="12"/>
          </p:nvPr>
        </p:nvSpPr>
        <p:spPr/>
        <p:txBody>
          <a:bodyPr/>
          <a:lstStyle/>
          <a:p>
            <a:fld id="{EE2556C5-CE8C-6547-B838-EA80C61A4AF7}" type="slidenum">
              <a:rPr lang="en-US" smtClean="0">
                <a:solidFill>
                  <a:prstClr val="white"/>
                </a:solidFill>
              </a:rPr>
              <a:pPr/>
              <a:t>61</a:t>
            </a:fld>
            <a:endParaRPr lang="en-US" dirty="0">
              <a:solidFill>
                <a:prstClr val="white"/>
              </a:solidFill>
            </a:endParaRPr>
          </a:p>
        </p:txBody>
      </p:sp>
    </p:spTree>
    <p:extLst>
      <p:ext uri="{BB962C8B-B14F-4D97-AF65-F5344CB8AC3E}">
        <p14:creationId xmlns:p14="http://schemas.microsoft.com/office/powerpoint/2010/main" val="24367053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8078"/>
            <a:ext cx="9144000" cy="756077"/>
          </a:xfrm>
        </p:spPr>
        <p:txBody>
          <a:bodyPr>
            <a:normAutofit/>
          </a:bodyPr>
          <a:lstStyle/>
          <a:p>
            <a:r>
              <a:rPr lang="en-US" dirty="0" smtClean="0"/>
              <a:t>Intel</a:t>
            </a:r>
            <a:r>
              <a:rPr lang="en-US" dirty="0"/>
              <a:t>® Turbo Boost Technology 2.0 </a:t>
            </a:r>
            <a:r>
              <a:rPr lang="en-US" dirty="0" smtClean="0"/>
              <a:t>and </a:t>
            </a:r>
            <a:r>
              <a:rPr lang="en-US" dirty="0"/>
              <a:t>Intel® AVX</a:t>
            </a:r>
            <a:r>
              <a:rPr lang="en-US" dirty="0" smtClean="0"/>
              <a:t>*</a:t>
            </a:r>
            <a:endParaRPr lang="en-US" dirty="0"/>
          </a:p>
        </p:txBody>
      </p:sp>
      <p:sp>
        <p:nvSpPr>
          <p:cNvPr id="3" name="Content Placeholder 2"/>
          <p:cNvSpPr>
            <a:spLocks noGrp="1"/>
          </p:cNvSpPr>
          <p:nvPr>
            <p:ph sz="quarter" idx="4294967295"/>
          </p:nvPr>
        </p:nvSpPr>
        <p:spPr>
          <a:xfrm>
            <a:off x="573996" y="914719"/>
            <a:ext cx="8228012" cy="1688541"/>
          </a:xfrm>
          <a:prstGeom prst="rect">
            <a:avLst/>
          </a:prstGeom>
        </p:spPr>
        <p:txBody>
          <a:bodyPr>
            <a:normAutofit/>
          </a:bodyPr>
          <a:lstStyle/>
          <a:p>
            <a:pPr lvl="1">
              <a:buFont typeface="Arial" panose="020B0604020202020204" pitchFamily="34" charset="0"/>
              <a:buChar char="•"/>
            </a:pPr>
            <a:r>
              <a:rPr lang="en-US" sz="1600" dirty="0" smtClean="0">
                <a:ea typeface="Verdana" panose="020B0604030504040204" pitchFamily="34" charset="0"/>
              </a:rPr>
              <a:t>Amount of turbo frequency achieved depends on:</a:t>
            </a:r>
          </a:p>
          <a:p>
            <a:pPr lvl="2"/>
            <a:r>
              <a:rPr lang="en-US" sz="1400" dirty="0" smtClean="0"/>
              <a:t>Type </a:t>
            </a:r>
            <a:r>
              <a:rPr lang="en-US" sz="1400" dirty="0"/>
              <a:t>of </a:t>
            </a:r>
            <a:r>
              <a:rPr lang="en-US" sz="1400" dirty="0" smtClean="0"/>
              <a:t>workload, number of active cores, estimated current &amp; power consumption, and processor temperature</a:t>
            </a:r>
          </a:p>
          <a:p>
            <a:pPr lvl="1">
              <a:buFont typeface="Arial" panose="020B0604020202020204" pitchFamily="34" charset="0"/>
              <a:buChar char="•"/>
            </a:pPr>
            <a:r>
              <a:rPr lang="en-US" sz="1600" dirty="0" smtClean="0"/>
              <a:t>Due to workload dependency, separate AVX base &amp; turbo frequencies will be defined for Xeon®</a:t>
            </a:r>
            <a:r>
              <a:rPr lang="en-US" sz="1600" baseline="30000" dirty="0" smtClean="0"/>
              <a:t> </a:t>
            </a:r>
            <a:r>
              <a:rPr lang="en-US" sz="1600" dirty="0" smtClean="0"/>
              <a:t>processors starting with E5 v3 product family</a:t>
            </a:r>
          </a:p>
        </p:txBody>
      </p:sp>
      <p:sp>
        <p:nvSpPr>
          <p:cNvPr id="107" name="TextBox 106"/>
          <p:cNvSpPr txBox="1"/>
          <p:nvPr/>
        </p:nvSpPr>
        <p:spPr>
          <a:xfrm>
            <a:off x="308527" y="4709981"/>
            <a:ext cx="8375098" cy="246221"/>
          </a:xfrm>
          <a:prstGeom prst="rect">
            <a:avLst/>
          </a:prstGeom>
          <a:noFill/>
        </p:spPr>
        <p:txBody>
          <a:bodyPr wrap="square" rtlCol="0">
            <a:spAutoFit/>
          </a:bodyPr>
          <a:lstStyle/>
          <a:p>
            <a:r>
              <a:rPr lang="en-US" sz="1000" b="0" dirty="0" smtClean="0">
                <a:latin typeface="Intel Clear" panose="020B0604020203020204" pitchFamily="34" charset="0"/>
              </a:rPr>
              <a:t>*Intel</a:t>
            </a:r>
            <a:r>
              <a:rPr lang="en-US" sz="1000" b="0" dirty="0">
                <a:latin typeface="Intel Clear" panose="020B0604020203020204" pitchFamily="34" charset="0"/>
              </a:rPr>
              <a:t>® AVX refers to Intel® AVX, Intel® AVX2 or Intel® AVX-512</a:t>
            </a:r>
            <a:endParaRPr lang="en-US" sz="1000" b="0" dirty="0" smtClean="0">
              <a:solidFill>
                <a:schemeClr val="tx2"/>
              </a:solidFill>
              <a:latin typeface="Intel Clear" panose="020B0604020203020204" pitchFamily="34" charset="0"/>
              <a:cs typeface="Neo Sans Intel"/>
            </a:endParaRPr>
          </a:p>
        </p:txBody>
      </p:sp>
      <p:graphicFrame>
        <p:nvGraphicFramePr>
          <p:cNvPr id="11" name="Table 10"/>
          <p:cNvGraphicFramePr>
            <a:graphicFrameLocks noGrp="1"/>
          </p:cNvGraphicFramePr>
          <p:nvPr>
            <p:extLst>
              <p:ext uri="{D42A27DB-BD31-4B8C-83A1-F6EECF244321}">
                <p14:modId xmlns:p14="http://schemas.microsoft.com/office/powerpoint/2010/main" val="3295014553"/>
              </p:ext>
            </p:extLst>
          </p:nvPr>
        </p:nvGraphicFramePr>
        <p:xfrm>
          <a:off x="1330563" y="2559307"/>
          <a:ext cx="2676879" cy="2063750"/>
        </p:xfrm>
        <a:graphic>
          <a:graphicData uri="http://schemas.openxmlformats.org/drawingml/2006/table">
            <a:tbl>
              <a:tblPr>
                <a:tableStyleId>{5C22544A-7EE6-4342-B048-85BDC9FD1C3A}</a:tableStyleId>
              </a:tblPr>
              <a:tblGrid>
                <a:gridCol w="297431"/>
                <a:gridCol w="297431"/>
                <a:gridCol w="297431"/>
                <a:gridCol w="297431"/>
                <a:gridCol w="297431"/>
                <a:gridCol w="297431"/>
                <a:gridCol w="297431"/>
                <a:gridCol w="297431"/>
                <a:gridCol w="297431"/>
              </a:tblGrid>
              <a:tr h="285630">
                <a:tc rowSpan="2">
                  <a:txBody>
                    <a:bodyPr/>
                    <a:lstStyle/>
                    <a:p>
                      <a:pPr algn="l" fontAlgn="b"/>
                      <a:endParaRPr lang="en-US" sz="1200" b="0" i="0" u="none" strike="noStrike" dirty="0">
                        <a:solidFill>
                          <a:schemeClr val="bg1"/>
                        </a:solidFill>
                        <a:effectLst/>
                        <a:latin typeface="+mn-lt"/>
                      </a:endParaRPr>
                    </a:p>
                  </a:txBody>
                  <a:tcPr marL="0" marR="0" marT="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rowSpan="2">
                  <a:txBody>
                    <a:bodyPr/>
                    <a:lstStyle/>
                    <a:p>
                      <a:pPr algn="l" fontAlgn="b"/>
                      <a:endParaRPr lang="en-US" sz="1200" b="0" i="0" u="none" strike="noStrike" dirty="0">
                        <a:solidFill>
                          <a:schemeClr val="bg1"/>
                        </a:solidFill>
                        <a:effectLst/>
                        <a:latin typeface="+mn-lt"/>
                      </a:endParaRPr>
                    </a:p>
                  </a:txBody>
                  <a:tcPr marL="0" marR="0" marT="0" marB="0" vert="vert27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rowSpan="4">
                  <a:txBody>
                    <a:bodyPr/>
                    <a:lstStyle/>
                    <a:p>
                      <a:pPr algn="ctr" fontAlgn="b"/>
                      <a:r>
                        <a:rPr lang="en-US" sz="1200" u="none" strike="noStrike" dirty="0">
                          <a:solidFill>
                            <a:schemeClr val="bg2"/>
                          </a:solidFill>
                          <a:effectLst/>
                          <a:latin typeface="+mn-lt"/>
                        </a:rPr>
                        <a:t>AVX/Rated Turbo</a:t>
                      </a:r>
                      <a:endParaRPr lang="en-US" sz="1200" b="0" i="0" u="none" strike="noStrike" dirty="0">
                        <a:solidFill>
                          <a:schemeClr val="bg2"/>
                        </a:solidFill>
                        <a:effectLst/>
                        <a:latin typeface="+mn-lt"/>
                      </a:endParaRPr>
                    </a:p>
                  </a:txBody>
                  <a:tcPr marL="0" marR="0" marT="0" marB="0" vert="vert27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C000"/>
                    </a:solidFill>
                  </a:tcPr>
                </a:tc>
                <a:tc rowSpan="4">
                  <a:txBody>
                    <a:bodyPr/>
                    <a:lstStyle/>
                    <a:p>
                      <a:pPr algn="l" fontAlgn="b"/>
                      <a:endParaRPr lang="en-US" sz="1200" b="0" i="0" u="none" strike="noStrike" dirty="0">
                        <a:solidFill>
                          <a:schemeClr val="bg1"/>
                        </a:solidFill>
                        <a:effectLst/>
                        <a:latin typeface="+mn-lt"/>
                      </a:endParaRPr>
                    </a:p>
                  </a:txBody>
                  <a:tcPr marL="0" marR="0" marT="0" marB="0" vert="vert27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rowSpan="4">
                  <a:txBody>
                    <a:bodyPr/>
                    <a:lstStyle/>
                    <a:p>
                      <a:pPr algn="l" fontAlgn="b"/>
                      <a:endParaRPr lang="en-US" sz="1200" b="0" i="0" u="none" strike="noStrike" dirty="0">
                        <a:solidFill>
                          <a:schemeClr val="bg1"/>
                        </a:solidFill>
                        <a:effectLst/>
                        <a:latin typeface="+mn-lt"/>
                      </a:endParaRPr>
                    </a:p>
                  </a:txBody>
                  <a:tcPr marL="0" marR="0" marT="0" marB="0" vert="vert27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rowSpan="2">
                  <a:txBody>
                    <a:bodyPr/>
                    <a:lstStyle/>
                    <a:p>
                      <a:pPr algn="l" fontAlgn="b"/>
                      <a:endParaRPr lang="en-US" sz="1200" b="0" i="0" u="none" strike="noStrike" dirty="0">
                        <a:solidFill>
                          <a:schemeClr val="bg1"/>
                        </a:solidFill>
                        <a:effectLst/>
                        <a:latin typeface="+mn-lt"/>
                      </a:endParaRPr>
                    </a:p>
                  </a:txBody>
                  <a:tcPr marL="0" marR="0" marT="0" marB="0" vert="vert27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rowSpan="4">
                  <a:txBody>
                    <a:bodyPr/>
                    <a:lstStyle/>
                    <a:p>
                      <a:pPr algn="ctr" fontAlgn="b"/>
                      <a:endParaRPr lang="en-US" sz="1200" u="none" strike="noStrike" dirty="0" smtClean="0">
                        <a:solidFill>
                          <a:schemeClr val="bg1"/>
                        </a:solidFill>
                        <a:effectLst/>
                        <a:latin typeface="+mn-lt"/>
                      </a:endParaRPr>
                    </a:p>
                    <a:p>
                      <a:pPr algn="ctr" fontAlgn="b"/>
                      <a:r>
                        <a:rPr lang="en-US" sz="1200" u="none" strike="noStrike" dirty="0" smtClean="0">
                          <a:solidFill>
                            <a:schemeClr val="bg2"/>
                          </a:solidFill>
                          <a:effectLst/>
                          <a:latin typeface="+mn-lt"/>
                        </a:rPr>
                        <a:t>Rated Turbo</a:t>
                      </a:r>
                    </a:p>
                    <a:p>
                      <a:pPr algn="ctr" fontAlgn="b"/>
                      <a:endParaRPr lang="en-US" sz="1200" b="0" i="0" u="none" strike="noStrike" dirty="0">
                        <a:solidFill>
                          <a:schemeClr val="bg1"/>
                        </a:solidFill>
                        <a:effectLst/>
                        <a:latin typeface="+mn-lt"/>
                      </a:endParaRPr>
                    </a:p>
                  </a:txBody>
                  <a:tcPr marL="0" marR="0" marT="0" marB="0" vert="vert27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C000"/>
                    </a:solidFill>
                  </a:tcPr>
                </a:tc>
                <a:tc rowSpan="3">
                  <a:txBody>
                    <a:bodyPr/>
                    <a:lstStyle/>
                    <a:p>
                      <a:pPr algn="l" fontAlgn="b"/>
                      <a:endParaRPr lang="en-US" sz="1200" b="0" i="0" u="none" strike="noStrike" dirty="0">
                        <a:solidFill>
                          <a:schemeClr val="bg1"/>
                        </a:solidFill>
                        <a:effectLst/>
                        <a:latin typeface="+mn-lt"/>
                      </a:endParaRPr>
                    </a:p>
                  </a:txBody>
                  <a:tcPr marL="0" marR="0" marT="0" marB="0" vert="vert27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b"/>
                      <a:endParaRPr lang="en-US" sz="1200" b="0" i="0" u="none" strike="noStrike" dirty="0">
                        <a:solidFill>
                          <a:schemeClr val="bg1"/>
                        </a:solidFill>
                        <a:effectLst/>
                        <a:latin typeface="+mn-lt"/>
                      </a:endParaRPr>
                    </a:p>
                  </a:txBody>
                  <a:tcPr marL="0" marR="0" marT="0" marB="0" vert="vert27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142814">
                <a:tc vMerge="1">
                  <a:txBody>
                    <a:bodyPr/>
                    <a:lstStyle/>
                    <a:p>
                      <a:endParaRPr lang="en-US"/>
                    </a:p>
                  </a:txBody>
                  <a:tcPr/>
                </a:tc>
                <a:tc vMerge="1">
                  <a:txBody>
                    <a:bodyPr/>
                    <a:lstStyle/>
                    <a:p>
                      <a:pPr algn="l" fontAlgn="b"/>
                      <a:endParaRPr lang="en-US" sz="1100" b="0" i="0" u="none" strike="noStrike" dirty="0">
                        <a:solidFill>
                          <a:srgbClr val="000000"/>
                        </a:solidFill>
                        <a:effectLst/>
                        <a:latin typeface="Calibri"/>
                      </a:endParaRPr>
                    </a:p>
                  </a:txBody>
                  <a:tcPr marL="0" marR="0" marT="0" marB="0" anchor="b"/>
                </a:tc>
                <a:tc vMerge="1">
                  <a:txBody>
                    <a:bodyPr/>
                    <a:lstStyle/>
                    <a:p>
                      <a:endParaRPr lang="en-US"/>
                    </a:p>
                  </a:txBody>
                  <a:tcPr/>
                </a:tc>
                <a:tc vMerge="1">
                  <a:txBody>
                    <a:bodyPr/>
                    <a:lstStyle/>
                    <a:p>
                      <a:endParaRPr lang="en-US"/>
                    </a:p>
                  </a:txBody>
                  <a:tcPr/>
                </a:tc>
                <a:tc vMerge="1">
                  <a:txBody>
                    <a:bodyPr/>
                    <a:lstStyle/>
                    <a:p>
                      <a:pPr algn="l" fontAlgn="b"/>
                      <a:endParaRPr lang="en-US" sz="1100" b="0" i="0" u="none" strike="noStrike" dirty="0">
                        <a:solidFill>
                          <a:srgbClr val="000000"/>
                        </a:solidFill>
                        <a:effectLst/>
                        <a:latin typeface="Calibri"/>
                      </a:endParaRPr>
                    </a:p>
                  </a:txBody>
                  <a:tcPr marL="0" marR="0" marT="0" marB="0" anchor="b"/>
                </a:tc>
                <a:tc vMerge="1">
                  <a:txBody>
                    <a:bodyPr/>
                    <a:lstStyle/>
                    <a:p>
                      <a:pPr algn="l" fontAlgn="b"/>
                      <a:endParaRPr lang="en-US" sz="1100" b="0" i="0" u="none" strike="noStrike" dirty="0">
                        <a:solidFill>
                          <a:srgbClr val="000000"/>
                        </a:solidFill>
                        <a:effectLst/>
                        <a:latin typeface="Calibri"/>
                      </a:endParaRPr>
                    </a:p>
                  </a:txBody>
                  <a:tcPr marL="0" marR="0" marT="0" marB="0" anchor="b"/>
                </a:tc>
                <a:tc vMerge="1">
                  <a:txBody>
                    <a:bodyPr/>
                    <a:lstStyle/>
                    <a:p>
                      <a:endParaRPr lang="en-US"/>
                    </a:p>
                  </a:txBody>
                  <a:tcPr/>
                </a:tc>
                <a:tc vMerge="1">
                  <a:txBody>
                    <a:bodyPr/>
                    <a:lstStyle/>
                    <a:p>
                      <a:pPr algn="l" fontAlgn="b"/>
                      <a:endParaRPr lang="en-US" sz="1100" b="0" i="0" u="none" strike="noStrike">
                        <a:solidFill>
                          <a:srgbClr val="000000"/>
                        </a:solidFill>
                        <a:effectLst/>
                        <a:latin typeface="Calibri"/>
                      </a:endParaRPr>
                    </a:p>
                  </a:txBody>
                  <a:tcPr marL="0" marR="0" marT="0" marB="0" anchor="b"/>
                </a:tc>
                <a:tc rowSpan="3">
                  <a:txBody>
                    <a:bodyPr/>
                    <a:lstStyle/>
                    <a:p>
                      <a:pPr algn="ctr" fontAlgn="b"/>
                      <a:r>
                        <a:rPr lang="en-US" sz="1200" u="none" strike="noStrike" dirty="0">
                          <a:solidFill>
                            <a:schemeClr val="bg2"/>
                          </a:solidFill>
                          <a:effectLst/>
                          <a:latin typeface="+mn-lt"/>
                        </a:rPr>
                        <a:t>AVX Turbo</a:t>
                      </a:r>
                      <a:endParaRPr lang="en-US" sz="1200" b="0" i="0" u="none" strike="noStrike" dirty="0">
                        <a:solidFill>
                          <a:schemeClr val="bg2"/>
                        </a:solidFill>
                        <a:effectLst/>
                        <a:latin typeface="+mn-lt"/>
                      </a:endParaRPr>
                    </a:p>
                  </a:txBody>
                  <a:tcPr marL="0" marR="0" marT="0" marB="0" vert="vert27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8C00"/>
                    </a:solidFill>
                  </a:tcPr>
                </a:tc>
              </a:tr>
              <a:tr h="285630">
                <a:tc rowSpan="2">
                  <a:txBody>
                    <a:bodyPr/>
                    <a:lstStyle/>
                    <a:p>
                      <a:pPr algn="ctr" fontAlgn="b"/>
                      <a:r>
                        <a:rPr lang="en-US" sz="1200" b="1" i="0" u="none" strike="noStrike" dirty="0" smtClean="0">
                          <a:solidFill>
                            <a:schemeClr val="tx1"/>
                          </a:solidFill>
                          <a:effectLst/>
                          <a:latin typeface="+mn-lt"/>
                        </a:rPr>
                        <a:t>Frequency</a:t>
                      </a:r>
                      <a:endParaRPr lang="en-US" sz="1200" b="1" i="0" u="none" strike="noStrike" dirty="0">
                        <a:solidFill>
                          <a:schemeClr val="tx1"/>
                        </a:solidFill>
                        <a:effectLst/>
                        <a:latin typeface="+mn-lt"/>
                      </a:endParaRPr>
                    </a:p>
                  </a:txBody>
                  <a:tcPr marL="0" marR="0" marT="0" marB="0" vert="vert27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rowSpan="2">
                  <a:txBody>
                    <a:bodyPr/>
                    <a:lstStyle/>
                    <a:p>
                      <a:pPr algn="ctr" fontAlgn="b"/>
                      <a:r>
                        <a:rPr lang="en-US" sz="1200" u="none" strike="noStrike" dirty="0" smtClean="0">
                          <a:solidFill>
                            <a:schemeClr val="tx1"/>
                          </a:solidFill>
                          <a:effectLst/>
                          <a:latin typeface="+mn-lt"/>
                        </a:rPr>
                        <a:t>AVX/Rated</a:t>
                      </a:r>
                      <a:r>
                        <a:rPr lang="en-US" sz="1200" u="none" strike="noStrike" dirty="0" smtClean="0">
                          <a:solidFill>
                            <a:schemeClr val="bg1"/>
                          </a:solidFill>
                          <a:effectLst/>
                          <a:latin typeface="+mn-lt"/>
                        </a:rPr>
                        <a:t> </a:t>
                      </a:r>
                      <a:r>
                        <a:rPr lang="en-US" sz="1200" u="none" strike="noStrike" dirty="0">
                          <a:solidFill>
                            <a:schemeClr val="tx1"/>
                          </a:solidFill>
                          <a:effectLst/>
                          <a:latin typeface="+mn-lt"/>
                        </a:rPr>
                        <a:t>Base</a:t>
                      </a:r>
                      <a:endParaRPr lang="en-US" sz="1200" b="0" i="0" u="none" strike="noStrike" dirty="0">
                        <a:solidFill>
                          <a:schemeClr val="tx1"/>
                        </a:solidFill>
                        <a:effectLst/>
                        <a:latin typeface="+mn-lt"/>
                      </a:endParaRPr>
                    </a:p>
                  </a:txBody>
                  <a:tcPr marL="0" marR="0" marT="0" marB="0" vert="vert27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B0F0"/>
                    </a:solidFill>
                  </a:tcPr>
                </a:tc>
                <a:tc vMerge="1">
                  <a:txBody>
                    <a:bodyPr/>
                    <a:lstStyle/>
                    <a:p>
                      <a:endParaRPr lang="en-US"/>
                    </a:p>
                  </a:txBody>
                  <a:tcPr/>
                </a:tc>
                <a:tc vMerge="1">
                  <a:txBody>
                    <a:bodyPr/>
                    <a:lstStyle/>
                    <a:p>
                      <a:endParaRPr lang="en-US"/>
                    </a:p>
                  </a:txBody>
                  <a:tcPr/>
                </a:tc>
                <a:tc vMerge="1">
                  <a:txBody>
                    <a:bodyPr/>
                    <a:lstStyle/>
                    <a:p>
                      <a:pPr algn="l" fontAlgn="b"/>
                      <a:endParaRPr lang="en-US" sz="1100" b="0" i="0" u="none" strike="noStrike" dirty="0">
                        <a:solidFill>
                          <a:srgbClr val="000000"/>
                        </a:solidFill>
                        <a:effectLst/>
                        <a:latin typeface="Calibri"/>
                      </a:endParaRPr>
                    </a:p>
                  </a:txBody>
                  <a:tcPr marL="0" marR="0" marT="0" marB="0" anchor="b"/>
                </a:tc>
                <a:tc rowSpan="2">
                  <a:txBody>
                    <a:bodyPr/>
                    <a:lstStyle/>
                    <a:p>
                      <a:pPr algn="ctr" fontAlgn="b"/>
                      <a:r>
                        <a:rPr lang="en-US" sz="1200" u="none" strike="noStrike" dirty="0">
                          <a:solidFill>
                            <a:schemeClr val="tx1"/>
                          </a:solidFill>
                          <a:effectLst/>
                          <a:latin typeface="+mn-lt"/>
                        </a:rPr>
                        <a:t>Rated Base</a:t>
                      </a:r>
                      <a:endParaRPr lang="en-US" sz="1200" b="0" i="0" u="none" strike="noStrike" dirty="0">
                        <a:solidFill>
                          <a:schemeClr val="tx1"/>
                        </a:solidFill>
                        <a:effectLst/>
                        <a:latin typeface="+mn-lt"/>
                      </a:endParaRPr>
                    </a:p>
                  </a:txBody>
                  <a:tcPr marL="0" marR="0" marT="0" marB="0" vert="vert27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B0F0"/>
                    </a:solidFill>
                  </a:tcPr>
                </a:tc>
                <a:tc vMerge="1">
                  <a:txBody>
                    <a:bodyPr/>
                    <a:lstStyle/>
                    <a:p>
                      <a:endParaRPr lang="en-US"/>
                    </a:p>
                  </a:txBody>
                  <a:tcPr/>
                </a:tc>
                <a:tc vMerge="1">
                  <a:txBody>
                    <a:bodyPr/>
                    <a:lstStyle/>
                    <a:p>
                      <a:pPr algn="l" fontAlgn="b"/>
                      <a:endParaRPr lang="en-US" sz="1100" b="0" i="0" u="none" strike="noStrike">
                        <a:solidFill>
                          <a:srgbClr val="000000"/>
                        </a:solidFill>
                        <a:effectLst/>
                        <a:latin typeface="Calibri"/>
                      </a:endParaRPr>
                    </a:p>
                  </a:txBody>
                  <a:tcPr marL="0" marR="0" marT="0" marB="0" anchor="b"/>
                </a:tc>
                <a:tc vMerge="1">
                  <a:txBody>
                    <a:bodyPr/>
                    <a:lstStyle/>
                    <a:p>
                      <a:endParaRPr lang="en-US"/>
                    </a:p>
                  </a:txBody>
                  <a:tcPr/>
                </a:tc>
              </a:tr>
              <a:tr h="959781">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pPr algn="l" fontAlgn="b"/>
                      <a:endParaRPr lang="en-US" sz="1100" b="0" i="0" u="none" strike="noStrike" dirty="0">
                        <a:solidFill>
                          <a:srgbClr val="000000"/>
                        </a:solidFill>
                        <a:effectLst/>
                        <a:latin typeface="Calibri"/>
                      </a:endParaRPr>
                    </a:p>
                  </a:txBody>
                  <a:tcPr marL="0" marR="0" marT="0" marB="0" anchor="b"/>
                </a:tc>
                <a:tc vMerge="1">
                  <a:txBody>
                    <a:bodyPr/>
                    <a:lstStyle/>
                    <a:p>
                      <a:endParaRPr lang="en-US"/>
                    </a:p>
                  </a:txBody>
                  <a:tcPr/>
                </a:tc>
                <a:tc vMerge="1">
                  <a:txBody>
                    <a:bodyPr/>
                    <a:lstStyle/>
                    <a:p>
                      <a:endParaRPr lang="en-US"/>
                    </a:p>
                  </a:txBody>
                  <a:tcPr/>
                </a:tc>
                <a:tc>
                  <a:txBody>
                    <a:bodyPr/>
                    <a:lstStyle/>
                    <a:p>
                      <a:pPr algn="ctr" fontAlgn="b"/>
                      <a:r>
                        <a:rPr lang="en-US" sz="1200" u="none" strike="noStrike" dirty="0">
                          <a:solidFill>
                            <a:schemeClr val="tx1"/>
                          </a:solidFill>
                          <a:effectLst/>
                          <a:latin typeface="+mn-lt"/>
                        </a:rPr>
                        <a:t>AVX Base</a:t>
                      </a:r>
                      <a:endParaRPr lang="en-US" sz="1200" b="0" i="0" u="none" strike="noStrike" dirty="0">
                        <a:solidFill>
                          <a:schemeClr val="tx1"/>
                        </a:solidFill>
                        <a:effectLst/>
                        <a:latin typeface="+mn-lt"/>
                      </a:endParaRPr>
                    </a:p>
                  </a:txBody>
                  <a:tcPr marL="0" marR="0" marT="0" marB="0" vert="vert27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B050"/>
                    </a:solidFill>
                  </a:tcPr>
                </a:tc>
                <a:tc vMerge="1">
                  <a:txBody>
                    <a:bodyPr/>
                    <a:lstStyle/>
                    <a:p>
                      <a:endParaRPr lang="en-US"/>
                    </a:p>
                  </a:txBody>
                  <a:tcPr/>
                </a:tc>
              </a:tr>
              <a:tr h="389895">
                <a:tc>
                  <a:txBody>
                    <a:bodyPr/>
                    <a:lstStyle/>
                    <a:p>
                      <a:pPr algn="ctr" fontAlgn="b"/>
                      <a:endParaRPr lang="en-US" sz="1200" b="0" i="0" u="none" strike="noStrike" dirty="0">
                        <a:solidFill>
                          <a:schemeClr val="tx1"/>
                        </a:solidFill>
                        <a:effectLst/>
                        <a:latin typeface="+mn-lt"/>
                      </a:endParaRPr>
                    </a:p>
                  </a:txBody>
                  <a:tcPr marL="0" marR="0" marT="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gridSpan="4">
                  <a:txBody>
                    <a:bodyPr/>
                    <a:lstStyle/>
                    <a:p>
                      <a:pPr algn="l" fontAlgn="b"/>
                      <a:r>
                        <a:rPr lang="en-US" sz="1200" b="1" i="0" u="none" strike="noStrike" dirty="0" smtClean="0">
                          <a:solidFill>
                            <a:schemeClr val="tx1"/>
                          </a:solidFill>
                          <a:effectLst/>
                          <a:latin typeface="+mn-lt"/>
                        </a:rPr>
                        <a:t>Previous Generations</a:t>
                      </a:r>
                      <a:endParaRPr lang="en-US" sz="1200" b="1" i="0" u="none" strike="noStrike" dirty="0">
                        <a:solidFill>
                          <a:schemeClr val="tx1"/>
                        </a:solidFill>
                        <a:effectLst/>
                        <a:latin typeface="+mn-lt"/>
                      </a:endParaRPr>
                    </a:p>
                  </a:txBody>
                  <a:tcPr marL="0" marR="0" marT="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hMerge="1">
                  <a:txBody>
                    <a:bodyPr/>
                    <a:lstStyle/>
                    <a:p>
                      <a:pPr algn="ctr" fontAlgn="b"/>
                      <a:endParaRPr lang="en-US" sz="1100" b="0" i="0" u="none" strike="noStrike" dirty="0">
                        <a:solidFill>
                          <a:srgbClr val="000000"/>
                        </a:solidFill>
                        <a:effectLst/>
                        <a:latin typeface="Calibri"/>
                      </a:endParaRPr>
                    </a:p>
                  </a:txBody>
                  <a:tcPr marL="0" marR="0" marT="0" marB="0" anchor="b">
                    <a:solidFill>
                      <a:schemeClr val="accent2"/>
                    </a:solidFill>
                  </a:tcPr>
                </a:tc>
                <a:tc hMerge="1">
                  <a:txBody>
                    <a:bodyPr/>
                    <a:lstStyle/>
                    <a:p>
                      <a:endParaRPr lang="en-US"/>
                    </a:p>
                  </a:txBody>
                  <a:tcPr/>
                </a:tc>
                <a:tc hMerge="1">
                  <a:txBody>
                    <a:bodyPr/>
                    <a:lstStyle/>
                    <a:p>
                      <a:pPr algn="l" fontAlgn="b"/>
                      <a:endParaRPr lang="en-US" sz="1000" b="0" i="0" u="none" strike="noStrike" dirty="0">
                        <a:solidFill>
                          <a:schemeClr val="tx1"/>
                        </a:solidFill>
                        <a:effectLst/>
                        <a:latin typeface="+mn-lt"/>
                      </a:endParaRPr>
                    </a:p>
                  </a:txBody>
                  <a:tcPr marL="0" marR="0" marT="0" marB="0" anchor="b">
                    <a:solidFill>
                      <a:schemeClr val="bg1"/>
                    </a:solidFill>
                  </a:tcPr>
                </a:tc>
                <a:tc gridSpan="4">
                  <a:txBody>
                    <a:bodyPr/>
                    <a:lstStyle/>
                    <a:p>
                      <a:pPr algn="ctr" fontAlgn="b"/>
                      <a:r>
                        <a:rPr lang="en-US" sz="1200" b="1" i="0" u="none" strike="noStrike" dirty="0" smtClean="0">
                          <a:solidFill>
                            <a:schemeClr val="tx1"/>
                          </a:solidFill>
                          <a:effectLst/>
                          <a:latin typeface="+mn-lt"/>
                        </a:rPr>
                        <a:t>E5 v3 &amp; Future Generations</a:t>
                      </a:r>
                    </a:p>
                  </a:txBody>
                  <a:tcPr marL="0" marR="0" marT="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hMerge="1">
                  <a:txBody>
                    <a:bodyPr/>
                    <a:lstStyle/>
                    <a:p>
                      <a:pPr algn="ctr" fontAlgn="b"/>
                      <a:endParaRPr lang="en-US" sz="1100" b="0" i="0" u="none" strike="noStrike" dirty="0">
                        <a:solidFill>
                          <a:srgbClr val="000000"/>
                        </a:solidFill>
                        <a:effectLst/>
                        <a:latin typeface="Calibri"/>
                      </a:endParaRPr>
                    </a:p>
                  </a:txBody>
                  <a:tcPr marL="0" marR="0" marT="0" marB="0" anchor="b">
                    <a:solidFill>
                      <a:schemeClr val="accent2"/>
                    </a:solidFill>
                  </a:tcPr>
                </a:tc>
                <a:tc hMerge="1">
                  <a:txBody>
                    <a:bodyPr/>
                    <a:lstStyle/>
                    <a:p>
                      <a:pPr algn="ctr" fontAlgn="b"/>
                      <a:endParaRPr lang="en-US" sz="1100" b="0" i="0" u="none" strike="noStrike" dirty="0">
                        <a:solidFill>
                          <a:srgbClr val="000000"/>
                        </a:solidFill>
                        <a:effectLst/>
                        <a:latin typeface="Calibri"/>
                      </a:endParaRPr>
                    </a:p>
                  </a:txBody>
                  <a:tcPr marL="0" marR="0" marT="0" marB="0" anchor="b">
                    <a:lnR w="12700" cmpd="sng">
                      <a:noFill/>
                    </a:lnR>
                    <a:solidFill>
                      <a:srgbClr val="00823B"/>
                    </a:solidFill>
                  </a:tcPr>
                </a:tc>
                <a:tc hMerge="1">
                  <a:txBody>
                    <a:bodyPr/>
                    <a:lstStyle/>
                    <a:p>
                      <a:pPr algn="ctr" fontAlgn="b"/>
                      <a:endParaRPr lang="en-US" sz="1100" b="0" i="0" u="none" strike="noStrike" dirty="0">
                        <a:solidFill>
                          <a:srgbClr val="000000"/>
                        </a:solidFill>
                        <a:effectLst/>
                        <a:latin typeface="Calibri"/>
                      </a:endParaRPr>
                    </a:p>
                  </a:txBody>
                  <a:tcPr marL="0" marR="0" marT="0"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6"/>
                    </a:solidFill>
                  </a:tcPr>
                </a:tc>
              </a:tr>
            </a:tbl>
          </a:graphicData>
        </a:graphic>
      </p:graphicFrame>
      <p:cxnSp>
        <p:nvCxnSpPr>
          <p:cNvPr id="14" name="Straight Connector 13"/>
          <p:cNvCxnSpPr/>
          <p:nvPr/>
        </p:nvCxnSpPr>
        <p:spPr>
          <a:xfrm>
            <a:off x="1618609" y="4231193"/>
            <a:ext cx="2396969"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7" name="Rounded Rectangle 6"/>
          <p:cNvSpPr/>
          <p:nvPr/>
        </p:nvSpPr>
        <p:spPr>
          <a:xfrm>
            <a:off x="4857508" y="2643824"/>
            <a:ext cx="3892619" cy="1826763"/>
          </a:xfrm>
          <a:prstGeom prst="roundRect">
            <a:avLst/>
          </a:prstGeom>
          <a:noFill/>
          <a:ln>
            <a:noFill/>
          </a:ln>
        </p:spPr>
        <p:style>
          <a:lnRef idx="1">
            <a:schemeClr val="accent6"/>
          </a:lnRef>
          <a:fillRef idx="3">
            <a:schemeClr val="accent6"/>
          </a:fillRef>
          <a:effectRef idx="2">
            <a:schemeClr val="accent6"/>
          </a:effectRef>
          <a:fontRef idx="minor">
            <a:schemeClr val="lt1"/>
          </a:fontRef>
        </p:style>
        <p:txBody>
          <a:bodyPr lIns="91440" tIns="45720" rIns="91440" bIns="45720" rtlCol="0" anchor="ctr"/>
          <a:lstStyle/>
          <a:p>
            <a:pPr algn="l" defTabSz="457200" fontAlgn="auto">
              <a:spcBef>
                <a:spcPts val="0"/>
              </a:spcBef>
              <a:spcAft>
                <a:spcPts val="0"/>
              </a:spcAft>
            </a:pPr>
            <a:r>
              <a:rPr lang="en-US" sz="1200" b="0" dirty="0">
                <a:solidFill>
                  <a:schemeClr val="tx1"/>
                </a:solidFill>
                <a:latin typeface="Intel Clear" panose="020B0604020203020204" pitchFamily="34" charset="0"/>
              </a:rPr>
              <a:t>Additional Resources:</a:t>
            </a:r>
          </a:p>
          <a:p>
            <a:pPr marL="285750" indent="-285750" algn="l" defTabSz="457200" fontAlgn="auto">
              <a:spcBef>
                <a:spcPts val="0"/>
              </a:spcBef>
              <a:spcAft>
                <a:spcPts val="0"/>
              </a:spcAft>
              <a:buFont typeface="Wingdings" panose="05000000000000000000" pitchFamily="2" charset="2"/>
              <a:buChar char="§"/>
            </a:pPr>
            <a:r>
              <a:rPr lang="en-US" sz="1100" b="0" dirty="0">
                <a:solidFill>
                  <a:schemeClr val="tx1"/>
                </a:solidFill>
                <a:latin typeface="Intel Clear" panose="020B0604020203020204" pitchFamily="34" charset="0"/>
                <a:hlinkClick r:id="rId3"/>
              </a:rPr>
              <a:t>Whitepaper - Optimize Performance with Intel AVX</a:t>
            </a:r>
            <a:endParaRPr lang="en-US" sz="1100" b="0" dirty="0">
              <a:solidFill>
                <a:schemeClr val="tx1"/>
              </a:solidFill>
              <a:latin typeface="Intel Clear" panose="020B0604020203020204" pitchFamily="34" charset="0"/>
            </a:endParaRPr>
          </a:p>
          <a:p>
            <a:pPr marL="285750" indent="-285750" algn="l" defTabSz="457200" fontAlgn="auto">
              <a:spcBef>
                <a:spcPts val="0"/>
              </a:spcBef>
              <a:spcAft>
                <a:spcPts val="0"/>
              </a:spcAft>
              <a:buFont typeface="Wingdings" panose="05000000000000000000" pitchFamily="2" charset="2"/>
              <a:buChar char="§"/>
            </a:pPr>
            <a:r>
              <a:rPr lang="en-US" sz="1100" b="0" dirty="0">
                <a:solidFill>
                  <a:schemeClr val="tx1"/>
                </a:solidFill>
                <a:latin typeface="Intel Clear" panose="020B0604020203020204" pitchFamily="34" charset="0"/>
                <a:hlinkClick r:id="rId4" action="ppaction://hlinkfile"/>
              </a:rPr>
              <a:t>Intel® Xeon® Turbo Boost Opportunistic Frequency Upside</a:t>
            </a:r>
            <a:endParaRPr lang="en-US" sz="1100" b="0" dirty="0">
              <a:solidFill>
                <a:schemeClr val="tx1"/>
              </a:solidFill>
              <a:latin typeface="Intel Clear" panose="020B0604020203020204" pitchFamily="34" charset="0"/>
            </a:endParaRPr>
          </a:p>
          <a:p>
            <a:pPr marL="285750" indent="-285750" algn="l" defTabSz="457200" fontAlgn="auto">
              <a:spcBef>
                <a:spcPts val="0"/>
              </a:spcBef>
              <a:spcAft>
                <a:spcPts val="0"/>
              </a:spcAft>
              <a:buFont typeface="Wingdings" panose="05000000000000000000" pitchFamily="2" charset="2"/>
              <a:buChar char="§"/>
            </a:pPr>
            <a:r>
              <a:rPr lang="en-US" sz="1100" b="0" dirty="0">
                <a:solidFill>
                  <a:schemeClr val="tx1"/>
                </a:solidFill>
                <a:latin typeface="Intel Clear" panose="020B0604020203020204" pitchFamily="34" charset="0"/>
                <a:hlinkClick r:id="rId5" action="ppaction://hlinkfile"/>
              </a:rPr>
              <a:t>Using Intel AVX to Achieve Maximum Performance on Intel Xeon Processors</a:t>
            </a:r>
            <a:endParaRPr lang="en-US" sz="1100" b="0" dirty="0">
              <a:solidFill>
                <a:schemeClr val="tx1"/>
              </a:solidFill>
              <a:latin typeface="Intel Clear" panose="020B0604020203020204" pitchFamily="34" charset="0"/>
            </a:endParaRPr>
          </a:p>
        </p:txBody>
      </p:sp>
      <p:sp>
        <p:nvSpPr>
          <p:cNvPr id="4" name="Slide Number Placeholder 3"/>
          <p:cNvSpPr>
            <a:spLocks noGrp="1"/>
          </p:cNvSpPr>
          <p:nvPr>
            <p:ph type="sldNum" sz="quarter" idx="12"/>
          </p:nvPr>
        </p:nvSpPr>
        <p:spPr/>
        <p:txBody>
          <a:bodyPr/>
          <a:lstStyle/>
          <a:p>
            <a:fld id="{EE2556C5-CE8C-6547-B838-EA80C61A4AF7}" type="slidenum">
              <a:rPr lang="en-US" smtClean="0">
                <a:solidFill>
                  <a:prstClr val="white"/>
                </a:solidFill>
              </a:rPr>
              <a:pPr/>
              <a:t>62</a:t>
            </a:fld>
            <a:endParaRPr lang="en-US" dirty="0">
              <a:solidFill>
                <a:prstClr val="white"/>
              </a:solidFill>
            </a:endParaRPr>
          </a:p>
        </p:txBody>
      </p:sp>
    </p:spTree>
    <p:extLst>
      <p:ext uri="{BB962C8B-B14F-4D97-AF65-F5344CB8AC3E}">
        <p14:creationId xmlns:p14="http://schemas.microsoft.com/office/powerpoint/2010/main" val="6056786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870204553"/>
              </p:ext>
            </p:extLst>
          </p:nvPr>
        </p:nvGraphicFramePr>
        <p:xfrm>
          <a:off x="4310622" y="909217"/>
          <a:ext cx="430831" cy="3566160"/>
        </p:xfrm>
        <a:graphic>
          <a:graphicData uri="http://schemas.openxmlformats.org/drawingml/2006/table">
            <a:tbl>
              <a:tblPr>
                <a:tableStyleId>{5C22544A-7EE6-4342-B048-85BDC9FD1C3A}</a:tableStyleId>
              </a:tblPr>
              <a:tblGrid>
                <a:gridCol w="430831"/>
              </a:tblGrid>
              <a:tr h="0">
                <a:tc>
                  <a:txBody>
                    <a:bodyPr/>
                    <a:lstStyle/>
                    <a:p>
                      <a:pPr algn="ctr"/>
                      <a:endParaRPr lang="de-DE" sz="1200" dirty="0" smtClean="0">
                        <a:solidFill>
                          <a:schemeClr val="tx1"/>
                        </a:solidFill>
                        <a:latin typeface="Roboto" pitchFamily="2" charset="0"/>
                        <a:ea typeface="Roboto" pitchFamily="2" charset="0"/>
                      </a:endParaRPr>
                    </a:p>
                  </a:txBody>
                  <a:tcPr>
                    <a:lnL w="12700" cmpd="sng">
                      <a:noFill/>
                    </a:lnL>
                    <a:lnR w="12700" cmpd="sng">
                      <a:noFill/>
                    </a:lnR>
                    <a:lnT w="12700" cmpd="sng">
                      <a:noFill/>
                    </a:lnT>
                    <a:lnB w="6350" cap="flat" cmpd="sng" algn="ctr">
                      <a:solidFill>
                        <a:schemeClr val="tx1">
                          <a:lumMod val="65000"/>
                        </a:schemeClr>
                      </a:solidFill>
                      <a:prstDash val="solid"/>
                      <a:round/>
                      <a:headEnd type="none" w="med" len="med"/>
                      <a:tailEnd type="none" w="med" len="med"/>
                    </a:lnB>
                    <a:lnTlToBr w="12700" cmpd="sng">
                      <a:noFill/>
                      <a:prstDash val="solid"/>
                    </a:lnTlToBr>
                    <a:lnBlToTr w="12700" cmpd="sng">
                      <a:noFill/>
                      <a:prstDash val="solid"/>
                    </a:lnBlToTr>
                    <a:noFill/>
                  </a:tcPr>
                </a:tc>
              </a:tr>
              <a:tr h="0">
                <a:tc>
                  <a:txBody>
                    <a:bodyPr/>
                    <a:lstStyle/>
                    <a:p>
                      <a:pPr algn="ctr"/>
                      <a:r>
                        <a:rPr lang="de-DE" sz="1200" dirty="0" smtClean="0">
                          <a:solidFill>
                            <a:schemeClr val="tx1"/>
                          </a:solidFill>
                          <a:latin typeface="Roboto" pitchFamily="2" charset="0"/>
                          <a:ea typeface="Roboto" pitchFamily="2" charset="0"/>
                        </a:rPr>
                        <a:t>3.2</a:t>
                      </a:r>
                    </a:p>
                  </a:txBody>
                  <a:tcPr>
                    <a:lnL w="6350" cap="flat" cmpd="sng" algn="ctr">
                      <a:solidFill>
                        <a:schemeClr val="tx1">
                          <a:lumMod val="65000"/>
                        </a:schemeClr>
                      </a:solidFill>
                      <a:prstDash val="solid"/>
                      <a:round/>
                      <a:headEnd type="none" w="med" len="med"/>
                      <a:tailEnd type="none" w="med" len="med"/>
                    </a:lnL>
                    <a:lnR w="6350" cap="flat" cmpd="sng" algn="ctr">
                      <a:solidFill>
                        <a:schemeClr val="tx1">
                          <a:lumMod val="65000"/>
                        </a:schemeClr>
                      </a:solidFill>
                      <a:prstDash val="solid"/>
                      <a:round/>
                      <a:headEnd type="none" w="med" len="med"/>
                      <a:tailEnd type="none" w="med" len="med"/>
                    </a:lnR>
                    <a:lnT w="6350" cap="flat" cmpd="sng" algn="ctr">
                      <a:solidFill>
                        <a:schemeClr val="tx1">
                          <a:lumMod val="65000"/>
                        </a:schemeClr>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2">
                        <a:lumMod val="85000"/>
                        <a:lumOff val="15000"/>
                      </a:schemeClr>
                    </a:solidFill>
                  </a:tcPr>
                </a:tc>
              </a:tr>
              <a:tr h="0">
                <a:tc>
                  <a:txBody>
                    <a:bodyPr/>
                    <a:lstStyle/>
                    <a:p>
                      <a:pPr algn="ctr"/>
                      <a:r>
                        <a:rPr lang="de-DE" sz="1200" b="1" dirty="0" smtClean="0">
                          <a:solidFill>
                            <a:schemeClr val="tx2"/>
                          </a:solidFill>
                          <a:latin typeface="Roboto" pitchFamily="2" charset="0"/>
                          <a:ea typeface="Roboto" pitchFamily="2" charset="0"/>
                        </a:rPr>
                        <a:t>3.1</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2">
                        <a:lumMod val="85000"/>
                        <a:lumOff val="15000"/>
                      </a:schemeClr>
                    </a:solidFill>
                  </a:tcPr>
                </a:tc>
              </a:tr>
              <a:tr h="230900">
                <a:tc>
                  <a:txBody>
                    <a:bodyPr/>
                    <a:lstStyle/>
                    <a:p>
                      <a:pPr algn="ctr"/>
                      <a:r>
                        <a:rPr lang="de-DE" sz="1200" dirty="0" smtClean="0">
                          <a:solidFill>
                            <a:schemeClr val="tx1"/>
                          </a:solidFill>
                          <a:latin typeface="Roboto" pitchFamily="2" charset="0"/>
                          <a:ea typeface="Roboto" pitchFamily="2" charset="0"/>
                        </a:rPr>
                        <a:t>3.0</a:t>
                      </a:r>
                      <a:endParaRPr lang="en-US" sz="1200" dirty="0">
                        <a:solidFill>
                          <a:schemeClr val="tx1"/>
                        </a:solidFill>
                        <a:latin typeface="Roboto" pitchFamily="2" charset="0"/>
                        <a:ea typeface="Roboto" pitchFamily="2" charset="0"/>
                      </a:endParaRPr>
                    </a:p>
                  </a:txBody>
                  <a:tcPr>
                    <a:lnL w="6350" cap="flat" cmpd="sng" algn="ctr">
                      <a:solidFill>
                        <a:schemeClr val="tx1">
                          <a:lumMod val="50000"/>
                        </a:schemeClr>
                      </a:solidFill>
                      <a:prstDash val="solid"/>
                      <a:round/>
                      <a:headEnd type="none" w="med" len="med"/>
                      <a:tailEnd type="none" w="med" len="med"/>
                    </a:lnL>
                    <a:lnR w="6350" cap="flat" cmpd="sng" algn="ctr">
                      <a:solidFill>
                        <a:schemeClr val="tx1">
                          <a:lumMod val="50000"/>
                        </a:schemeClr>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rgbClr val="FF8C00"/>
                      </a:solidFill>
                      <a:prstDash val="solid"/>
                      <a:round/>
                      <a:headEnd type="none" w="med" len="med"/>
                      <a:tailEnd type="none" w="med" len="med"/>
                    </a:lnB>
                    <a:lnTlToBr w="12700" cmpd="sng">
                      <a:noFill/>
                      <a:prstDash val="solid"/>
                    </a:lnTlToBr>
                    <a:lnBlToTr w="12700" cmpd="sng">
                      <a:noFill/>
                      <a:prstDash val="solid"/>
                    </a:lnBlToTr>
                    <a:solidFill>
                      <a:schemeClr val="bg2">
                        <a:lumMod val="85000"/>
                        <a:lumOff val="15000"/>
                      </a:schemeClr>
                    </a:solidFill>
                  </a:tcPr>
                </a:tc>
              </a:tr>
              <a:tr h="0">
                <a:tc>
                  <a:txBody>
                    <a:bodyPr/>
                    <a:lstStyle/>
                    <a:p>
                      <a:pPr algn="ctr"/>
                      <a:r>
                        <a:rPr lang="de-DE" sz="1200" dirty="0" smtClean="0">
                          <a:solidFill>
                            <a:srgbClr val="FF8C00"/>
                          </a:solidFill>
                          <a:latin typeface="Roboto" pitchFamily="2" charset="0"/>
                          <a:ea typeface="Roboto" pitchFamily="2" charset="0"/>
                        </a:rPr>
                        <a:t>2.9</a:t>
                      </a:r>
                      <a:endParaRPr lang="en-US" sz="1200" dirty="0">
                        <a:solidFill>
                          <a:srgbClr val="FF8C00"/>
                        </a:solidFill>
                        <a:latin typeface="Roboto" pitchFamily="2" charset="0"/>
                        <a:ea typeface="Roboto" pitchFamily="2" charset="0"/>
                      </a:endParaRPr>
                    </a:p>
                  </a:txBody>
                  <a:tcPr>
                    <a:lnL w="12700" cap="flat" cmpd="sng" algn="ctr">
                      <a:solidFill>
                        <a:srgbClr val="FF8C00"/>
                      </a:solidFill>
                      <a:prstDash val="solid"/>
                      <a:round/>
                      <a:headEnd type="none" w="med" len="med"/>
                      <a:tailEnd type="none" w="med" len="med"/>
                    </a:lnL>
                    <a:lnR w="12700" cap="flat" cmpd="sng" algn="ctr">
                      <a:solidFill>
                        <a:srgbClr val="FF8C00"/>
                      </a:solidFill>
                      <a:prstDash val="solid"/>
                      <a:round/>
                      <a:headEnd type="none" w="med" len="med"/>
                      <a:tailEnd type="none" w="med" len="med"/>
                    </a:lnR>
                    <a:lnT w="12700" cap="flat" cmpd="sng" algn="ctr">
                      <a:solidFill>
                        <a:srgbClr val="FF8C00"/>
                      </a:solidFill>
                      <a:prstDash val="solid"/>
                      <a:round/>
                      <a:headEnd type="none" w="med" len="med"/>
                      <a:tailEnd type="none" w="med" len="med"/>
                    </a:lnT>
                    <a:lnB w="12700" cap="flat" cmpd="sng" algn="ctr">
                      <a:solidFill>
                        <a:srgbClr val="FF8C00"/>
                      </a:solidFill>
                      <a:prstDash val="solid"/>
                      <a:round/>
                      <a:headEnd type="none" w="med" len="med"/>
                      <a:tailEnd type="none" w="med" len="med"/>
                    </a:lnB>
                    <a:lnTlToBr w="12700" cmpd="sng">
                      <a:noFill/>
                      <a:prstDash val="solid"/>
                    </a:lnTlToBr>
                    <a:lnBlToTr w="12700" cmpd="sng">
                      <a:noFill/>
                      <a:prstDash val="solid"/>
                    </a:lnBlToTr>
                    <a:solidFill>
                      <a:schemeClr val="bg2">
                        <a:lumMod val="85000"/>
                        <a:lumOff val="15000"/>
                      </a:schemeClr>
                    </a:solidFill>
                  </a:tcPr>
                </a:tc>
              </a:tr>
              <a:tr h="157583">
                <a:tc>
                  <a:txBody>
                    <a:bodyPr/>
                    <a:lstStyle/>
                    <a:p>
                      <a:pPr marL="0" algn="ctr" defTabSz="570203" rtl="0" eaLnBrk="1" latinLnBrk="0" hangingPunct="1"/>
                      <a:r>
                        <a:rPr lang="de-DE" sz="1200" kern="1200" dirty="0" smtClean="0">
                          <a:solidFill>
                            <a:schemeClr val="tx1"/>
                          </a:solidFill>
                          <a:latin typeface="Roboto" pitchFamily="2" charset="0"/>
                          <a:ea typeface="Roboto" pitchFamily="2" charset="0"/>
                          <a:cs typeface="+mn-cs"/>
                        </a:rPr>
                        <a:t>2.8</a:t>
                      </a:r>
                      <a:endParaRPr lang="en-US" sz="1200" kern="1200" dirty="0">
                        <a:solidFill>
                          <a:schemeClr val="tx1"/>
                        </a:solidFill>
                        <a:latin typeface="Roboto" pitchFamily="2" charset="0"/>
                        <a:ea typeface="Roboto" pitchFamily="2" charset="0"/>
                        <a:cs typeface="+mn-cs"/>
                      </a:endParaRPr>
                    </a:p>
                  </a:txBody>
                  <a:tcPr>
                    <a:lnL w="6350" cap="flat" cmpd="sng" algn="ctr">
                      <a:solidFill>
                        <a:schemeClr val="tx1">
                          <a:lumMod val="50000"/>
                        </a:schemeClr>
                      </a:solidFill>
                      <a:prstDash val="solid"/>
                      <a:round/>
                      <a:headEnd type="none" w="med" len="med"/>
                      <a:tailEnd type="none" w="med" len="med"/>
                    </a:lnL>
                    <a:lnR w="6350" cap="flat" cmpd="sng" algn="ctr">
                      <a:solidFill>
                        <a:schemeClr val="tx1">
                          <a:lumMod val="50000"/>
                        </a:schemeClr>
                      </a:solidFill>
                      <a:prstDash val="solid"/>
                      <a:round/>
                      <a:headEnd type="none" w="med" len="med"/>
                      <a:tailEnd type="none" w="med" len="med"/>
                    </a:lnR>
                    <a:lnT w="12700" cap="flat" cmpd="sng" algn="ctr">
                      <a:solidFill>
                        <a:srgbClr val="FF8C00"/>
                      </a:solidFill>
                      <a:prstDash val="solid"/>
                      <a:round/>
                      <a:headEnd type="none" w="med" len="med"/>
                      <a:tailEnd type="none" w="med" len="med"/>
                    </a:lnT>
                    <a:lnB w="6350" cap="flat" cmpd="sng" algn="ctr">
                      <a:solidFill>
                        <a:schemeClr val="tx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85000"/>
                        <a:lumOff val="15000"/>
                      </a:schemeClr>
                    </a:solidFill>
                  </a:tcPr>
                </a:tc>
              </a:tr>
              <a:tr h="0">
                <a:tc>
                  <a:txBody>
                    <a:bodyPr/>
                    <a:lstStyle/>
                    <a:p>
                      <a:pPr marL="0" algn="ctr" defTabSz="570203" rtl="0" eaLnBrk="1" latinLnBrk="0" hangingPunct="1"/>
                      <a:r>
                        <a:rPr lang="de-DE" sz="1200" kern="1200" dirty="0" smtClean="0">
                          <a:solidFill>
                            <a:schemeClr val="tx1"/>
                          </a:solidFill>
                          <a:latin typeface="Roboto" pitchFamily="2" charset="0"/>
                          <a:ea typeface="Roboto" pitchFamily="2" charset="0"/>
                          <a:cs typeface="+mn-cs"/>
                        </a:rPr>
                        <a:t>2.7</a:t>
                      </a:r>
                      <a:endParaRPr lang="en-US" sz="1200" kern="1200" dirty="0">
                        <a:solidFill>
                          <a:schemeClr val="tx1"/>
                        </a:solidFill>
                        <a:latin typeface="Roboto" pitchFamily="2" charset="0"/>
                        <a:ea typeface="Roboto" pitchFamily="2" charset="0"/>
                        <a:cs typeface="+mn-cs"/>
                      </a:endParaRPr>
                    </a:p>
                  </a:txBody>
                  <a:tcPr>
                    <a:lnL w="6350" cap="flat" cmpd="sng" algn="ctr">
                      <a:solidFill>
                        <a:schemeClr val="tx1">
                          <a:lumMod val="65000"/>
                        </a:schemeClr>
                      </a:solidFill>
                      <a:prstDash val="solid"/>
                      <a:round/>
                      <a:headEnd type="none" w="med" len="med"/>
                      <a:tailEnd type="none" w="med" len="med"/>
                    </a:lnL>
                    <a:lnR w="6350" cap="flat" cmpd="sng" algn="ctr">
                      <a:solidFill>
                        <a:schemeClr val="tx1">
                          <a:lumMod val="65000"/>
                        </a:schemeClr>
                      </a:solidFill>
                      <a:prstDash val="solid"/>
                      <a:round/>
                      <a:headEnd type="none" w="med" len="med"/>
                      <a:tailEnd type="none" w="med" len="med"/>
                    </a:lnR>
                    <a:lnT w="6350" cap="flat" cmpd="sng" algn="ctr">
                      <a:solidFill>
                        <a:schemeClr val="tx1">
                          <a:lumMod val="65000"/>
                        </a:schemeClr>
                      </a:solidFill>
                      <a:prstDash val="solid"/>
                      <a:round/>
                      <a:headEnd type="none" w="med" len="med"/>
                      <a:tailEnd type="none" w="med" len="med"/>
                    </a:lnT>
                    <a:lnB w="12700" cap="flat" cmpd="sng" algn="ctr">
                      <a:solidFill>
                        <a:srgbClr val="00B0F0"/>
                      </a:solidFill>
                      <a:prstDash val="solid"/>
                      <a:round/>
                      <a:headEnd type="none" w="med" len="med"/>
                      <a:tailEnd type="none" w="med" len="med"/>
                    </a:lnB>
                    <a:lnTlToBr w="12700" cmpd="sng">
                      <a:noFill/>
                      <a:prstDash val="solid"/>
                    </a:lnTlToBr>
                    <a:lnBlToTr w="12700" cmpd="sng">
                      <a:noFill/>
                      <a:prstDash val="solid"/>
                    </a:lnBlToTr>
                    <a:solidFill>
                      <a:schemeClr val="bg2">
                        <a:lumMod val="85000"/>
                        <a:lumOff val="15000"/>
                      </a:schemeClr>
                    </a:solidFill>
                  </a:tcPr>
                </a:tc>
              </a:tr>
              <a:tr h="199596">
                <a:tc>
                  <a:txBody>
                    <a:bodyPr/>
                    <a:lstStyle/>
                    <a:p>
                      <a:pPr algn="ctr"/>
                      <a:r>
                        <a:rPr lang="de-DE" sz="1200" b="1" dirty="0" smtClean="0">
                          <a:solidFill>
                            <a:srgbClr val="004280"/>
                          </a:solidFill>
                          <a:latin typeface="Roboto" pitchFamily="2" charset="0"/>
                          <a:ea typeface="Roboto" pitchFamily="2" charset="0"/>
                        </a:rPr>
                        <a:t>2.6</a:t>
                      </a:r>
                      <a:endParaRPr lang="en-US" sz="1200" b="1" dirty="0">
                        <a:solidFill>
                          <a:srgbClr val="004280"/>
                        </a:solidFill>
                        <a:latin typeface="Roboto" pitchFamily="2" charset="0"/>
                        <a:ea typeface="Roboto" pitchFamily="2" charset="0"/>
                      </a:endParaRPr>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lnTlToBr w="12700" cmpd="sng">
                      <a:noFill/>
                      <a:prstDash val="solid"/>
                    </a:lnTlToBr>
                    <a:lnBlToTr w="12700" cmpd="sng">
                      <a:noFill/>
                      <a:prstDash val="solid"/>
                    </a:lnBlToTr>
                    <a:solidFill>
                      <a:schemeClr val="bg2">
                        <a:lumMod val="85000"/>
                        <a:lumOff val="15000"/>
                      </a:schemeClr>
                    </a:solidFill>
                  </a:tcPr>
                </a:tc>
              </a:tr>
              <a:tr h="121748">
                <a:tc>
                  <a:txBody>
                    <a:bodyPr/>
                    <a:lstStyle/>
                    <a:p>
                      <a:pPr algn="ctr"/>
                      <a:r>
                        <a:rPr lang="de-DE" sz="1200" dirty="0" smtClean="0">
                          <a:solidFill>
                            <a:schemeClr val="tx1"/>
                          </a:solidFill>
                          <a:latin typeface="Roboto" pitchFamily="2" charset="0"/>
                          <a:ea typeface="Roboto" pitchFamily="2" charset="0"/>
                        </a:rPr>
                        <a:t>2.5</a:t>
                      </a:r>
                      <a:endParaRPr lang="en-US" sz="1200" dirty="0">
                        <a:solidFill>
                          <a:schemeClr val="tx1"/>
                        </a:solidFill>
                        <a:latin typeface="Roboto" pitchFamily="2" charset="0"/>
                        <a:ea typeface="Roboto" pitchFamily="2" charset="0"/>
                      </a:endParaRPr>
                    </a:p>
                  </a:txBody>
                  <a:tcPr>
                    <a:lnL w="6350" cap="flat" cmpd="sng" algn="ctr">
                      <a:solidFill>
                        <a:schemeClr val="tx1">
                          <a:lumMod val="50000"/>
                        </a:schemeClr>
                      </a:solidFill>
                      <a:prstDash val="solid"/>
                      <a:round/>
                      <a:headEnd type="none" w="med" len="med"/>
                      <a:tailEnd type="none" w="med" len="med"/>
                    </a:lnL>
                    <a:lnR w="6350" cap="flat" cmpd="sng" algn="ctr">
                      <a:solidFill>
                        <a:schemeClr val="tx1">
                          <a:lumMod val="50000"/>
                        </a:schemeClr>
                      </a:solidFill>
                      <a:prstDash val="solid"/>
                      <a:round/>
                      <a:headEnd type="none" w="med" len="med"/>
                      <a:tailEnd type="none" w="med" len="med"/>
                    </a:lnR>
                    <a:lnT w="12700" cap="flat" cmpd="sng" algn="ctr">
                      <a:solidFill>
                        <a:srgbClr val="00B0F0"/>
                      </a:solidFill>
                      <a:prstDash val="solid"/>
                      <a:round/>
                      <a:headEnd type="none" w="med" len="med"/>
                      <a:tailEnd type="none" w="med" len="med"/>
                    </a:lnT>
                    <a:lnB w="6350" cap="flat" cmpd="sng" algn="ctr">
                      <a:solidFill>
                        <a:schemeClr val="tx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85000"/>
                        <a:lumOff val="15000"/>
                      </a:schemeClr>
                    </a:solidFill>
                  </a:tcPr>
                </a:tc>
              </a:tr>
              <a:tr h="0">
                <a:tc>
                  <a:txBody>
                    <a:bodyPr/>
                    <a:lstStyle/>
                    <a:p>
                      <a:pPr algn="ctr"/>
                      <a:r>
                        <a:rPr lang="de-DE" sz="1200" dirty="0" smtClean="0">
                          <a:solidFill>
                            <a:schemeClr val="tx1"/>
                          </a:solidFill>
                          <a:latin typeface="Roboto" pitchFamily="2" charset="0"/>
                          <a:ea typeface="Roboto" pitchFamily="2" charset="0"/>
                        </a:rPr>
                        <a:t>2.4</a:t>
                      </a:r>
                      <a:endParaRPr lang="en-US" sz="1200" dirty="0">
                        <a:solidFill>
                          <a:schemeClr val="tx1"/>
                        </a:solidFill>
                        <a:latin typeface="Roboto" pitchFamily="2" charset="0"/>
                        <a:ea typeface="Roboto" pitchFamily="2" charset="0"/>
                      </a:endParaRPr>
                    </a:p>
                  </a:txBody>
                  <a:tcPr>
                    <a:lnL w="6350" cap="flat" cmpd="sng" algn="ctr">
                      <a:solidFill>
                        <a:schemeClr val="tx1">
                          <a:lumMod val="50000"/>
                        </a:schemeClr>
                      </a:solidFill>
                      <a:prstDash val="solid"/>
                      <a:round/>
                      <a:headEnd type="none" w="med" len="med"/>
                      <a:tailEnd type="none" w="med" len="med"/>
                    </a:lnL>
                    <a:lnR w="6350" cap="flat" cmpd="sng" algn="ctr">
                      <a:solidFill>
                        <a:schemeClr val="tx1">
                          <a:lumMod val="50000"/>
                        </a:schemeClr>
                      </a:solidFill>
                      <a:prstDash val="solid"/>
                      <a:round/>
                      <a:headEnd type="none" w="med" len="med"/>
                      <a:tailEnd type="none" w="med" len="med"/>
                    </a:lnR>
                    <a:lnT w="6350" cap="flat" cmpd="sng" algn="ctr">
                      <a:solidFill>
                        <a:schemeClr val="tx1">
                          <a:lumMod val="50000"/>
                        </a:schemeClr>
                      </a:solidFill>
                      <a:prstDash val="solid"/>
                      <a:round/>
                      <a:headEnd type="none" w="med" len="med"/>
                      <a:tailEnd type="none" w="med" len="med"/>
                    </a:lnT>
                    <a:lnB w="6350" cap="flat" cmpd="sng" algn="ctr">
                      <a:solidFill>
                        <a:schemeClr val="tx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85000"/>
                        <a:lumOff val="15000"/>
                      </a:schemeClr>
                    </a:solidFill>
                  </a:tcPr>
                </a:tc>
              </a:tr>
              <a:tr h="0">
                <a:tc>
                  <a:txBody>
                    <a:bodyPr/>
                    <a:lstStyle/>
                    <a:p>
                      <a:pPr algn="ctr"/>
                      <a:r>
                        <a:rPr lang="de-DE" sz="1200" dirty="0" smtClean="0">
                          <a:solidFill>
                            <a:schemeClr val="tx1"/>
                          </a:solidFill>
                          <a:latin typeface="Roboto" pitchFamily="2" charset="0"/>
                          <a:ea typeface="Roboto" pitchFamily="2" charset="0"/>
                        </a:rPr>
                        <a:t>2.3</a:t>
                      </a:r>
                      <a:endParaRPr lang="en-US" sz="1200" dirty="0">
                        <a:solidFill>
                          <a:schemeClr val="tx1"/>
                        </a:solidFill>
                        <a:latin typeface="Roboto" pitchFamily="2" charset="0"/>
                        <a:ea typeface="Roboto" pitchFamily="2" charset="0"/>
                      </a:endParaRPr>
                    </a:p>
                  </a:txBody>
                  <a:tcPr>
                    <a:lnL w="6350" cap="flat" cmpd="sng" algn="ctr">
                      <a:solidFill>
                        <a:schemeClr val="tx1">
                          <a:lumMod val="50000"/>
                        </a:schemeClr>
                      </a:solidFill>
                      <a:prstDash val="solid"/>
                      <a:round/>
                      <a:headEnd type="none" w="med" len="med"/>
                      <a:tailEnd type="none" w="med" len="med"/>
                    </a:lnL>
                    <a:lnR w="6350" cap="flat" cmpd="sng" algn="ctr">
                      <a:solidFill>
                        <a:schemeClr val="tx1">
                          <a:lumMod val="50000"/>
                        </a:schemeClr>
                      </a:solidFill>
                      <a:prstDash val="solid"/>
                      <a:round/>
                      <a:headEnd type="none" w="med" len="med"/>
                      <a:tailEnd type="none" w="med" len="med"/>
                    </a:lnR>
                    <a:lnT w="6350" cap="flat" cmpd="sng" algn="ctr">
                      <a:solidFill>
                        <a:schemeClr val="tx1">
                          <a:lumMod val="50000"/>
                        </a:schemeClr>
                      </a:solidFill>
                      <a:prstDash val="solid"/>
                      <a:round/>
                      <a:headEnd type="none" w="med" len="med"/>
                      <a:tailEnd type="none" w="med" len="med"/>
                    </a:lnT>
                    <a:lnB w="12700" cap="flat" cmpd="sng" algn="ctr">
                      <a:solidFill>
                        <a:srgbClr val="92D050"/>
                      </a:solidFill>
                      <a:prstDash val="solid"/>
                      <a:round/>
                      <a:headEnd type="none" w="med" len="med"/>
                      <a:tailEnd type="none" w="med" len="med"/>
                    </a:lnB>
                    <a:lnTlToBr w="12700" cmpd="sng">
                      <a:noFill/>
                      <a:prstDash val="solid"/>
                    </a:lnTlToBr>
                    <a:lnBlToTr w="12700" cmpd="sng">
                      <a:noFill/>
                      <a:prstDash val="solid"/>
                    </a:lnBlToTr>
                    <a:solidFill>
                      <a:schemeClr val="bg2">
                        <a:lumMod val="85000"/>
                        <a:lumOff val="15000"/>
                      </a:schemeClr>
                    </a:solidFill>
                  </a:tcPr>
                </a:tc>
              </a:tr>
              <a:tr h="0">
                <a:tc>
                  <a:txBody>
                    <a:bodyPr/>
                    <a:lstStyle/>
                    <a:p>
                      <a:pPr algn="ctr"/>
                      <a:r>
                        <a:rPr lang="de-DE" sz="1200" b="1" dirty="0" smtClean="0">
                          <a:solidFill>
                            <a:schemeClr val="accent6">
                              <a:lumMod val="75000"/>
                            </a:schemeClr>
                          </a:solidFill>
                          <a:latin typeface="Roboto" pitchFamily="2" charset="0"/>
                          <a:ea typeface="Roboto" pitchFamily="2" charset="0"/>
                        </a:rPr>
                        <a:t>2.2</a:t>
                      </a:r>
                      <a:endParaRPr lang="en-US" sz="1200" b="1" dirty="0">
                        <a:solidFill>
                          <a:schemeClr val="accent6">
                            <a:lumMod val="75000"/>
                          </a:schemeClr>
                        </a:solidFill>
                        <a:latin typeface="Roboto" pitchFamily="2" charset="0"/>
                        <a:ea typeface="Roboto" pitchFamily="2" charset="0"/>
                      </a:endParaRPr>
                    </a:p>
                  </a:txBody>
                  <a:tcPr>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lnTlToBr w="12700" cmpd="sng">
                      <a:noFill/>
                      <a:prstDash val="solid"/>
                    </a:lnTlToBr>
                    <a:lnBlToTr w="12700" cmpd="sng">
                      <a:noFill/>
                      <a:prstDash val="solid"/>
                    </a:lnBlToTr>
                    <a:solidFill>
                      <a:schemeClr val="bg2">
                        <a:lumMod val="85000"/>
                        <a:lumOff val="15000"/>
                      </a:schemeClr>
                    </a:solidFill>
                  </a:tcPr>
                </a:tc>
              </a:tr>
              <a:tr h="0">
                <a:tc>
                  <a:txBody>
                    <a:bodyPr/>
                    <a:lstStyle/>
                    <a:p>
                      <a:pPr algn="ctr"/>
                      <a:r>
                        <a:rPr lang="de-DE" sz="1200" dirty="0" smtClean="0">
                          <a:solidFill>
                            <a:schemeClr val="tx1"/>
                          </a:solidFill>
                          <a:latin typeface="Roboto" pitchFamily="2" charset="0"/>
                          <a:ea typeface="Roboto" pitchFamily="2" charset="0"/>
                        </a:rPr>
                        <a:t>2.0</a:t>
                      </a:r>
                      <a:endParaRPr lang="en-US" sz="1200" dirty="0">
                        <a:solidFill>
                          <a:schemeClr val="tx1"/>
                        </a:solidFill>
                        <a:latin typeface="Roboto" pitchFamily="2" charset="0"/>
                        <a:ea typeface="Roboto" pitchFamily="2" charset="0"/>
                      </a:endParaRPr>
                    </a:p>
                  </a:txBody>
                  <a:tcPr>
                    <a:lnL w="6350" cap="flat" cmpd="sng" algn="ctr">
                      <a:solidFill>
                        <a:schemeClr val="tx1">
                          <a:lumMod val="50000"/>
                        </a:schemeClr>
                      </a:solidFill>
                      <a:prstDash val="solid"/>
                      <a:round/>
                      <a:headEnd type="none" w="med" len="med"/>
                      <a:tailEnd type="none" w="med" len="med"/>
                    </a:lnL>
                    <a:lnR w="6350" cap="flat" cmpd="sng" algn="ctr">
                      <a:solidFill>
                        <a:schemeClr val="tx1">
                          <a:lumMod val="50000"/>
                        </a:schemeClr>
                      </a:solidFill>
                      <a:prstDash val="solid"/>
                      <a:round/>
                      <a:headEnd type="none" w="med" len="med"/>
                      <a:tailEnd type="none" w="med" len="med"/>
                    </a:lnR>
                    <a:lnT w="12700" cap="flat" cmpd="sng" algn="ctr">
                      <a:solidFill>
                        <a:srgbClr val="92D050"/>
                      </a:solidFill>
                      <a:prstDash val="solid"/>
                      <a:round/>
                      <a:headEnd type="none" w="med" len="med"/>
                      <a:tailEnd type="none" w="med" len="med"/>
                    </a:lnT>
                    <a:lnB w="6350" cap="flat" cmpd="sng" algn="ctr">
                      <a:solidFill>
                        <a:schemeClr val="tx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85000"/>
                        <a:lumOff val="15000"/>
                      </a:schemeClr>
                    </a:solidFill>
                  </a:tcPr>
                </a:tc>
              </a:tr>
            </a:tbl>
          </a:graphicData>
        </a:graphic>
      </p:graphicFrame>
      <p:sp>
        <p:nvSpPr>
          <p:cNvPr id="8" name="Rectangle 7"/>
          <p:cNvSpPr/>
          <p:nvPr/>
        </p:nvSpPr>
        <p:spPr bwMode="auto">
          <a:xfrm>
            <a:off x="4032404" y="1613308"/>
            <a:ext cx="45719" cy="1332565"/>
          </a:xfrm>
          <a:prstGeom prst="rect">
            <a:avLst/>
          </a:prstGeom>
          <a:gradFill>
            <a:gsLst>
              <a:gs pos="0">
                <a:srgbClr val="FF0000"/>
              </a:gs>
              <a:gs pos="100000">
                <a:schemeClr val="accent1"/>
              </a:gs>
            </a:gsLst>
            <a:lin ang="5400000" scaled="1"/>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1306513" rtl="0" eaLnBrk="1" fontAlgn="base" latinLnBrk="0" hangingPunct="1">
              <a:lnSpc>
                <a:spcPct val="100000"/>
              </a:lnSpc>
              <a:spcBef>
                <a:spcPct val="0"/>
              </a:spcBef>
              <a:spcAft>
                <a:spcPct val="0"/>
              </a:spcAft>
              <a:buClrTx/>
              <a:buSzTx/>
              <a:buFontTx/>
              <a:buNone/>
              <a:tabLst/>
            </a:pPr>
            <a:endParaRPr kumimoji="0" lang="en-US" sz="2100" b="1" i="0" u="none" strike="noStrike" cap="none" normalizeH="0" baseline="0" smtClean="0">
              <a:ln>
                <a:noFill/>
              </a:ln>
              <a:solidFill>
                <a:schemeClr val="tx1"/>
              </a:solidFill>
              <a:effectLst/>
              <a:latin typeface="Segoe UI" pitchFamily="34" charset="0"/>
            </a:endParaRPr>
          </a:p>
        </p:txBody>
      </p:sp>
      <p:sp>
        <p:nvSpPr>
          <p:cNvPr id="9" name="Rectangle 8"/>
          <p:cNvSpPr/>
          <p:nvPr/>
        </p:nvSpPr>
        <p:spPr bwMode="auto">
          <a:xfrm flipH="1">
            <a:off x="4973934" y="2141460"/>
            <a:ext cx="57328" cy="1916370"/>
          </a:xfrm>
          <a:prstGeom prst="rect">
            <a:avLst/>
          </a:prstGeom>
          <a:gradFill>
            <a:gsLst>
              <a:gs pos="0">
                <a:srgbClr val="FF8C00"/>
              </a:gs>
              <a:gs pos="100000">
                <a:srgbClr val="92D050"/>
              </a:gs>
            </a:gsLst>
            <a:lin ang="5400000" scaled="1"/>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1306513" rtl="0" eaLnBrk="1" fontAlgn="base" latinLnBrk="0" hangingPunct="1">
              <a:lnSpc>
                <a:spcPct val="100000"/>
              </a:lnSpc>
              <a:spcBef>
                <a:spcPct val="0"/>
              </a:spcBef>
              <a:spcAft>
                <a:spcPct val="0"/>
              </a:spcAft>
              <a:buClrTx/>
              <a:buSzTx/>
              <a:buFontTx/>
              <a:buNone/>
              <a:tabLst/>
            </a:pPr>
            <a:endParaRPr kumimoji="0" lang="en-US" sz="2100" b="1" i="0" u="none" strike="noStrike" cap="none" normalizeH="0" baseline="0" smtClean="0">
              <a:ln>
                <a:noFill/>
              </a:ln>
              <a:solidFill>
                <a:schemeClr val="tx1"/>
              </a:solidFill>
              <a:effectLst/>
              <a:latin typeface="Segoe UI" pitchFamily="34" charset="0"/>
            </a:endParaRPr>
          </a:p>
        </p:txBody>
      </p:sp>
      <p:sp>
        <p:nvSpPr>
          <p:cNvPr id="17" name="TextBox 16"/>
          <p:cNvSpPr txBox="1"/>
          <p:nvPr/>
        </p:nvSpPr>
        <p:spPr>
          <a:xfrm>
            <a:off x="5031262" y="2018367"/>
            <a:ext cx="1133644" cy="276999"/>
          </a:xfrm>
          <a:prstGeom prst="rect">
            <a:avLst/>
          </a:prstGeom>
          <a:noFill/>
        </p:spPr>
        <p:txBody>
          <a:bodyPr wrap="none" rtlCol="0">
            <a:spAutoFit/>
          </a:bodyPr>
          <a:lstStyle/>
          <a:p>
            <a:r>
              <a:rPr lang="de-DE" sz="1200" b="0" dirty="0" smtClean="0">
                <a:solidFill>
                  <a:srgbClr val="FF8C00"/>
                </a:solidFill>
                <a:latin typeface="Intel Clear" panose="020B0604020203020204" pitchFamily="34" charset="0"/>
              </a:rPr>
              <a:t>AVX </a:t>
            </a:r>
            <a:r>
              <a:rPr lang="de-DE" sz="1200" b="0" dirty="0" err="1" smtClean="0">
                <a:solidFill>
                  <a:srgbClr val="FF8C00"/>
                </a:solidFill>
                <a:latin typeface="Intel Clear" panose="020B0604020203020204" pitchFamily="34" charset="0"/>
              </a:rPr>
              <a:t>Turbo</a:t>
            </a:r>
            <a:r>
              <a:rPr lang="de-DE" sz="1200" b="0" baseline="-25000" dirty="0" err="1" smtClean="0">
                <a:solidFill>
                  <a:srgbClr val="FF8C00"/>
                </a:solidFill>
                <a:latin typeface="Intel Clear" panose="020B0604020203020204" pitchFamily="34" charset="0"/>
              </a:rPr>
              <a:t>max</a:t>
            </a:r>
            <a:endParaRPr lang="en-US" sz="1200" b="0" baseline="-25000" dirty="0">
              <a:solidFill>
                <a:srgbClr val="FF8C00"/>
              </a:solidFill>
              <a:latin typeface="Intel Clear" panose="020B0604020203020204" pitchFamily="34" charset="0"/>
            </a:endParaRPr>
          </a:p>
        </p:txBody>
      </p:sp>
      <p:sp>
        <p:nvSpPr>
          <p:cNvPr id="18" name="TextBox 17"/>
          <p:cNvSpPr txBox="1"/>
          <p:nvPr/>
        </p:nvSpPr>
        <p:spPr>
          <a:xfrm>
            <a:off x="2905257" y="1431041"/>
            <a:ext cx="1132041" cy="276999"/>
          </a:xfrm>
          <a:prstGeom prst="rect">
            <a:avLst/>
          </a:prstGeom>
          <a:noFill/>
        </p:spPr>
        <p:txBody>
          <a:bodyPr wrap="none" rtlCol="0">
            <a:spAutoFit/>
          </a:bodyPr>
          <a:lstStyle/>
          <a:p>
            <a:r>
              <a:rPr lang="de-DE" sz="1200" b="0" dirty="0" smtClean="0">
                <a:solidFill>
                  <a:schemeClr val="tx2"/>
                </a:solidFill>
                <a:latin typeface="Intel Clear" panose="020B0604020203020204" pitchFamily="34" charset="0"/>
              </a:rPr>
              <a:t>TDP </a:t>
            </a:r>
            <a:r>
              <a:rPr lang="de-DE" sz="1200" b="0" dirty="0" err="1" smtClean="0">
                <a:solidFill>
                  <a:schemeClr val="tx2"/>
                </a:solidFill>
                <a:latin typeface="Intel Clear" panose="020B0604020203020204" pitchFamily="34" charset="0"/>
              </a:rPr>
              <a:t>Turbo</a:t>
            </a:r>
            <a:r>
              <a:rPr lang="de-DE" sz="1200" b="0" baseline="-25000" dirty="0" err="1" smtClean="0">
                <a:solidFill>
                  <a:schemeClr val="tx2"/>
                </a:solidFill>
                <a:latin typeface="Intel Clear" panose="020B0604020203020204" pitchFamily="34" charset="0"/>
              </a:rPr>
              <a:t>max</a:t>
            </a:r>
            <a:endParaRPr lang="en-US" sz="1200" b="0" baseline="-25000" dirty="0">
              <a:solidFill>
                <a:schemeClr val="tx2"/>
              </a:solidFill>
              <a:latin typeface="Intel Clear" panose="020B0604020203020204" pitchFamily="34" charset="0"/>
            </a:endParaRPr>
          </a:p>
        </p:txBody>
      </p:sp>
      <p:sp>
        <p:nvSpPr>
          <p:cNvPr id="19" name="TextBox 18"/>
          <p:cNvSpPr txBox="1"/>
          <p:nvPr/>
        </p:nvSpPr>
        <p:spPr>
          <a:xfrm>
            <a:off x="3145451" y="2819020"/>
            <a:ext cx="904415" cy="276999"/>
          </a:xfrm>
          <a:prstGeom prst="rect">
            <a:avLst/>
          </a:prstGeom>
          <a:noFill/>
        </p:spPr>
        <p:txBody>
          <a:bodyPr wrap="none" rtlCol="0">
            <a:spAutoFit/>
          </a:bodyPr>
          <a:lstStyle/>
          <a:p>
            <a:r>
              <a:rPr lang="de-DE" sz="1200" b="0" dirty="0" smtClean="0">
                <a:solidFill>
                  <a:schemeClr val="tx2"/>
                </a:solidFill>
                <a:latin typeface="Intel Clear" panose="020B0604020203020204" pitchFamily="34" charset="0"/>
              </a:rPr>
              <a:t>Base </a:t>
            </a:r>
            <a:r>
              <a:rPr lang="de-DE" sz="1200" b="0" dirty="0" err="1" smtClean="0">
                <a:solidFill>
                  <a:schemeClr val="tx2"/>
                </a:solidFill>
                <a:latin typeface="Intel Clear" panose="020B0604020203020204" pitchFamily="34" charset="0"/>
              </a:rPr>
              <a:t>Freq</a:t>
            </a:r>
            <a:r>
              <a:rPr lang="de-DE" sz="1200" b="0" dirty="0" smtClean="0">
                <a:solidFill>
                  <a:schemeClr val="tx2"/>
                </a:solidFill>
                <a:latin typeface="Intel Clear" panose="020B0604020203020204" pitchFamily="34" charset="0"/>
              </a:rPr>
              <a:t>.</a:t>
            </a:r>
            <a:endParaRPr lang="en-US" sz="1200" b="0" baseline="-25000" dirty="0">
              <a:solidFill>
                <a:schemeClr val="tx2"/>
              </a:solidFill>
              <a:latin typeface="Intel Clear" panose="020B0604020203020204" pitchFamily="34" charset="0"/>
            </a:endParaRPr>
          </a:p>
        </p:txBody>
      </p:sp>
      <p:sp>
        <p:nvSpPr>
          <p:cNvPr id="20" name="TextBox 19"/>
          <p:cNvSpPr txBox="1"/>
          <p:nvPr/>
        </p:nvSpPr>
        <p:spPr>
          <a:xfrm>
            <a:off x="4748943" y="4035714"/>
            <a:ext cx="1237839" cy="276999"/>
          </a:xfrm>
          <a:prstGeom prst="rect">
            <a:avLst/>
          </a:prstGeom>
          <a:noFill/>
        </p:spPr>
        <p:txBody>
          <a:bodyPr wrap="none" rtlCol="0">
            <a:spAutoFit/>
          </a:bodyPr>
          <a:lstStyle/>
          <a:p>
            <a:r>
              <a:rPr lang="de-DE" sz="1200" b="0" dirty="0" smtClean="0">
                <a:solidFill>
                  <a:srgbClr val="7E9E27"/>
                </a:solidFill>
                <a:latin typeface="Intel Clear" panose="020B0604020203020204" pitchFamily="34" charset="0"/>
              </a:rPr>
              <a:t>Base AVX </a:t>
            </a:r>
            <a:r>
              <a:rPr lang="de-DE" sz="1200" b="0" dirty="0" err="1" smtClean="0">
                <a:solidFill>
                  <a:srgbClr val="7E9E27"/>
                </a:solidFill>
                <a:latin typeface="Intel Clear" panose="020B0604020203020204" pitchFamily="34" charset="0"/>
              </a:rPr>
              <a:t>Freq</a:t>
            </a:r>
            <a:r>
              <a:rPr lang="de-DE" sz="1200" b="0" dirty="0" smtClean="0">
                <a:solidFill>
                  <a:srgbClr val="7E9E27"/>
                </a:solidFill>
                <a:latin typeface="Intel Clear" panose="020B0604020203020204" pitchFamily="34" charset="0"/>
              </a:rPr>
              <a:t>.</a:t>
            </a:r>
            <a:endParaRPr lang="en-US" sz="1200" b="0" baseline="-25000" dirty="0">
              <a:solidFill>
                <a:srgbClr val="7E9E27"/>
              </a:solidFill>
              <a:latin typeface="Intel Clear" panose="020B0604020203020204" pitchFamily="34" charset="0"/>
            </a:endParaRPr>
          </a:p>
        </p:txBody>
      </p:sp>
      <p:cxnSp>
        <p:nvCxnSpPr>
          <p:cNvPr id="22" name="Straight Connector 21"/>
          <p:cNvCxnSpPr/>
          <p:nvPr/>
        </p:nvCxnSpPr>
        <p:spPr bwMode="auto">
          <a:xfrm>
            <a:off x="4747573" y="2141460"/>
            <a:ext cx="277158" cy="2"/>
          </a:xfrm>
          <a:prstGeom prst="line">
            <a:avLst/>
          </a:prstGeom>
          <a:solidFill>
            <a:schemeClr val="accent1"/>
          </a:solidFill>
          <a:ln w="12700" cap="flat" cmpd="sng" algn="ctr">
            <a:solidFill>
              <a:srgbClr val="FF8C00"/>
            </a:solidFill>
            <a:prstDash val="solid"/>
            <a:round/>
            <a:headEnd type="triangle" w="med" len="med"/>
            <a:tailEnd type="none" w="med" len="med"/>
          </a:ln>
          <a:effectLst/>
        </p:spPr>
      </p:cxnSp>
      <p:cxnSp>
        <p:nvCxnSpPr>
          <p:cNvPr id="25" name="Straight Connector 24"/>
          <p:cNvCxnSpPr/>
          <p:nvPr/>
        </p:nvCxnSpPr>
        <p:spPr bwMode="auto">
          <a:xfrm>
            <a:off x="4747573" y="4057831"/>
            <a:ext cx="277158" cy="2"/>
          </a:xfrm>
          <a:prstGeom prst="line">
            <a:avLst/>
          </a:prstGeom>
          <a:solidFill>
            <a:schemeClr val="accent1"/>
          </a:solidFill>
          <a:ln w="12700" cap="flat" cmpd="sng" algn="ctr">
            <a:solidFill>
              <a:srgbClr val="92D050"/>
            </a:solidFill>
            <a:prstDash val="solid"/>
            <a:round/>
            <a:headEnd type="triangle" w="med" len="med"/>
            <a:tailEnd type="none" w="med" len="med"/>
          </a:ln>
          <a:effectLst/>
        </p:spPr>
      </p:cxnSp>
      <p:cxnSp>
        <p:nvCxnSpPr>
          <p:cNvPr id="26" name="Straight Connector 25"/>
          <p:cNvCxnSpPr/>
          <p:nvPr/>
        </p:nvCxnSpPr>
        <p:spPr bwMode="auto">
          <a:xfrm>
            <a:off x="4032817" y="2945874"/>
            <a:ext cx="277158" cy="2"/>
          </a:xfrm>
          <a:prstGeom prst="line">
            <a:avLst/>
          </a:prstGeom>
          <a:solidFill>
            <a:schemeClr val="accent1"/>
          </a:solidFill>
          <a:ln w="12700" cap="flat" cmpd="sng" algn="ctr">
            <a:solidFill>
              <a:schemeClr val="tx2"/>
            </a:solidFill>
            <a:prstDash val="solid"/>
            <a:round/>
            <a:headEnd type="none" w="med" len="med"/>
            <a:tailEnd type="triangle" w="med" len="med"/>
          </a:ln>
          <a:effectLst/>
        </p:spPr>
      </p:cxnSp>
      <p:cxnSp>
        <p:nvCxnSpPr>
          <p:cNvPr id="27" name="Straight Connector 26"/>
          <p:cNvCxnSpPr/>
          <p:nvPr/>
        </p:nvCxnSpPr>
        <p:spPr bwMode="auto">
          <a:xfrm>
            <a:off x="4031430" y="1613309"/>
            <a:ext cx="277158" cy="2"/>
          </a:xfrm>
          <a:prstGeom prst="line">
            <a:avLst/>
          </a:prstGeom>
          <a:solidFill>
            <a:schemeClr val="accent1"/>
          </a:solidFill>
          <a:ln w="12700" cap="flat" cmpd="sng" algn="ctr">
            <a:solidFill>
              <a:srgbClr val="FF0000"/>
            </a:solidFill>
            <a:prstDash val="solid"/>
            <a:round/>
            <a:headEnd type="none" w="med" len="med"/>
            <a:tailEnd type="triangle" w="med" len="med"/>
          </a:ln>
          <a:effectLst/>
        </p:spPr>
      </p:cxnSp>
      <p:sp>
        <p:nvSpPr>
          <p:cNvPr id="28" name="TextBox 27"/>
          <p:cNvSpPr txBox="1"/>
          <p:nvPr/>
        </p:nvSpPr>
        <p:spPr>
          <a:xfrm>
            <a:off x="6298133" y="4031732"/>
            <a:ext cx="1470274" cy="430887"/>
          </a:xfrm>
          <a:prstGeom prst="rect">
            <a:avLst/>
          </a:prstGeom>
          <a:noFill/>
        </p:spPr>
        <p:txBody>
          <a:bodyPr wrap="none" rtlCol="0">
            <a:spAutoFit/>
          </a:bodyPr>
          <a:lstStyle/>
          <a:p>
            <a:r>
              <a:rPr lang="de-DE" sz="1200" dirty="0" smtClean="0">
                <a:solidFill>
                  <a:srgbClr val="7E9E27"/>
                </a:solidFill>
                <a:latin typeface="Intel Clear" panose="020B0604020203020204" pitchFamily="34" charset="0"/>
              </a:rPr>
              <a:t>492 GFLOPS </a:t>
            </a:r>
            <a:r>
              <a:rPr lang="de-DE" sz="1200" dirty="0" err="1" smtClean="0">
                <a:solidFill>
                  <a:srgbClr val="7E9E27"/>
                </a:solidFill>
                <a:latin typeface="Intel Clear" panose="020B0604020203020204" pitchFamily="34" charset="0"/>
              </a:rPr>
              <a:t>peak</a:t>
            </a:r>
            <a:endParaRPr lang="de-DE" sz="1200" dirty="0">
              <a:solidFill>
                <a:srgbClr val="7E9E27"/>
              </a:solidFill>
              <a:latin typeface="Intel Clear" panose="020B0604020203020204" pitchFamily="34" charset="0"/>
            </a:endParaRPr>
          </a:p>
          <a:p>
            <a:r>
              <a:rPr lang="de-DE" sz="1000" b="0" dirty="0" smtClean="0">
                <a:latin typeface="Intel Clear" panose="020B0604020203020204" pitchFamily="34" charset="0"/>
              </a:rPr>
              <a:t>(DP-F.P.)</a:t>
            </a:r>
            <a:endParaRPr lang="en-US" sz="1000" b="0" dirty="0">
              <a:latin typeface="Intel Clear" panose="020B0604020203020204" pitchFamily="34" charset="0"/>
            </a:endParaRPr>
          </a:p>
        </p:txBody>
      </p:sp>
      <p:sp>
        <p:nvSpPr>
          <p:cNvPr id="29" name="TextBox 28"/>
          <p:cNvSpPr txBox="1"/>
          <p:nvPr/>
        </p:nvSpPr>
        <p:spPr>
          <a:xfrm>
            <a:off x="6304664" y="2019372"/>
            <a:ext cx="1470274" cy="276999"/>
          </a:xfrm>
          <a:prstGeom prst="rect">
            <a:avLst/>
          </a:prstGeom>
          <a:noFill/>
        </p:spPr>
        <p:txBody>
          <a:bodyPr wrap="none" rtlCol="0">
            <a:spAutoFit/>
          </a:bodyPr>
          <a:lstStyle/>
          <a:p>
            <a:r>
              <a:rPr lang="de-DE" sz="1200" dirty="0" smtClean="0">
                <a:solidFill>
                  <a:srgbClr val="FF8C00"/>
                </a:solidFill>
                <a:latin typeface="Intel Clear" panose="020B0604020203020204" pitchFamily="34" charset="0"/>
              </a:rPr>
              <a:t>649 GFLOPS </a:t>
            </a:r>
            <a:r>
              <a:rPr lang="de-DE" sz="1200" dirty="0" err="1" smtClean="0">
                <a:solidFill>
                  <a:srgbClr val="FF8C00"/>
                </a:solidFill>
                <a:latin typeface="Intel Clear" panose="020B0604020203020204" pitchFamily="34" charset="0"/>
              </a:rPr>
              <a:t>peak</a:t>
            </a:r>
            <a:endParaRPr lang="en-US" sz="1200" dirty="0">
              <a:solidFill>
                <a:srgbClr val="FF8C00"/>
              </a:solidFill>
              <a:latin typeface="Intel Clear" panose="020B0604020203020204" pitchFamily="34" charset="0"/>
            </a:endParaRPr>
          </a:p>
        </p:txBody>
      </p:sp>
      <p:sp>
        <p:nvSpPr>
          <p:cNvPr id="33" name="TextBox 32"/>
          <p:cNvSpPr txBox="1"/>
          <p:nvPr/>
        </p:nvSpPr>
        <p:spPr>
          <a:xfrm>
            <a:off x="4270275" y="4497860"/>
            <a:ext cx="529312" cy="307777"/>
          </a:xfrm>
          <a:prstGeom prst="rect">
            <a:avLst/>
          </a:prstGeom>
          <a:noFill/>
        </p:spPr>
        <p:txBody>
          <a:bodyPr wrap="none" rtlCol="0">
            <a:spAutoFit/>
          </a:bodyPr>
          <a:lstStyle/>
          <a:p>
            <a:r>
              <a:rPr lang="de-DE" sz="1400" b="0" dirty="0" smtClean="0">
                <a:latin typeface="Intel Clear" panose="020B0604020203020204" pitchFamily="34" charset="0"/>
              </a:rPr>
              <a:t>GHz</a:t>
            </a:r>
            <a:endParaRPr lang="en-US" sz="1400" b="0" dirty="0">
              <a:latin typeface="Intel Clear" panose="020B0604020203020204" pitchFamily="34" charset="0"/>
            </a:endParaRPr>
          </a:p>
        </p:txBody>
      </p:sp>
      <p:sp>
        <p:nvSpPr>
          <p:cNvPr id="34" name="TextBox 33"/>
          <p:cNvSpPr txBox="1"/>
          <p:nvPr/>
        </p:nvSpPr>
        <p:spPr>
          <a:xfrm>
            <a:off x="4270275" y="871835"/>
            <a:ext cx="529312" cy="307777"/>
          </a:xfrm>
          <a:prstGeom prst="rect">
            <a:avLst/>
          </a:prstGeom>
          <a:noFill/>
        </p:spPr>
        <p:txBody>
          <a:bodyPr wrap="none" rtlCol="0">
            <a:spAutoFit/>
          </a:bodyPr>
          <a:lstStyle/>
          <a:p>
            <a:r>
              <a:rPr lang="de-DE" sz="1400" b="0" dirty="0" smtClean="0">
                <a:latin typeface="Intel Clear" panose="020B0604020203020204" pitchFamily="34" charset="0"/>
              </a:rPr>
              <a:t>GHz</a:t>
            </a:r>
            <a:endParaRPr lang="en-US" sz="1400" b="0" dirty="0">
              <a:latin typeface="Intel Clear" panose="020B0604020203020204" pitchFamily="34" charset="0"/>
            </a:endParaRPr>
          </a:p>
        </p:txBody>
      </p:sp>
      <p:sp>
        <p:nvSpPr>
          <p:cNvPr id="35" name="TextBox 34"/>
          <p:cNvSpPr txBox="1"/>
          <p:nvPr/>
        </p:nvSpPr>
        <p:spPr>
          <a:xfrm>
            <a:off x="6298133" y="2833957"/>
            <a:ext cx="1470274" cy="276999"/>
          </a:xfrm>
          <a:prstGeom prst="rect">
            <a:avLst/>
          </a:prstGeom>
          <a:noFill/>
        </p:spPr>
        <p:txBody>
          <a:bodyPr wrap="none" rtlCol="0">
            <a:spAutoFit/>
          </a:bodyPr>
          <a:lstStyle/>
          <a:p>
            <a:r>
              <a:rPr lang="de-DE" sz="1200" dirty="0" smtClean="0">
                <a:solidFill>
                  <a:srgbClr val="004280"/>
                </a:solidFill>
                <a:latin typeface="Intel Clear" panose="020B0604020203020204" pitchFamily="34" charset="0"/>
              </a:rPr>
              <a:t>582 GFLOPS </a:t>
            </a:r>
            <a:r>
              <a:rPr lang="de-DE" sz="1200" dirty="0" err="1" smtClean="0">
                <a:solidFill>
                  <a:srgbClr val="004280"/>
                </a:solidFill>
                <a:latin typeface="Intel Clear" panose="020B0604020203020204" pitchFamily="34" charset="0"/>
              </a:rPr>
              <a:t>peak</a:t>
            </a:r>
            <a:endParaRPr lang="en-US" sz="1200" dirty="0">
              <a:solidFill>
                <a:srgbClr val="004280"/>
              </a:solidFill>
              <a:latin typeface="Intel Clear" panose="020B0604020203020204" pitchFamily="34" charset="0"/>
            </a:endParaRPr>
          </a:p>
        </p:txBody>
      </p:sp>
      <p:sp>
        <p:nvSpPr>
          <p:cNvPr id="36" name="TextBox 35"/>
          <p:cNvSpPr txBox="1"/>
          <p:nvPr/>
        </p:nvSpPr>
        <p:spPr>
          <a:xfrm>
            <a:off x="3421072" y="362465"/>
            <a:ext cx="184731" cy="292388"/>
          </a:xfrm>
          <a:prstGeom prst="rect">
            <a:avLst/>
          </a:prstGeom>
          <a:noFill/>
        </p:spPr>
        <p:txBody>
          <a:bodyPr wrap="none" rtlCol="0">
            <a:spAutoFit/>
          </a:bodyPr>
          <a:lstStyle/>
          <a:p>
            <a:endParaRPr lang="en-US" dirty="0"/>
          </a:p>
        </p:txBody>
      </p:sp>
      <p:sp>
        <p:nvSpPr>
          <p:cNvPr id="38" name="TextBox 37"/>
          <p:cNvSpPr txBox="1"/>
          <p:nvPr/>
        </p:nvSpPr>
        <p:spPr>
          <a:xfrm>
            <a:off x="556155" y="2141460"/>
            <a:ext cx="2212854" cy="1384995"/>
          </a:xfrm>
          <a:prstGeom prst="rect">
            <a:avLst/>
          </a:prstGeom>
          <a:noFill/>
        </p:spPr>
        <p:txBody>
          <a:bodyPr wrap="none" rtlCol="0">
            <a:spAutoFit/>
          </a:bodyPr>
          <a:lstStyle/>
          <a:p>
            <a:r>
              <a:rPr lang="de-DE" sz="1400" b="0" dirty="0" err="1" smtClean="0">
                <a:latin typeface="Intel Clear" panose="020B0604020203020204" pitchFamily="34" charset="0"/>
              </a:rPr>
              <a:t>Example</a:t>
            </a:r>
            <a:r>
              <a:rPr lang="de-DE" sz="1400" b="0" dirty="0" smtClean="0">
                <a:latin typeface="Intel Clear" panose="020B0604020203020204" pitchFamily="34" charset="0"/>
              </a:rPr>
              <a:t>:</a:t>
            </a:r>
          </a:p>
          <a:p>
            <a:endParaRPr lang="de-DE" sz="1400" dirty="0" smtClean="0">
              <a:latin typeface="Intel Clear" panose="020B0604020203020204" pitchFamily="34" charset="0"/>
            </a:endParaRPr>
          </a:p>
          <a:p>
            <a:r>
              <a:rPr lang="de-DE" sz="1400" dirty="0" smtClean="0">
                <a:latin typeface="Intel Clear" panose="020B0604020203020204" pitchFamily="34" charset="0"/>
              </a:rPr>
              <a:t>Intel® Xeon® E5-2697 v3</a:t>
            </a:r>
          </a:p>
          <a:p>
            <a:r>
              <a:rPr lang="de-DE" sz="1400" b="0" dirty="0" smtClean="0">
                <a:latin typeface="Intel Clear Light" panose="020B0404020203020204" pitchFamily="34" charset="0"/>
              </a:rPr>
              <a:t>(14C, 2.6GHz, 145W TDP)</a:t>
            </a:r>
          </a:p>
          <a:p>
            <a:endParaRPr lang="de-DE" sz="1400" b="0" dirty="0">
              <a:latin typeface="Intel Clear" panose="020B0604020203020204" pitchFamily="34" charset="0"/>
            </a:endParaRPr>
          </a:p>
          <a:p>
            <a:r>
              <a:rPr lang="de-DE" sz="1400" b="0" dirty="0">
                <a:latin typeface="Intel Clear Light" panose="020B0404020203020204" pitchFamily="34" charset="0"/>
              </a:rPr>
              <a:t>all </a:t>
            </a:r>
            <a:r>
              <a:rPr lang="de-DE" sz="1400" b="0" dirty="0" err="1">
                <a:latin typeface="Intel Clear Light" panose="020B0404020203020204" pitchFamily="34" charset="0"/>
              </a:rPr>
              <a:t>cores</a:t>
            </a:r>
            <a:r>
              <a:rPr lang="de-DE" sz="1400" b="0" dirty="0">
                <a:latin typeface="Intel Clear Light" panose="020B0404020203020204" pitchFamily="34" charset="0"/>
              </a:rPr>
              <a:t> </a:t>
            </a:r>
            <a:r>
              <a:rPr lang="de-DE" sz="1400" b="0" dirty="0" err="1">
                <a:latin typeface="Intel Clear Light" panose="020B0404020203020204" pitchFamily="34" charset="0"/>
              </a:rPr>
              <a:t>active</a:t>
            </a:r>
            <a:endParaRPr lang="en-US" sz="1400" b="0" dirty="0">
              <a:latin typeface="Intel Clear Light" panose="020B0404020203020204" pitchFamily="34" charset="0"/>
            </a:endParaRPr>
          </a:p>
        </p:txBody>
      </p:sp>
      <p:sp>
        <p:nvSpPr>
          <p:cNvPr id="2" name="Title 1"/>
          <p:cNvSpPr>
            <a:spLocks noGrp="1"/>
          </p:cNvSpPr>
          <p:nvPr>
            <p:ph type="title"/>
          </p:nvPr>
        </p:nvSpPr>
        <p:spPr/>
        <p:txBody>
          <a:bodyPr/>
          <a:lstStyle/>
          <a:p>
            <a:r>
              <a:rPr lang="en-US" kern="0" dirty="0" err="1"/>
              <a:t>Haswell</a:t>
            </a:r>
            <a:r>
              <a:rPr lang="en-US" kern="0" dirty="0"/>
              <a:t>-EP </a:t>
            </a:r>
            <a:r>
              <a:rPr lang="en-US" kern="0" dirty="0" smtClean="0"/>
              <a:t>Frequencies</a:t>
            </a:r>
            <a:endParaRPr lang="en-US" dirty="0"/>
          </a:p>
        </p:txBody>
      </p:sp>
      <p:sp>
        <p:nvSpPr>
          <p:cNvPr id="3" name="Slide Number Placeholder 2"/>
          <p:cNvSpPr>
            <a:spLocks noGrp="1"/>
          </p:cNvSpPr>
          <p:nvPr>
            <p:ph type="sldNum" sz="quarter" idx="12"/>
          </p:nvPr>
        </p:nvSpPr>
        <p:spPr/>
        <p:txBody>
          <a:bodyPr/>
          <a:lstStyle/>
          <a:p>
            <a:fld id="{EE2556C5-CE8C-6547-B838-EA80C61A4AF7}" type="slidenum">
              <a:rPr lang="en-US" smtClean="0">
                <a:solidFill>
                  <a:prstClr val="white"/>
                </a:solidFill>
              </a:rPr>
              <a:pPr/>
              <a:t>63</a:t>
            </a:fld>
            <a:endParaRPr lang="en-US" dirty="0">
              <a:solidFill>
                <a:prstClr val="white"/>
              </a:solidFill>
            </a:endParaRPr>
          </a:p>
        </p:txBody>
      </p:sp>
    </p:spTree>
    <p:extLst>
      <p:ext uri="{BB962C8B-B14F-4D97-AF65-F5344CB8AC3E}">
        <p14:creationId xmlns:p14="http://schemas.microsoft.com/office/powerpoint/2010/main" val="9959550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prstGeom prst="rect">
            <a:avLst/>
          </a:prstGeom>
        </p:spPr>
        <p:txBody>
          <a:bodyPr/>
          <a:lstStyle/>
          <a:p>
            <a:fld id="{6A174EDC-730F-0E4F-8F7E-AD594D963D71}" type="slidenum">
              <a:rPr lang="en-US" smtClean="0">
                <a:solidFill>
                  <a:srgbClr val="FFFFFF"/>
                </a:solidFill>
              </a:rPr>
              <a:pPr/>
              <a:t>64</a:t>
            </a:fld>
            <a:endParaRPr lang="en-US" dirty="0">
              <a:solidFill>
                <a:srgbClr val="FFFFFF"/>
              </a:solidFill>
            </a:endParaRPr>
          </a:p>
        </p:txBody>
      </p:sp>
      <p:sp>
        <p:nvSpPr>
          <p:cNvPr id="2" name="Title 1"/>
          <p:cNvSpPr>
            <a:spLocks noGrp="1"/>
          </p:cNvSpPr>
          <p:nvPr>
            <p:ph type="title" idx="4294967295"/>
          </p:nvPr>
        </p:nvSpPr>
        <p:spPr>
          <a:xfrm>
            <a:off x="-1" y="0"/>
            <a:ext cx="9074989" cy="857250"/>
          </a:xfrm>
        </p:spPr>
        <p:txBody>
          <a:bodyPr/>
          <a:lstStyle/>
          <a:p>
            <a:pPr algn="ctr"/>
            <a:r>
              <a:rPr lang="en-US" sz="1800" dirty="0" smtClean="0"/>
              <a:t>Hardware Configuration </a:t>
            </a:r>
            <a:r>
              <a:rPr lang="en-US" sz="1800" dirty="0"/>
              <a:t>– Intel® Xeon® processor E5-2697 v3</a:t>
            </a:r>
            <a:br>
              <a:rPr lang="en-US" sz="1800" dirty="0"/>
            </a:br>
            <a:r>
              <a:rPr lang="en-US" sz="1800" dirty="0"/>
              <a:t> </a:t>
            </a:r>
            <a:endParaRPr lang="en-US" sz="1800" dirty="0">
              <a:solidFill>
                <a:srgbClr val="FF0000"/>
              </a:solidFill>
            </a:endParaRPr>
          </a:p>
        </p:txBody>
      </p:sp>
      <p:graphicFrame>
        <p:nvGraphicFramePr>
          <p:cNvPr id="8" name="Group 117"/>
          <p:cNvGraphicFramePr>
            <a:graphicFrameLocks noGrp="1"/>
          </p:cNvGraphicFramePr>
          <p:nvPr>
            <p:ph idx="4294967295"/>
            <p:extLst>
              <p:ext uri="{D42A27DB-BD31-4B8C-83A1-F6EECF244321}">
                <p14:modId xmlns:p14="http://schemas.microsoft.com/office/powerpoint/2010/main" val="3630182914"/>
              </p:ext>
            </p:extLst>
          </p:nvPr>
        </p:nvGraphicFramePr>
        <p:xfrm>
          <a:off x="28392" y="337452"/>
          <a:ext cx="9082454" cy="2039112"/>
        </p:xfrm>
        <a:graphic>
          <a:graphicData uri="http://schemas.openxmlformats.org/drawingml/2006/table">
            <a:tbl>
              <a:tblPr/>
              <a:tblGrid>
                <a:gridCol w="914399"/>
                <a:gridCol w="4073979"/>
                <a:gridCol w="4094076"/>
              </a:tblGrid>
              <a:tr h="149958">
                <a:tc>
                  <a:txBody>
                    <a:bodyPr/>
                    <a:lstStyle/>
                    <a:p>
                      <a:pPr marL="0" marR="0" lvl="0" indent="0" algn="ctr" defTabSz="914400" rtl="0" eaLnBrk="1" fontAlgn="b" latinLnBrk="0" hangingPunct="1">
                        <a:lnSpc>
                          <a:spcPct val="100000"/>
                        </a:lnSpc>
                        <a:spcBef>
                          <a:spcPct val="0"/>
                        </a:spcBef>
                        <a:spcAft>
                          <a:spcPct val="0"/>
                        </a:spcAft>
                        <a:buClrTx/>
                        <a:buSzTx/>
                        <a:buFontTx/>
                        <a:buNone/>
                        <a:tabLst/>
                      </a:pPr>
                      <a:endParaRPr kumimoji="0" lang="en-US" sz="900" b="1" i="0" u="none" strike="noStrike" kern="1200" cap="none" normalizeH="0" baseline="0" dirty="0" smtClean="0">
                        <a:ln>
                          <a:noFill/>
                        </a:ln>
                        <a:solidFill>
                          <a:schemeClr val="tx1"/>
                        </a:solidFill>
                        <a:effectLst/>
                        <a:latin typeface="Intel Clear" panose="020B0604020203020204" pitchFamily="34" charset="0"/>
                        <a:ea typeface="ＭＳ 明朝" pitchFamily="49" charset="-128"/>
                        <a:cs typeface="+mn-cs"/>
                      </a:endParaRPr>
                    </a:p>
                  </a:txBody>
                  <a:tcPr marL="45720" marR="27432" marT="27432" marB="2743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lumMod val="20000"/>
                        <a:lumOff val="80000"/>
                      </a:schemeClr>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900" b="1" i="0" u="none" strike="noStrike" kern="1200" cap="none" normalizeH="0" baseline="0" dirty="0" smtClean="0">
                          <a:ln>
                            <a:noFill/>
                          </a:ln>
                          <a:solidFill>
                            <a:schemeClr val="tx1"/>
                          </a:solidFill>
                          <a:effectLst/>
                          <a:latin typeface="Intel Clear" panose="020B0604020203020204" pitchFamily="34" charset="0"/>
                          <a:ea typeface="ＭＳ 明朝" pitchFamily="49" charset="-128"/>
                          <a:cs typeface="+mn-cs"/>
                        </a:rPr>
                        <a:t>Intel® Xeon® processor E5-2697 v2 </a:t>
                      </a:r>
                    </a:p>
                  </a:txBody>
                  <a:tcPr marL="45720" marR="27432" marT="27432" marB="2743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lumMod val="20000"/>
                        <a:lumOff val="80000"/>
                      </a:schemeClr>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900" b="1" i="0" u="none" strike="noStrike" kern="1200" cap="none" normalizeH="0" baseline="0" dirty="0" smtClean="0">
                          <a:ln>
                            <a:noFill/>
                          </a:ln>
                          <a:solidFill>
                            <a:schemeClr val="tx1"/>
                          </a:solidFill>
                          <a:effectLst/>
                          <a:latin typeface="Intel Clear" panose="020B0604020203020204" pitchFamily="34" charset="0"/>
                          <a:ea typeface="ＭＳ 明朝" pitchFamily="49" charset="-128"/>
                          <a:cs typeface="+mn-cs"/>
                        </a:rPr>
                        <a:t>Intel® Xeon® processor E5-2697 v3</a:t>
                      </a:r>
                    </a:p>
                  </a:txBody>
                  <a:tcPr marL="45720" marR="27432" marT="27432" marB="27432"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lumMod val="20000"/>
                        <a:lumOff val="80000"/>
                      </a:schemeClr>
                    </a:solidFill>
                  </a:tcPr>
                </a:tc>
              </a:tr>
              <a:tr h="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dirty="0" smtClean="0">
                          <a:ln>
                            <a:noFill/>
                          </a:ln>
                          <a:solidFill>
                            <a:schemeClr val="tx1"/>
                          </a:solidFill>
                          <a:effectLst/>
                          <a:latin typeface="Intel Clear" panose="020B0604020203020204" pitchFamily="34" charset="0"/>
                          <a:ea typeface="ＭＳ 明朝" pitchFamily="49" charset="-128"/>
                        </a:rPr>
                        <a:t>Platform</a:t>
                      </a:r>
                    </a:p>
                  </a:txBody>
                  <a:tcPr marL="45720" marR="27432" marT="27432" marB="27432"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800" b="0" i="0" u="none" strike="noStrike" kern="1200" cap="none" normalizeH="0" baseline="0" dirty="0" smtClean="0">
                          <a:ln>
                            <a:noFill/>
                          </a:ln>
                          <a:solidFill>
                            <a:schemeClr val="tx1"/>
                          </a:solidFill>
                          <a:effectLst/>
                          <a:latin typeface="Intel Clear" panose="020B0604020203020204" pitchFamily="34" charset="0"/>
                          <a:ea typeface="+mn-ea"/>
                          <a:cs typeface="+mn-cs"/>
                        </a:rPr>
                        <a:t>Intel® Server System R2208GZ4GC</a:t>
                      </a:r>
                    </a:p>
                  </a:txBody>
                  <a:tcPr marL="45720" marR="27432" marT="27432" marB="27432"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800" b="0" i="0" u="none" strike="noStrike" kern="1200" cap="none" normalizeH="0" baseline="0" dirty="0" smtClean="0">
                          <a:ln>
                            <a:noFill/>
                          </a:ln>
                          <a:solidFill>
                            <a:schemeClr val="tx1"/>
                          </a:solidFill>
                          <a:effectLst/>
                          <a:latin typeface="Intel Clear" panose="020B0604020203020204" pitchFamily="34" charset="0"/>
                          <a:ea typeface="+mn-ea"/>
                          <a:cs typeface="+mn-cs"/>
                        </a:rPr>
                        <a:t>Intel® Xeon® processor E5-2697 v3, </a:t>
                      </a:r>
                      <a:r>
                        <a:rPr kumimoji="0" lang="en-US" sz="800" b="0" i="0" u="none" strike="noStrike" kern="1200" cap="none" normalizeH="0" baseline="0" dirty="0" err="1" smtClean="0">
                          <a:ln>
                            <a:noFill/>
                          </a:ln>
                          <a:solidFill>
                            <a:schemeClr val="tx1"/>
                          </a:solidFill>
                          <a:effectLst/>
                          <a:latin typeface="Intel Clear" panose="020B0604020203020204" pitchFamily="34" charset="0"/>
                          <a:ea typeface="+mn-ea"/>
                          <a:cs typeface="+mn-cs"/>
                        </a:rPr>
                        <a:t>Grantley</a:t>
                      </a:r>
                      <a:r>
                        <a:rPr kumimoji="0" lang="fr-FR" sz="800" b="0" i="0" u="none" strike="noStrike" kern="1200" cap="none" normalizeH="0" baseline="0" dirty="0" smtClean="0">
                          <a:ln>
                            <a:noFill/>
                          </a:ln>
                          <a:solidFill>
                            <a:schemeClr val="tx1"/>
                          </a:solidFill>
                          <a:effectLst/>
                          <a:latin typeface="Intel Clear" panose="020B0604020203020204" pitchFamily="34" charset="0"/>
                          <a:ea typeface="+mn-ea"/>
                          <a:cs typeface="+mn-cs"/>
                        </a:rPr>
                        <a:t> </a:t>
                      </a:r>
                      <a:r>
                        <a:rPr kumimoji="0" lang="fr-FR" sz="800" b="0" i="0" u="none" strike="noStrike" kern="1200" cap="none" normalizeH="0" baseline="0" dirty="0" err="1" smtClean="0">
                          <a:ln>
                            <a:noFill/>
                          </a:ln>
                          <a:solidFill>
                            <a:schemeClr val="tx1"/>
                          </a:solidFill>
                          <a:effectLst/>
                          <a:latin typeface="Intel Clear" panose="020B0604020203020204" pitchFamily="34" charset="0"/>
                          <a:ea typeface="+mn-ea"/>
                          <a:cs typeface="+mn-cs"/>
                        </a:rPr>
                        <a:t>platform</a:t>
                      </a:r>
                      <a:endParaRPr kumimoji="0" lang="en-US" sz="800" b="0" i="0" u="none" strike="noStrike" kern="1200" cap="none" normalizeH="0" baseline="0" dirty="0" smtClean="0">
                        <a:ln>
                          <a:noFill/>
                        </a:ln>
                        <a:solidFill>
                          <a:schemeClr val="tx1"/>
                        </a:solidFill>
                        <a:effectLst/>
                        <a:latin typeface="Intel Clear" panose="020B0604020203020204" pitchFamily="34" charset="0"/>
                        <a:ea typeface="+mn-ea"/>
                        <a:cs typeface="+mn-cs"/>
                      </a:endParaRPr>
                    </a:p>
                  </a:txBody>
                  <a:tcPr marL="45720" marR="27432" marT="27432" marB="27432"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251442">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dirty="0" smtClean="0">
                          <a:ln>
                            <a:noFill/>
                          </a:ln>
                          <a:solidFill>
                            <a:schemeClr val="tx1"/>
                          </a:solidFill>
                          <a:effectLst/>
                          <a:latin typeface="Intel Clear" panose="020B0604020203020204" pitchFamily="34" charset="0"/>
                          <a:ea typeface="ＭＳ 明朝" pitchFamily="49" charset="-128"/>
                        </a:rPr>
                        <a:t>CPU </a:t>
                      </a:r>
                    </a:p>
                  </a:txBody>
                  <a:tcPr marL="45720" marR="27432" marT="27432" marB="27432"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dirty="0" smtClean="0">
                          <a:ln>
                            <a:noFill/>
                          </a:ln>
                          <a:solidFill>
                            <a:schemeClr val="tx1"/>
                          </a:solidFill>
                          <a:effectLst/>
                          <a:latin typeface="Intel Clear" panose="020B0604020203020204" pitchFamily="34" charset="0"/>
                        </a:rPr>
                        <a:t>Intel® Xeon® processor E5-2697 v2 2.7 GHz , Dual socket 12 core, 8GT/s dual QPI links, 130 W, 3.5GHz Max Turbo Frequency 768kB instr L1 / 3072kB L2 / 30MB L3 cache</a:t>
                      </a:r>
                      <a:endParaRPr lang="it-IT" sz="800" kern="1200" dirty="0" smtClean="0">
                        <a:solidFill>
                          <a:schemeClr val="tx1"/>
                        </a:solidFill>
                        <a:latin typeface="Intel Clear" panose="020B0604020203020204" pitchFamily="34" charset="0"/>
                        <a:ea typeface="+mn-ea"/>
                        <a:cs typeface="Arial" pitchFamily="34" charset="0"/>
                      </a:endParaRPr>
                    </a:p>
                  </a:txBody>
                  <a:tcPr marL="45720" marR="27432" marT="27432" marB="27432"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algn="l" fontAlgn="t"/>
                      <a:r>
                        <a:rPr kumimoji="0" lang="en-US" sz="800" b="0" i="0" u="none" strike="noStrike" kern="1200" cap="none" normalizeH="0" baseline="0" dirty="0" smtClean="0">
                          <a:ln>
                            <a:noFill/>
                          </a:ln>
                          <a:solidFill>
                            <a:schemeClr val="tx1"/>
                          </a:solidFill>
                          <a:effectLst/>
                          <a:latin typeface="Intel Clear" panose="020B0604020203020204" pitchFamily="34" charset="0"/>
                          <a:ea typeface="+mn-ea"/>
                          <a:cs typeface="+mn-cs"/>
                        </a:rPr>
                        <a:t>Intel® Xeon® processor E5-2697 v3 @ 2.60GHz / 9.6 GT/S, 145W, 14 core, Intel Smart Cache 35 MB</a:t>
                      </a:r>
                      <a:endParaRPr kumimoji="0" lang="en-US" sz="800" b="0" i="0" u="none" strike="noStrike" kern="1200" cap="none" normalizeH="0" baseline="0" dirty="0">
                        <a:ln>
                          <a:noFill/>
                        </a:ln>
                        <a:solidFill>
                          <a:schemeClr val="tx1"/>
                        </a:solidFill>
                        <a:effectLst/>
                        <a:latin typeface="Intel Clear" panose="020B0604020203020204" pitchFamily="34" charset="0"/>
                        <a:ea typeface="+mn-ea"/>
                        <a:cs typeface="+mn-cs"/>
                      </a:endParaRPr>
                    </a:p>
                  </a:txBody>
                  <a:tcPr marL="45720" marR="27432" marT="27432" marB="27432"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dirty="0" smtClean="0">
                          <a:ln>
                            <a:noFill/>
                          </a:ln>
                          <a:solidFill>
                            <a:schemeClr val="tx1"/>
                          </a:solidFill>
                          <a:effectLst/>
                          <a:latin typeface="Intel Clear" panose="020B0604020203020204" pitchFamily="34" charset="0"/>
                          <a:ea typeface="ＭＳ 明朝" pitchFamily="49" charset="-128"/>
                        </a:rPr>
                        <a:t>RAM</a:t>
                      </a:r>
                    </a:p>
                  </a:txBody>
                  <a:tcPr marL="45720" marR="27432" marT="27432" marB="27432"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dirty="0" smtClean="0">
                          <a:ln>
                            <a:noFill/>
                          </a:ln>
                          <a:solidFill>
                            <a:schemeClr val="tx1"/>
                          </a:solidFill>
                          <a:effectLst/>
                          <a:latin typeface="Intel Clear" panose="020B0604020203020204" pitchFamily="34" charset="0"/>
                          <a:ea typeface="ＭＳ 明朝" pitchFamily="49" charset="-128"/>
                        </a:rPr>
                        <a:t>64 GB total/node, 8*8GB 1600MHz Reg ECC DDR3</a:t>
                      </a:r>
                    </a:p>
                  </a:txBody>
                  <a:tcPr marL="45720" marR="27432" marT="27432" marB="27432"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800" b="0" i="0" u="none" strike="noStrike" kern="1200" cap="none" normalizeH="0" baseline="0" dirty="0" smtClean="0">
                          <a:ln>
                            <a:noFill/>
                          </a:ln>
                          <a:solidFill>
                            <a:schemeClr val="tx1"/>
                          </a:solidFill>
                          <a:effectLst/>
                          <a:latin typeface="Intel Clear" panose="020B0604020203020204" pitchFamily="34" charset="0"/>
                          <a:ea typeface="ＭＳ 明朝" pitchFamily="49" charset="-128"/>
                          <a:cs typeface="+mn-cs"/>
                        </a:rPr>
                        <a:t>8x 8GB 2133 DDR4 DIMMs</a:t>
                      </a:r>
                    </a:p>
                  </a:txBody>
                  <a:tcPr marL="45720" marR="27432" marT="27432" marB="27432"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800" b="0" i="0" u="none" strike="noStrike" cap="none" normalizeH="0" baseline="0" dirty="0" smtClean="0">
                          <a:ln>
                            <a:noFill/>
                          </a:ln>
                          <a:solidFill>
                            <a:schemeClr val="tx1"/>
                          </a:solidFill>
                          <a:effectLst/>
                          <a:latin typeface="Intel Clear" panose="020B0604020203020204" pitchFamily="34" charset="0"/>
                          <a:ea typeface="ＭＳ 明朝" pitchFamily="49" charset="-128"/>
                        </a:rPr>
                        <a:t>Hard drive</a:t>
                      </a:r>
                    </a:p>
                  </a:txBody>
                  <a:tcPr marL="45720" marR="27432" marT="27432" marB="27432"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algn="l" fontAlgn="t"/>
                      <a:r>
                        <a:rPr kumimoji="0" lang="en-US" sz="800" b="0" i="0" u="none" strike="noStrike" kern="1200" cap="none" normalizeH="0" baseline="0" dirty="0" smtClean="0">
                          <a:ln>
                            <a:noFill/>
                          </a:ln>
                          <a:solidFill>
                            <a:schemeClr val="tx1"/>
                          </a:solidFill>
                          <a:effectLst/>
                          <a:latin typeface="Intel Clear" panose="020B0604020203020204" pitchFamily="34" charset="0"/>
                          <a:ea typeface="ＭＳ 明朝" pitchFamily="49" charset="-128"/>
                          <a:cs typeface="+mn-cs"/>
                        </a:rPr>
                        <a:t>SEAGATE* </a:t>
                      </a:r>
                      <a:r>
                        <a:rPr kumimoji="0" lang="en-US" sz="800" b="0" i="0" u="none" strike="noStrike" kern="1200" cap="none" normalizeH="0" baseline="0" dirty="0">
                          <a:ln>
                            <a:noFill/>
                          </a:ln>
                          <a:solidFill>
                            <a:schemeClr val="tx1"/>
                          </a:solidFill>
                          <a:effectLst/>
                          <a:latin typeface="Intel Clear" panose="020B0604020203020204" pitchFamily="34" charset="0"/>
                          <a:ea typeface="ＭＳ 明朝" pitchFamily="49" charset="-128"/>
                          <a:cs typeface="+mn-cs"/>
                        </a:rPr>
                        <a:t>ST9600205SS (scsi</a:t>
                      </a:r>
                      <a:r>
                        <a:rPr kumimoji="0" lang="en-US" sz="800" b="0" i="0" u="none" strike="noStrike" kern="1200" cap="none" normalizeH="0" baseline="0" dirty="0" smtClean="0">
                          <a:ln>
                            <a:noFill/>
                          </a:ln>
                          <a:solidFill>
                            <a:schemeClr val="tx1"/>
                          </a:solidFill>
                          <a:effectLst/>
                          <a:latin typeface="Intel Clear" panose="020B0604020203020204" pitchFamily="34" charset="0"/>
                          <a:ea typeface="ＭＳ 明朝" pitchFamily="49" charset="-128"/>
                          <a:cs typeface="+mn-cs"/>
                        </a:rPr>
                        <a:t>), 1x600 </a:t>
                      </a:r>
                      <a:r>
                        <a:rPr kumimoji="0" lang="en-US" sz="800" b="0" i="0" u="none" strike="noStrike" kern="1200" cap="none" normalizeH="0" baseline="0" dirty="0">
                          <a:ln>
                            <a:noFill/>
                          </a:ln>
                          <a:solidFill>
                            <a:schemeClr val="tx1"/>
                          </a:solidFill>
                          <a:effectLst/>
                          <a:latin typeface="Intel Clear" panose="020B0604020203020204" pitchFamily="34" charset="0"/>
                          <a:ea typeface="ＭＳ 明朝" pitchFamily="49" charset="-128"/>
                          <a:cs typeface="+mn-cs"/>
                        </a:rPr>
                        <a:t>GB SAS HDD </a:t>
                      </a:r>
                      <a:r>
                        <a:rPr kumimoji="0" lang="en-US" sz="800" b="0" i="0" u="none" strike="noStrike" kern="1200" cap="none" normalizeH="0" baseline="0" dirty="0" smtClean="0">
                          <a:ln>
                            <a:noFill/>
                          </a:ln>
                          <a:solidFill>
                            <a:schemeClr val="tx1"/>
                          </a:solidFill>
                          <a:effectLst/>
                          <a:latin typeface="Intel Clear" panose="020B0604020203020204" pitchFamily="34" charset="0"/>
                          <a:ea typeface="ＭＳ 明朝" pitchFamily="49" charset="-128"/>
                          <a:cs typeface="+mn-cs"/>
                        </a:rPr>
                        <a:t>10kRPM</a:t>
                      </a:r>
                      <a:endParaRPr kumimoji="0" lang="en-US" sz="800" b="0" i="0" u="none" strike="noStrike" kern="1200" cap="none" normalizeH="0" baseline="0" dirty="0">
                        <a:ln>
                          <a:noFill/>
                        </a:ln>
                        <a:solidFill>
                          <a:schemeClr val="tx1"/>
                        </a:solidFill>
                        <a:effectLst/>
                        <a:latin typeface="Intel Clear" panose="020B0604020203020204" pitchFamily="34" charset="0"/>
                        <a:ea typeface="ＭＳ 明朝" pitchFamily="49" charset="-128"/>
                        <a:cs typeface="+mn-cs"/>
                      </a:endParaRPr>
                    </a:p>
                  </a:txBody>
                  <a:tcPr marL="45720" marR="27432" marT="27432" marB="27432"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algn="l" fontAlgn="t"/>
                      <a:r>
                        <a:rPr kumimoji="0" lang="en-US" sz="800" b="0" i="0" u="none" strike="noStrike" kern="1200" cap="none" normalizeH="0" baseline="0" dirty="0">
                          <a:ln>
                            <a:noFill/>
                          </a:ln>
                          <a:solidFill>
                            <a:schemeClr val="tx1"/>
                          </a:solidFill>
                          <a:effectLst/>
                          <a:latin typeface="Intel Clear" panose="020B0604020203020204" pitchFamily="34" charset="0"/>
                          <a:ea typeface="ＭＳ 明朝" pitchFamily="49" charset="-128"/>
                          <a:cs typeface="+mn-cs"/>
                        </a:rPr>
                        <a:t>SSDSA2B220, </a:t>
                      </a:r>
                      <a:r>
                        <a:rPr kumimoji="0" lang="en-US" sz="800" b="0" i="0" u="none" strike="noStrike" kern="1200" cap="none" normalizeH="0" baseline="0" dirty="0" smtClean="0">
                          <a:ln>
                            <a:noFill/>
                          </a:ln>
                          <a:solidFill>
                            <a:schemeClr val="tx1"/>
                          </a:solidFill>
                          <a:effectLst/>
                          <a:latin typeface="Intel Clear" panose="020B0604020203020204" pitchFamily="34" charset="0"/>
                          <a:ea typeface="ＭＳ 明朝" pitchFamily="49" charset="-128"/>
                          <a:cs typeface="+mn-cs"/>
                        </a:rPr>
                        <a:t>200GB, Intel® SSD </a:t>
                      </a:r>
                      <a:r>
                        <a:rPr kumimoji="0" lang="en-US" sz="800" b="0" i="0" u="none" strike="noStrike" kern="1200" cap="none" normalizeH="0" baseline="0" dirty="0">
                          <a:ln>
                            <a:noFill/>
                          </a:ln>
                          <a:solidFill>
                            <a:schemeClr val="tx1"/>
                          </a:solidFill>
                          <a:effectLst/>
                          <a:latin typeface="Intel Clear" panose="020B0604020203020204" pitchFamily="34" charset="0"/>
                          <a:ea typeface="ＭＳ 明朝" pitchFamily="49" charset="-128"/>
                          <a:cs typeface="+mn-cs"/>
                        </a:rPr>
                        <a:t>DC S3500 Series 800GB</a:t>
                      </a:r>
                    </a:p>
                  </a:txBody>
                  <a:tcPr marL="45720" marR="27432" marT="27432" marB="27432"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41517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800" b="0" i="0" u="none" strike="noStrike" kern="1200" cap="none" normalizeH="0" baseline="0" dirty="0" smtClean="0">
                          <a:ln>
                            <a:noFill/>
                          </a:ln>
                          <a:solidFill>
                            <a:schemeClr val="tx1"/>
                          </a:solidFill>
                          <a:effectLst/>
                          <a:latin typeface="Intel Clear" panose="020B0604020203020204" pitchFamily="34" charset="0"/>
                          <a:ea typeface="ＭＳ 明朝" pitchFamily="49" charset="-128"/>
                          <a:cs typeface="+mn-cs"/>
                        </a:rPr>
                        <a:t>Intel® Xeon Phi™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800" b="0" i="0" u="none" strike="noStrike" kern="1200" cap="none" normalizeH="0" baseline="0" dirty="0" smtClean="0">
                          <a:ln>
                            <a:noFill/>
                          </a:ln>
                          <a:solidFill>
                            <a:schemeClr val="tx1"/>
                          </a:solidFill>
                          <a:effectLst/>
                          <a:latin typeface="Intel Clear" panose="020B0604020203020204" pitchFamily="34" charset="0"/>
                          <a:ea typeface="ＭＳ 明朝" pitchFamily="49" charset="-128"/>
                          <a:cs typeface="+mn-cs"/>
                        </a:rPr>
                        <a:t>Coprocessor</a:t>
                      </a:r>
                    </a:p>
                  </a:txBody>
                  <a:tcPr marL="45720" marR="27432" marT="27432" marB="27432"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800" b="0" i="0" u="none" strike="noStrike" kern="1200" cap="none" normalizeH="0" baseline="0" dirty="0" smtClean="0">
                          <a:ln>
                            <a:noFill/>
                          </a:ln>
                          <a:solidFill>
                            <a:schemeClr val="tx1"/>
                          </a:solidFill>
                          <a:effectLst/>
                          <a:latin typeface="Intel Clear" panose="020B0604020203020204" pitchFamily="34" charset="0"/>
                          <a:ea typeface="ＭＳ 明朝" pitchFamily="49" charset="-128"/>
                          <a:cs typeface="+mn-cs"/>
                        </a:rPr>
                        <a:t>ECC Mode: Enabled; Coprocessor Stepping: C0, Board SKU: C0PRQ-7120 P/A/X/D, Frequency: 1.24GHz and Coprocessor Stepping: B1, Turbo On/Off documented within measurements, SKU used documented within measurements</a:t>
                      </a:r>
                    </a:p>
                  </a:txBody>
                  <a:tcPr marL="45720" marR="27432" marT="27432" marB="27432"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800" b="0" i="0" u="none" strike="noStrike" kern="1200" cap="none" normalizeH="0" baseline="0" dirty="0" smtClean="0">
                          <a:ln>
                            <a:noFill/>
                          </a:ln>
                          <a:solidFill>
                            <a:schemeClr val="tx1"/>
                          </a:solidFill>
                          <a:effectLst/>
                          <a:latin typeface="Intel Clear" panose="020B0604020203020204" pitchFamily="34" charset="0"/>
                          <a:ea typeface="ＭＳ 明朝" pitchFamily="49" charset="-128"/>
                          <a:cs typeface="+mn-cs"/>
                        </a:rPr>
                        <a:t>ECC Mode: Enabled; Coprocessor Stepping: C0, Board SKU: C0PRQ-7120 P/A/X/D, Frequency: 1.24GHz and Coprocessor Stepping: B1, Turbo On/Off documented within measurements, SKU used documented within measurements</a:t>
                      </a:r>
                    </a:p>
                  </a:txBody>
                  <a:tcPr marL="45720" marR="27432" marT="27432" marB="27432"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dirty="0" smtClean="0">
                          <a:ln>
                            <a:noFill/>
                          </a:ln>
                          <a:solidFill>
                            <a:schemeClr val="tx1"/>
                          </a:solidFill>
                          <a:effectLst/>
                          <a:latin typeface="Intel Clear" panose="020B0604020203020204" pitchFamily="34" charset="0"/>
                          <a:ea typeface="ＭＳ 明朝" pitchFamily="49" charset="-128"/>
                        </a:rPr>
                        <a:t>Cluster File System Abstract</a:t>
                      </a:r>
                    </a:p>
                  </a:txBody>
                  <a:tcPr marL="45720" marR="27432" marT="27432" marB="27432"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800" b="0" i="0" u="none" strike="noStrike" kern="1200" cap="none" normalizeH="0" baseline="0" dirty="0" smtClean="0">
                          <a:ln>
                            <a:noFill/>
                          </a:ln>
                          <a:solidFill>
                            <a:schemeClr val="tx1"/>
                          </a:solidFill>
                          <a:effectLst/>
                          <a:latin typeface="Intel Clear" panose="020B0604020203020204" pitchFamily="34" charset="0"/>
                          <a:ea typeface="ＭＳ 明朝" pitchFamily="49" charset="-128"/>
                          <a:cs typeface="+mn-cs"/>
                        </a:rPr>
                        <a:t>Panasas (60 TB storage), IEEL Lustre DDN (49 TB storage), IEEL Lustre SSD (32 TB storage), Firmware version 5.5.0.b-1067797.15 </a:t>
                      </a:r>
                    </a:p>
                  </a:txBody>
                  <a:tcPr marL="45720" marR="27432" marT="27432" marB="27432"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800" b="0" i="0" u="none" strike="noStrike" kern="1200" cap="none" normalizeH="0" baseline="0" dirty="0" smtClean="0">
                          <a:ln>
                            <a:noFill/>
                          </a:ln>
                          <a:solidFill>
                            <a:schemeClr val="tx1"/>
                          </a:solidFill>
                          <a:effectLst/>
                          <a:latin typeface="Intel Clear" panose="020B0604020203020204" pitchFamily="34" charset="0"/>
                          <a:ea typeface="ＭＳ 明朝" pitchFamily="49" charset="-128"/>
                          <a:cs typeface="+mn-cs"/>
                        </a:rPr>
                        <a:t>Panasas (60 TB storage), IEEL Lustre DDN (49 TB storage), IEEL Lustre SSD (32 TB storage), Firmware version 5.5.0.b-1067797.15 </a:t>
                      </a:r>
                    </a:p>
                  </a:txBody>
                  <a:tcPr marL="45720" marR="27432" marT="27432" marB="27432"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178299">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800" b="0" i="0" u="none" strike="noStrike" cap="none" normalizeH="0" baseline="0" dirty="0" smtClean="0">
                          <a:ln>
                            <a:noFill/>
                          </a:ln>
                          <a:solidFill>
                            <a:schemeClr val="tx1"/>
                          </a:solidFill>
                          <a:effectLst/>
                          <a:latin typeface="Intel Clear" panose="020B0604020203020204" pitchFamily="34" charset="0"/>
                        </a:rPr>
                        <a:t>OS / Kernel / IB stack</a:t>
                      </a:r>
                    </a:p>
                  </a:txBody>
                  <a:tcPr marL="45720" marR="27432" marT="27432" marB="27432"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sz="800" b="0" i="0" u="none" strike="noStrike" cap="none" normalizeH="0" baseline="0" dirty="0" smtClean="0">
                          <a:ln>
                            <a:noFill/>
                          </a:ln>
                          <a:solidFill>
                            <a:schemeClr val="tx1"/>
                          </a:solidFill>
                          <a:effectLst/>
                          <a:latin typeface="Intel Clear" panose="020B0604020203020204" pitchFamily="34" charset="0"/>
                        </a:rPr>
                        <a:t>Red Hat Enterprise Linux Server* release 6.5 / </a:t>
                      </a:r>
                      <a:r>
                        <a:rPr kumimoji="0" lang="en-US" sz="800" b="0" i="0" u="none" strike="noStrike" kern="1200" cap="none" normalizeH="0" baseline="0" dirty="0" smtClean="0">
                          <a:ln>
                            <a:noFill/>
                          </a:ln>
                          <a:solidFill>
                            <a:schemeClr val="tx1"/>
                          </a:solidFill>
                          <a:effectLst/>
                          <a:latin typeface="Intel Clear" panose="020B0604020203020204" pitchFamily="34" charset="0"/>
                          <a:ea typeface="+mn-ea"/>
                          <a:cs typeface="+mn-cs"/>
                        </a:rPr>
                        <a:t>2.6.32-358.6.2.el6.x86_64.crt1</a:t>
                      </a:r>
                      <a:r>
                        <a:rPr kumimoji="0" lang="en-US" sz="800" b="0" i="0" u="none" strike="noStrike" kern="1200" cap="none" normalizeH="0" baseline="0" dirty="0">
                          <a:ln>
                            <a:noFill/>
                          </a:ln>
                          <a:solidFill>
                            <a:schemeClr val="tx1"/>
                          </a:solidFill>
                          <a:effectLst/>
                          <a:latin typeface="Intel Clear" panose="020B0604020203020204" pitchFamily="34" charset="0"/>
                          <a:ea typeface="+mn-ea"/>
                          <a:cs typeface="+mn-cs"/>
                        </a:rPr>
                        <a:t> </a:t>
                      </a:r>
                      <a:r>
                        <a:rPr kumimoji="0" lang="it-IT" sz="800" b="0" i="0" u="none" strike="noStrike" cap="none" normalizeH="0" baseline="0" dirty="0" smtClean="0">
                          <a:ln>
                            <a:noFill/>
                          </a:ln>
                          <a:solidFill>
                            <a:schemeClr val="tx1"/>
                          </a:solidFill>
                          <a:effectLst/>
                          <a:latin typeface="Intel Clear" panose="020B0604020203020204" pitchFamily="34" charset="0"/>
                        </a:rPr>
                        <a:t>/ OFED 3.5-2-MIC-rc1</a:t>
                      </a:r>
                      <a:endParaRPr kumimoji="0" lang="en-US" sz="800" b="0" i="0" u="none" strike="noStrike" kern="1200" cap="none" normalizeH="0" baseline="0" dirty="0" smtClean="0">
                        <a:ln>
                          <a:noFill/>
                        </a:ln>
                        <a:solidFill>
                          <a:schemeClr val="tx1"/>
                        </a:solidFill>
                        <a:effectLst/>
                        <a:latin typeface="Intel Clear" panose="020B0604020203020204" pitchFamily="34" charset="0"/>
                        <a:ea typeface="+mn-ea"/>
                        <a:cs typeface="+mn-cs"/>
                      </a:endParaRPr>
                    </a:p>
                  </a:txBody>
                  <a:tcPr marL="45720" marR="27432" marT="27432" marB="27432"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sz="800" b="0" i="0" u="none" strike="noStrike" cap="none" normalizeH="0" baseline="0" dirty="0" smtClean="0">
                          <a:ln>
                            <a:noFill/>
                          </a:ln>
                          <a:solidFill>
                            <a:schemeClr val="tx1"/>
                          </a:solidFill>
                          <a:effectLst/>
                          <a:latin typeface="Intel Clear" panose="020B0604020203020204" pitchFamily="34" charset="0"/>
                        </a:rPr>
                        <a:t>Red Hat Enterprise Linux Server* release 6.5 / </a:t>
                      </a:r>
                      <a:r>
                        <a:rPr kumimoji="0" lang="en-US" sz="800" b="0" i="0" u="none" strike="noStrike" kern="1200" cap="none" normalizeH="0" baseline="0" dirty="0" smtClean="0">
                          <a:ln>
                            <a:noFill/>
                          </a:ln>
                          <a:solidFill>
                            <a:schemeClr val="tx1"/>
                          </a:solidFill>
                          <a:effectLst/>
                          <a:latin typeface="Intel Clear" panose="020B0604020203020204" pitchFamily="34" charset="0"/>
                          <a:ea typeface="+mn-ea"/>
                          <a:cs typeface="+mn-cs"/>
                        </a:rPr>
                        <a:t>2.6.32-358.6.2.el6.x86_64.crt1 </a:t>
                      </a:r>
                      <a:r>
                        <a:rPr kumimoji="0" lang="it-IT" sz="800" b="0" i="0" u="none" strike="noStrike" cap="none" normalizeH="0" baseline="0" dirty="0" smtClean="0">
                          <a:ln>
                            <a:noFill/>
                          </a:ln>
                          <a:solidFill>
                            <a:schemeClr val="tx1"/>
                          </a:solidFill>
                          <a:effectLst/>
                          <a:latin typeface="Intel Clear" panose="020B0604020203020204" pitchFamily="34" charset="0"/>
                        </a:rPr>
                        <a:t>/ OFED 3.5-2-MIC-rc1,IFS-7.2.2.0.8</a:t>
                      </a:r>
                      <a:endParaRPr kumimoji="0" lang="en-US" sz="800" b="0" i="0" u="none" strike="noStrike" kern="1200" cap="none" normalizeH="0" baseline="0" dirty="0" smtClean="0">
                        <a:ln>
                          <a:noFill/>
                        </a:ln>
                        <a:solidFill>
                          <a:schemeClr val="tx1"/>
                        </a:solidFill>
                        <a:effectLst/>
                        <a:latin typeface="Intel Clear" panose="020B0604020203020204" pitchFamily="34" charset="0"/>
                        <a:ea typeface="+mn-ea"/>
                        <a:cs typeface="+mn-cs"/>
                      </a:endParaRPr>
                    </a:p>
                  </a:txBody>
                  <a:tcPr marL="45720" marR="27432" marT="27432" marB="27432"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bl>
          </a:graphicData>
        </a:graphic>
      </p:graphicFrame>
      <p:sp>
        <p:nvSpPr>
          <p:cNvPr id="3" name="Rectangle 2"/>
          <p:cNvSpPr/>
          <p:nvPr/>
        </p:nvSpPr>
        <p:spPr>
          <a:xfrm>
            <a:off x="-2381" y="4990795"/>
            <a:ext cx="4572000" cy="196208"/>
          </a:xfrm>
          <a:prstGeom prst="rect">
            <a:avLst/>
          </a:prstGeom>
        </p:spPr>
        <p:txBody>
          <a:bodyPr>
            <a:spAutoFit/>
          </a:bodyPr>
          <a:lstStyle/>
          <a:p>
            <a:r>
              <a:rPr lang="en-US" sz="675" dirty="0">
                <a:solidFill>
                  <a:prstClr val="white"/>
                </a:solidFill>
                <a:latin typeface="Calibri" panose="020F0502020204030204" pitchFamily="34" charset="0"/>
                <a:ea typeface="Calibri" panose="020F0502020204030204" pitchFamily="34" charset="0"/>
                <a:cs typeface="Times New Roman" panose="02020603050405020304" pitchFamily="18" charset="0"/>
              </a:rPr>
              <a:t>* Other names and brands may be claimed as the property of others. </a:t>
            </a:r>
            <a:endParaRPr lang="en-US" sz="675" dirty="0">
              <a:solidFill>
                <a:prstClr val="white"/>
              </a:solidFill>
            </a:endParaRPr>
          </a:p>
        </p:txBody>
      </p:sp>
    </p:spTree>
    <p:extLst>
      <p:ext uri="{BB962C8B-B14F-4D97-AF65-F5344CB8AC3E}">
        <p14:creationId xmlns:p14="http://schemas.microsoft.com/office/powerpoint/2010/main" val="209937778"/>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a:xfrm>
            <a:off x="6917531" y="4830854"/>
            <a:ext cx="2057400" cy="273844"/>
          </a:xfrm>
        </p:spPr>
        <p:txBody>
          <a:bodyPr/>
          <a:lstStyle/>
          <a:p>
            <a:fld id="{B41F42F8-25E4-4D1B-BD30-C90591184289}" type="slidenum">
              <a:rPr lang="en-US" smtClean="0"/>
              <a:t>7</a:t>
            </a:fld>
            <a:endParaRPr lang="en-US"/>
          </a:p>
        </p:txBody>
      </p:sp>
      <p:pic>
        <p:nvPicPr>
          <p:cNvPr id="5" name="Picture 4"/>
          <p:cNvPicPr>
            <a:picLocks noChangeAspect="1"/>
          </p:cNvPicPr>
          <p:nvPr/>
        </p:nvPicPr>
        <p:blipFill>
          <a:blip r:embed="rId3"/>
          <a:stretch>
            <a:fillRect/>
          </a:stretch>
        </p:blipFill>
        <p:spPr>
          <a:xfrm>
            <a:off x="381365" y="264694"/>
            <a:ext cx="8173088" cy="4499501"/>
          </a:xfrm>
          <a:prstGeom prst="rect">
            <a:avLst/>
          </a:prstGeom>
        </p:spPr>
      </p:pic>
    </p:spTree>
    <p:extLst>
      <p:ext uri="{BB962C8B-B14F-4D97-AF65-F5344CB8AC3E}">
        <p14:creationId xmlns:p14="http://schemas.microsoft.com/office/powerpoint/2010/main" val="1332529972"/>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de-DE" dirty="0" smtClean="0"/>
              <a:t>Intel Technical </a:t>
            </a:r>
            <a:r>
              <a:rPr lang="de-DE" dirty="0"/>
              <a:t>Computing &amp; HPC </a:t>
            </a:r>
            <a:r>
              <a:rPr lang="de-DE" dirty="0" smtClean="0"/>
              <a:t/>
            </a:r>
            <a:br>
              <a:rPr lang="de-DE" dirty="0" smtClean="0"/>
            </a:br>
            <a:r>
              <a:rPr lang="de-DE" sz="2000" dirty="0">
                <a:latin typeface="Intel Clear Light" panose="020B0404020203020204" pitchFamily="34" charset="0"/>
              </a:rPr>
              <a:t>Solutions Portfolio</a:t>
            </a:r>
            <a:endParaRPr lang="en-US" sz="2000" dirty="0">
              <a:latin typeface="Intel Clear Light" panose="020B0404020203020204" pitchFamily="34" charset="0"/>
            </a:endParaRPr>
          </a:p>
        </p:txBody>
      </p:sp>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251005" y="1974868"/>
            <a:ext cx="1152844" cy="1203787"/>
          </a:xfrm>
          <a:prstGeom prst="roundRect">
            <a:avLst>
              <a:gd name="adj" fmla="val 8594"/>
            </a:avLst>
          </a:prstGeom>
          <a:solidFill>
            <a:srgbClr val="FFFFFF">
              <a:shade val="85000"/>
            </a:srgbClr>
          </a:solidFill>
          <a:ln>
            <a:noFill/>
          </a:ln>
          <a:effectLst/>
        </p:spPr>
      </p:pic>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860692" y="1974866"/>
            <a:ext cx="1209487" cy="1197087"/>
          </a:xfrm>
          <a:prstGeom prst="roundRect">
            <a:avLst>
              <a:gd name="adj" fmla="val 8594"/>
            </a:avLst>
          </a:prstGeom>
          <a:solidFill>
            <a:srgbClr val="FFFFFF">
              <a:shade val="85000"/>
            </a:srgbClr>
          </a:solidFill>
          <a:ln>
            <a:noFill/>
          </a:ln>
          <a:effectLst/>
        </p:spPr>
      </p:pic>
      <p:grpSp>
        <p:nvGrpSpPr>
          <p:cNvPr id="5" name="Group 4"/>
          <p:cNvGrpSpPr/>
          <p:nvPr/>
        </p:nvGrpSpPr>
        <p:grpSpPr>
          <a:xfrm>
            <a:off x="7394408" y="3255236"/>
            <a:ext cx="544882" cy="668235"/>
            <a:chOff x="6648584" y="3668430"/>
            <a:chExt cx="544882" cy="694323"/>
          </a:xfrm>
        </p:grpSpPr>
        <p:pic>
          <p:nvPicPr>
            <p:cNvPr id="6" name="Picture 5"/>
            <p:cNvPicPr>
              <a:picLocks noChangeAspect="1"/>
            </p:cNvPicPr>
            <p:nvPr/>
          </p:nvPicPr>
          <p:blipFill>
            <a:blip r:embed="rId4"/>
            <a:stretch>
              <a:fillRect/>
            </a:stretch>
          </p:blipFill>
          <p:spPr>
            <a:xfrm>
              <a:off x="6648584" y="3668430"/>
              <a:ext cx="510917" cy="694323"/>
            </a:xfrm>
            <a:prstGeom prst="rect">
              <a:avLst/>
            </a:prstGeom>
          </p:spPr>
        </p:pic>
        <p:sp>
          <p:nvSpPr>
            <p:cNvPr id="7" name="TextBox 6"/>
            <p:cNvSpPr txBox="1"/>
            <p:nvPr/>
          </p:nvSpPr>
          <p:spPr>
            <a:xfrm>
              <a:off x="6675375" y="3789815"/>
              <a:ext cx="518091" cy="479688"/>
            </a:xfrm>
            <a:prstGeom prst="rect">
              <a:avLst/>
            </a:prstGeom>
            <a:noFill/>
          </p:spPr>
          <p:txBody>
            <a:bodyPr wrap="none" rtlCol="0" anchor="ctr">
              <a:spAutoFit/>
            </a:bodyPr>
            <a:lstStyle/>
            <a:p>
              <a:r>
                <a:rPr lang="de-DE" sz="800" dirty="0">
                  <a:solidFill>
                    <a:srgbClr val="FFFFFF"/>
                  </a:solidFill>
                  <a:latin typeface="Intel Clear" panose="020B0604020203020204" pitchFamily="34" charset="0"/>
                </a:rPr>
                <a:t>Intel®</a:t>
              </a:r>
            </a:p>
            <a:p>
              <a:r>
                <a:rPr lang="de-DE" sz="800" dirty="0">
                  <a:solidFill>
                    <a:srgbClr val="FFFFFF"/>
                  </a:solidFill>
                  <a:latin typeface="Intel Clear" panose="020B0604020203020204" pitchFamily="34" charset="0"/>
                </a:rPr>
                <a:t>Cluster</a:t>
              </a:r>
            </a:p>
            <a:p>
              <a:r>
                <a:rPr lang="de-DE" sz="800" dirty="0">
                  <a:solidFill>
                    <a:srgbClr val="FFFFFF"/>
                  </a:solidFill>
                  <a:latin typeface="Intel Clear" panose="020B0604020203020204" pitchFamily="34" charset="0"/>
                </a:rPr>
                <a:t>Ready</a:t>
              </a:r>
              <a:endParaRPr lang="en-US" sz="800" dirty="0">
                <a:solidFill>
                  <a:srgbClr val="FFFFFF"/>
                </a:solidFill>
                <a:latin typeface="Intel Clear" panose="020B0604020203020204" pitchFamily="34" charset="0"/>
              </a:endParaRPr>
            </a:p>
          </p:txBody>
        </p:sp>
      </p:grpSp>
      <p:sp>
        <p:nvSpPr>
          <p:cNvPr id="8" name="TextBox 7"/>
          <p:cNvSpPr txBox="1"/>
          <p:nvPr/>
        </p:nvSpPr>
        <p:spPr>
          <a:xfrm>
            <a:off x="4212772" y="1247600"/>
            <a:ext cx="886777" cy="530912"/>
          </a:xfrm>
          <a:prstGeom prst="rect">
            <a:avLst/>
          </a:prstGeom>
          <a:noFill/>
        </p:spPr>
        <p:txBody>
          <a:bodyPr wrap="none" lIns="91438" tIns="45719" rIns="91438" bIns="45719" rtlCol="0">
            <a:spAutoFit/>
          </a:bodyPr>
          <a:lstStyle/>
          <a:p>
            <a:pPr algn="ctr"/>
            <a:r>
              <a:rPr lang="en-GB" dirty="0">
                <a:solidFill>
                  <a:schemeClr val="tx1">
                    <a:lumMod val="75000"/>
                    <a:lumOff val="25000"/>
                  </a:schemeClr>
                </a:solidFill>
                <a:latin typeface="Intel Clear" panose="020B0604020203020204" pitchFamily="34" charset="0"/>
              </a:rPr>
              <a:t>Network</a:t>
            </a:r>
          </a:p>
          <a:p>
            <a:pPr algn="ctr"/>
            <a:r>
              <a:rPr lang="en-GB" dirty="0">
                <a:solidFill>
                  <a:schemeClr val="tx1">
                    <a:lumMod val="75000"/>
                    <a:lumOff val="25000"/>
                  </a:schemeClr>
                </a:solidFill>
                <a:latin typeface="Intel Clear" panose="020B0604020203020204" pitchFamily="34" charset="0"/>
              </a:rPr>
              <a:t>&amp; Fabric</a:t>
            </a:r>
          </a:p>
        </p:txBody>
      </p:sp>
      <p:sp>
        <p:nvSpPr>
          <p:cNvPr id="9" name="TextBox 8"/>
          <p:cNvSpPr txBox="1"/>
          <p:nvPr/>
        </p:nvSpPr>
        <p:spPr>
          <a:xfrm>
            <a:off x="7369192" y="1240482"/>
            <a:ext cx="1453464" cy="530912"/>
          </a:xfrm>
          <a:prstGeom prst="rect">
            <a:avLst/>
          </a:prstGeom>
          <a:noFill/>
        </p:spPr>
        <p:txBody>
          <a:bodyPr wrap="square" lIns="91438" tIns="45719" rIns="91438" bIns="45719" rtlCol="0">
            <a:spAutoFit/>
          </a:bodyPr>
          <a:lstStyle/>
          <a:p>
            <a:pPr algn="ctr"/>
            <a:r>
              <a:rPr lang="en-GB" dirty="0">
                <a:solidFill>
                  <a:schemeClr val="tx1">
                    <a:lumMod val="75000"/>
                    <a:lumOff val="25000"/>
                  </a:schemeClr>
                </a:solidFill>
                <a:latin typeface="Intel Clear" panose="020B0604020203020204" pitchFamily="34" charset="0"/>
              </a:rPr>
              <a:t>Software</a:t>
            </a:r>
          </a:p>
          <a:p>
            <a:pPr algn="ctr"/>
            <a:r>
              <a:rPr lang="en-GB" dirty="0">
                <a:solidFill>
                  <a:schemeClr val="tx1">
                    <a:lumMod val="75000"/>
                    <a:lumOff val="25000"/>
                  </a:schemeClr>
                </a:solidFill>
                <a:latin typeface="Intel Clear" panose="020B0604020203020204" pitchFamily="34" charset="0"/>
              </a:rPr>
              <a:t>&amp; Services</a:t>
            </a:r>
          </a:p>
        </p:txBody>
      </p:sp>
      <p:sp>
        <p:nvSpPr>
          <p:cNvPr id="10" name="TextBox 9"/>
          <p:cNvSpPr txBox="1"/>
          <p:nvPr/>
        </p:nvSpPr>
        <p:spPr>
          <a:xfrm>
            <a:off x="391759" y="1240482"/>
            <a:ext cx="1080446" cy="530912"/>
          </a:xfrm>
          <a:prstGeom prst="rect">
            <a:avLst/>
          </a:prstGeom>
          <a:noFill/>
        </p:spPr>
        <p:txBody>
          <a:bodyPr wrap="none" lIns="91438" tIns="45719" rIns="91438" bIns="45719" rtlCol="0">
            <a:spAutoFit/>
          </a:bodyPr>
          <a:lstStyle/>
          <a:p>
            <a:pPr algn="ctr"/>
            <a:r>
              <a:rPr lang="en-GB" dirty="0">
                <a:solidFill>
                  <a:schemeClr val="tx1">
                    <a:lumMod val="75000"/>
                    <a:lumOff val="25000"/>
                  </a:schemeClr>
                </a:solidFill>
                <a:latin typeface="Intel Clear" panose="020B0604020203020204" pitchFamily="34" charset="0"/>
              </a:rPr>
              <a:t>Compute</a:t>
            </a:r>
          </a:p>
          <a:p>
            <a:pPr algn="ctr"/>
            <a:r>
              <a:rPr lang="en-GB" dirty="0">
                <a:solidFill>
                  <a:schemeClr val="tx1">
                    <a:lumMod val="75000"/>
                    <a:lumOff val="25000"/>
                  </a:schemeClr>
                </a:solidFill>
                <a:latin typeface="Intel Clear" panose="020B0604020203020204" pitchFamily="34" charset="0"/>
              </a:rPr>
              <a:t>Processing</a:t>
            </a:r>
          </a:p>
        </p:txBody>
      </p:sp>
      <p:sp>
        <p:nvSpPr>
          <p:cNvPr id="11" name="TextBox 10"/>
          <p:cNvSpPr txBox="1"/>
          <p:nvPr/>
        </p:nvSpPr>
        <p:spPr>
          <a:xfrm>
            <a:off x="2362583" y="1247600"/>
            <a:ext cx="929690" cy="530912"/>
          </a:xfrm>
          <a:prstGeom prst="rect">
            <a:avLst/>
          </a:prstGeom>
          <a:noFill/>
        </p:spPr>
        <p:txBody>
          <a:bodyPr wrap="none" lIns="91438" tIns="45719" rIns="91438" bIns="45719" rtlCol="0">
            <a:spAutoFit/>
          </a:bodyPr>
          <a:lstStyle/>
          <a:p>
            <a:pPr algn="ctr"/>
            <a:r>
              <a:rPr lang="en-GB" dirty="0">
                <a:solidFill>
                  <a:schemeClr val="tx1">
                    <a:lumMod val="75000"/>
                    <a:lumOff val="25000"/>
                  </a:schemeClr>
                </a:solidFill>
                <a:latin typeface="Intel Clear" panose="020B0604020203020204" pitchFamily="34" charset="0"/>
              </a:rPr>
              <a:t>Systems</a:t>
            </a:r>
          </a:p>
          <a:p>
            <a:pPr algn="ctr"/>
            <a:r>
              <a:rPr lang="en-GB" dirty="0">
                <a:solidFill>
                  <a:schemeClr val="tx1">
                    <a:lumMod val="75000"/>
                    <a:lumOff val="25000"/>
                  </a:schemeClr>
                </a:solidFill>
                <a:latin typeface="Intel Clear" panose="020B0604020203020204" pitchFamily="34" charset="0"/>
              </a:rPr>
              <a:t>&amp; Boards</a:t>
            </a:r>
          </a:p>
        </p:txBody>
      </p:sp>
      <p:sp>
        <p:nvSpPr>
          <p:cNvPr id="12" name="TextBox 11"/>
          <p:cNvSpPr txBox="1"/>
          <p:nvPr/>
        </p:nvSpPr>
        <p:spPr>
          <a:xfrm>
            <a:off x="5829067" y="1241394"/>
            <a:ext cx="1197753" cy="530912"/>
          </a:xfrm>
          <a:prstGeom prst="rect">
            <a:avLst/>
          </a:prstGeom>
          <a:noFill/>
        </p:spPr>
        <p:txBody>
          <a:bodyPr wrap="square" lIns="91438" tIns="45719" rIns="91438" bIns="45719" rtlCol="0">
            <a:spAutoFit/>
          </a:bodyPr>
          <a:lstStyle/>
          <a:p>
            <a:pPr algn="ctr"/>
            <a:r>
              <a:rPr lang="en-GB" dirty="0">
                <a:solidFill>
                  <a:schemeClr val="tx1">
                    <a:lumMod val="75000"/>
                    <a:lumOff val="25000"/>
                  </a:schemeClr>
                </a:solidFill>
                <a:latin typeface="Intel Clear" panose="020B0604020203020204" pitchFamily="34" charset="0"/>
              </a:rPr>
              <a:t>I/O &amp; Storage</a:t>
            </a:r>
          </a:p>
        </p:txBody>
      </p:sp>
      <p:pic>
        <p:nvPicPr>
          <p:cNvPr id="13" name="Picture 1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062584" y="1963957"/>
            <a:ext cx="1181128" cy="1220267"/>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Lst>
        </p:spPr>
      </p:pic>
      <p:pic>
        <p:nvPicPr>
          <p:cNvPr id="16" name="Picture 15"/>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48327" y="1963390"/>
            <a:ext cx="1211798" cy="1215264"/>
          </a:xfrm>
          <a:prstGeom prst="roundRect">
            <a:avLst>
              <a:gd name="adj" fmla="val 8594"/>
            </a:avLst>
          </a:prstGeom>
          <a:solidFill>
            <a:srgbClr val="FFFFFF">
              <a:shade val="85000"/>
            </a:srgbClr>
          </a:solidFill>
          <a:ln>
            <a:noFill/>
          </a:ln>
          <a:effectLst/>
        </p:spPr>
      </p:pic>
      <p:pic>
        <p:nvPicPr>
          <p:cNvPr id="20" name="Picture 19"/>
          <p:cNvPicPr>
            <a:picLocks noChangeAspect="1"/>
          </p:cNvPicPr>
          <p:nvPr/>
        </p:nvPicPr>
        <p:blipFill>
          <a:blip r:embed="rId7" cstate="screen">
            <a:extLst>
              <a:ext uri="{BEBA8EAE-BF5A-486C-A8C5-ECC9F3942E4B}">
                <a14:imgProps xmlns:a14="http://schemas.microsoft.com/office/drawing/2010/main">
                  <a14:imgLayer r:embed="rId8">
                    <a14:imgEffect>
                      <a14:backgroundRemoval t="3774" b="98585" l="2101" r="95378"/>
                    </a14:imgEffect>
                  </a14:imgLayer>
                </a14:imgProps>
              </a:ext>
              <a:ext uri="{28A0092B-C50C-407E-A947-70E740481C1C}">
                <a14:useLocalDpi xmlns:a14="http://schemas.microsoft.com/office/drawing/2010/main"/>
              </a:ext>
            </a:extLst>
          </a:blip>
          <a:stretch>
            <a:fillRect/>
          </a:stretch>
        </p:blipFill>
        <p:spPr>
          <a:xfrm>
            <a:off x="124492" y="2863180"/>
            <a:ext cx="656393" cy="589980"/>
          </a:xfrm>
          <a:prstGeom prst="rect">
            <a:avLst/>
          </a:prstGeom>
        </p:spPr>
      </p:pic>
      <p:pic>
        <p:nvPicPr>
          <p:cNvPr id="21" name="Picture 20"/>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rot="19580539">
            <a:off x="926970" y="2695586"/>
            <a:ext cx="1045849" cy="977274"/>
          </a:xfrm>
          <a:prstGeom prst="rect">
            <a:avLst/>
          </a:prstGeom>
        </p:spPr>
      </p:pic>
      <p:pic>
        <p:nvPicPr>
          <p:cNvPr id="22" name="Picture 1" descr="ALTA_825.jpg"/>
          <p:cNvPicPr>
            <a:picLocks noChangeAspect="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3872521" y="1910948"/>
            <a:ext cx="366776" cy="329442"/>
          </a:xfrm>
          <a:prstGeom prst="rect">
            <a:avLst/>
          </a:prstGeom>
          <a:noFill/>
          <a:ln>
            <a:noFill/>
          </a:ln>
          <a:effectLst>
            <a:outerShdw blurRad="76200" dir="18900000" sy="23000" kx="-1200000" algn="bl" rotWithShape="0">
              <a:prstClr val="black">
                <a:alpha val="2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22" descr="8507_box15b.png"/>
          <p:cNvPicPr>
            <a:picLocks noChangeAspect="1"/>
          </p:cNvPicPr>
          <p:nvPr/>
        </p:nvPicPr>
        <p:blipFill rotWithShape="1">
          <a:blip r:embed="rId11" cstate="screen">
            <a:extLst>
              <a:ext uri="{BEBA8EAE-BF5A-486C-A8C5-ECC9F3942E4B}">
                <a14:imgProps xmlns:a14="http://schemas.microsoft.com/office/drawing/2010/main">
                  <a14:imgLayer r:embed="rId12">
                    <a14:imgEffect>
                      <a14:backgroundRemoval t="9579" b="84346" l="9653" r="75990"/>
                    </a14:imgEffect>
                  </a14:imgLayer>
                </a14:imgProps>
              </a:ext>
              <a:ext uri="{28A0092B-C50C-407E-A947-70E740481C1C}">
                <a14:useLocalDpi xmlns:a14="http://schemas.microsoft.com/office/drawing/2010/main"/>
              </a:ext>
            </a:extLst>
          </a:blip>
          <a:srcRect/>
          <a:stretch/>
        </p:blipFill>
        <p:spPr>
          <a:xfrm>
            <a:off x="7692020" y="3107719"/>
            <a:ext cx="980211" cy="1037270"/>
          </a:xfrm>
          <a:prstGeom prst="rect">
            <a:avLst/>
          </a:prstGeom>
        </p:spPr>
      </p:pic>
      <p:pic>
        <p:nvPicPr>
          <p:cNvPr id="24" name="Picture 23" descr="8507_box8b.png"/>
          <p:cNvPicPr>
            <a:picLocks noChangeAspect="1"/>
          </p:cNvPicPr>
          <p:nvPr/>
        </p:nvPicPr>
        <p:blipFill rotWithShape="1">
          <a:blip r:embed="rId13" cstate="screen">
            <a:extLst>
              <a:ext uri="{BEBA8EAE-BF5A-486C-A8C5-ECC9F3942E4B}">
                <a14:imgProps xmlns:a14="http://schemas.microsoft.com/office/drawing/2010/main">
                  <a14:imgLayer r:embed="rId14">
                    <a14:imgEffect>
                      <a14:backgroundRemoval t="9685" b="85714" l="9512" r="78406"/>
                    </a14:imgEffect>
                  </a14:imgLayer>
                </a14:imgProps>
              </a:ext>
              <a:ext uri="{28A0092B-C50C-407E-A947-70E740481C1C}">
                <a14:useLocalDpi xmlns:a14="http://schemas.microsoft.com/office/drawing/2010/main"/>
              </a:ext>
            </a:extLst>
          </a:blip>
          <a:srcRect/>
          <a:stretch/>
        </p:blipFill>
        <p:spPr>
          <a:xfrm>
            <a:off x="8182124" y="3113422"/>
            <a:ext cx="990813" cy="1051473"/>
          </a:xfrm>
          <a:prstGeom prst="rect">
            <a:avLst/>
          </a:prstGeom>
        </p:spPr>
      </p:pic>
      <p:pic>
        <p:nvPicPr>
          <p:cNvPr id="26" name="Picture 25"/>
          <p:cNvPicPr>
            <a:picLocks noChangeAspect="1"/>
          </p:cNvPicPr>
          <p:nvPr/>
        </p:nvPicPr>
        <p:blipFill>
          <a:blip r:embed="rId15" cstate="screen">
            <a:extLst>
              <a:ext uri="{BEBA8EAE-BF5A-486C-A8C5-ECC9F3942E4B}">
                <a14:imgProps xmlns:a14="http://schemas.microsoft.com/office/drawing/2010/main">
                  <a14:imgLayer r:embed="rId16">
                    <a14:imgEffect>
                      <a14:backgroundRemoval t="0" b="100000" l="0" r="100000">
                        <a14:foregroundMark x1="93404" y1="79655" x2="93404" y2="79655"/>
                        <a14:foregroundMark x1="92876" y1="77159" x2="92876" y2="77159"/>
                        <a14:foregroundMark x1="2770" y1="78695" x2="2770" y2="78695"/>
                        <a14:foregroundMark x1="2770" y1="92514" x2="2770" y2="92514"/>
                      </a14:backgroundRemoval>
                    </a14:imgEffect>
                  </a14:imgLayer>
                </a14:imgProps>
              </a:ext>
              <a:ext uri="{28A0092B-C50C-407E-A947-70E740481C1C}">
                <a14:useLocalDpi xmlns:a14="http://schemas.microsoft.com/office/drawing/2010/main"/>
              </a:ext>
            </a:extLst>
          </a:blip>
          <a:stretch>
            <a:fillRect/>
          </a:stretch>
        </p:blipFill>
        <p:spPr>
          <a:xfrm>
            <a:off x="2735199" y="2782251"/>
            <a:ext cx="919692" cy="632137"/>
          </a:xfrm>
          <a:prstGeom prst="rect">
            <a:avLst/>
          </a:prstGeom>
        </p:spPr>
      </p:pic>
      <p:pic>
        <p:nvPicPr>
          <p:cNvPr id="27" name="Picture 26"/>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2122374" y="1895061"/>
            <a:ext cx="396731" cy="531336"/>
          </a:xfrm>
          <a:prstGeom prst="roundRect">
            <a:avLst>
              <a:gd name="adj" fmla="val 6418"/>
            </a:avLst>
          </a:prstGeom>
          <a:solidFill>
            <a:srgbClr val="FFFFFF">
              <a:shade val="85000"/>
            </a:srgbClr>
          </a:solidFill>
          <a:ln>
            <a:noFill/>
          </a:ln>
          <a:effectLst/>
        </p:spPr>
      </p:pic>
      <p:pic>
        <p:nvPicPr>
          <p:cNvPr id="28" name="Picture 27" descr="QLE7342_trans-50.png"/>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4777152" y="2788302"/>
            <a:ext cx="835462" cy="684928"/>
          </a:xfrm>
          <a:prstGeom prst="rect">
            <a:avLst/>
          </a:prstGeom>
          <a:scene3d>
            <a:camera prst="perspectiveHeroicExtremeRightFacing"/>
            <a:lightRig rig="threePt" dir="t"/>
          </a:scene3d>
        </p:spPr>
      </p:pic>
      <p:pic>
        <p:nvPicPr>
          <p:cNvPr id="29" name="Picture 28"/>
          <p:cNvPicPr>
            <a:picLocks noChangeAspect="1"/>
          </p:cNvPicPr>
          <p:nvPr/>
        </p:nvPicPr>
        <p:blipFill>
          <a:blip r:embed="rId19" cstate="screen">
            <a:extLst>
              <a:ext uri="{BEBA8EAE-BF5A-486C-A8C5-ECC9F3942E4B}">
                <a14:imgProps xmlns:a14="http://schemas.microsoft.com/office/drawing/2010/main">
                  <a14:imgLayer r:embed="rId20">
                    <a14:imgEffect>
                      <a14:backgroundRemoval t="0" b="100000" l="0" r="100000">
                        <a14:foregroundMark x1="10154" y1="78806" x2="10154" y2="78806"/>
                        <a14:foregroundMark x1="9538" y1="81791" x2="9538" y2="81791"/>
                        <a14:foregroundMark x1="9692" y1="83582" x2="9692" y2="83582"/>
                        <a14:foregroundMark x1="9538" y1="86567" x2="9538" y2="86567"/>
                        <a14:foregroundMark x1="8769" y1="15224" x2="8769" y2="15224"/>
                        <a14:foregroundMark x1="5077" y1="14328" x2="5077" y2="14328"/>
                        <a14:foregroundMark x1="6154" y1="16716" x2="6154" y2="16716"/>
                        <a14:foregroundMark x1="5231" y1="16119" x2="5231" y2="16119"/>
                        <a14:foregroundMark x1="43385" y1="74328" x2="43385" y2="74328"/>
                        <a14:foregroundMark x1="40923" y1="74328" x2="40923" y2="74328"/>
                        <a14:foregroundMark x1="37692" y1="74030" x2="37692" y2="74030"/>
                        <a14:foregroundMark x1="29692" y1="72239" x2="29692" y2="72239"/>
                        <a14:foregroundMark x1="30769" y1="73433" x2="30769" y2="73433"/>
                        <a14:foregroundMark x1="46308" y1="75224" x2="46308" y2="75224"/>
                        <a14:foregroundMark x1="48923" y1="76716" x2="48923" y2="76716"/>
                        <a14:foregroundMark x1="30615" y1="73134" x2="30615" y2="73134"/>
                        <a14:backgroundMark x1="32000" y1="68657" x2="32000" y2="68657"/>
                        <a14:backgroundMark x1="31385" y1="71642" x2="31385" y2="71642"/>
                        <a14:backgroundMark x1="38769" y1="71642" x2="38769" y2="71642"/>
                        <a14:backgroundMark x1="38769" y1="74328" x2="38769" y2="74328"/>
                        <a14:backgroundMark x1="38923" y1="76716" x2="38923" y2="76716"/>
                        <a14:backgroundMark x1="37385" y1="78209" x2="37385" y2="78209"/>
                        <a14:backgroundMark x1="48923" y1="78806" x2="48923" y2="78806"/>
                        <a14:backgroundMark x1="41231" y1="78209" x2="41231" y2="78209"/>
                        <a14:backgroundMark x1="40000" y1="78209" x2="40000" y2="78209"/>
                      </a14:backgroundRemoval>
                    </a14:imgEffect>
                  </a14:imgLayer>
                </a14:imgProps>
              </a:ext>
              <a:ext uri="{28A0092B-C50C-407E-A947-70E740481C1C}">
                <a14:useLocalDpi xmlns:a14="http://schemas.microsoft.com/office/drawing/2010/main"/>
              </a:ext>
            </a:extLst>
          </a:blip>
          <a:stretch>
            <a:fillRect/>
          </a:stretch>
        </p:blipFill>
        <p:spPr>
          <a:xfrm>
            <a:off x="6446485" y="2870876"/>
            <a:ext cx="947927" cy="615557"/>
          </a:xfrm>
          <a:prstGeom prst="rect">
            <a:avLst/>
          </a:prstGeom>
          <a:scene3d>
            <a:camera prst="perspectiveHeroicExtremeRightFacing"/>
            <a:lightRig rig="threePt" dir="t"/>
          </a:scene3d>
        </p:spPr>
      </p:pic>
      <p:pic>
        <p:nvPicPr>
          <p:cNvPr id="30" name="Picture 29"/>
          <p:cNvPicPr>
            <a:picLocks noChangeAspect="1"/>
          </p:cNvPicPr>
          <p:nvPr/>
        </p:nvPicPr>
        <p:blipFill>
          <a:blip r:embed="rId21" cstate="screen">
            <a:extLst>
              <a:ext uri="{28A0092B-C50C-407E-A947-70E740481C1C}">
                <a14:useLocalDpi xmlns:a14="http://schemas.microsoft.com/office/drawing/2010/main"/>
              </a:ext>
            </a:extLst>
          </a:blip>
          <a:stretch>
            <a:fillRect/>
          </a:stretch>
        </p:blipFill>
        <p:spPr>
          <a:xfrm>
            <a:off x="4952482" y="1900741"/>
            <a:ext cx="427521" cy="374383"/>
          </a:xfrm>
          <a:prstGeom prst="roundRect">
            <a:avLst>
              <a:gd name="adj" fmla="val 8594"/>
            </a:avLst>
          </a:prstGeom>
          <a:solidFill>
            <a:srgbClr val="FFFFFF">
              <a:shade val="85000"/>
            </a:srgbClr>
          </a:solidFill>
          <a:ln>
            <a:solidFill>
              <a:schemeClr val="bg1"/>
            </a:solidFill>
          </a:ln>
          <a:effectLst/>
        </p:spPr>
      </p:pic>
      <p:pic>
        <p:nvPicPr>
          <p:cNvPr id="31" name="Picture 30"/>
          <p:cNvPicPr>
            <a:picLocks noChangeAspect="1"/>
          </p:cNvPicPr>
          <p:nvPr/>
        </p:nvPicPr>
        <p:blipFill>
          <a:blip r:embed="rId22" cstate="screen">
            <a:extLst>
              <a:ext uri="{28A0092B-C50C-407E-A947-70E740481C1C}">
                <a14:useLocalDpi xmlns:a14="http://schemas.microsoft.com/office/drawing/2010/main"/>
              </a:ext>
            </a:extLst>
          </a:blip>
          <a:stretch>
            <a:fillRect/>
          </a:stretch>
        </p:blipFill>
        <p:spPr>
          <a:xfrm>
            <a:off x="5648299" y="1893976"/>
            <a:ext cx="424855" cy="339650"/>
          </a:xfrm>
          <a:prstGeom prst="rect">
            <a:avLst/>
          </a:prstGeom>
        </p:spPr>
      </p:pic>
      <p:pic>
        <p:nvPicPr>
          <p:cNvPr id="33" name="Picture 32"/>
          <p:cNvPicPr>
            <a:picLocks noChangeAspect="1"/>
          </p:cNvPicPr>
          <p:nvPr/>
        </p:nvPicPr>
        <p:blipFill>
          <a:blip r:embed="rId23" cstate="screen">
            <a:extLst>
              <a:ext uri="{28A0092B-C50C-407E-A947-70E740481C1C}">
                <a14:useLocalDpi xmlns:a14="http://schemas.microsoft.com/office/drawing/2010/main"/>
              </a:ext>
            </a:extLst>
          </a:blip>
          <a:stretch>
            <a:fillRect/>
          </a:stretch>
        </p:blipFill>
        <p:spPr>
          <a:xfrm>
            <a:off x="168098" y="1894672"/>
            <a:ext cx="415726" cy="554301"/>
          </a:xfrm>
          <a:prstGeom prst="rect">
            <a:avLst/>
          </a:prstGeom>
        </p:spPr>
      </p:pic>
      <p:pic>
        <p:nvPicPr>
          <p:cNvPr id="34" name="Picture 33"/>
          <p:cNvPicPr>
            <a:picLocks noChangeAspect="1"/>
          </p:cNvPicPr>
          <p:nvPr/>
        </p:nvPicPr>
        <p:blipFill>
          <a:blip r:embed="rId24" cstate="screen">
            <a:extLst>
              <a:ext uri="{28A0092B-C50C-407E-A947-70E740481C1C}">
                <a14:useLocalDpi xmlns:a14="http://schemas.microsoft.com/office/drawing/2010/main"/>
              </a:ext>
            </a:extLst>
          </a:blip>
          <a:stretch>
            <a:fillRect/>
          </a:stretch>
        </p:blipFill>
        <p:spPr>
          <a:xfrm>
            <a:off x="1319553" y="1893977"/>
            <a:ext cx="399316" cy="532421"/>
          </a:xfrm>
          <a:prstGeom prst="rect">
            <a:avLst/>
          </a:prstGeom>
        </p:spPr>
      </p:pic>
      <p:pic>
        <p:nvPicPr>
          <p:cNvPr id="36" name="Picture 35" descr="\\dhg2-vel\public\AlanFrost\StockPhotos\Postville Refresh\SSD 510 x_ray.png"/>
          <p:cNvPicPr>
            <a:picLocks noChangeAspect="1" noChangeArrowheads="1"/>
          </p:cNvPicPr>
          <p:nvPr/>
        </p:nvPicPr>
        <p:blipFill>
          <a:blip r:embed="rId25" cstate="screen">
            <a:extLst>
              <a:ext uri="{28A0092B-C50C-407E-A947-70E740481C1C}">
                <a14:useLocalDpi xmlns:a14="http://schemas.microsoft.com/office/drawing/2010/main"/>
              </a:ext>
            </a:extLst>
          </a:blip>
          <a:srcRect/>
          <a:stretch>
            <a:fillRect/>
          </a:stretch>
        </p:blipFill>
        <p:spPr bwMode="auto">
          <a:xfrm>
            <a:off x="5651404" y="2985145"/>
            <a:ext cx="776540" cy="406495"/>
          </a:xfrm>
          <a:prstGeom prst="rect">
            <a:avLst/>
          </a:prstGeom>
          <a:noFill/>
          <a:scene3d>
            <a:camera prst="orthographicFront"/>
            <a:lightRig rig="threePt" dir="t"/>
          </a:scene3d>
          <a:sp3d prstMaterial="dkEdge"/>
        </p:spPr>
      </p:pic>
      <p:pic>
        <p:nvPicPr>
          <p:cNvPr id="15" name="Picture 14"/>
          <p:cNvPicPr>
            <a:picLocks noChangeAspect="1"/>
          </p:cNvPicPr>
          <p:nvPr/>
        </p:nvPicPr>
        <p:blipFill>
          <a:blip r:embed="rId26" cstate="screen">
            <a:extLst>
              <a:ext uri="{BEBA8EAE-BF5A-486C-A8C5-ECC9F3942E4B}">
                <a14:imgProps xmlns:a14="http://schemas.microsoft.com/office/drawing/2010/main">
                  <a14:imgLayer r:embed="rId27">
                    <a14:imgEffect>
                      <a14:backgroundRemoval t="0" b="98974" l="0" r="99487"/>
                    </a14:imgEffect>
                  </a14:imgLayer>
                </a14:imgProps>
              </a:ext>
              <a:ext uri="{28A0092B-C50C-407E-A947-70E740481C1C}">
                <a14:useLocalDpi xmlns:a14="http://schemas.microsoft.com/office/drawing/2010/main"/>
              </a:ext>
            </a:extLst>
          </a:blip>
          <a:stretch>
            <a:fillRect/>
          </a:stretch>
        </p:blipFill>
        <p:spPr>
          <a:xfrm>
            <a:off x="3881413" y="2907981"/>
            <a:ext cx="565250" cy="565250"/>
          </a:xfrm>
          <a:prstGeom prst="rect">
            <a:avLst/>
          </a:prstGeom>
        </p:spPr>
      </p:pic>
      <p:pic>
        <p:nvPicPr>
          <p:cNvPr id="14" name="Picture 13"/>
          <p:cNvPicPr>
            <a:picLocks noChangeAspect="1"/>
          </p:cNvPicPr>
          <p:nvPr/>
        </p:nvPicPr>
        <p:blipFill>
          <a:blip r:embed="rId28" cstate="screen">
            <a:extLst>
              <a:ext uri="{BEBA8EAE-BF5A-486C-A8C5-ECC9F3942E4B}">
                <a14:imgProps xmlns:a14="http://schemas.microsoft.com/office/drawing/2010/main">
                  <a14:imgLayer r:embed="rId29">
                    <a14:imgEffect>
                      <a14:backgroundRemoval t="0" b="100000" l="0" r="100000">
                        <a14:foregroundMark x1="15942" y1="46053" x2="15942" y2="46053"/>
                        <a14:foregroundMark x1="22464" y1="50000" x2="22464" y2="50000"/>
                        <a14:foregroundMark x1="28261" y1="50658" x2="28261" y2="50658"/>
                        <a14:foregroundMark x1="32609" y1="54605" x2="32609" y2="54605"/>
                        <a14:foregroundMark x1="38406" y1="50000" x2="38406" y2="50000"/>
                        <a14:foregroundMark x1="55797" y1="50658" x2="55797" y2="50658"/>
                        <a14:foregroundMark x1="63768" y1="48026" x2="63768" y2="48026"/>
                        <a14:foregroundMark x1="73913" y1="50658" x2="73913" y2="50658"/>
                        <a14:foregroundMark x1="77536" y1="50000" x2="77536" y2="50000"/>
                        <a14:foregroundMark x1="84058" y1="50000" x2="84058" y2="50000"/>
                        <a14:foregroundMark x1="70290" y1="63816" x2="70290" y2="63816"/>
                        <a14:foregroundMark x1="57246" y1="66447" x2="57246" y2="66447"/>
                        <a14:foregroundMark x1="47101" y1="65789" x2="47101" y2="65789"/>
                        <a14:foregroundMark x1="40580" y1="69079" x2="40580" y2="69079"/>
                        <a14:foregroundMark x1="31884" y1="67105" x2="31884" y2="67105"/>
                        <a14:foregroundMark x1="31159" y1="63158" x2="31159" y2="63158"/>
                        <a14:foregroundMark x1="50725" y1="46053" x2="50725" y2="46053"/>
                        <a14:foregroundMark x1="65942" y1="28289" x2="65942" y2="28289"/>
                        <a14:foregroundMark x1="60870" y1="33553" x2="60870" y2="33553"/>
                        <a14:foregroundMark x1="32609" y1="31579" x2="32609" y2="31579"/>
                        <a14:foregroundMark x1="39855" y1="29605" x2="39855" y2="29605"/>
                        <a14:foregroundMark x1="46377" y1="32237" x2="46377" y2="32237"/>
                        <a14:foregroundMark x1="55072" y1="31579" x2="55072" y2="31579"/>
                      </a14:backgroundRemoval>
                    </a14:imgEffect>
                  </a14:imgLayer>
                </a14:imgProps>
              </a:ext>
              <a:ext uri="{28A0092B-C50C-407E-A947-70E740481C1C}">
                <a14:useLocalDpi xmlns:a14="http://schemas.microsoft.com/office/drawing/2010/main"/>
              </a:ext>
            </a:extLst>
          </a:blip>
          <a:stretch>
            <a:fillRect/>
          </a:stretch>
        </p:blipFill>
        <p:spPr>
          <a:xfrm>
            <a:off x="3835139" y="1861312"/>
            <a:ext cx="519181" cy="571850"/>
          </a:xfrm>
          <a:prstGeom prst="rect">
            <a:avLst/>
          </a:prstGeom>
        </p:spPr>
      </p:pic>
      <p:grpSp>
        <p:nvGrpSpPr>
          <p:cNvPr id="38" name="Group 37"/>
          <p:cNvGrpSpPr/>
          <p:nvPr/>
        </p:nvGrpSpPr>
        <p:grpSpPr>
          <a:xfrm>
            <a:off x="7605634" y="1989065"/>
            <a:ext cx="983396" cy="1163913"/>
            <a:chOff x="6469903" y="1820904"/>
            <a:chExt cx="769111" cy="910293"/>
          </a:xfrm>
        </p:grpSpPr>
        <p:pic>
          <p:nvPicPr>
            <p:cNvPr id="39" name="Picture 3" descr="Intel® Parallel Studio XE"/>
            <p:cNvPicPr>
              <a:picLocks noChangeAspect="1" noChangeArrowheads="1"/>
            </p:cNvPicPr>
            <p:nvPr/>
          </p:nvPicPr>
          <p:blipFill>
            <a:blip r:embed="rId30" cstate="screen">
              <a:extLst>
                <a:ext uri="{28A0092B-C50C-407E-A947-70E740481C1C}">
                  <a14:useLocalDpi xmlns:a14="http://schemas.microsoft.com/office/drawing/2010/main"/>
                </a:ext>
              </a:extLst>
            </a:blip>
            <a:srcRect/>
            <a:stretch>
              <a:fillRect/>
            </a:stretch>
          </p:blipFill>
          <p:spPr bwMode="auto">
            <a:xfrm>
              <a:off x="6515331" y="1820904"/>
              <a:ext cx="723683" cy="910293"/>
            </a:xfrm>
            <a:prstGeom prst="rect">
              <a:avLst/>
            </a:prstGeom>
            <a:noFill/>
            <a:extLst>
              <a:ext uri="{909E8E84-426E-40dd-AFC4-6F175D3DCCD1}">
                <a14:hiddenFill xmlns:a14="http://schemas.microsoft.com/office/drawing/2010/main">
                  <a:solidFill>
                    <a:srgbClr val="FFFFFF"/>
                  </a:solidFill>
                </a14:hiddenFill>
              </a:ext>
            </a:extLst>
          </p:spPr>
        </p:pic>
        <p:sp>
          <p:nvSpPr>
            <p:cNvPr id="40" name="TextBox 39"/>
            <p:cNvSpPr txBox="1"/>
            <p:nvPr/>
          </p:nvSpPr>
          <p:spPr>
            <a:xfrm>
              <a:off x="6469903" y="2122842"/>
              <a:ext cx="294871" cy="144427"/>
            </a:xfrm>
            <a:prstGeom prst="rect">
              <a:avLst/>
            </a:prstGeom>
            <a:noFill/>
          </p:spPr>
          <p:txBody>
            <a:bodyPr wrap="none" rtlCol="0">
              <a:spAutoFit/>
            </a:bodyPr>
            <a:lstStyle/>
            <a:p>
              <a:r>
                <a:rPr lang="en-US" sz="600" dirty="0">
                  <a:solidFill>
                    <a:srgbClr val="004280">
                      <a:lumMod val="20000"/>
                      <a:lumOff val="80000"/>
                    </a:srgbClr>
                  </a:solidFill>
                  <a:latin typeface="Intel Clear" panose="020B0604020203020204" pitchFamily="34" charset="0"/>
                  <a:cs typeface="Neo Sans Intel"/>
                </a:rPr>
                <a:t>2015</a:t>
              </a:r>
            </a:p>
          </p:txBody>
        </p:sp>
      </p:grpSp>
      <p:pic>
        <p:nvPicPr>
          <p:cNvPr id="37" name="Picture 2" descr="f6388dc7-6604-4977-bed1-a0ba94411d24"/>
          <p:cNvPicPr>
            <a:picLocks noChangeAspect="1" noChangeArrowheads="1"/>
          </p:cNvPicPr>
          <p:nvPr/>
        </p:nvPicPr>
        <p:blipFill>
          <a:blip r:embed="rId31">
            <a:extLst>
              <a:ext uri="{BEBA8EAE-BF5A-486C-A8C5-ECC9F3942E4B}">
                <a14:imgProps xmlns:a14="http://schemas.microsoft.com/office/drawing/2010/main">
                  <a14:imgLayer r:embed="rId32">
                    <a14:imgEffect>
                      <a14:backgroundRemoval t="0" b="100000" l="0" r="100000"/>
                    </a14:imgEffect>
                  </a14:imgLayer>
                </a14:imgProps>
              </a:ext>
              <a:ext uri="{28A0092B-C50C-407E-A947-70E740481C1C}">
                <a14:useLocalDpi xmlns:a14="http://schemas.microsoft.com/office/drawing/2010/main"/>
              </a:ext>
            </a:extLst>
          </a:blip>
          <a:srcRect/>
          <a:stretch>
            <a:fillRect/>
          </a:stretch>
        </p:blipFill>
        <p:spPr bwMode="auto">
          <a:xfrm>
            <a:off x="7484403" y="1850487"/>
            <a:ext cx="405511" cy="3888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Slide Number Placeholder 16"/>
          <p:cNvSpPr>
            <a:spLocks noGrp="1"/>
          </p:cNvSpPr>
          <p:nvPr>
            <p:ph type="sldNum" sz="quarter" idx="14"/>
          </p:nvPr>
        </p:nvSpPr>
        <p:spPr/>
        <p:txBody>
          <a:bodyPr/>
          <a:lstStyle/>
          <a:p>
            <a:pPr eaLnBrk="0" fontAlgn="base" hangingPunct="0">
              <a:spcBef>
                <a:spcPct val="50000"/>
              </a:spcBef>
              <a:spcAft>
                <a:spcPct val="0"/>
              </a:spcAft>
            </a:pPr>
            <a:fld id="{FD44707B-D922-47D5-BD24-D96E91B70543}" type="slidenum">
              <a:rPr lang="en-US" smtClean="0">
                <a:latin typeface="Intel Clear"/>
              </a:rPr>
              <a:pPr eaLnBrk="0" fontAlgn="base" hangingPunct="0">
                <a:spcBef>
                  <a:spcPct val="50000"/>
                </a:spcBef>
                <a:spcAft>
                  <a:spcPct val="0"/>
                </a:spcAft>
              </a:pPr>
              <a:t>8</a:t>
            </a:fld>
            <a:endParaRPr lang="en-US" dirty="0">
              <a:latin typeface="Intel Clear"/>
            </a:endParaRPr>
          </a:p>
        </p:txBody>
      </p:sp>
    </p:spTree>
    <p:extLst>
      <p:ext uri="{BB962C8B-B14F-4D97-AF65-F5344CB8AC3E}">
        <p14:creationId xmlns:p14="http://schemas.microsoft.com/office/powerpoint/2010/main" val="1068171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ChangeArrowheads="1"/>
          </p:cNvSpPr>
          <p:nvPr/>
        </p:nvSpPr>
        <p:spPr bwMode="auto">
          <a:xfrm>
            <a:off x="725182" y="1043982"/>
            <a:ext cx="6623678" cy="3327797"/>
          </a:xfrm>
          <a:prstGeom prst="rect">
            <a:avLst/>
          </a:prstGeom>
          <a:gradFill rotWithShape="1">
            <a:gsLst>
              <a:gs pos="0">
                <a:srgbClr val="FFFFFF">
                  <a:alpha val="0"/>
                </a:srgbClr>
              </a:gs>
              <a:gs pos="100000">
                <a:srgbClr val="466EA8">
                  <a:alpha val="73000"/>
                </a:srgbClr>
              </a:gs>
            </a:gsLst>
            <a:lin ang="5400000" scaled="1"/>
          </a:gradFill>
          <a:ln w="9525" algn="ctr">
            <a:noFill/>
            <a:miter lim="800000"/>
            <a:headEnd/>
            <a:tailEnd/>
          </a:ln>
        </p:spPr>
        <p:txBody>
          <a:bodyPr wrap="none" lIns="57002" tIns="28502" rIns="57002" bIns="28502" anchor="ctr"/>
          <a:lstStyle/>
          <a:p>
            <a:pPr defTabSz="814701"/>
            <a:endParaRPr lang="en-US" b="0">
              <a:solidFill>
                <a:srgbClr val="FFFFFF"/>
              </a:solidFill>
              <a:latin typeface="Arial"/>
            </a:endParaRPr>
          </a:p>
        </p:txBody>
      </p:sp>
      <p:sp>
        <p:nvSpPr>
          <p:cNvPr id="22531" name="Line 3"/>
          <p:cNvSpPr>
            <a:spLocks noChangeShapeType="1"/>
          </p:cNvSpPr>
          <p:nvPr/>
        </p:nvSpPr>
        <p:spPr bwMode="auto">
          <a:xfrm flipV="1">
            <a:off x="5582762" y="2499715"/>
            <a:ext cx="1954608" cy="574475"/>
          </a:xfrm>
          <a:prstGeom prst="line">
            <a:avLst/>
          </a:prstGeom>
          <a:noFill/>
          <a:ln w="57150">
            <a:solidFill>
              <a:schemeClr val="bg1">
                <a:lumMod val="20000"/>
                <a:lumOff val="80000"/>
              </a:schemeClr>
            </a:solidFill>
            <a:prstDash val="sysDot"/>
            <a:round/>
            <a:headEnd/>
            <a:tailEnd/>
          </a:ln>
        </p:spPr>
        <p:txBody>
          <a:bodyPr lIns="57002" tIns="28502" rIns="57002" bIns="28502"/>
          <a:lstStyle/>
          <a:p>
            <a:endParaRPr lang="en-US">
              <a:solidFill>
                <a:srgbClr val="FFFFFF"/>
              </a:solidFill>
              <a:latin typeface="Arial"/>
            </a:endParaRPr>
          </a:p>
        </p:txBody>
      </p:sp>
      <p:sp>
        <p:nvSpPr>
          <p:cNvPr id="22532" name="Line 4"/>
          <p:cNvSpPr>
            <a:spLocks noChangeShapeType="1"/>
          </p:cNvSpPr>
          <p:nvPr/>
        </p:nvSpPr>
        <p:spPr bwMode="auto">
          <a:xfrm>
            <a:off x="733741" y="2554784"/>
            <a:ext cx="6631047" cy="13995"/>
          </a:xfrm>
          <a:prstGeom prst="line">
            <a:avLst/>
          </a:prstGeom>
          <a:noFill/>
          <a:ln w="19050">
            <a:solidFill>
              <a:srgbClr val="FF8C00"/>
            </a:solidFill>
            <a:prstDash val="sysDash"/>
            <a:round/>
            <a:headEnd/>
            <a:tailEnd/>
          </a:ln>
        </p:spPr>
        <p:txBody>
          <a:bodyPr lIns="57002" tIns="28502" rIns="57002" bIns="28502"/>
          <a:lstStyle/>
          <a:p>
            <a:endParaRPr lang="en-US">
              <a:solidFill>
                <a:srgbClr val="FFFFFF"/>
              </a:solidFill>
              <a:latin typeface="Calibri" pitchFamily="34" charset="0"/>
              <a:cs typeface="Calibri" pitchFamily="34" charset="0"/>
            </a:endParaRPr>
          </a:p>
        </p:txBody>
      </p:sp>
      <p:sp>
        <p:nvSpPr>
          <p:cNvPr id="22541" name="Line 13"/>
          <p:cNvSpPr>
            <a:spLocks noChangeShapeType="1"/>
          </p:cNvSpPr>
          <p:nvPr/>
        </p:nvSpPr>
        <p:spPr bwMode="auto">
          <a:xfrm flipV="1">
            <a:off x="1554515" y="3074273"/>
            <a:ext cx="4125515" cy="896937"/>
          </a:xfrm>
          <a:prstGeom prst="line">
            <a:avLst/>
          </a:prstGeom>
          <a:noFill/>
          <a:ln w="41275">
            <a:solidFill>
              <a:schemeClr val="bg1">
                <a:lumMod val="20000"/>
                <a:lumOff val="80000"/>
              </a:schemeClr>
            </a:solidFill>
            <a:round/>
            <a:headEnd/>
            <a:tailEnd/>
          </a:ln>
        </p:spPr>
        <p:txBody>
          <a:bodyPr lIns="57002" tIns="28502" rIns="57002" bIns="28502"/>
          <a:lstStyle/>
          <a:p>
            <a:endParaRPr lang="en-US">
              <a:solidFill>
                <a:srgbClr val="FFFFFF"/>
              </a:solidFill>
              <a:latin typeface="Calibri" pitchFamily="34" charset="0"/>
              <a:cs typeface="Calibri" pitchFamily="34" charset="0"/>
            </a:endParaRPr>
          </a:p>
        </p:txBody>
      </p:sp>
      <p:sp>
        <p:nvSpPr>
          <p:cNvPr id="2064398" name="Rectangle 14"/>
          <p:cNvSpPr>
            <a:spLocks noChangeArrowheads="1"/>
          </p:cNvSpPr>
          <p:nvPr/>
        </p:nvSpPr>
        <p:spPr bwMode="auto">
          <a:xfrm>
            <a:off x="212911" y="-2"/>
            <a:ext cx="8928194" cy="1005411"/>
          </a:xfrm>
          <a:prstGeom prst="rect">
            <a:avLst/>
          </a:prstGeom>
          <a:noFill/>
          <a:ln w="9525">
            <a:noFill/>
            <a:miter lim="800000"/>
            <a:headEnd/>
            <a:tailEnd/>
          </a:ln>
          <a:effectLst/>
        </p:spPr>
        <p:txBody>
          <a:bodyPr lIns="81972" tIns="40984" rIns="81972" bIns="40984" anchor="ctr"/>
          <a:lstStyle/>
          <a:p>
            <a:pPr defTabSz="814701">
              <a:lnSpc>
                <a:spcPct val="90000"/>
              </a:lnSpc>
              <a:defRPr/>
            </a:pPr>
            <a:r>
              <a:rPr lang="en-US" sz="2800" dirty="0">
                <a:solidFill>
                  <a:srgbClr val="FFFFFF"/>
                </a:solidFill>
                <a:effectLst>
                  <a:outerShdw blurRad="38100" dist="38100" dir="2700000" algn="tl">
                    <a:srgbClr val="000000"/>
                  </a:outerShdw>
                </a:effectLst>
                <a:latin typeface="Intel Clear" panose="020B0604020203020204" pitchFamily="34" charset="0"/>
                <a:cs typeface="Calibri" pitchFamily="34" charset="0"/>
              </a:rPr>
              <a:t>Increasing Processor Performance</a:t>
            </a:r>
          </a:p>
          <a:p>
            <a:pPr defTabSz="814701">
              <a:lnSpc>
                <a:spcPct val="90000"/>
              </a:lnSpc>
              <a:defRPr/>
            </a:pPr>
            <a:r>
              <a:rPr lang="en-US" sz="1600" dirty="0">
                <a:solidFill>
                  <a:srgbClr val="FFFFFF"/>
                </a:solidFill>
                <a:latin typeface="Intel Clear" panose="020B0604020203020204" pitchFamily="34" charset="0"/>
                <a:cs typeface="Calibri" pitchFamily="34" charset="0"/>
              </a:rPr>
              <a:t>Through Many-Core Technologies for Highly Parallel Workloads</a:t>
            </a:r>
            <a:endParaRPr lang="en-US" sz="1800" dirty="0">
              <a:solidFill>
                <a:srgbClr val="FFFFFF"/>
              </a:solidFill>
              <a:latin typeface="Intel Clear" panose="020B0604020203020204" pitchFamily="34" charset="0"/>
              <a:cs typeface="Calibri" pitchFamily="34" charset="0"/>
            </a:endParaRPr>
          </a:p>
        </p:txBody>
      </p:sp>
      <p:sp>
        <p:nvSpPr>
          <p:cNvPr id="2064399" name="Text Box 15"/>
          <p:cNvSpPr txBox="1">
            <a:spLocks noChangeArrowheads="1"/>
          </p:cNvSpPr>
          <p:nvPr/>
        </p:nvSpPr>
        <p:spPr bwMode="auto">
          <a:xfrm>
            <a:off x="3705379" y="3513729"/>
            <a:ext cx="1600056" cy="240925"/>
          </a:xfrm>
          <a:prstGeom prst="rect">
            <a:avLst/>
          </a:prstGeom>
          <a:noFill/>
          <a:ln w="12700">
            <a:noFill/>
            <a:miter lim="800000"/>
            <a:headEnd/>
            <a:tailEnd/>
          </a:ln>
          <a:effectLst/>
        </p:spPr>
        <p:txBody>
          <a:bodyPr wrap="none" lIns="81439" tIns="40716" rIns="81439" bIns="40716" anchorCtr="1">
            <a:spAutoFit/>
          </a:bodyPr>
          <a:lstStyle/>
          <a:p>
            <a:pPr algn="r" defTabSz="814701" eaLnBrk="0" hangingPunct="0">
              <a:lnSpc>
                <a:spcPct val="90000"/>
              </a:lnSpc>
              <a:defRPr/>
            </a:pPr>
            <a:r>
              <a:rPr lang="en-US" sz="1100" dirty="0">
                <a:solidFill>
                  <a:srgbClr val="FFFFFF"/>
                </a:solidFill>
                <a:effectLst>
                  <a:outerShdw blurRad="38100" dist="38100" dir="2700000" algn="tl">
                    <a:srgbClr val="000000"/>
                  </a:outerShdw>
                </a:effectLst>
                <a:latin typeface="Calibri" pitchFamily="34" charset="0"/>
                <a:cs typeface="Calibri" pitchFamily="34" charset="0"/>
              </a:rPr>
              <a:t>Pentium® II Architecture</a:t>
            </a:r>
          </a:p>
        </p:txBody>
      </p:sp>
      <p:sp>
        <p:nvSpPr>
          <p:cNvPr id="2064400" name="Text Box 16"/>
          <p:cNvSpPr txBox="1">
            <a:spLocks noChangeArrowheads="1"/>
          </p:cNvSpPr>
          <p:nvPr/>
        </p:nvSpPr>
        <p:spPr bwMode="auto">
          <a:xfrm>
            <a:off x="3624184" y="2954137"/>
            <a:ext cx="1843484" cy="240925"/>
          </a:xfrm>
          <a:prstGeom prst="rect">
            <a:avLst/>
          </a:prstGeom>
          <a:noFill/>
          <a:ln w="12700">
            <a:noFill/>
            <a:miter lim="800000"/>
            <a:headEnd/>
            <a:tailEnd/>
          </a:ln>
          <a:effectLst/>
        </p:spPr>
        <p:txBody>
          <a:bodyPr lIns="81439" tIns="40716" rIns="81439" bIns="40716" anchorCtr="1">
            <a:spAutoFit/>
          </a:bodyPr>
          <a:lstStyle/>
          <a:p>
            <a:pPr algn="r" defTabSz="814701" eaLnBrk="0" hangingPunct="0">
              <a:lnSpc>
                <a:spcPct val="90000"/>
              </a:lnSpc>
              <a:defRPr/>
            </a:pPr>
            <a:r>
              <a:rPr lang="en-US" sz="1100">
                <a:solidFill>
                  <a:srgbClr val="FFFFFF"/>
                </a:solidFill>
                <a:effectLst>
                  <a:outerShdw blurRad="38100" dist="38100" dir="2700000" algn="tl">
                    <a:srgbClr val="000000"/>
                  </a:outerShdw>
                </a:effectLst>
                <a:latin typeface="Calibri" pitchFamily="34" charset="0"/>
                <a:cs typeface="Calibri" pitchFamily="34" charset="0"/>
              </a:rPr>
              <a:t>Pentium® 4 Architecture</a:t>
            </a:r>
          </a:p>
        </p:txBody>
      </p:sp>
      <p:sp>
        <p:nvSpPr>
          <p:cNvPr id="2064401" name="Text Box 17"/>
          <p:cNvSpPr txBox="1">
            <a:spLocks noChangeArrowheads="1"/>
          </p:cNvSpPr>
          <p:nvPr/>
        </p:nvSpPr>
        <p:spPr bwMode="auto">
          <a:xfrm>
            <a:off x="3157346" y="3697285"/>
            <a:ext cx="1494742" cy="240925"/>
          </a:xfrm>
          <a:prstGeom prst="rect">
            <a:avLst/>
          </a:prstGeom>
          <a:noFill/>
          <a:ln w="12700">
            <a:noFill/>
            <a:miter lim="800000"/>
            <a:headEnd/>
            <a:tailEnd/>
          </a:ln>
          <a:effectLst/>
        </p:spPr>
        <p:txBody>
          <a:bodyPr wrap="none" lIns="81439" tIns="40716" rIns="81439" bIns="40716" anchorCtr="1">
            <a:spAutoFit/>
          </a:bodyPr>
          <a:lstStyle/>
          <a:p>
            <a:pPr algn="r" defTabSz="814701" eaLnBrk="0" hangingPunct="0">
              <a:lnSpc>
                <a:spcPct val="90000"/>
              </a:lnSpc>
              <a:defRPr/>
            </a:pPr>
            <a:r>
              <a:rPr lang="en-US" sz="1100">
                <a:solidFill>
                  <a:srgbClr val="FFFFFF"/>
                </a:solidFill>
                <a:effectLst>
                  <a:outerShdw blurRad="38100" dist="38100" dir="2700000" algn="tl">
                    <a:srgbClr val="000000"/>
                  </a:outerShdw>
                </a:effectLst>
                <a:latin typeface="Calibri" pitchFamily="34" charset="0"/>
                <a:cs typeface="Calibri" pitchFamily="34" charset="0"/>
              </a:rPr>
              <a:t>Pentium® Architecture</a:t>
            </a:r>
          </a:p>
        </p:txBody>
      </p:sp>
      <p:sp>
        <p:nvSpPr>
          <p:cNvPr id="2064402" name="Text Box 18"/>
          <p:cNvSpPr txBox="1">
            <a:spLocks noChangeArrowheads="1"/>
          </p:cNvSpPr>
          <p:nvPr/>
        </p:nvSpPr>
        <p:spPr bwMode="auto">
          <a:xfrm>
            <a:off x="2490261" y="3835199"/>
            <a:ext cx="383832" cy="240925"/>
          </a:xfrm>
          <a:prstGeom prst="rect">
            <a:avLst/>
          </a:prstGeom>
          <a:noFill/>
          <a:ln w="12700">
            <a:noFill/>
            <a:miter lim="800000"/>
            <a:headEnd/>
            <a:tailEnd/>
          </a:ln>
          <a:effectLst/>
        </p:spPr>
        <p:txBody>
          <a:bodyPr wrap="none" lIns="81439" tIns="40716" rIns="81439" bIns="40716" anchorCtr="1">
            <a:spAutoFit/>
          </a:bodyPr>
          <a:lstStyle/>
          <a:p>
            <a:pPr algn="r" defTabSz="814701" eaLnBrk="0" hangingPunct="0">
              <a:lnSpc>
                <a:spcPct val="90000"/>
              </a:lnSpc>
              <a:defRPr/>
            </a:pPr>
            <a:r>
              <a:rPr lang="en-US" sz="1100">
                <a:solidFill>
                  <a:srgbClr val="FFFFFF"/>
                </a:solidFill>
                <a:effectLst>
                  <a:outerShdw blurRad="38100" dist="38100" dir="2700000" algn="tl">
                    <a:srgbClr val="000000"/>
                  </a:outerShdw>
                </a:effectLst>
                <a:latin typeface="Calibri" pitchFamily="34" charset="0"/>
                <a:cs typeface="Calibri" pitchFamily="34" charset="0"/>
              </a:rPr>
              <a:t>486</a:t>
            </a:r>
          </a:p>
        </p:txBody>
      </p:sp>
      <p:sp>
        <p:nvSpPr>
          <p:cNvPr id="2064403" name="Text Box 19"/>
          <p:cNvSpPr txBox="1">
            <a:spLocks noChangeArrowheads="1"/>
          </p:cNvSpPr>
          <p:nvPr/>
        </p:nvSpPr>
        <p:spPr bwMode="auto">
          <a:xfrm>
            <a:off x="1590351" y="3955250"/>
            <a:ext cx="383832" cy="240925"/>
          </a:xfrm>
          <a:prstGeom prst="rect">
            <a:avLst/>
          </a:prstGeom>
          <a:noFill/>
          <a:ln w="12700">
            <a:noFill/>
            <a:miter lim="800000"/>
            <a:headEnd/>
            <a:tailEnd/>
          </a:ln>
          <a:effectLst/>
        </p:spPr>
        <p:txBody>
          <a:bodyPr wrap="none" lIns="81439" tIns="40716" rIns="81439" bIns="40716" anchorCtr="1">
            <a:spAutoFit/>
          </a:bodyPr>
          <a:lstStyle/>
          <a:p>
            <a:pPr algn="r" defTabSz="814701" eaLnBrk="0" hangingPunct="0">
              <a:lnSpc>
                <a:spcPct val="90000"/>
              </a:lnSpc>
              <a:defRPr/>
            </a:pPr>
            <a:r>
              <a:rPr lang="en-US" sz="1100" dirty="0">
                <a:solidFill>
                  <a:srgbClr val="FFFFFF"/>
                </a:solidFill>
                <a:effectLst>
                  <a:outerShdw blurRad="38100" dist="38100" dir="2700000" algn="tl">
                    <a:srgbClr val="000000"/>
                  </a:outerShdw>
                </a:effectLst>
                <a:latin typeface="Calibri" pitchFamily="34" charset="0"/>
                <a:cs typeface="Calibri" pitchFamily="34" charset="0"/>
              </a:rPr>
              <a:t>386</a:t>
            </a:r>
          </a:p>
        </p:txBody>
      </p:sp>
      <p:sp>
        <p:nvSpPr>
          <p:cNvPr id="2064404" name="Text Box 20"/>
          <p:cNvSpPr txBox="1">
            <a:spLocks noChangeArrowheads="1"/>
          </p:cNvSpPr>
          <p:nvPr/>
        </p:nvSpPr>
        <p:spPr bwMode="auto">
          <a:xfrm>
            <a:off x="5472591" y="3185742"/>
            <a:ext cx="1291368" cy="240925"/>
          </a:xfrm>
          <a:prstGeom prst="rect">
            <a:avLst/>
          </a:prstGeom>
          <a:noFill/>
          <a:ln w="12700">
            <a:noFill/>
            <a:miter lim="800000"/>
            <a:headEnd/>
            <a:tailEnd/>
          </a:ln>
          <a:effectLst/>
        </p:spPr>
        <p:txBody>
          <a:bodyPr wrap="none" lIns="81439" tIns="40716" rIns="81439" bIns="40716" anchorCtr="1">
            <a:spAutoFit/>
          </a:bodyPr>
          <a:lstStyle/>
          <a:p>
            <a:pPr algn="r" defTabSz="814701" eaLnBrk="0" hangingPunct="0">
              <a:lnSpc>
                <a:spcPct val="90000"/>
              </a:lnSpc>
              <a:defRPr/>
            </a:pPr>
            <a:r>
              <a:rPr lang="en-US" sz="1100" dirty="0">
                <a:solidFill>
                  <a:srgbClr val="DFE6F1"/>
                </a:solidFill>
                <a:effectLst>
                  <a:outerShdw blurRad="38100" dist="38100" dir="2700000" algn="tl">
                    <a:srgbClr val="000000"/>
                  </a:outerShdw>
                </a:effectLst>
                <a:latin typeface="Calibri" pitchFamily="34" charset="0"/>
                <a:cs typeface="Calibri" pitchFamily="34" charset="0"/>
              </a:rPr>
              <a:t>Intel® Core™ </a:t>
            </a:r>
            <a:r>
              <a:rPr lang="en-US" sz="1100" dirty="0" err="1">
                <a:solidFill>
                  <a:srgbClr val="DFE6F1"/>
                </a:solidFill>
                <a:effectLst>
                  <a:outerShdw blurRad="38100" dist="38100" dir="2700000" algn="tl">
                    <a:srgbClr val="000000"/>
                  </a:outerShdw>
                </a:effectLst>
                <a:latin typeface="Calibri" pitchFamily="34" charset="0"/>
                <a:cs typeface="Calibri" pitchFamily="34" charset="0"/>
              </a:rPr>
              <a:t>uArch</a:t>
            </a:r>
            <a:endParaRPr lang="en-US" sz="1100" dirty="0">
              <a:solidFill>
                <a:srgbClr val="DFE6F1"/>
              </a:solidFill>
              <a:effectLst>
                <a:outerShdw blurRad="38100" dist="38100" dir="2700000" algn="tl">
                  <a:srgbClr val="000000"/>
                </a:outerShdw>
              </a:effectLst>
              <a:latin typeface="Calibri" pitchFamily="34" charset="0"/>
              <a:cs typeface="Calibri" pitchFamily="34" charset="0"/>
            </a:endParaRPr>
          </a:p>
        </p:txBody>
      </p:sp>
      <p:sp>
        <p:nvSpPr>
          <p:cNvPr id="22549" name="Line 21"/>
          <p:cNvSpPr>
            <a:spLocks noChangeShapeType="1"/>
          </p:cNvSpPr>
          <p:nvPr/>
        </p:nvSpPr>
        <p:spPr bwMode="auto">
          <a:xfrm>
            <a:off x="729825" y="4371975"/>
            <a:ext cx="6601180" cy="13735"/>
          </a:xfrm>
          <a:prstGeom prst="line">
            <a:avLst/>
          </a:prstGeom>
          <a:noFill/>
          <a:ln w="38100">
            <a:solidFill>
              <a:srgbClr val="FFFFFF"/>
            </a:solidFill>
            <a:round/>
            <a:headEnd/>
            <a:tailEnd/>
          </a:ln>
        </p:spPr>
        <p:txBody>
          <a:bodyPr lIns="57002" tIns="28502" rIns="57002" bIns="28502"/>
          <a:lstStyle/>
          <a:p>
            <a:endParaRPr lang="en-US">
              <a:solidFill>
                <a:srgbClr val="FFFFFF"/>
              </a:solidFill>
              <a:latin typeface="Calibri" pitchFamily="34" charset="0"/>
              <a:cs typeface="Calibri" pitchFamily="34" charset="0"/>
            </a:endParaRPr>
          </a:p>
        </p:txBody>
      </p:sp>
      <p:sp>
        <p:nvSpPr>
          <p:cNvPr id="22550" name="Freeform 22"/>
          <p:cNvSpPr>
            <a:spLocks/>
          </p:cNvSpPr>
          <p:nvPr/>
        </p:nvSpPr>
        <p:spPr bwMode="auto">
          <a:xfrm>
            <a:off x="3187628" y="3595087"/>
            <a:ext cx="108148" cy="54570"/>
          </a:xfrm>
          <a:custGeom>
            <a:avLst/>
            <a:gdLst>
              <a:gd name="T0" fmla="*/ 2147483647 w 76"/>
              <a:gd name="T1" fmla="*/ 0 h 76"/>
              <a:gd name="T2" fmla="*/ 2147483647 w 76"/>
              <a:gd name="T3" fmla="*/ 2147483647 h 76"/>
              <a:gd name="T4" fmla="*/ 2147483647 w 76"/>
              <a:gd name="T5" fmla="*/ 2147483647 h 76"/>
              <a:gd name="T6" fmla="*/ 0 w 76"/>
              <a:gd name="T7" fmla="*/ 2147483647 h 76"/>
              <a:gd name="T8" fmla="*/ 2147483647 w 76"/>
              <a:gd name="T9" fmla="*/ 0 h 76"/>
              <a:gd name="T10" fmla="*/ 0 60000 65536"/>
              <a:gd name="T11" fmla="*/ 0 60000 65536"/>
              <a:gd name="T12" fmla="*/ 0 60000 65536"/>
              <a:gd name="T13" fmla="*/ 0 60000 65536"/>
              <a:gd name="T14" fmla="*/ 0 60000 65536"/>
              <a:gd name="T15" fmla="*/ 0 w 76"/>
              <a:gd name="T16" fmla="*/ 0 h 76"/>
              <a:gd name="T17" fmla="*/ 76 w 76"/>
              <a:gd name="T18" fmla="*/ 76 h 76"/>
            </a:gdLst>
            <a:ahLst/>
            <a:cxnLst>
              <a:cxn ang="T10">
                <a:pos x="T0" y="T1"/>
              </a:cxn>
              <a:cxn ang="T11">
                <a:pos x="T2" y="T3"/>
              </a:cxn>
              <a:cxn ang="T12">
                <a:pos x="T4" y="T5"/>
              </a:cxn>
              <a:cxn ang="T13">
                <a:pos x="T6" y="T7"/>
              </a:cxn>
              <a:cxn ang="T14">
                <a:pos x="T8" y="T9"/>
              </a:cxn>
            </a:cxnLst>
            <a:rect l="T15" t="T16" r="T17" b="T18"/>
            <a:pathLst>
              <a:path w="76" h="76">
                <a:moveTo>
                  <a:pt x="38" y="0"/>
                </a:moveTo>
                <a:lnTo>
                  <a:pt x="76" y="38"/>
                </a:lnTo>
                <a:lnTo>
                  <a:pt x="38" y="76"/>
                </a:lnTo>
                <a:lnTo>
                  <a:pt x="0" y="38"/>
                </a:lnTo>
                <a:lnTo>
                  <a:pt x="38" y="0"/>
                </a:lnTo>
                <a:close/>
              </a:path>
            </a:pathLst>
          </a:custGeom>
          <a:solidFill>
            <a:srgbClr val="FFFFFF"/>
          </a:solidFill>
          <a:ln w="7938">
            <a:solidFill>
              <a:srgbClr val="FFFFFF"/>
            </a:solidFill>
            <a:round/>
            <a:headEnd/>
            <a:tailEnd/>
          </a:ln>
        </p:spPr>
        <p:txBody>
          <a:bodyPr lIns="57002" tIns="28502" rIns="57002" bIns="28502"/>
          <a:lstStyle/>
          <a:p>
            <a:endParaRPr lang="en-US">
              <a:solidFill>
                <a:srgbClr val="FFFFFF"/>
              </a:solidFill>
              <a:latin typeface="Calibri" pitchFamily="34" charset="0"/>
              <a:cs typeface="Calibri" pitchFamily="34" charset="0"/>
            </a:endParaRPr>
          </a:p>
        </p:txBody>
      </p:sp>
      <p:sp>
        <p:nvSpPr>
          <p:cNvPr id="22551" name="Freeform 23"/>
          <p:cNvSpPr>
            <a:spLocks/>
          </p:cNvSpPr>
          <p:nvPr/>
        </p:nvSpPr>
        <p:spPr bwMode="auto">
          <a:xfrm>
            <a:off x="3454524" y="3520676"/>
            <a:ext cx="117078" cy="91282"/>
          </a:xfrm>
          <a:custGeom>
            <a:avLst/>
            <a:gdLst>
              <a:gd name="T0" fmla="*/ 2147483647 w 77"/>
              <a:gd name="T1" fmla="*/ 0 h 77"/>
              <a:gd name="T2" fmla="*/ 2147483647 w 77"/>
              <a:gd name="T3" fmla="*/ 2147483647 h 77"/>
              <a:gd name="T4" fmla="*/ 2147483647 w 77"/>
              <a:gd name="T5" fmla="*/ 2147483647 h 77"/>
              <a:gd name="T6" fmla="*/ 0 w 77"/>
              <a:gd name="T7" fmla="*/ 2147483647 h 77"/>
              <a:gd name="T8" fmla="*/ 2147483647 w 77"/>
              <a:gd name="T9" fmla="*/ 0 h 77"/>
              <a:gd name="T10" fmla="*/ 0 60000 65536"/>
              <a:gd name="T11" fmla="*/ 0 60000 65536"/>
              <a:gd name="T12" fmla="*/ 0 60000 65536"/>
              <a:gd name="T13" fmla="*/ 0 60000 65536"/>
              <a:gd name="T14" fmla="*/ 0 60000 65536"/>
              <a:gd name="T15" fmla="*/ 0 w 77"/>
              <a:gd name="T16" fmla="*/ 0 h 77"/>
              <a:gd name="T17" fmla="*/ 77 w 77"/>
              <a:gd name="T18" fmla="*/ 77 h 77"/>
            </a:gdLst>
            <a:ahLst/>
            <a:cxnLst>
              <a:cxn ang="T10">
                <a:pos x="T0" y="T1"/>
              </a:cxn>
              <a:cxn ang="T11">
                <a:pos x="T2" y="T3"/>
              </a:cxn>
              <a:cxn ang="T12">
                <a:pos x="T4" y="T5"/>
              </a:cxn>
              <a:cxn ang="T13">
                <a:pos x="T6" y="T7"/>
              </a:cxn>
              <a:cxn ang="T14">
                <a:pos x="T8" y="T9"/>
              </a:cxn>
            </a:cxnLst>
            <a:rect l="T15" t="T16" r="T17" b="T18"/>
            <a:pathLst>
              <a:path w="77" h="77">
                <a:moveTo>
                  <a:pt x="39" y="0"/>
                </a:moveTo>
                <a:lnTo>
                  <a:pt x="77" y="38"/>
                </a:lnTo>
                <a:lnTo>
                  <a:pt x="39" y="77"/>
                </a:lnTo>
                <a:lnTo>
                  <a:pt x="0" y="38"/>
                </a:lnTo>
                <a:lnTo>
                  <a:pt x="39" y="0"/>
                </a:lnTo>
                <a:close/>
              </a:path>
            </a:pathLst>
          </a:custGeom>
          <a:solidFill>
            <a:srgbClr val="FFFFFF"/>
          </a:solidFill>
          <a:ln w="7938">
            <a:solidFill>
              <a:srgbClr val="FFFFFF"/>
            </a:solidFill>
            <a:round/>
            <a:headEnd/>
            <a:tailEnd/>
          </a:ln>
        </p:spPr>
        <p:txBody>
          <a:bodyPr lIns="57002" tIns="28502" rIns="57002" bIns="28502"/>
          <a:lstStyle/>
          <a:p>
            <a:endParaRPr lang="en-US">
              <a:solidFill>
                <a:srgbClr val="FFFFFF"/>
              </a:solidFill>
              <a:latin typeface="Calibri" pitchFamily="34" charset="0"/>
              <a:cs typeface="Calibri" pitchFamily="34" charset="0"/>
            </a:endParaRPr>
          </a:p>
        </p:txBody>
      </p:sp>
      <p:sp>
        <p:nvSpPr>
          <p:cNvPr id="22552" name="Freeform 24"/>
          <p:cNvSpPr>
            <a:spLocks/>
          </p:cNvSpPr>
          <p:nvPr/>
        </p:nvSpPr>
        <p:spPr bwMode="auto">
          <a:xfrm>
            <a:off x="4094487" y="3321242"/>
            <a:ext cx="120055" cy="89298"/>
          </a:xfrm>
          <a:custGeom>
            <a:avLst/>
            <a:gdLst>
              <a:gd name="T0" fmla="*/ 2147483647 w 77"/>
              <a:gd name="T1" fmla="*/ 0 h 76"/>
              <a:gd name="T2" fmla="*/ 2147483647 w 77"/>
              <a:gd name="T3" fmla="*/ 2147483647 h 76"/>
              <a:gd name="T4" fmla="*/ 2147483647 w 77"/>
              <a:gd name="T5" fmla="*/ 2147483647 h 76"/>
              <a:gd name="T6" fmla="*/ 0 w 77"/>
              <a:gd name="T7" fmla="*/ 2147483647 h 76"/>
              <a:gd name="T8" fmla="*/ 2147483647 w 77"/>
              <a:gd name="T9" fmla="*/ 0 h 76"/>
              <a:gd name="T10" fmla="*/ 0 60000 65536"/>
              <a:gd name="T11" fmla="*/ 0 60000 65536"/>
              <a:gd name="T12" fmla="*/ 0 60000 65536"/>
              <a:gd name="T13" fmla="*/ 0 60000 65536"/>
              <a:gd name="T14" fmla="*/ 0 60000 65536"/>
              <a:gd name="T15" fmla="*/ 0 w 77"/>
              <a:gd name="T16" fmla="*/ 0 h 76"/>
              <a:gd name="T17" fmla="*/ 77 w 77"/>
              <a:gd name="T18" fmla="*/ 76 h 76"/>
            </a:gdLst>
            <a:ahLst/>
            <a:cxnLst>
              <a:cxn ang="T10">
                <a:pos x="T0" y="T1"/>
              </a:cxn>
              <a:cxn ang="T11">
                <a:pos x="T2" y="T3"/>
              </a:cxn>
              <a:cxn ang="T12">
                <a:pos x="T4" y="T5"/>
              </a:cxn>
              <a:cxn ang="T13">
                <a:pos x="T6" y="T7"/>
              </a:cxn>
              <a:cxn ang="T14">
                <a:pos x="T8" y="T9"/>
              </a:cxn>
            </a:cxnLst>
            <a:rect l="T15" t="T16" r="T17" b="T18"/>
            <a:pathLst>
              <a:path w="77" h="76">
                <a:moveTo>
                  <a:pt x="39" y="0"/>
                </a:moveTo>
                <a:lnTo>
                  <a:pt x="77" y="38"/>
                </a:lnTo>
                <a:lnTo>
                  <a:pt x="39" y="76"/>
                </a:lnTo>
                <a:lnTo>
                  <a:pt x="0" y="38"/>
                </a:lnTo>
                <a:lnTo>
                  <a:pt x="39" y="0"/>
                </a:lnTo>
                <a:close/>
              </a:path>
            </a:pathLst>
          </a:custGeom>
          <a:solidFill>
            <a:srgbClr val="FFFFFF"/>
          </a:solidFill>
          <a:ln w="7938">
            <a:solidFill>
              <a:srgbClr val="FFFFFF"/>
            </a:solidFill>
            <a:round/>
            <a:headEnd/>
            <a:tailEnd/>
          </a:ln>
        </p:spPr>
        <p:txBody>
          <a:bodyPr lIns="57002" tIns="28502" rIns="57002" bIns="28502"/>
          <a:lstStyle/>
          <a:p>
            <a:endParaRPr lang="en-US">
              <a:solidFill>
                <a:srgbClr val="FFFFFF"/>
              </a:solidFill>
              <a:latin typeface="Calibri" pitchFamily="34" charset="0"/>
              <a:cs typeface="Calibri" pitchFamily="34" charset="0"/>
            </a:endParaRPr>
          </a:p>
        </p:txBody>
      </p:sp>
      <p:sp>
        <p:nvSpPr>
          <p:cNvPr id="2064425" name="Rectangle 41"/>
          <p:cNvSpPr>
            <a:spLocks noChangeArrowheads="1"/>
          </p:cNvSpPr>
          <p:nvPr/>
        </p:nvSpPr>
        <p:spPr bwMode="auto">
          <a:xfrm rot="21600000">
            <a:off x="332704" y="1121358"/>
            <a:ext cx="1630655" cy="246221"/>
          </a:xfrm>
          <a:prstGeom prst="rect">
            <a:avLst/>
          </a:prstGeom>
          <a:noFill/>
          <a:ln w="9525">
            <a:noFill/>
            <a:miter lim="800000"/>
            <a:headEnd/>
            <a:tailEnd/>
          </a:ln>
        </p:spPr>
        <p:txBody>
          <a:bodyPr wrap="none" lIns="0" tIns="0" rIns="0" bIns="0">
            <a:spAutoFit/>
          </a:bodyPr>
          <a:lstStyle/>
          <a:p>
            <a:pPr defTabSz="814701">
              <a:defRPr/>
            </a:pPr>
            <a:r>
              <a:rPr lang="en-US" sz="1600" dirty="0">
                <a:solidFill>
                  <a:srgbClr val="FFFFFF"/>
                </a:solidFill>
                <a:effectLst>
                  <a:outerShdw blurRad="38100" dist="38100" dir="2700000" algn="tl">
                    <a:srgbClr val="000000"/>
                  </a:outerShdw>
                </a:effectLst>
                <a:latin typeface="Arial"/>
                <a:cs typeface="Arial"/>
              </a:rPr>
              <a:t>FLOPS</a:t>
            </a:r>
            <a:r>
              <a:rPr lang="en-US" sz="1600" dirty="0" smtClean="0">
                <a:solidFill>
                  <a:srgbClr val="FFFFFF"/>
                </a:solidFill>
                <a:effectLst>
                  <a:outerShdw blurRad="38100" dist="38100" dir="2700000" algn="tl">
                    <a:srgbClr val="000000"/>
                  </a:outerShdw>
                </a:effectLst>
                <a:latin typeface="Arial"/>
                <a:cs typeface="Arial"/>
              </a:rPr>
              <a:t>/processor</a:t>
            </a:r>
            <a:endParaRPr lang="en-US" sz="1600" dirty="0">
              <a:solidFill>
                <a:srgbClr val="FFFFFF"/>
              </a:solidFill>
              <a:effectLst>
                <a:outerShdw blurRad="38100" dist="38100" dir="2700000" algn="tl">
                  <a:srgbClr val="000000"/>
                </a:outerShdw>
              </a:effectLst>
              <a:latin typeface="Arial"/>
              <a:cs typeface="Arial"/>
            </a:endParaRPr>
          </a:p>
        </p:txBody>
      </p:sp>
      <p:sp>
        <p:nvSpPr>
          <p:cNvPr id="2064426" name="Text Box 42"/>
          <p:cNvSpPr txBox="1">
            <a:spLocks noChangeArrowheads="1"/>
          </p:cNvSpPr>
          <p:nvPr/>
        </p:nvSpPr>
        <p:spPr bwMode="auto">
          <a:xfrm>
            <a:off x="2467003" y="3233937"/>
            <a:ext cx="1636406" cy="240925"/>
          </a:xfrm>
          <a:prstGeom prst="rect">
            <a:avLst/>
          </a:prstGeom>
          <a:noFill/>
          <a:ln w="12700">
            <a:noFill/>
            <a:miter lim="800000"/>
            <a:headEnd/>
            <a:tailEnd/>
          </a:ln>
          <a:effectLst/>
        </p:spPr>
        <p:txBody>
          <a:bodyPr wrap="none" lIns="81439" tIns="40716" rIns="81439" bIns="40716" anchorCtr="1">
            <a:spAutoFit/>
          </a:bodyPr>
          <a:lstStyle/>
          <a:p>
            <a:pPr algn="r" defTabSz="814701" eaLnBrk="0" hangingPunct="0">
              <a:lnSpc>
                <a:spcPct val="90000"/>
              </a:lnSpc>
              <a:defRPr/>
            </a:pPr>
            <a:r>
              <a:rPr lang="en-US" sz="1100">
                <a:solidFill>
                  <a:srgbClr val="FFFFFF"/>
                </a:solidFill>
                <a:effectLst>
                  <a:outerShdw blurRad="38100" dist="38100" dir="2700000" algn="tl">
                    <a:srgbClr val="000000"/>
                  </a:outerShdw>
                </a:effectLst>
                <a:latin typeface="Calibri" pitchFamily="34" charset="0"/>
                <a:cs typeface="Calibri" pitchFamily="34" charset="0"/>
              </a:rPr>
              <a:t>Pentium® III Architecture</a:t>
            </a:r>
          </a:p>
        </p:txBody>
      </p:sp>
      <p:sp>
        <p:nvSpPr>
          <p:cNvPr id="22571" name="Line 43"/>
          <p:cNvSpPr>
            <a:spLocks noChangeShapeType="1"/>
          </p:cNvSpPr>
          <p:nvPr/>
        </p:nvSpPr>
        <p:spPr bwMode="auto">
          <a:xfrm>
            <a:off x="1544555" y="3942352"/>
            <a:ext cx="0" cy="0"/>
          </a:xfrm>
          <a:prstGeom prst="line">
            <a:avLst/>
          </a:prstGeom>
          <a:noFill/>
          <a:ln w="9525">
            <a:solidFill>
              <a:schemeClr val="tx1"/>
            </a:solidFill>
            <a:round/>
            <a:headEnd/>
            <a:tailEnd type="triangle" w="med" len="med"/>
          </a:ln>
        </p:spPr>
        <p:txBody>
          <a:bodyPr lIns="57002" tIns="28502" rIns="57002" bIns="28502"/>
          <a:lstStyle/>
          <a:p>
            <a:endParaRPr lang="en-US">
              <a:solidFill>
                <a:srgbClr val="FFFFFF"/>
              </a:solidFill>
              <a:latin typeface="Calibri" pitchFamily="34" charset="0"/>
              <a:cs typeface="Calibri" pitchFamily="34" charset="0"/>
            </a:endParaRPr>
          </a:p>
        </p:txBody>
      </p:sp>
      <p:sp>
        <p:nvSpPr>
          <p:cNvPr id="2064428" name="Text Box 44"/>
          <p:cNvSpPr txBox="1">
            <a:spLocks noChangeArrowheads="1"/>
          </p:cNvSpPr>
          <p:nvPr/>
        </p:nvSpPr>
        <p:spPr bwMode="auto">
          <a:xfrm>
            <a:off x="714610" y="2236567"/>
            <a:ext cx="740172" cy="301518"/>
          </a:xfrm>
          <a:prstGeom prst="rect">
            <a:avLst/>
          </a:prstGeom>
          <a:noFill/>
          <a:ln w="44450" algn="ctr">
            <a:noFill/>
            <a:miter lim="800000"/>
            <a:headEnd/>
            <a:tailEnd/>
          </a:ln>
          <a:effectLst/>
        </p:spPr>
        <p:txBody>
          <a:bodyPr lIns="81439" tIns="40716" rIns="81439" bIns="40716">
            <a:spAutoFit/>
          </a:bodyPr>
          <a:lstStyle/>
          <a:p>
            <a:pPr defTabSz="814701">
              <a:spcBef>
                <a:spcPct val="50000"/>
              </a:spcBef>
              <a:defRPr/>
            </a:pPr>
            <a:r>
              <a:rPr lang="en-US" i="1" dirty="0">
                <a:solidFill>
                  <a:srgbClr val="FFFFFF"/>
                </a:solidFill>
                <a:effectLst>
                  <a:outerShdw blurRad="38100" dist="38100" dir="2700000" algn="tl">
                    <a:srgbClr val="000000"/>
                  </a:outerShdw>
                </a:effectLst>
                <a:latin typeface="Calibri" pitchFamily="34" charset="0"/>
                <a:cs typeface="Calibri" pitchFamily="34" charset="0"/>
              </a:rPr>
              <a:t>TFLOPS</a:t>
            </a:r>
          </a:p>
        </p:txBody>
      </p:sp>
      <p:sp>
        <p:nvSpPr>
          <p:cNvPr id="22575" name="Oval 47"/>
          <p:cNvSpPr>
            <a:spLocks noChangeArrowheads="1"/>
          </p:cNvSpPr>
          <p:nvPr/>
        </p:nvSpPr>
        <p:spPr bwMode="auto">
          <a:xfrm>
            <a:off x="3433680" y="3494875"/>
            <a:ext cx="154782" cy="142874"/>
          </a:xfrm>
          <a:prstGeom prst="ellipse">
            <a:avLst/>
          </a:prstGeom>
          <a:solidFill>
            <a:schemeClr val="bg1">
              <a:lumMod val="60000"/>
              <a:lumOff val="40000"/>
            </a:schemeClr>
          </a:solidFill>
          <a:ln>
            <a:headEnd/>
            <a:tailEnd/>
          </a:ln>
        </p:spPr>
        <p:style>
          <a:lnRef idx="0">
            <a:schemeClr val="accent3"/>
          </a:lnRef>
          <a:fillRef idx="3">
            <a:schemeClr val="accent3"/>
          </a:fillRef>
          <a:effectRef idx="3">
            <a:schemeClr val="accent3"/>
          </a:effectRef>
          <a:fontRef idx="minor">
            <a:schemeClr val="lt1"/>
          </a:fontRef>
        </p:style>
        <p:txBody>
          <a:bodyPr wrap="none" lIns="57002" tIns="28502" rIns="57002" bIns="28502" anchor="ctr"/>
          <a:lstStyle/>
          <a:p>
            <a:endParaRPr lang="en-US">
              <a:solidFill>
                <a:srgbClr val="FFFFFF"/>
              </a:solidFill>
              <a:latin typeface="Calibri" pitchFamily="34" charset="0"/>
              <a:cs typeface="Calibri" pitchFamily="34" charset="0"/>
            </a:endParaRPr>
          </a:p>
        </p:txBody>
      </p:sp>
      <p:sp>
        <p:nvSpPr>
          <p:cNvPr id="22576" name="Oval 48"/>
          <p:cNvSpPr>
            <a:spLocks noChangeArrowheads="1"/>
          </p:cNvSpPr>
          <p:nvPr/>
        </p:nvSpPr>
        <p:spPr bwMode="auto">
          <a:xfrm>
            <a:off x="3159835" y="3566314"/>
            <a:ext cx="154782" cy="142874"/>
          </a:xfrm>
          <a:prstGeom prst="ellipse">
            <a:avLst/>
          </a:prstGeom>
          <a:solidFill>
            <a:schemeClr val="bg1">
              <a:lumMod val="60000"/>
              <a:lumOff val="40000"/>
            </a:schemeClr>
          </a:solidFill>
          <a:ln>
            <a:headEnd/>
            <a:tailEnd/>
          </a:ln>
        </p:spPr>
        <p:style>
          <a:lnRef idx="0">
            <a:schemeClr val="accent3"/>
          </a:lnRef>
          <a:fillRef idx="3">
            <a:schemeClr val="accent3"/>
          </a:fillRef>
          <a:effectRef idx="3">
            <a:schemeClr val="accent3"/>
          </a:effectRef>
          <a:fontRef idx="minor">
            <a:schemeClr val="lt1"/>
          </a:fontRef>
        </p:style>
        <p:txBody>
          <a:bodyPr wrap="none" lIns="57002" tIns="28502" rIns="57002" bIns="28502" anchor="ctr"/>
          <a:lstStyle/>
          <a:p>
            <a:endParaRPr lang="en-US">
              <a:solidFill>
                <a:srgbClr val="FFFFFF"/>
              </a:solidFill>
              <a:latin typeface="Calibri" pitchFamily="34" charset="0"/>
              <a:cs typeface="Calibri" pitchFamily="34" charset="0"/>
            </a:endParaRPr>
          </a:p>
        </p:txBody>
      </p:sp>
      <p:sp>
        <p:nvSpPr>
          <p:cNvPr id="22577" name="Oval 49"/>
          <p:cNvSpPr>
            <a:spLocks noChangeArrowheads="1"/>
          </p:cNvSpPr>
          <p:nvPr/>
        </p:nvSpPr>
        <p:spPr bwMode="auto">
          <a:xfrm>
            <a:off x="2338305" y="3863970"/>
            <a:ext cx="154782" cy="142874"/>
          </a:xfrm>
          <a:prstGeom prst="ellipse">
            <a:avLst/>
          </a:prstGeom>
          <a:solidFill>
            <a:schemeClr val="bg1">
              <a:lumMod val="60000"/>
              <a:lumOff val="40000"/>
            </a:schemeClr>
          </a:solidFill>
          <a:ln>
            <a:headEnd/>
            <a:tailEnd/>
          </a:ln>
        </p:spPr>
        <p:style>
          <a:lnRef idx="0">
            <a:schemeClr val="accent3"/>
          </a:lnRef>
          <a:fillRef idx="3">
            <a:schemeClr val="accent3"/>
          </a:fillRef>
          <a:effectRef idx="3">
            <a:schemeClr val="accent3"/>
          </a:effectRef>
          <a:fontRef idx="minor">
            <a:schemeClr val="lt1"/>
          </a:fontRef>
        </p:style>
        <p:txBody>
          <a:bodyPr wrap="none" lIns="57002" tIns="28502" rIns="57002" bIns="28502" anchor="ctr"/>
          <a:lstStyle/>
          <a:p>
            <a:endParaRPr lang="en-US">
              <a:solidFill>
                <a:srgbClr val="FFFFFF"/>
              </a:solidFill>
              <a:latin typeface="Calibri" pitchFamily="34" charset="0"/>
              <a:cs typeface="Calibri" pitchFamily="34" charset="0"/>
            </a:endParaRPr>
          </a:p>
        </p:txBody>
      </p:sp>
      <p:sp>
        <p:nvSpPr>
          <p:cNvPr id="22578" name="Oval 50"/>
          <p:cNvSpPr>
            <a:spLocks noChangeArrowheads="1"/>
          </p:cNvSpPr>
          <p:nvPr/>
        </p:nvSpPr>
        <p:spPr bwMode="auto">
          <a:xfrm>
            <a:off x="1469148" y="3911596"/>
            <a:ext cx="154782" cy="142874"/>
          </a:xfrm>
          <a:prstGeom prst="ellipse">
            <a:avLst/>
          </a:prstGeom>
          <a:solidFill>
            <a:schemeClr val="bg1">
              <a:lumMod val="60000"/>
              <a:lumOff val="40000"/>
            </a:schemeClr>
          </a:solidFill>
          <a:ln>
            <a:headEnd/>
            <a:tailEnd/>
          </a:ln>
        </p:spPr>
        <p:style>
          <a:lnRef idx="0">
            <a:schemeClr val="accent3"/>
          </a:lnRef>
          <a:fillRef idx="3">
            <a:schemeClr val="accent3"/>
          </a:fillRef>
          <a:effectRef idx="3">
            <a:schemeClr val="accent3"/>
          </a:effectRef>
          <a:fontRef idx="minor">
            <a:schemeClr val="lt1"/>
          </a:fontRef>
        </p:style>
        <p:txBody>
          <a:bodyPr wrap="none" lIns="57002" tIns="28502" rIns="57002" bIns="28502" anchor="ctr"/>
          <a:lstStyle/>
          <a:p>
            <a:endParaRPr lang="en-US">
              <a:solidFill>
                <a:srgbClr val="FFFFFF"/>
              </a:solidFill>
              <a:latin typeface="Calibri" pitchFamily="34" charset="0"/>
              <a:cs typeface="Calibri" pitchFamily="34" charset="0"/>
            </a:endParaRPr>
          </a:p>
        </p:txBody>
      </p:sp>
      <p:sp>
        <p:nvSpPr>
          <p:cNvPr id="22579" name="Line 51"/>
          <p:cNvSpPr>
            <a:spLocks noChangeShapeType="1"/>
          </p:cNvSpPr>
          <p:nvPr/>
        </p:nvSpPr>
        <p:spPr bwMode="auto">
          <a:xfrm flipV="1">
            <a:off x="6812643" y="4495501"/>
            <a:ext cx="552061" cy="3928"/>
          </a:xfrm>
          <a:prstGeom prst="line">
            <a:avLst/>
          </a:prstGeom>
          <a:noFill/>
          <a:ln w="19050">
            <a:solidFill>
              <a:schemeClr val="tx1"/>
            </a:solidFill>
            <a:round/>
            <a:headEnd/>
            <a:tailEnd type="triangle" w="med" len="med"/>
          </a:ln>
        </p:spPr>
        <p:txBody>
          <a:bodyPr lIns="57002" tIns="28502" rIns="57002" bIns="28502"/>
          <a:lstStyle/>
          <a:p>
            <a:endParaRPr lang="en-US">
              <a:solidFill>
                <a:srgbClr val="FFFFFF"/>
              </a:solidFill>
              <a:latin typeface="Calibri" pitchFamily="34" charset="0"/>
              <a:cs typeface="Calibri" pitchFamily="34" charset="0"/>
            </a:endParaRPr>
          </a:p>
        </p:txBody>
      </p:sp>
      <p:sp>
        <p:nvSpPr>
          <p:cNvPr id="22580" name="Text Box 52"/>
          <p:cNvSpPr txBox="1">
            <a:spLocks noChangeArrowheads="1"/>
          </p:cNvSpPr>
          <p:nvPr/>
        </p:nvSpPr>
        <p:spPr bwMode="auto">
          <a:xfrm>
            <a:off x="6848753" y="4495586"/>
            <a:ext cx="546936" cy="184519"/>
          </a:xfrm>
          <a:prstGeom prst="rect">
            <a:avLst/>
          </a:prstGeom>
          <a:noFill/>
          <a:ln w="9525">
            <a:noFill/>
            <a:miter lim="800000"/>
            <a:headEnd/>
            <a:tailEnd/>
          </a:ln>
        </p:spPr>
        <p:txBody>
          <a:bodyPr wrap="none" lIns="57002" tIns="28502" rIns="57002" bIns="28502">
            <a:spAutoFit/>
          </a:bodyPr>
          <a:lstStyle/>
          <a:p>
            <a:pPr defTabSz="814701"/>
            <a:r>
              <a:rPr lang="en-US" sz="800" dirty="0">
                <a:solidFill>
                  <a:srgbClr val="FFFFFF"/>
                </a:solidFill>
                <a:latin typeface="Calibri" pitchFamily="34" charset="0"/>
                <a:cs typeface="Calibri" pitchFamily="34" charset="0"/>
              </a:rPr>
              <a:t>estimated</a:t>
            </a:r>
          </a:p>
        </p:txBody>
      </p:sp>
      <p:sp>
        <p:nvSpPr>
          <p:cNvPr id="22581" name="Text Box 53"/>
          <p:cNvSpPr txBox="1">
            <a:spLocks noChangeArrowheads="1"/>
          </p:cNvSpPr>
          <p:nvPr/>
        </p:nvSpPr>
        <p:spPr bwMode="auto">
          <a:xfrm>
            <a:off x="4440730" y="4183402"/>
            <a:ext cx="2883543" cy="189943"/>
          </a:xfrm>
          <a:prstGeom prst="rect">
            <a:avLst/>
          </a:prstGeom>
          <a:noFill/>
          <a:ln w="9525">
            <a:noFill/>
            <a:miter lim="800000"/>
            <a:headEnd/>
            <a:tailEnd/>
          </a:ln>
        </p:spPr>
        <p:txBody>
          <a:bodyPr wrap="square" lIns="81431" tIns="40712" rIns="81431" bIns="40712">
            <a:spAutoFit/>
          </a:bodyPr>
          <a:lstStyle/>
          <a:p>
            <a:pPr algn="r" defTabSz="814701"/>
            <a:r>
              <a:rPr lang="en-US" sz="700" dirty="0">
                <a:solidFill>
                  <a:srgbClr val="FFFFFF"/>
                </a:solidFill>
                <a:latin typeface="Calibri" pitchFamily="34" charset="0"/>
                <a:cs typeface="Calibri" pitchFamily="34" charset="0"/>
              </a:rPr>
              <a:t>Future options subject to change without notice.  Source: Intel</a:t>
            </a:r>
          </a:p>
        </p:txBody>
      </p:sp>
      <p:sp>
        <p:nvSpPr>
          <p:cNvPr id="22587" name="Text Box 59"/>
          <p:cNvSpPr txBox="1">
            <a:spLocks noChangeArrowheads="1"/>
          </p:cNvSpPr>
          <p:nvPr/>
        </p:nvSpPr>
        <p:spPr bwMode="auto">
          <a:xfrm>
            <a:off x="6918772" y="2787620"/>
            <a:ext cx="899267" cy="276852"/>
          </a:xfrm>
          <a:prstGeom prst="rect">
            <a:avLst/>
          </a:prstGeom>
          <a:solidFill>
            <a:schemeClr val="bg1">
              <a:lumMod val="20000"/>
              <a:lumOff val="80000"/>
            </a:schemeClr>
          </a:solidFill>
          <a:ln w="9525">
            <a:solidFill>
              <a:schemeClr val="bg1">
                <a:lumMod val="60000"/>
                <a:lumOff val="40000"/>
              </a:schemeClr>
            </a:solidFill>
            <a:miter lim="800000"/>
            <a:headEnd/>
            <a:tailEnd/>
          </a:ln>
        </p:spPr>
        <p:txBody>
          <a:bodyPr wrap="none" lIns="57002" tIns="28502" rIns="57002" bIns="28502" anchor="ctr">
            <a:spAutoFit/>
          </a:bodyPr>
          <a:lstStyle/>
          <a:p>
            <a:pPr defTabSz="814701"/>
            <a:r>
              <a:rPr lang="en-US" dirty="0">
                <a:solidFill>
                  <a:srgbClr val="0860A8"/>
                </a:solidFill>
                <a:latin typeface="Neo Sans Intel" panose="020B0504020202020204" pitchFamily="34" charset="0"/>
                <a:cs typeface="Calibri" pitchFamily="34" charset="0"/>
              </a:rPr>
              <a:t>Multi-Core</a:t>
            </a:r>
          </a:p>
        </p:txBody>
      </p:sp>
      <p:sp>
        <p:nvSpPr>
          <p:cNvPr id="73" name="Rectangle 41"/>
          <p:cNvSpPr>
            <a:spLocks noChangeArrowheads="1"/>
          </p:cNvSpPr>
          <p:nvPr/>
        </p:nvSpPr>
        <p:spPr bwMode="auto">
          <a:xfrm rot="21600000">
            <a:off x="4072364" y="4415513"/>
            <a:ext cx="413074" cy="246221"/>
          </a:xfrm>
          <a:prstGeom prst="rect">
            <a:avLst/>
          </a:prstGeom>
          <a:noFill/>
          <a:ln w="9525">
            <a:noFill/>
            <a:miter lim="800000"/>
            <a:headEnd/>
            <a:tailEnd/>
          </a:ln>
        </p:spPr>
        <p:txBody>
          <a:bodyPr wrap="none" lIns="0" tIns="0" rIns="0" bIns="0">
            <a:spAutoFit/>
          </a:bodyPr>
          <a:lstStyle/>
          <a:p>
            <a:pPr defTabSz="814701">
              <a:defRPr/>
            </a:pPr>
            <a:r>
              <a:rPr lang="en-US" sz="1600" dirty="0">
                <a:solidFill>
                  <a:srgbClr val="FFFFFF"/>
                </a:solidFill>
                <a:effectLst>
                  <a:outerShdw blurRad="38100" dist="38100" dir="2700000" algn="tl">
                    <a:srgbClr val="000000"/>
                  </a:outerShdw>
                </a:effectLst>
                <a:latin typeface="Calibri" pitchFamily="34" charset="0"/>
                <a:cs typeface="Calibri" pitchFamily="34" charset="0"/>
              </a:rPr>
              <a:t>Time</a:t>
            </a:r>
          </a:p>
        </p:txBody>
      </p:sp>
      <p:sp>
        <p:nvSpPr>
          <p:cNvPr id="77" name="Oval 47"/>
          <p:cNvSpPr>
            <a:spLocks noChangeArrowheads="1"/>
          </p:cNvSpPr>
          <p:nvPr/>
        </p:nvSpPr>
        <p:spPr bwMode="auto">
          <a:xfrm>
            <a:off x="4059752" y="3321244"/>
            <a:ext cx="154782" cy="142874"/>
          </a:xfrm>
          <a:prstGeom prst="ellipse">
            <a:avLst/>
          </a:prstGeom>
          <a:solidFill>
            <a:schemeClr val="bg1">
              <a:lumMod val="60000"/>
              <a:lumOff val="40000"/>
            </a:schemeClr>
          </a:solidFill>
          <a:ln>
            <a:headEnd/>
            <a:tailEnd/>
          </a:ln>
        </p:spPr>
        <p:style>
          <a:lnRef idx="0">
            <a:schemeClr val="accent3"/>
          </a:lnRef>
          <a:fillRef idx="3">
            <a:schemeClr val="accent3"/>
          </a:fillRef>
          <a:effectRef idx="3">
            <a:schemeClr val="accent3"/>
          </a:effectRef>
          <a:fontRef idx="minor">
            <a:schemeClr val="lt1"/>
          </a:fontRef>
        </p:style>
        <p:txBody>
          <a:bodyPr wrap="none" lIns="57002" tIns="28502" rIns="57002" bIns="28502" anchor="ctr"/>
          <a:lstStyle/>
          <a:p>
            <a:endParaRPr lang="en-US">
              <a:solidFill>
                <a:srgbClr val="FFFFFF"/>
              </a:solidFill>
              <a:latin typeface="Calibri" pitchFamily="34" charset="0"/>
              <a:cs typeface="Calibri" pitchFamily="34" charset="0"/>
            </a:endParaRPr>
          </a:p>
        </p:txBody>
      </p:sp>
      <p:sp>
        <p:nvSpPr>
          <p:cNvPr id="78" name="Oval 47"/>
          <p:cNvSpPr>
            <a:spLocks noChangeArrowheads="1"/>
          </p:cNvSpPr>
          <p:nvPr/>
        </p:nvSpPr>
        <p:spPr bwMode="auto">
          <a:xfrm>
            <a:off x="4858279" y="3178369"/>
            <a:ext cx="154782" cy="142874"/>
          </a:xfrm>
          <a:prstGeom prst="ellipse">
            <a:avLst/>
          </a:prstGeom>
          <a:solidFill>
            <a:schemeClr val="bg1">
              <a:lumMod val="60000"/>
              <a:lumOff val="40000"/>
            </a:schemeClr>
          </a:solidFill>
          <a:ln>
            <a:headEnd/>
            <a:tailEnd/>
          </a:ln>
        </p:spPr>
        <p:style>
          <a:lnRef idx="0">
            <a:schemeClr val="accent3"/>
          </a:lnRef>
          <a:fillRef idx="3">
            <a:schemeClr val="accent3"/>
          </a:fillRef>
          <a:effectRef idx="3">
            <a:schemeClr val="accent3"/>
          </a:effectRef>
          <a:fontRef idx="minor">
            <a:schemeClr val="lt1"/>
          </a:fontRef>
        </p:style>
        <p:txBody>
          <a:bodyPr wrap="none" lIns="57002" tIns="28502" rIns="57002" bIns="28502" anchor="ctr"/>
          <a:lstStyle/>
          <a:p>
            <a:endParaRPr lang="en-US">
              <a:solidFill>
                <a:srgbClr val="FFFFFF"/>
              </a:solidFill>
              <a:latin typeface="Calibri" pitchFamily="34" charset="0"/>
              <a:cs typeface="Calibri" pitchFamily="34" charset="0"/>
            </a:endParaRPr>
          </a:p>
        </p:txBody>
      </p:sp>
      <p:sp>
        <p:nvSpPr>
          <p:cNvPr id="71" name="Oval 70"/>
          <p:cNvSpPr/>
          <p:nvPr/>
        </p:nvSpPr>
        <p:spPr bwMode="auto">
          <a:xfrm>
            <a:off x="6273587" y="2727060"/>
            <a:ext cx="226209" cy="226244"/>
          </a:xfrm>
          <a:prstGeom prst="ellipse">
            <a:avLst/>
          </a:prstGeom>
          <a:solidFill>
            <a:schemeClr val="bg1">
              <a:lumMod val="60000"/>
              <a:lumOff val="40000"/>
            </a:schemeClr>
          </a:solidFill>
          <a:ln>
            <a:headEnd/>
            <a:tailEnd/>
          </a:ln>
        </p:spPr>
        <p:style>
          <a:lnRef idx="0">
            <a:schemeClr val="accent3"/>
          </a:lnRef>
          <a:fillRef idx="3">
            <a:schemeClr val="accent3"/>
          </a:fillRef>
          <a:effectRef idx="3">
            <a:schemeClr val="accent3"/>
          </a:effectRef>
          <a:fontRef idx="minor">
            <a:schemeClr val="lt1"/>
          </a:fontRef>
        </p:style>
        <p:txBody>
          <a:bodyPr wrap="none" lIns="57002" tIns="28502" rIns="57002" bIns="28502" anchor="ctr"/>
          <a:lstStyle/>
          <a:p>
            <a:endParaRPr lang="en-GB">
              <a:solidFill>
                <a:srgbClr val="FFFFFF"/>
              </a:solidFill>
              <a:latin typeface="Calibri" pitchFamily="34" charset="0"/>
              <a:cs typeface="Calibri" pitchFamily="34" charset="0"/>
            </a:endParaRPr>
          </a:p>
        </p:txBody>
      </p:sp>
      <p:sp>
        <p:nvSpPr>
          <p:cNvPr id="75" name="Oval 74"/>
          <p:cNvSpPr/>
          <p:nvPr/>
        </p:nvSpPr>
        <p:spPr bwMode="auto">
          <a:xfrm>
            <a:off x="7075040" y="2476359"/>
            <a:ext cx="226209" cy="226244"/>
          </a:xfrm>
          <a:prstGeom prst="ellipse">
            <a:avLst/>
          </a:prstGeom>
          <a:solidFill>
            <a:schemeClr val="bg1">
              <a:lumMod val="60000"/>
              <a:lumOff val="40000"/>
            </a:schemeClr>
          </a:solidFill>
          <a:ln>
            <a:headEnd/>
            <a:tailEnd/>
          </a:ln>
        </p:spPr>
        <p:style>
          <a:lnRef idx="0">
            <a:schemeClr val="accent3"/>
          </a:lnRef>
          <a:fillRef idx="3">
            <a:schemeClr val="accent3"/>
          </a:fillRef>
          <a:effectRef idx="3">
            <a:schemeClr val="accent3"/>
          </a:effectRef>
          <a:fontRef idx="minor">
            <a:schemeClr val="lt1"/>
          </a:fontRef>
        </p:style>
        <p:txBody>
          <a:bodyPr wrap="none" lIns="57002" tIns="28502" rIns="57002" bIns="28502" anchor="ctr"/>
          <a:lstStyle/>
          <a:p>
            <a:endParaRPr lang="en-GB">
              <a:solidFill>
                <a:srgbClr val="FFFFFF"/>
              </a:solidFill>
              <a:latin typeface="Calibri" pitchFamily="34" charset="0"/>
              <a:cs typeface="Calibri" pitchFamily="34" charset="0"/>
            </a:endParaRPr>
          </a:p>
        </p:txBody>
      </p:sp>
      <p:sp>
        <p:nvSpPr>
          <p:cNvPr id="76" name="Oval 75"/>
          <p:cNvSpPr/>
          <p:nvPr/>
        </p:nvSpPr>
        <p:spPr bwMode="auto">
          <a:xfrm>
            <a:off x="5571722" y="2946637"/>
            <a:ext cx="226209" cy="226244"/>
          </a:xfrm>
          <a:prstGeom prst="ellipse">
            <a:avLst/>
          </a:prstGeom>
          <a:solidFill>
            <a:schemeClr val="bg1">
              <a:lumMod val="60000"/>
              <a:lumOff val="40000"/>
            </a:schemeClr>
          </a:solidFill>
          <a:ln>
            <a:headEnd/>
            <a:tailEnd/>
          </a:ln>
        </p:spPr>
        <p:style>
          <a:lnRef idx="0">
            <a:schemeClr val="accent3"/>
          </a:lnRef>
          <a:fillRef idx="3">
            <a:schemeClr val="accent3"/>
          </a:fillRef>
          <a:effectRef idx="3">
            <a:schemeClr val="accent3"/>
          </a:effectRef>
          <a:fontRef idx="minor">
            <a:schemeClr val="lt1"/>
          </a:fontRef>
        </p:style>
        <p:txBody>
          <a:bodyPr wrap="none" lIns="57002" tIns="28502" rIns="57002" bIns="28502" anchor="ctr"/>
          <a:lstStyle/>
          <a:p>
            <a:endParaRPr lang="en-GB">
              <a:solidFill>
                <a:srgbClr val="FFFFFF"/>
              </a:solidFill>
              <a:latin typeface="Calibri" pitchFamily="34" charset="0"/>
              <a:cs typeface="Calibri" pitchFamily="34" charset="0"/>
            </a:endParaRPr>
          </a:p>
        </p:txBody>
      </p:sp>
      <p:grpSp>
        <p:nvGrpSpPr>
          <p:cNvPr id="3" name="Group 2"/>
          <p:cNvGrpSpPr/>
          <p:nvPr/>
        </p:nvGrpSpPr>
        <p:grpSpPr>
          <a:xfrm>
            <a:off x="4059757" y="2226812"/>
            <a:ext cx="1545897" cy="448537"/>
            <a:chOff x="4059757" y="2226812"/>
            <a:chExt cx="1545897" cy="448537"/>
          </a:xfrm>
        </p:grpSpPr>
        <p:sp>
          <p:nvSpPr>
            <p:cNvPr id="22586" name="Text Box 58"/>
            <p:cNvSpPr txBox="1">
              <a:spLocks noChangeArrowheads="1"/>
            </p:cNvSpPr>
            <p:nvPr/>
          </p:nvSpPr>
          <p:spPr bwMode="auto">
            <a:xfrm>
              <a:off x="4059757" y="2226812"/>
              <a:ext cx="1305707" cy="276852"/>
            </a:xfrm>
            <a:prstGeom prst="rect">
              <a:avLst/>
            </a:prstGeom>
            <a:solidFill>
              <a:schemeClr val="accent2">
                <a:lumMod val="20000"/>
                <a:lumOff val="80000"/>
              </a:schemeClr>
            </a:solidFill>
            <a:ln w="9525">
              <a:solidFill>
                <a:schemeClr val="accent2"/>
              </a:solidFill>
              <a:miter lim="800000"/>
              <a:headEnd/>
              <a:tailEnd/>
            </a:ln>
          </p:spPr>
          <p:txBody>
            <a:bodyPr wrap="none" lIns="57002" tIns="28502" rIns="57002" bIns="28502" anchor="ctr">
              <a:spAutoFit/>
            </a:bodyPr>
            <a:lstStyle/>
            <a:p>
              <a:pPr defTabSz="814701"/>
              <a:r>
                <a:rPr lang="en-US" dirty="0" err="1">
                  <a:solidFill>
                    <a:srgbClr val="E75300"/>
                  </a:solidFill>
                  <a:latin typeface="Neo Sans Intel" panose="020B0504020202020204" pitchFamily="34" charset="0"/>
                  <a:cs typeface="Calibri" pitchFamily="34" charset="0"/>
                </a:rPr>
                <a:t>Tera</a:t>
              </a:r>
              <a:r>
                <a:rPr lang="en-US" dirty="0">
                  <a:solidFill>
                    <a:srgbClr val="E75300"/>
                  </a:solidFill>
                  <a:latin typeface="Neo Sans Intel" panose="020B0504020202020204" pitchFamily="34" charset="0"/>
                  <a:cs typeface="Calibri" pitchFamily="34" charset="0"/>
                </a:rPr>
                <a:t>-Scale R&amp;D</a:t>
              </a:r>
            </a:p>
          </p:txBody>
        </p:sp>
        <p:sp>
          <p:nvSpPr>
            <p:cNvPr id="83" name="Oval 82"/>
            <p:cNvSpPr/>
            <p:nvPr/>
          </p:nvSpPr>
          <p:spPr bwMode="auto">
            <a:xfrm>
              <a:off x="5379445" y="2449105"/>
              <a:ext cx="226209" cy="226244"/>
            </a:xfrm>
            <a:prstGeom prst="ellipse">
              <a:avLst/>
            </a:prstGeom>
            <a:solidFill>
              <a:schemeClr val="accent2"/>
            </a:solidFill>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square" lIns="72419" tIns="36213" rIns="72419" bIns="36213" numCol="1" rtlCol="0" anchor="t" anchorCtr="0" compatLnSpc="1">
              <a:prstTxWarp prst="textNoShape">
                <a:avLst/>
              </a:prstTxWarp>
            </a:bodyPr>
            <a:lstStyle/>
            <a:p>
              <a:pPr defTabSz="1034670"/>
              <a:endParaRPr lang="en-GB" sz="1700">
                <a:solidFill>
                  <a:srgbClr val="FFFFFF"/>
                </a:solidFill>
                <a:latin typeface="Calibri" pitchFamily="34" charset="0"/>
                <a:cs typeface="Calibri" pitchFamily="34" charset="0"/>
              </a:endParaRPr>
            </a:p>
          </p:txBody>
        </p:sp>
      </p:grpSp>
      <p:pic>
        <p:nvPicPr>
          <p:cNvPr id="68" name="Picture 84" descr="CPU_Quadcore.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428683" y="2062753"/>
            <a:ext cx="755415" cy="671582"/>
          </a:xfrm>
          <a:prstGeom prst="rect">
            <a:avLst/>
          </a:prstGeom>
          <a:noFill/>
          <a:ln w="9525">
            <a:noFill/>
            <a:miter lim="800000"/>
            <a:headEnd/>
            <a:tailEnd/>
          </a:ln>
        </p:spPr>
      </p:pic>
      <p:sp>
        <p:nvSpPr>
          <p:cNvPr id="66" name="Text Box 48"/>
          <p:cNvSpPr txBox="1">
            <a:spLocks noChangeArrowheads="1"/>
          </p:cNvSpPr>
          <p:nvPr/>
        </p:nvSpPr>
        <p:spPr bwMode="auto">
          <a:xfrm>
            <a:off x="-31118" y="4689380"/>
            <a:ext cx="9144000" cy="198165"/>
          </a:xfrm>
          <a:prstGeom prst="rect">
            <a:avLst/>
          </a:prstGeom>
          <a:noFill/>
          <a:ln w="9525">
            <a:noFill/>
            <a:miter lim="800000"/>
            <a:headEnd/>
            <a:tailEnd/>
          </a:ln>
        </p:spPr>
        <p:txBody>
          <a:bodyPr wrap="square" lIns="72410" tIns="36211" rIns="72410" bIns="36211">
            <a:spAutoFit/>
          </a:bodyPr>
          <a:lstStyle/>
          <a:p>
            <a:pPr algn="ctr"/>
            <a:r>
              <a:rPr lang="en-US" sz="800" dirty="0">
                <a:solidFill>
                  <a:srgbClr val="FFFFFF"/>
                </a:solidFill>
                <a:latin typeface="Arial"/>
                <a:ea typeface="MS PGothic" pitchFamily="34" charset="-128"/>
              </a:rPr>
              <a:t>For illustration only, not drawn to scale. All dates, product descriptions, features, availability, and plans are forecasts and subject to change without notice.</a:t>
            </a:r>
          </a:p>
        </p:txBody>
      </p:sp>
      <p:cxnSp>
        <p:nvCxnSpPr>
          <p:cNvPr id="4" name="Straight Connector 3"/>
          <p:cNvCxnSpPr/>
          <p:nvPr/>
        </p:nvCxnSpPr>
        <p:spPr bwMode="auto">
          <a:xfrm>
            <a:off x="733659" y="1405979"/>
            <a:ext cx="0" cy="2979813"/>
          </a:xfrm>
          <a:prstGeom prst="line">
            <a:avLst/>
          </a:prstGeom>
          <a:solidFill>
            <a:schemeClr val="accent1"/>
          </a:solidFill>
          <a:ln w="28575" cap="flat" cmpd="sng" algn="ctr">
            <a:solidFill>
              <a:schemeClr val="tx1"/>
            </a:solidFill>
            <a:prstDash val="solid"/>
            <a:round/>
            <a:headEnd type="none" w="med" len="med"/>
            <a:tailEnd type="none" w="med" len="med"/>
          </a:ln>
          <a:effectLst/>
        </p:spPr>
      </p:cxnSp>
      <p:sp>
        <p:nvSpPr>
          <p:cNvPr id="74" name="Rectangle 41"/>
          <p:cNvSpPr>
            <a:spLocks noChangeArrowheads="1"/>
          </p:cNvSpPr>
          <p:nvPr/>
        </p:nvSpPr>
        <p:spPr bwMode="auto">
          <a:xfrm rot="16200000">
            <a:off x="2271" y="2691995"/>
            <a:ext cx="1080825" cy="246221"/>
          </a:xfrm>
          <a:prstGeom prst="rect">
            <a:avLst/>
          </a:prstGeom>
          <a:noFill/>
          <a:ln w="9525">
            <a:noFill/>
            <a:miter lim="800000"/>
            <a:headEnd/>
            <a:tailEnd/>
          </a:ln>
        </p:spPr>
        <p:txBody>
          <a:bodyPr wrap="none" lIns="0" tIns="0" rIns="0" bIns="0">
            <a:spAutoFit/>
          </a:bodyPr>
          <a:lstStyle/>
          <a:p>
            <a:pPr defTabSz="814701">
              <a:defRPr/>
            </a:pPr>
            <a:r>
              <a:rPr lang="en-US" sz="1600" dirty="0">
                <a:solidFill>
                  <a:srgbClr val="FFFFFF"/>
                </a:solidFill>
                <a:effectLst>
                  <a:outerShdw blurRad="38100" dist="38100" dir="2700000" algn="tl">
                    <a:srgbClr val="000000"/>
                  </a:outerShdw>
                </a:effectLst>
                <a:latin typeface="Calibri" pitchFamily="34" charset="0"/>
                <a:cs typeface="Calibri" pitchFamily="34" charset="0"/>
              </a:rPr>
              <a:t>Performance</a:t>
            </a:r>
          </a:p>
        </p:txBody>
      </p:sp>
      <p:pic>
        <p:nvPicPr>
          <p:cNvPr id="53" name="Picture 5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126618" y="2543017"/>
            <a:ext cx="463150" cy="617533"/>
          </a:xfrm>
          <a:prstGeom prst="rect">
            <a:avLst/>
          </a:prstGeom>
        </p:spPr>
      </p:pic>
      <p:grpSp>
        <p:nvGrpSpPr>
          <p:cNvPr id="5" name="Group 4"/>
          <p:cNvGrpSpPr/>
          <p:nvPr/>
        </p:nvGrpSpPr>
        <p:grpSpPr>
          <a:xfrm>
            <a:off x="5802037" y="1115172"/>
            <a:ext cx="2434413" cy="1555809"/>
            <a:chOff x="5802037" y="1115172"/>
            <a:chExt cx="2434413" cy="1555809"/>
          </a:xfrm>
        </p:grpSpPr>
        <p:sp>
          <p:nvSpPr>
            <p:cNvPr id="22583" name="Freeform 55"/>
            <p:cNvSpPr>
              <a:spLocks/>
            </p:cNvSpPr>
            <p:nvPr/>
          </p:nvSpPr>
          <p:spPr bwMode="auto">
            <a:xfrm>
              <a:off x="5898183" y="1945011"/>
              <a:ext cx="1699152" cy="589228"/>
            </a:xfrm>
            <a:custGeom>
              <a:avLst/>
              <a:gdLst>
                <a:gd name="T0" fmla="*/ 0 w 974"/>
                <a:gd name="T1" fmla="*/ 2147483647 h 512"/>
                <a:gd name="T2" fmla="*/ 2147483647 w 974"/>
                <a:gd name="T3" fmla="*/ 2147483647 h 512"/>
                <a:gd name="T4" fmla="*/ 2147483647 w 974"/>
                <a:gd name="T5" fmla="*/ 2147483647 h 512"/>
                <a:gd name="T6" fmla="*/ 2147483647 w 974"/>
                <a:gd name="T7" fmla="*/ 0 h 512"/>
                <a:gd name="T8" fmla="*/ 0 60000 65536"/>
                <a:gd name="T9" fmla="*/ 0 60000 65536"/>
                <a:gd name="T10" fmla="*/ 0 60000 65536"/>
                <a:gd name="T11" fmla="*/ 0 60000 65536"/>
                <a:gd name="T12" fmla="*/ 0 w 974"/>
                <a:gd name="T13" fmla="*/ 0 h 512"/>
                <a:gd name="T14" fmla="*/ 974 w 974"/>
                <a:gd name="T15" fmla="*/ 512 h 512"/>
              </a:gdLst>
              <a:ahLst/>
              <a:cxnLst>
                <a:cxn ang="T8">
                  <a:pos x="T0" y="T1"/>
                </a:cxn>
                <a:cxn ang="T9">
                  <a:pos x="T2" y="T3"/>
                </a:cxn>
                <a:cxn ang="T10">
                  <a:pos x="T4" y="T5"/>
                </a:cxn>
                <a:cxn ang="T11">
                  <a:pos x="T6" y="T7"/>
                </a:cxn>
              </a:cxnLst>
              <a:rect l="T12" t="T13" r="T14" b="T15"/>
              <a:pathLst>
                <a:path w="974" h="512">
                  <a:moveTo>
                    <a:pt x="0" y="512"/>
                  </a:moveTo>
                  <a:cubicBezTo>
                    <a:pt x="154" y="433"/>
                    <a:pt x="308" y="355"/>
                    <a:pt x="438" y="288"/>
                  </a:cubicBezTo>
                  <a:cubicBezTo>
                    <a:pt x="568" y="221"/>
                    <a:pt x="694" y="157"/>
                    <a:pt x="783" y="109"/>
                  </a:cubicBezTo>
                  <a:cubicBezTo>
                    <a:pt x="872" y="61"/>
                    <a:pt x="943" y="18"/>
                    <a:pt x="974" y="0"/>
                  </a:cubicBezTo>
                </a:path>
              </a:pathLst>
            </a:custGeom>
            <a:solidFill>
              <a:schemeClr val="tx2"/>
            </a:solidFill>
            <a:ln w="57150">
              <a:solidFill>
                <a:srgbClr val="FFFF00"/>
              </a:solidFill>
              <a:prstDash val="sysDot"/>
              <a:round/>
              <a:headEnd/>
              <a:tailEnd/>
            </a:ln>
            <a:effectLst/>
          </p:spPr>
          <p:txBody>
            <a:bodyPr wrap="none" lIns="57002" tIns="28502" rIns="57002" bIns="28502" anchor="ctr"/>
            <a:lstStyle/>
            <a:p>
              <a:endParaRPr lang="en-US">
                <a:solidFill>
                  <a:srgbClr val="FFFFFF"/>
                </a:solidFill>
                <a:latin typeface="Calibri" pitchFamily="34" charset="0"/>
                <a:cs typeface="Calibri" pitchFamily="34" charset="0"/>
              </a:endParaRPr>
            </a:p>
          </p:txBody>
        </p:sp>
        <p:sp>
          <p:nvSpPr>
            <p:cNvPr id="2" name="Oval 1"/>
            <p:cNvSpPr/>
            <p:nvPr/>
          </p:nvSpPr>
          <p:spPr bwMode="auto">
            <a:xfrm>
              <a:off x="6650855" y="2132814"/>
              <a:ext cx="226209" cy="226244"/>
            </a:xfrm>
            <a:prstGeom prst="ellipse">
              <a:avLst/>
            </a:prstGeom>
            <a:solidFill>
              <a:srgbClr val="FFFF00"/>
            </a:solidFill>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72419" tIns="36213" rIns="72419" bIns="36213" numCol="1" rtlCol="0" anchor="t" anchorCtr="0" compatLnSpc="1">
              <a:prstTxWarp prst="textNoShape">
                <a:avLst/>
              </a:prstTxWarp>
            </a:bodyPr>
            <a:lstStyle/>
            <a:p>
              <a:pPr defTabSz="1034670"/>
              <a:endParaRPr lang="en-GB" sz="1700">
                <a:solidFill>
                  <a:srgbClr val="FFFFFF"/>
                </a:solidFill>
                <a:latin typeface="Calibri" pitchFamily="34" charset="0"/>
                <a:cs typeface="Calibri" pitchFamily="34" charset="0"/>
              </a:endParaRPr>
            </a:p>
          </p:txBody>
        </p:sp>
        <p:sp>
          <p:nvSpPr>
            <p:cNvPr id="69" name="Oval 68"/>
            <p:cNvSpPr/>
            <p:nvPr/>
          </p:nvSpPr>
          <p:spPr bwMode="auto">
            <a:xfrm>
              <a:off x="5802037" y="2444737"/>
              <a:ext cx="226209" cy="226244"/>
            </a:xfrm>
            <a:prstGeom prst="ellipse">
              <a:avLst/>
            </a:prstGeom>
            <a:solidFill>
              <a:srgbClr val="FFFF00"/>
            </a:solidFill>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72419" tIns="36213" rIns="72419" bIns="36213" numCol="1" rtlCol="0" anchor="t" anchorCtr="0" compatLnSpc="1">
              <a:prstTxWarp prst="textNoShape">
                <a:avLst/>
              </a:prstTxWarp>
            </a:bodyPr>
            <a:lstStyle/>
            <a:p>
              <a:pPr defTabSz="1034670"/>
              <a:endParaRPr lang="en-GB" sz="1700">
                <a:solidFill>
                  <a:srgbClr val="FFFFFF"/>
                </a:solidFill>
                <a:latin typeface="Calibri" pitchFamily="34" charset="0"/>
                <a:cs typeface="Calibri" pitchFamily="34" charset="0"/>
              </a:endParaRPr>
            </a:p>
          </p:txBody>
        </p:sp>
        <p:pic>
          <p:nvPicPr>
            <p:cNvPr id="70" name="Picture 85" descr="GPU.pn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132579" y="1551590"/>
              <a:ext cx="769639" cy="684229"/>
            </a:xfrm>
            <a:prstGeom prst="rect">
              <a:avLst/>
            </a:prstGeom>
            <a:noFill/>
            <a:ln w="9525">
              <a:noFill/>
              <a:miter lim="800000"/>
              <a:headEnd/>
              <a:tailEnd/>
            </a:ln>
          </p:spPr>
        </p:pic>
        <p:sp>
          <p:nvSpPr>
            <p:cNvPr id="67" name="Text Box 56"/>
            <p:cNvSpPr txBox="1">
              <a:spLocks noChangeArrowheads="1"/>
            </p:cNvSpPr>
            <p:nvPr/>
          </p:nvSpPr>
          <p:spPr bwMode="auto">
            <a:xfrm>
              <a:off x="5933183" y="1768260"/>
              <a:ext cx="1096737" cy="276852"/>
            </a:xfrm>
            <a:prstGeom prst="rect">
              <a:avLst/>
            </a:prstGeom>
            <a:solidFill>
              <a:srgbClr val="FFFF00"/>
            </a:solidFill>
            <a:ln w="9525">
              <a:solidFill>
                <a:schemeClr val="tx2"/>
              </a:solidFill>
              <a:miter lim="800000"/>
              <a:headEnd/>
              <a:tailEnd/>
            </a:ln>
          </p:spPr>
          <p:txBody>
            <a:bodyPr wrap="square" lIns="57002" tIns="28502" rIns="57002" bIns="28502" anchor="ctr">
              <a:spAutoFit/>
            </a:bodyPr>
            <a:lstStyle/>
            <a:p>
              <a:pPr algn="ctr" defTabSz="814701"/>
              <a:r>
                <a:rPr lang="en-US" dirty="0">
                  <a:solidFill>
                    <a:srgbClr val="0860A8">
                      <a:lumMod val="50000"/>
                    </a:srgbClr>
                  </a:solidFill>
                  <a:latin typeface="Neo Sans Intel" panose="020B0504020202020204" pitchFamily="34" charset="0"/>
                  <a:cs typeface="Calibri" pitchFamily="34" charset="0"/>
                </a:rPr>
                <a:t>Many-Core</a:t>
              </a:r>
            </a:p>
          </p:txBody>
        </p:sp>
        <p:pic>
          <p:nvPicPr>
            <p:cNvPr id="48" name="Picture 47"/>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773301" y="1115172"/>
              <a:ext cx="463149" cy="617533"/>
            </a:xfrm>
            <a:prstGeom prst="rect">
              <a:avLst/>
            </a:prstGeom>
          </p:spPr>
        </p:pic>
      </p:grpSp>
      <p:sp>
        <p:nvSpPr>
          <p:cNvPr id="51" name="Slide Number Placeholder 3"/>
          <p:cNvSpPr>
            <a:spLocks noGrp="1"/>
          </p:cNvSpPr>
          <p:nvPr>
            <p:ph type="sldNum" sz="quarter" idx="4"/>
          </p:nvPr>
        </p:nvSpPr>
        <p:spPr>
          <a:xfrm>
            <a:off x="6917531" y="4830854"/>
            <a:ext cx="2057400" cy="273844"/>
          </a:xfrm>
        </p:spPr>
        <p:txBody>
          <a:bodyPr/>
          <a:lstStyle/>
          <a:p>
            <a:fld id="{B41F42F8-25E4-4D1B-BD30-C90591184289}" type="slidenum">
              <a:rPr lang="en-US" smtClean="0"/>
              <a:t>9</a:t>
            </a:fld>
            <a:endParaRPr lang="en-US" dirty="0"/>
          </a:p>
        </p:txBody>
      </p:sp>
    </p:spTree>
    <p:extLst>
      <p:ext uri="{BB962C8B-B14F-4D97-AF65-F5344CB8AC3E}">
        <p14:creationId xmlns:p14="http://schemas.microsoft.com/office/powerpoint/2010/main" val="3796746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intel 16x9">
  <a:themeElements>
    <a:clrScheme name="intel2011">
      <a:dk1>
        <a:sysClr val="windowText" lastClr="000000"/>
      </a:dk1>
      <a:lt1>
        <a:sysClr val="window" lastClr="FFFFFF"/>
      </a:lt1>
      <a:dk2>
        <a:srgbClr val="004280"/>
      </a:dk2>
      <a:lt2>
        <a:srgbClr val="939895"/>
      </a:lt2>
      <a:accent1>
        <a:srgbClr val="00AEEF"/>
      </a:accent1>
      <a:accent2>
        <a:srgbClr val="A6CE39"/>
      </a:accent2>
      <a:accent3>
        <a:srgbClr val="FDB813"/>
      </a:accent3>
      <a:accent4>
        <a:srgbClr val="F37021"/>
      </a:accent4>
      <a:accent5>
        <a:srgbClr val="C00000"/>
      </a:accent5>
      <a:accent6>
        <a:srgbClr val="7030A0"/>
      </a:accent6>
      <a:hlink>
        <a:srgbClr val="085CA8"/>
      </a:hlink>
      <a:folHlink>
        <a:srgbClr val="939598"/>
      </a:folHlink>
    </a:clrScheme>
    <a:fontScheme name="2_Architecture">
      <a:majorFont>
        <a:latin typeface="Neo Sans Intel Medium"/>
        <a:ea typeface=""/>
        <a:cs typeface="Arial"/>
      </a:majorFont>
      <a:minorFont>
        <a:latin typeface="Neo Sans Inte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9525" cap="flat" cmpd="sng" algn="ctr">
          <a:noFill/>
          <a:prstDash val="solid"/>
          <a:round/>
          <a:headEnd type="none" w="med" len="med"/>
          <a:tailEnd type="none" w="med" len="med"/>
        </a:ln>
        <a:effectLst/>
      </a:spPr>
      <a:bodyPr vert="horz" wrap="square" lIns="91372" tIns="45688" rIns="91372" bIns="45688" numCol="1" rtlCol="0" anchor="t" anchorCtr="1" compatLnSpc="1">
        <a:prstTxWarp prst="textNoShape">
          <a:avLst/>
        </a:prstTxWarp>
        <a:noAutofit/>
      </a:bodyPr>
      <a:lstStyle>
        <a:defPPr marL="0" marR="0" indent="0" algn="ctr" defTabSz="914400" rtl="0" eaLnBrk="1" fontAlgn="base" latinLnBrk="0" hangingPunct="1">
          <a:lnSpc>
            <a:spcPct val="95000"/>
          </a:lnSpc>
          <a:spcBef>
            <a:spcPct val="30000"/>
          </a:spcBef>
          <a:spcAft>
            <a:spcPct val="0"/>
          </a:spcAft>
          <a:buClr>
            <a:schemeClr val="tx1"/>
          </a:buClr>
          <a:buSzTx/>
          <a:buFont typeface="Wingdings" pitchFamily="2" charset="2"/>
          <a:buNone/>
          <a:tabLst/>
          <a:defRPr kumimoji="0" sz="2000" b="0" i="0" u="none" strike="noStrike" cap="none" normalizeH="0" baseline="0" smtClean="0">
            <a:ln>
              <a:noFill/>
            </a:ln>
            <a:solidFill>
              <a:srgbClr val="FFFFFF"/>
            </a:solidFill>
            <a:effectLst>
              <a:outerShdw blurRad="38100" dist="38100" dir="2700000" algn="tl">
                <a:srgbClr val="000000">
                  <a:alpha val="43137"/>
                </a:srgbClr>
              </a:outerShdw>
            </a:effectLst>
            <a:latin typeface="Arial Narrow" pitchFamily="34" charset="0"/>
            <a:cs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372" tIns="45688" rIns="91372" bIns="45688" numCol="1" anchor="t" anchorCtr="1" compatLnSpc="1">
        <a:prstTxWarp prst="textNoShape">
          <a:avLst/>
        </a:prstTxWarp>
        <a:spAutoFit/>
      </a:bodyPr>
      <a:lstStyle>
        <a:defPPr marL="0" marR="0" indent="0" algn="ctr" defTabSz="914400" rtl="0" eaLnBrk="1" fontAlgn="base" latinLnBrk="0" hangingPunct="1">
          <a:lnSpc>
            <a:spcPct val="95000"/>
          </a:lnSpc>
          <a:spcBef>
            <a:spcPct val="30000"/>
          </a:spcBef>
          <a:spcAft>
            <a:spcPct val="0"/>
          </a:spcAft>
          <a:buClr>
            <a:schemeClr val="tx1"/>
          </a:buClr>
          <a:buSzTx/>
          <a:buFont typeface="Wingdings" pitchFamily="2" charset="2"/>
          <a:buNone/>
          <a:tabLst/>
          <a:defRPr kumimoji="0" lang="en-US" sz="2000" b="0" i="0" u="none" strike="noStrike" cap="none" normalizeH="0" baseline="0" smtClean="0">
            <a:ln>
              <a:noFill/>
            </a:ln>
            <a:solidFill>
              <a:srgbClr val="FFFFFF"/>
            </a:solidFill>
            <a:effectLst>
              <a:outerShdw blurRad="38100" dist="38100" dir="2700000" algn="tl">
                <a:srgbClr val="000000">
                  <a:alpha val="43137"/>
                </a:srgbClr>
              </a:outerShdw>
            </a:effectLst>
            <a:latin typeface="Arial Narrow" pitchFamily="34" charset="0"/>
            <a:cs typeface="Arial" charset="0"/>
          </a:defRPr>
        </a:defPPr>
      </a:lstStyle>
    </a:lnDef>
    <a:txDef>
      <a:spPr>
        <a:noFill/>
      </a:spPr>
      <a:bodyPr wrap="none" rtlCol="0">
        <a:spAutoFit/>
      </a:bodyPr>
      <a:lstStyle>
        <a:defPPr>
          <a:defRPr sz="2800" dirty="0" err="1" smtClean="0"/>
        </a:defPPr>
      </a:lstStyle>
    </a:txDef>
  </a:objectDefaults>
  <a:extraClrSchemeLst>
    <a:extraClrScheme>
      <a:clrScheme name="2_Architecture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_Architectur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2_Architecture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_Architecture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_Architecture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_Architecture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2_Architecture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2_Architecture 8">
        <a:dk1>
          <a:srgbClr val="000000"/>
        </a:dk1>
        <a:lt1>
          <a:srgbClr val="FFFFFF"/>
        </a:lt1>
        <a:dk2>
          <a:srgbClr val="0034FF"/>
        </a:dk2>
        <a:lt2>
          <a:srgbClr val="FDB605"/>
        </a:lt2>
        <a:accent1>
          <a:srgbClr val="66CC33"/>
        </a:accent1>
        <a:accent2>
          <a:srgbClr val="FF6600"/>
        </a:accent2>
        <a:accent3>
          <a:srgbClr val="AAAEFF"/>
        </a:accent3>
        <a:accent4>
          <a:srgbClr val="DADADA"/>
        </a:accent4>
        <a:accent5>
          <a:srgbClr val="B8E2AD"/>
        </a:accent5>
        <a:accent6>
          <a:srgbClr val="E75C00"/>
        </a:accent6>
        <a:hlink>
          <a:srgbClr val="5BB3B9"/>
        </a:hlink>
        <a:folHlink>
          <a:srgbClr val="CC00FF"/>
        </a:folHlink>
      </a:clrScheme>
      <a:clrMap bg1="dk2" tx1="lt1" bg2="dk1" tx2="lt2" accent1="accent1" accent2="accent2" accent3="accent3" accent4="accent4" accent5="accent5" accent6="accent6" hlink="hlink" folHlink="folHlink"/>
    </a:extraClrScheme>
    <a:extraClrScheme>
      <a:clrScheme name="2_Architecture 9">
        <a:dk1>
          <a:srgbClr val="000000"/>
        </a:dk1>
        <a:lt1>
          <a:srgbClr val="FFFFFF"/>
        </a:lt1>
        <a:dk2>
          <a:srgbClr val="0034FF"/>
        </a:dk2>
        <a:lt2>
          <a:srgbClr val="FDB605"/>
        </a:lt2>
        <a:accent1>
          <a:srgbClr val="66CC33"/>
        </a:accent1>
        <a:accent2>
          <a:srgbClr val="FF6600"/>
        </a:accent2>
        <a:accent3>
          <a:srgbClr val="AAAEFF"/>
        </a:accent3>
        <a:accent4>
          <a:srgbClr val="DADADA"/>
        </a:accent4>
        <a:accent5>
          <a:srgbClr val="B8E2AD"/>
        </a:accent5>
        <a:accent6>
          <a:srgbClr val="E75C00"/>
        </a:accent6>
        <a:hlink>
          <a:srgbClr val="FFCC00"/>
        </a:hlink>
        <a:folHlink>
          <a:srgbClr val="CC00FF"/>
        </a:folHlink>
      </a:clrScheme>
      <a:clrMap bg1="dk2" tx1="lt1" bg2="dk1" tx2="lt2" accent1="accent1" accent2="accent2" accent3="accent3" accent4="accent4" accent5="accent5" accent6="accent6" hlink="hlink" folHlink="folHlink"/>
    </a:extraClrScheme>
    <a:extraClrScheme>
      <a:clrScheme name="2_Architecture 10">
        <a:dk1>
          <a:srgbClr val="000000"/>
        </a:dk1>
        <a:lt1>
          <a:srgbClr val="FFFFFF"/>
        </a:lt1>
        <a:dk2>
          <a:srgbClr val="0034FF"/>
        </a:dk2>
        <a:lt2>
          <a:srgbClr val="FDB605"/>
        </a:lt2>
        <a:accent1>
          <a:srgbClr val="66CC33"/>
        </a:accent1>
        <a:accent2>
          <a:srgbClr val="FF6600"/>
        </a:accent2>
        <a:accent3>
          <a:srgbClr val="AAAEFF"/>
        </a:accent3>
        <a:accent4>
          <a:srgbClr val="DADADA"/>
        </a:accent4>
        <a:accent5>
          <a:srgbClr val="B8E2AD"/>
        </a:accent5>
        <a:accent6>
          <a:srgbClr val="E75C00"/>
        </a:accent6>
        <a:hlink>
          <a:srgbClr val="009999"/>
        </a:hlink>
        <a:folHlink>
          <a:srgbClr val="CC00FF"/>
        </a:folHlink>
      </a:clrScheme>
      <a:clrMap bg1="dk2" tx1="lt1" bg2="dk1" tx2="lt2" accent1="accent1" accent2="accent2" accent3="accent3" accent4="accent4" accent5="accent5" accent6="accent6" hlink="hlink" folHlink="folHlink"/>
    </a:extraClrScheme>
    <a:extraClrScheme>
      <a:clrScheme name="2_Architecture 11">
        <a:dk1>
          <a:srgbClr val="000000"/>
        </a:dk1>
        <a:lt1>
          <a:srgbClr val="FFFFFF"/>
        </a:lt1>
        <a:dk2>
          <a:srgbClr val="0034FF"/>
        </a:dk2>
        <a:lt2>
          <a:srgbClr val="FDB605"/>
        </a:lt2>
        <a:accent1>
          <a:srgbClr val="66CC33"/>
        </a:accent1>
        <a:accent2>
          <a:srgbClr val="FF6600"/>
        </a:accent2>
        <a:accent3>
          <a:srgbClr val="AAAEFF"/>
        </a:accent3>
        <a:accent4>
          <a:srgbClr val="DADADA"/>
        </a:accent4>
        <a:accent5>
          <a:srgbClr val="B8E2AD"/>
        </a:accent5>
        <a:accent6>
          <a:srgbClr val="E75C00"/>
        </a:accent6>
        <a:hlink>
          <a:srgbClr val="009999"/>
        </a:hlink>
        <a:folHlink>
          <a:srgbClr val="CC0099"/>
        </a:folHlink>
      </a:clrScheme>
      <a:clrMap bg1="dk2" tx1="lt1" bg2="dk1" tx2="lt2" accent1="accent1" accent2="accent2" accent3="accent3" accent4="accent4" accent5="accent5" accent6="accent6" hlink="hlink" folHlink="folHlink"/>
    </a:extraClrScheme>
    <a:extraClrScheme>
      <a:clrScheme name="2_Architecture 12">
        <a:dk1>
          <a:srgbClr val="000000"/>
        </a:dk1>
        <a:lt1>
          <a:srgbClr val="FFFFFF"/>
        </a:lt1>
        <a:dk2>
          <a:srgbClr val="0034FF"/>
        </a:dk2>
        <a:lt2>
          <a:srgbClr val="FDB605"/>
        </a:lt2>
        <a:accent1>
          <a:srgbClr val="66CC33"/>
        </a:accent1>
        <a:accent2>
          <a:srgbClr val="FF6600"/>
        </a:accent2>
        <a:accent3>
          <a:srgbClr val="AAAEFF"/>
        </a:accent3>
        <a:accent4>
          <a:srgbClr val="DADADA"/>
        </a:accent4>
        <a:accent5>
          <a:srgbClr val="B8E2AD"/>
        </a:accent5>
        <a:accent6>
          <a:srgbClr val="E75C00"/>
        </a:accent6>
        <a:hlink>
          <a:srgbClr val="009999"/>
        </a:hlink>
        <a:folHlink>
          <a:srgbClr val="AA014C"/>
        </a:folHlink>
      </a:clrScheme>
      <a:clrMap bg1="dk2" tx1="lt1" bg2="dk1" tx2="lt2" accent1="accent1" accent2="accent2" accent3="accent3" accent4="accent4" accent5="accent5" accent6="accent6" hlink="hlink" folHlink="folHlink"/>
    </a:extraClrScheme>
    <a:extraClrScheme>
      <a:clrScheme name="2_Architecture 13">
        <a:dk1>
          <a:srgbClr val="000000"/>
        </a:dk1>
        <a:lt1>
          <a:srgbClr val="FFFFFF"/>
        </a:lt1>
        <a:dk2>
          <a:srgbClr val="0034FF"/>
        </a:dk2>
        <a:lt2>
          <a:srgbClr val="FDB605"/>
        </a:lt2>
        <a:accent1>
          <a:srgbClr val="66CC33"/>
        </a:accent1>
        <a:accent2>
          <a:srgbClr val="FF6600"/>
        </a:accent2>
        <a:accent3>
          <a:srgbClr val="AAAEFF"/>
        </a:accent3>
        <a:accent4>
          <a:srgbClr val="DADADA"/>
        </a:accent4>
        <a:accent5>
          <a:srgbClr val="B8E2AD"/>
        </a:accent5>
        <a:accent6>
          <a:srgbClr val="E75C00"/>
        </a:accent6>
        <a:hlink>
          <a:srgbClr val="00C5C0"/>
        </a:hlink>
        <a:folHlink>
          <a:srgbClr val="AA014C"/>
        </a:folHlink>
      </a:clrScheme>
      <a:clrMap bg1="dk2" tx1="lt1" bg2="dk1" tx2="lt2" accent1="accent1" accent2="accent2" accent3="accent3" accent4="accent4" accent5="accent5" accent6="accent6" hlink="hlink" folHlink="folHlink"/>
    </a:extraClrScheme>
    <a:extraClrScheme>
      <a:clrScheme name="2_Architecture 14">
        <a:dk1>
          <a:srgbClr val="000000"/>
        </a:dk1>
        <a:lt1>
          <a:srgbClr val="FFFFFF"/>
        </a:lt1>
        <a:dk2>
          <a:srgbClr val="0034FF"/>
        </a:dk2>
        <a:lt2>
          <a:srgbClr val="FDB605"/>
        </a:lt2>
        <a:accent1>
          <a:srgbClr val="66CC33"/>
        </a:accent1>
        <a:accent2>
          <a:srgbClr val="FF5C00"/>
        </a:accent2>
        <a:accent3>
          <a:srgbClr val="AAAEFF"/>
        </a:accent3>
        <a:accent4>
          <a:srgbClr val="DADADA"/>
        </a:accent4>
        <a:accent5>
          <a:srgbClr val="B8E2AD"/>
        </a:accent5>
        <a:accent6>
          <a:srgbClr val="E75300"/>
        </a:accent6>
        <a:hlink>
          <a:srgbClr val="00C5C0"/>
        </a:hlink>
        <a:folHlink>
          <a:srgbClr val="AA014C"/>
        </a:folHlink>
      </a:clrScheme>
      <a:clrMap bg1="dk2" tx1="lt1" bg2="dk1" tx2="lt2" accent1="accent1" accent2="accent2" accent3="accent3" accent4="accent4" accent5="accent5" accent6="accent6" hlink="hlink" folHlink="folHlink"/>
    </a:extraClrScheme>
    <a:extraClrScheme>
      <a:clrScheme name="2_Architecture 15">
        <a:dk1>
          <a:srgbClr val="000000"/>
        </a:dk1>
        <a:lt1>
          <a:srgbClr val="FFFFFF"/>
        </a:lt1>
        <a:dk2>
          <a:srgbClr val="0034FF"/>
        </a:dk2>
        <a:lt2>
          <a:srgbClr val="FDB605"/>
        </a:lt2>
        <a:accent1>
          <a:srgbClr val="66CC33"/>
        </a:accent1>
        <a:accent2>
          <a:srgbClr val="FF5C00"/>
        </a:accent2>
        <a:accent3>
          <a:srgbClr val="AAAEFF"/>
        </a:accent3>
        <a:accent4>
          <a:srgbClr val="DADADA"/>
        </a:accent4>
        <a:accent5>
          <a:srgbClr val="B8E2AD"/>
        </a:accent5>
        <a:accent6>
          <a:srgbClr val="E75300"/>
        </a:accent6>
        <a:hlink>
          <a:srgbClr val="10C8E1"/>
        </a:hlink>
        <a:folHlink>
          <a:srgbClr val="AA014C"/>
        </a:folHlink>
      </a:clrScheme>
      <a:clrMap bg1="dk2" tx1="lt1" bg2="dk1" tx2="lt2" accent1="accent1" accent2="accent2" accent3="accent3" accent4="accent4" accent5="accent5" accent6="accent6" hlink="hlink" folHlink="folHlink"/>
    </a:extraClrScheme>
    <a:extraClrScheme>
      <a:clrScheme name="2_Architecture 16">
        <a:dk1>
          <a:srgbClr val="000000"/>
        </a:dk1>
        <a:lt1>
          <a:srgbClr val="FFFFFF"/>
        </a:lt1>
        <a:dk2>
          <a:srgbClr val="0034FF"/>
        </a:dk2>
        <a:lt2>
          <a:srgbClr val="FDB605"/>
        </a:lt2>
        <a:accent1>
          <a:srgbClr val="66CC33"/>
        </a:accent1>
        <a:accent2>
          <a:srgbClr val="FF5C00"/>
        </a:accent2>
        <a:accent3>
          <a:srgbClr val="AAAEFF"/>
        </a:accent3>
        <a:accent4>
          <a:srgbClr val="DADADA"/>
        </a:accent4>
        <a:accent5>
          <a:srgbClr val="B8E2AD"/>
        </a:accent5>
        <a:accent6>
          <a:srgbClr val="E75300"/>
        </a:accent6>
        <a:hlink>
          <a:srgbClr val="10C8E1"/>
        </a:hlink>
        <a:folHlink>
          <a:srgbClr val="F3016E"/>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Intel_PresentationTemplate_16x9_CLEAR">
  <a:themeElements>
    <a:clrScheme name="Intel Clear Jan 2014">
      <a:dk1>
        <a:sysClr val="windowText" lastClr="000000"/>
      </a:dk1>
      <a:lt1>
        <a:sysClr val="window" lastClr="FFFFFF"/>
      </a:lt1>
      <a:dk2>
        <a:srgbClr val="004280"/>
      </a:dk2>
      <a:lt2>
        <a:srgbClr val="B1BABF"/>
      </a:lt2>
      <a:accent1>
        <a:srgbClr val="0071C5"/>
      </a:accent1>
      <a:accent2>
        <a:srgbClr val="00AEEF"/>
      </a:accent2>
      <a:accent3>
        <a:srgbClr val="8DC8E8"/>
      </a:accent3>
      <a:accent4>
        <a:srgbClr val="FFDA00"/>
      </a:accent4>
      <a:accent5>
        <a:srgbClr val="FDB813"/>
      </a:accent5>
      <a:accent6>
        <a:srgbClr val="A6CE39"/>
      </a:accent6>
      <a:hlink>
        <a:srgbClr val="00AEEF"/>
      </a:hlink>
      <a:folHlink>
        <a:srgbClr val="0071C5"/>
      </a:folHlink>
    </a:clrScheme>
    <a:fontScheme name="IntelClearPPT">
      <a:majorFont>
        <a:latin typeface="Intel Clear Light"/>
        <a:ea typeface=""/>
        <a:cs typeface=""/>
      </a:majorFont>
      <a:minorFont>
        <a:latin typeface="Intel Clear"/>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a:solidFill>
            <a:schemeClr val="tx2"/>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none" rtlCol="0">
        <a:spAutoFit/>
      </a:bodyPr>
      <a:lstStyle>
        <a:defPPr>
          <a:defRPr sz="1000" dirty="0" smtClean="0">
            <a:solidFill>
              <a:schemeClr val="tx2"/>
            </a:solidFill>
            <a:cs typeface="Neo Sans Intel"/>
          </a:defRPr>
        </a:defPPr>
      </a:lstStyle>
    </a:txDef>
  </a:objectDefaults>
  <a:extraClrSchemeLst/>
</a:theme>
</file>

<file path=ppt/theme/theme3.xml><?xml version="1.0" encoding="utf-8"?>
<a:theme xmlns:a="http://schemas.openxmlformats.org/drawingml/2006/main" name="ISMC14 blue 20140123">
  <a:themeElements>
    <a:clrScheme name="Custom 464">
      <a:dk1>
        <a:sysClr val="windowText" lastClr="000000"/>
      </a:dk1>
      <a:lt1>
        <a:sysClr val="window" lastClr="FFFFFF"/>
      </a:lt1>
      <a:dk2>
        <a:srgbClr val="004280"/>
      </a:dk2>
      <a:lt2>
        <a:srgbClr val="B1BABF"/>
      </a:lt2>
      <a:accent1>
        <a:srgbClr val="0071C5"/>
      </a:accent1>
      <a:accent2>
        <a:srgbClr val="00AEEF"/>
      </a:accent2>
      <a:accent3>
        <a:srgbClr val="8DC8E8"/>
      </a:accent3>
      <a:accent4>
        <a:srgbClr val="FFDA00"/>
      </a:accent4>
      <a:accent5>
        <a:srgbClr val="FDB813"/>
      </a:accent5>
      <a:accent6>
        <a:srgbClr val="A6CE39"/>
      </a:accent6>
      <a:hlink>
        <a:srgbClr val="8DC8E8"/>
      </a:hlink>
      <a:folHlink>
        <a:srgbClr val="B1BABF"/>
      </a:folHlink>
    </a:clrScheme>
    <a:fontScheme name="Custom 22">
      <a:majorFont>
        <a:latin typeface="Intel Clear Light"/>
        <a:ea typeface=""/>
        <a:cs typeface=""/>
      </a:majorFont>
      <a:minorFont>
        <a:latin typeface="Intel Clear"/>
        <a:ea typeface=""/>
        <a:cs typeface=""/>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9050" cap="rnd">
          <a:solidFill>
            <a:schemeClr val="accent2"/>
          </a:solidFill>
          <a:prstDash val="sysDot"/>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dirty="0" err="1" smtClean="0">
            <a:latin typeface="+mn-lt"/>
          </a:defRPr>
        </a:defPPr>
      </a:lstStyle>
    </a:txDef>
  </a:objectDefaults>
  <a:extraClrSchemeLst/>
  <a:custClrLst>
    <a:custClr name="Red">
      <a:srgbClr val="ED1C24"/>
    </a:custClr>
    <a:custClr name="Orange">
      <a:srgbClr val="FF900D"/>
    </a:custClr>
    <a:custClr name="Yellow">
      <a:srgbClr val="FFF200"/>
    </a:custClr>
  </a:custClrLst>
</a:theme>
</file>

<file path=ppt/theme/theme4.xml><?xml version="1.0" encoding="utf-8"?>
<a:theme xmlns:a="http://schemas.openxmlformats.org/drawingml/2006/main" name="1_ISMC14 blue 20140123">
  <a:themeElements>
    <a:clrScheme name="Custom 464">
      <a:dk1>
        <a:sysClr val="windowText" lastClr="000000"/>
      </a:dk1>
      <a:lt1>
        <a:sysClr val="window" lastClr="FFFFFF"/>
      </a:lt1>
      <a:dk2>
        <a:srgbClr val="004280"/>
      </a:dk2>
      <a:lt2>
        <a:srgbClr val="B1BABF"/>
      </a:lt2>
      <a:accent1>
        <a:srgbClr val="0071C5"/>
      </a:accent1>
      <a:accent2>
        <a:srgbClr val="00AEEF"/>
      </a:accent2>
      <a:accent3>
        <a:srgbClr val="8DC8E8"/>
      </a:accent3>
      <a:accent4>
        <a:srgbClr val="FFDA00"/>
      </a:accent4>
      <a:accent5>
        <a:srgbClr val="FDB813"/>
      </a:accent5>
      <a:accent6>
        <a:srgbClr val="A6CE39"/>
      </a:accent6>
      <a:hlink>
        <a:srgbClr val="8DC8E8"/>
      </a:hlink>
      <a:folHlink>
        <a:srgbClr val="B1BABF"/>
      </a:folHlink>
    </a:clrScheme>
    <a:fontScheme name="Custom 22">
      <a:majorFont>
        <a:latin typeface="Intel Clear Light"/>
        <a:ea typeface=""/>
        <a:cs typeface=""/>
      </a:majorFont>
      <a:minorFont>
        <a:latin typeface="Intel Clear"/>
        <a:ea typeface=""/>
        <a:cs typeface=""/>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9050" cap="rnd">
          <a:solidFill>
            <a:schemeClr val="accent2"/>
          </a:solidFill>
          <a:prstDash val="sysDot"/>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dirty="0" err="1" smtClean="0">
            <a:latin typeface="+mn-lt"/>
          </a:defRPr>
        </a:defPPr>
      </a:lstStyle>
    </a:txDef>
  </a:objectDefaults>
  <a:extraClrSchemeLst/>
  <a:custClrLst>
    <a:custClr name="Red">
      <a:srgbClr val="ED1C24"/>
    </a:custClr>
    <a:custClr name="Orange">
      <a:srgbClr val="FF900D"/>
    </a:custClr>
    <a:custClr name="Yellow">
      <a:srgbClr val="FFF200"/>
    </a:custClr>
  </a:custClrLst>
</a:theme>
</file>

<file path=ppt/theme/theme5.xml><?xml version="1.0" encoding="utf-8"?>
<a:theme xmlns:a="http://schemas.openxmlformats.org/drawingml/2006/main" name="2_intel 16x9">
  <a:themeElements>
    <a:clrScheme name="intel2011">
      <a:dk1>
        <a:sysClr val="windowText" lastClr="000000"/>
      </a:dk1>
      <a:lt1>
        <a:sysClr val="window" lastClr="FFFFFF"/>
      </a:lt1>
      <a:dk2>
        <a:srgbClr val="004280"/>
      </a:dk2>
      <a:lt2>
        <a:srgbClr val="939895"/>
      </a:lt2>
      <a:accent1>
        <a:srgbClr val="00AEEF"/>
      </a:accent1>
      <a:accent2>
        <a:srgbClr val="A6CE39"/>
      </a:accent2>
      <a:accent3>
        <a:srgbClr val="FDB813"/>
      </a:accent3>
      <a:accent4>
        <a:srgbClr val="F37021"/>
      </a:accent4>
      <a:accent5>
        <a:srgbClr val="C00000"/>
      </a:accent5>
      <a:accent6>
        <a:srgbClr val="7030A0"/>
      </a:accent6>
      <a:hlink>
        <a:srgbClr val="085CA8"/>
      </a:hlink>
      <a:folHlink>
        <a:srgbClr val="939598"/>
      </a:folHlink>
    </a:clrScheme>
    <a:fontScheme name="2_Architecture">
      <a:majorFont>
        <a:latin typeface="Neo Sans Intel Medium"/>
        <a:ea typeface=""/>
        <a:cs typeface="Arial"/>
      </a:majorFont>
      <a:minorFont>
        <a:latin typeface="Neo Sans Inte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9525" cap="flat" cmpd="sng" algn="ctr">
          <a:noFill/>
          <a:prstDash val="solid"/>
          <a:round/>
          <a:headEnd type="none" w="med" len="med"/>
          <a:tailEnd type="none" w="med" len="med"/>
        </a:ln>
        <a:effectLst/>
      </a:spPr>
      <a:bodyPr vert="horz" wrap="square" lIns="91372" tIns="45688" rIns="91372" bIns="45688" numCol="1" rtlCol="0" anchor="t" anchorCtr="1" compatLnSpc="1">
        <a:prstTxWarp prst="textNoShape">
          <a:avLst/>
        </a:prstTxWarp>
        <a:noAutofit/>
      </a:bodyPr>
      <a:lstStyle>
        <a:defPPr marL="0" marR="0" indent="0" algn="ctr" defTabSz="914400" rtl="0" eaLnBrk="1" fontAlgn="base" latinLnBrk="0" hangingPunct="1">
          <a:lnSpc>
            <a:spcPct val="95000"/>
          </a:lnSpc>
          <a:spcBef>
            <a:spcPct val="30000"/>
          </a:spcBef>
          <a:spcAft>
            <a:spcPct val="0"/>
          </a:spcAft>
          <a:buClr>
            <a:schemeClr val="tx1"/>
          </a:buClr>
          <a:buSzTx/>
          <a:buFont typeface="Wingdings" pitchFamily="2" charset="2"/>
          <a:buNone/>
          <a:tabLst/>
          <a:defRPr kumimoji="0" sz="2000" b="0" i="0" u="none" strike="noStrike" cap="none" normalizeH="0" baseline="0" smtClean="0">
            <a:ln>
              <a:noFill/>
            </a:ln>
            <a:solidFill>
              <a:srgbClr val="FFFFFF"/>
            </a:solidFill>
            <a:effectLst>
              <a:outerShdw blurRad="38100" dist="38100" dir="2700000" algn="tl">
                <a:srgbClr val="000000">
                  <a:alpha val="43137"/>
                </a:srgbClr>
              </a:outerShdw>
            </a:effectLst>
            <a:latin typeface="Arial Narrow" pitchFamily="34" charset="0"/>
            <a:cs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372" tIns="45688" rIns="91372" bIns="45688" numCol="1" anchor="t" anchorCtr="1" compatLnSpc="1">
        <a:prstTxWarp prst="textNoShape">
          <a:avLst/>
        </a:prstTxWarp>
        <a:spAutoFit/>
      </a:bodyPr>
      <a:lstStyle>
        <a:defPPr marL="0" marR="0" indent="0" algn="ctr" defTabSz="914400" rtl="0" eaLnBrk="1" fontAlgn="base" latinLnBrk="0" hangingPunct="1">
          <a:lnSpc>
            <a:spcPct val="95000"/>
          </a:lnSpc>
          <a:spcBef>
            <a:spcPct val="30000"/>
          </a:spcBef>
          <a:spcAft>
            <a:spcPct val="0"/>
          </a:spcAft>
          <a:buClr>
            <a:schemeClr val="tx1"/>
          </a:buClr>
          <a:buSzTx/>
          <a:buFont typeface="Wingdings" pitchFamily="2" charset="2"/>
          <a:buNone/>
          <a:tabLst/>
          <a:defRPr kumimoji="0" lang="en-US" sz="2000" b="0" i="0" u="none" strike="noStrike" cap="none" normalizeH="0" baseline="0" smtClean="0">
            <a:ln>
              <a:noFill/>
            </a:ln>
            <a:solidFill>
              <a:srgbClr val="FFFFFF"/>
            </a:solidFill>
            <a:effectLst>
              <a:outerShdw blurRad="38100" dist="38100" dir="2700000" algn="tl">
                <a:srgbClr val="000000">
                  <a:alpha val="43137"/>
                </a:srgbClr>
              </a:outerShdw>
            </a:effectLst>
            <a:latin typeface="Arial Narrow" pitchFamily="34" charset="0"/>
            <a:cs typeface="Arial" charset="0"/>
          </a:defRPr>
        </a:defPPr>
      </a:lstStyle>
    </a:lnDef>
    <a:txDef>
      <a:spPr>
        <a:noFill/>
      </a:spPr>
      <a:bodyPr wrap="none" rtlCol="0">
        <a:spAutoFit/>
      </a:bodyPr>
      <a:lstStyle>
        <a:defPPr>
          <a:defRPr sz="2800" dirty="0" err="1" smtClean="0"/>
        </a:defPPr>
      </a:lstStyle>
    </a:txDef>
  </a:objectDefaults>
  <a:extraClrSchemeLst>
    <a:extraClrScheme>
      <a:clrScheme name="2_Architecture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_Architectur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2_Architecture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_Architecture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_Architecture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_Architecture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2_Architecture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2_Architecture 8">
        <a:dk1>
          <a:srgbClr val="000000"/>
        </a:dk1>
        <a:lt1>
          <a:srgbClr val="FFFFFF"/>
        </a:lt1>
        <a:dk2>
          <a:srgbClr val="0034FF"/>
        </a:dk2>
        <a:lt2>
          <a:srgbClr val="FDB605"/>
        </a:lt2>
        <a:accent1>
          <a:srgbClr val="66CC33"/>
        </a:accent1>
        <a:accent2>
          <a:srgbClr val="FF6600"/>
        </a:accent2>
        <a:accent3>
          <a:srgbClr val="AAAEFF"/>
        </a:accent3>
        <a:accent4>
          <a:srgbClr val="DADADA"/>
        </a:accent4>
        <a:accent5>
          <a:srgbClr val="B8E2AD"/>
        </a:accent5>
        <a:accent6>
          <a:srgbClr val="E75C00"/>
        </a:accent6>
        <a:hlink>
          <a:srgbClr val="5BB3B9"/>
        </a:hlink>
        <a:folHlink>
          <a:srgbClr val="CC00FF"/>
        </a:folHlink>
      </a:clrScheme>
      <a:clrMap bg1="dk2" tx1="lt1" bg2="dk1" tx2="lt2" accent1="accent1" accent2="accent2" accent3="accent3" accent4="accent4" accent5="accent5" accent6="accent6" hlink="hlink" folHlink="folHlink"/>
    </a:extraClrScheme>
    <a:extraClrScheme>
      <a:clrScheme name="2_Architecture 9">
        <a:dk1>
          <a:srgbClr val="000000"/>
        </a:dk1>
        <a:lt1>
          <a:srgbClr val="FFFFFF"/>
        </a:lt1>
        <a:dk2>
          <a:srgbClr val="0034FF"/>
        </a:dk2>
        <a:lt2>
          <a:srgbClr val="FDB605"/>
        </a:lt2>
        <a:accent1>
          <a:srgbClr val="66CC33"/>
        </a:accent1>
        <a:accent2>
          <a:srgbClr val="FF6600"/>
        </a:accent2>
        <a:accent3>
          <a:srgbClr val="AAAEFF"/>
        </a:accent3>
        <a:accent4>
          <a:srgbClr val="DADADA"/>
        </a:accent4>
        <a:accent5>
          <a:srgbClr val="B8E2AD"/>
        </a:accent5>
        <a:accent6>
          <a:srgbClr val="E75C00"/>
        </a:accent6>
        <a:hlink>
          <a:srgbClr val="FFCC00"/>
        </a:hlink>
        <a:folHlink>
          <a:srgbClr val="CC00FF"/>
        </a:folHlink>
      </a:clrScheme>
      <a:clrMap bg1="dk2" tx1="lt1" bg2="dk1" tx2="lt2" accent1="accent1" accent2="accent2" accent3="accent3" accent4="accent4" accent5="accent5" accent6="accent6" hlink="hlink" folHlink="folHlink"/>
    </a:extraClrScheme>
    <a:extraClrScheme>
      <a:clrScheme name="2_Architecture 10">
        <a:dk1>
          <a:srgbClr val="000000"/>
        </a:dk1>
        <a:lt1>
          <a:srgbClr val="FFFFFF"/>
        </a:lt1>
        <a:dk2>
          <a:srgbClr val="0034FF"/>
        </a:dk2>
        <a:lt2>
          <a:srgbClr val="FDB605"/>
        </a:lt2>
        <a:accent1>
          <a:srgbClr val="66CC33"/>
        </a:accent1>
        <a:accent2>
          <a:srgbClr val="FF6600"/>
        </a:accent2>
        <a:accent3>
          <a:srgbClr val="AAAEFF"/>
        </a:accent3>
        <a:accent4>
          <a:srgbClr val="DADADA"/>
        </a:accent4>
        <a:accent5>
          <a:srgbClr val="B8E2AD"/>
        </a:accent5>
        <a:accent6>
          <a:srgbClr val="E75C00"/>
        </a:accent6>
        <a:hlink>
          <a:srgbClr val="009999"/>
        </a:hlink>
        <a:folHlink>
          <a:srgbClr val="CC00FF"/>
        </a:folHlink>
      </a:clrScheme>
      <a:clrMap bg1="dk2" tx1="lt1" bg2="dk1" tx2="lt2" accent1="accent1" accent2="accent2" accent3="accent3" accent4="accent4" accent5="accent5" accent6="accent6" hlink="hlink" folHlink="folHlink"/>
    </a:extraClrScheme>
    <a:extraClrScheme>
      <a:clrScheme name="2_Architecture 11">
        <a:dk1>
          <a:srgbClr val="000000"/>
        </a:dk1>
        <a:lt1>
          <a:srgbClr val="FFFFFF"/>
        </a:lt1>
        <a:dk2>
          <a:srgbClr val="0034FF"/>
        </a:dk2>
        <a:lt2>
          <a:srgbClr val="FDB605"/>
        </a:lt2>
        <a:accent1>
          <a:srgbClr val="66CC33"/>
        </a:accent1>
        <a:accent2>
          <a:srgbClr val="FF6600"/>
        </a:accent2>
        <a:accent3>
          <a:srgbClr val="AAAEFF"/>
        </a:accent3>
        <a:accent4>
          <a:srgbClr val="DADADA"/>
        </a:accent4>
        <a:accent5>
          <a:srgbClr val="B8E2AD"/>
        </a:accent5>
        <a:accent6>
          <a:srgbClr val="E75C00"/>
        </a:accent6>
        <a:hlink>
          <a:srgbClr val="009999"/>
        </a:hlink>
        <a:folHlink>
          <a:srgbClr val="CC0099"/>
        </a:folHlink>
      </a:clrScheme>
      <a:clrMap bg1="dk2" tx1="lt1" bg2="dk1" tx2="lt2" accent1="accent1" accent2="accent2" accent3="accent3" accent4="accent4" accent5="accent5" accent6="accent6" hlink="hlink" folHlink="folHlink"/>
    </a:extraClrScheme>
    <a:extraClrScheme>
      <a:clrScheme name="2_Architecture 12">
        <a:dk1>
          <a:srgbClr val="000000"/>
        </a:dk1>
        <a:lt1>
          <a:srgbClr val="FFFFFF"/>
        </a:lt1>
        <a:dk2>
          <a:srgbClr val="0034FF"/>
        </a:dk2>
        <a:lt2>
          <a:srgbClr val="FDB605"/>
        </a:lt2>
        <a:accent1>
          <a:srgbClr val="66CC33"/>
        </a:accent1>
        <a:accent2>
          <a:srgbClr val="FF6600"/>
        </a:accent2>
        <a:accent3>
          <a:srgbClr val="AAAEFF"/>
        </a:accent3>
        <a:accent4>
          <a:srgbClr val="DADADA"/>
        </a:accent4>
        <a:accent5>
          <a:srgbClr val="B8E2AD"/>
        </a:accent5>
        <a:accent6>
          <a:srgbClr val="E75C00"/>
        </a:accent6>
        <a:hlink>
          <a:srgbClr val="009999"/>
        </a:hlink>
        <a:folHlink>
          <a:srgbClr val="AA014C"/>
        </a:folHlink>
      </a:clrScheme>
      <a:clrMap bg1="dk2" tx1="lt1" bg2="dk1" tx2="lt2" accent1="accent1" accent2="accent2" accent3="accent3" accent4="accent4" accent5="accent5" accent6="accent6" hlink="hlink" folHlink="folHlink"/>
    </a:extraClrScheme>
    <a:extraClrScheme>
      <a:clrScheme name="2_Architecture 13">
        <a:dk1>
          <a:srgbClr val="000000"/>
        </a:dk1>
        <a:lt1>
          <a:srgbClr val="FFFFFF"/>
        </a:lt1>
        <a:dk2>
          <a:srgbClr val="0034FF"/>
        </a:dk2>
        <a:lt2>
          <a:srgbClr val="FDB605"/>
        </a:lt2>
        <a:accent1>
          <a:srgbClr val="66CC33"/>
        </a:accent1>
        <a:accent2>
          <a:srgbClr val="FF6600"/>
        </a:accent2>
        <a:accent3>
          <a:srgbClr val="AAAEFF"/>
        </a:accent3>
        <a:accent4>
          <a:srgbClr val="DADADA"/>
        </a:accent4>
        <a:accent5>
          <a:srgbClr val="B8E2AD"/>
        </a:accent5>
        <a:accent6>
          <a:srgbClr val="E75C00"/>
        </a:accent6>
        <a:hlink>
          <a:srgbClr val="00C5C0"/>
        </a:hlink>
        <a:folHlink>
          <a:srgbClr val="AA014C"/>
        </a:folHlink>
      </a:clrScheme>
      <a:clrMap bg1="dk2" tx1="lt1" bg2="dk1" tx2="lt2" accent1="accent1" accent2="accent2" accent3="accent3" accent4="accent4" accent5="accent5" accent6="accent6" hlink="hlink" folHlink="folHlink"/>
    </a:extraClrScheme>
    <a:extraClrScheme>
      <a:clrScheme name="2_Architecture 14">
        <a:dk1>
          <a:srgbClr val="000000"/>
        </a:dk1>
        <a:lt1>
          <a:srgbClr val="FFFFFF"/>
        </a:lt1>
        <a:dk2>
          <a:srgbClr val="0034FF"/>
        </a:dk2>
        <a:lt2>
          <a:srgbClr val="FDB605"/>
        </a:lt2>
        <a:accent1>
          <a:srgbClr val="66CC33"/>
        </a:accent1>
        <a:accent2>
          <a:srgbClr val="FF5C00"/>
        </a:accent2>
        <a:accent3>
          <a:srgbClr val="AAAEFF"/>
        </a:accent3>
        <a:accent4>
          <a:srgbClr val="DADADA"/>
        </a:accent4>
        <a:accent5>
          <a:srgbClr val="B8E2AD"/>
        </a:accent5>
        <a:accent6>
          <a:srgbClr val="E75300"/>
        </a:accent6>
        <a:hlink>
          <a:srgbClr val="00C5C0"/>
        </a:hlink>
        <a:folHlink>
          <a:srgbClr val="AA014C"/>
        </a:folHlink>
      </a:clrScheme>
      <a:clrMap bg1="dk2" tx1="lt1" bg2="dk1" tx2="lt2" accent1="accent1" accent2="accent2" accent3="accent3" accent4="accent4" accent5="accent5" accent6="accent6" hlink="hlink" folHlink="folHlink"/>
    </a:extraClrScheme>
    <a:extraClrScheme>
      <a:clrScheme name="2_Architecture 15">
        <a:dk1>
          <a:srgbClr val="000000"/>
        </a:dk1>
        <a:lt1>
          <a:srgbClr val="FFFFFF"/>
        </a:lt1>
        <a:dk2>
          <a:srgbClr val="0034FF"/>
        </a:dk2>
        <a:lt2>
          <a:srgbClr val="FDB605"/>
        </a:lt2>
        <a:accent1>
          <a:srgbClr val="66CC33"/>
        </a:accent1>
        <a:accent2>
          <a:srgbClr val="FF5C00"/>
        </a:accent2>
        <a:accent3>
          <a:srgbClr val="AAAEFF"/>
        </a:accent3>
        <a:accent4>
          <a:srgbClr val="DADADA"/>
        </a:accent4>
        <a:accent5>
          <a:srgbClr val="B8E2AD"/>
        </a:accent5>
        <a:accent6>
          <a:srgbClr val="E75300"/>
        </a:accent6>
        <a:hlink>
          <a:srgbClr val="10C8E1"/>
        </a:hlink>
        <a:folHlink>
          <a:srgbClr val="AA014C"/>
        </a:folHlink>
      </a:clrScheme>
      <a:clrMap bg1="dk2" tx1="lt1" bg2="dk1" tx2="lt2" accent1="accent1" accent2="accent2" accent3="accent3" accent4="accent4" accent5="accent5" accent6="accent6" hlink="hlink" folHlink="folHlink"/>
    </a:extraClrScheme>
    <a:extraClrScheme>
      <a:clrScheme name="2_Architecture 16">
        <a:dk1>
          <a:srgbClr val="000000"/>
        </a:dk1>
        <a:lt1>
          <a:srgbClr val="FFFFFF"/>
        </a:lt1>
        <a:dk2>
          <a:srgbClr val="0034FF"/>
        </a:dk2>
        <a:lt2>
          <a:srgbClr val="FDB605"/>
        </a:lt2>
        <a:accent1>
          <a:srgbClr val="66CC33"/>
        </a:accent1>
        <a:accent2>
          <a:srgbClr val="FF5C00"/>
        </a:accent2>
        <a:accent3>
          <a:srgbClr val="AAAEFF"/>
        </a:accent3>
        <a:accent4>
          <a:srgbClr val="DADADA"/>
        </a:accent4>
        <a:accent5>
          <a:srgbClr val="B8E2AD"/>
        </a:accent5>
        <a:accent6>
          <a:srgbClr val="E75300"/>
        </a:accent6>
        <a:hlink>
          <a:srgbClr val="10C8E1"/>
        </a:hlink>
        <a:folHlink>
          <a:srgbClr val="F3016E"/>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
  <TotalTime>9365</TotalTime>
  <Words>8219</Words>
  <Application>Microsoft Macintosh PowerPoint</Application>
  <PresentationFormat>On-screen Show (16:9)</PresentationFormat>
  <Paragraphs>1911</Paragraphs>
  <Slides>64</Slides>
  <Notes>36</Notes>
  <HiddenSlides>0</HiddenSlides>
  <MMClips>0</MMClips>
  <ScaleCrop>false</ScaleCrop>
  <HeadingPairs>
    <vt:vector size="6" baseType="variant">
      <vt:variant>
        <vt:lpstr>Theme</vt:lpstr>
      </vt:variant>
      <vt:variant>
        <vt:i4>5</vt:i4>
      </vt:variant>
      <vt:variant>
        <vt:lpstr>Embedded OLE Servers</vt:lpstr>
      </vt:variant>
      <vt:variant>
        <vt:i4>1</vt:i4>
      </vt:variant>
      <vt:variant>
        <vt:lpstr>Slide Titles</vt:lpstr>
      </vt:variant>
      <vt:variant>
        <vt:i4>64</vt:i4>
      </vt:variant>
    </vt:vector>
  </HeadingPairs>
  <TitlesOfParts>
    <vt:vector size="70" baseType="lpstr">
      <vt:lpstr>1_intel 16x9</vt:lpstr>
      <vt:lpstr>Intel_PresentationTemplate_16x9_CLEAR</vt:lpstr>
      <vt:lpstr>ISMC14 blue 20140123</vt:lpstr>
      <vt:lpstr>1_ISMC14 blue 20140123</vt:lpstr>
      <vt:lpstr>2_intel 16x9</vt:lpstr>
      <vt:lpstr>Acrobat Document</vt:lpstr>
      <vt:lpstr>Intel processors and platforms roadmap for energy efficient HPC solutions  Andrey Semin Principal Engineer HPC Technology Manager, EMEA  Moscow, 3rd July 2015 </vt:lpstr>
      <vt:lpstr>Notices</vt:lpstr>
      <vt:lpstr>Risk Factors</vt:lpstr>
      <vt:lpstr>Meet the book of the year… :) </vt:lpstr>
      <vt:lpstr>Agenda</vt:lpstr>
      <vt:lpstr>PowerPoint Presentation</vt:lpstr>
      <vt:lpstr>PowerPoint Presentation</vt:lpstr>
      <vt:lpstr>Intel Technical Computing &amp; HPC  Solutions Portfolio</vt:lpstr>
      <vt:lpstr>PowerPoint Presentation</vt:lpstr>
      <vt:lpstr>IA Cores build on a Common Architecture</vt:lpstr>
      <vt:lpstr>Trends: Cores and Threads per Chip</vt:lpstr>
      <vt:lpstr>PowerPoint Presentation</vt:lpstr>
      <vt:lpstr>PowerPoint Presentation</vt:lpstr>
      <vt:lpstr>„Big Core“ – „Small Core“</vt:lpstr>
      <vt:lpstr>Portable &amp; Scalable Parallel Programming </vt:lpstr>
      <vt:lpstr>SIMD Floating-Point Performance (Peak) per Core/Cycle</vt:lpstr>
      <vt:lpstr>Intel AVX Family of Instruction Set Extentions </vt:lpstr>
      <vt:lpstr>AXV2 Highlights</vt:lpstr>
      <vt:lpstr>Haswell Core at a Glance</vt:lpstr>
      <vt:lpstr>Haswell Execution Units Overview</vt:lpstr>
      <vt:lpstr>Major Buffer Sizes</vt:lpstr>
      <vt:lpstr>Intel® Xeon® Processors and Platforms</vt:lpstr>
      <vt:lpstr>Haswell-EP (Xeon E5-2600 v3) Die Options </vt:lpstr>
      <vt:lpstr>New Cluster On Die (COD) Snoop Mode</vt:lpstr>
      <vt:lpstr>Cluster on Die (COD) Mode</vt:lpstr>
      <vt:lpstr>HSW-EP Memory Read &amp; Latency Bandwidth</vt:lpstr>
      <vt:lpstr>Intel® Xeon® Processor E5-2600 v3 Product Family High Performance Computing Summary</vt:lpstr>
      <vt:lpstr>History: Software  How old is HPC software?</vt:lpstr>
      <vt:lpstr>History: Software How old are languages? </vt:lpstr>
      <vt:lpstr>Intel® Xeon Phi™ Product Family Based on Intel® Many Integrated Core (MIC) Architecture</vt:lpstr>
      <vt:lpstr>Spectrum of Programming Models</vt:lpstr>
      <vt:lpstr>Knights Corner Core Architecture</vt:lpstr>
      <vt:lpstr>PowerPoint Presentation</vt:lpstr>
      <vt:lpstr>PowerPoint Presentation</vt:lpstr>
      <vt:lpstr>NAMD* 2.10 Pre-Release STMV</vt:lpstr>
      <vt:lpstr>PowerPoint Presentation</vt:lpstr>
      <vt:lpstr>PowerPoint Presentation</vt:lpstr>
      <vt:lpstr>PowerPoint Presentation</vt:lpstr>
      <vt:lpstr>More Integration</vt:lpstr>
      <vt:lpstr>Intel® Omni-Path Architecture Benefits for “Every” Scale</vt:lpstr>
      <vt:lpstr>Intel® Omni-Path Architecture Product Portfolio</vt:lpstr>
      <vt:lpstr>Intel® Omni-Path Architecture: 48-Port Switch ASIC Benefits</vt:lpstr>
      <vt:lpstr>New Intel Memory-Storage Hierarchy</vt:lpstr>
      <vt:lpstr>ANL Selects Intel for World’s Biggest Supercomputer</vt:lpstr>
      <vt:lpstr>The Most Advanced Supercomputer Ever Built</vt:lpstr>
      <vt:lpstr>Higher Performance &amp; Density</vt:lpstr>
      <vt:lpstr>Designing for the future</vt:lpstr>
      <vt:lpstr>How many Sq mt Per PFlop?</vt:lpstr>
      <vt:lpstr>How many Sq mt Per PFlop?</vt:lpstr>
      <vt:lpstr>How many Sq mt Per PFlop?</vt:lpstr>
      <vt:lpstr>How many Sq mt Per PFlop?</vt:lpstr>
      <vt:lpstr>Significant improvement in Power efficiency</vt:lpstr>
      <vt:lpstr>High Density Data center - Challenges</vt:lpstr>
      <vt:lpstr>SUMMARY</vt:lpstr>
      <vt:lpstr>PowerPoint Presentation</vt:lpstr>
      <vt:lpstr>PowerPoint Presentation</vt:lpstr>
      <vt:lpstr>Exponential Growth in Performance</vt:lpstr>
      <vt:lpstr>Snoop Models Supported in 2S Configurations</vt:lpstr>
      <vt:lpstr>AVX** Disclaimer</vt:lpstr>
      <vt:lpstr>Intel® Turbo Boost Technology Disclaimer</vt:lpstr>
      <vt:lpstr>AVX** Frequency - Executive Summary</vt:lpstr>
      <vt:lpstr>Intel® Turbo Boost Technology 2.0 and Intel® AVX*</vt:lpstr>
      <vt:lpstr>Haswell-EP Frequencies</vt:lpstr>
      <vt:lpstr>Hardware Configuration – Intel® Xeon® processor E5-2697 v3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dc:creator>
  <cp:lastModifiedBy>___ ___</cp:lastModifiedBy>
  <cp:revision>239</cp:revision>
  <dcterms:created xsi:type="dcterms:W3CDTF">2015-04-13T19:10:50Z</dcterms:created>
  <dcterms:modified xsi:type="dcterms:W3CDTF">2015-07-03T07:24:17Z</dcterms:modified>
</cp:coreProperties>
</file>