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90" r:id="rId4"/>
    <p:sldId id="258" r:id="rId5"/>
    <p:sldId id="283" r:id="rId6"/>
    <p:sldId id="325" r:id="rId7"/>
    <p:sldId id="322" r:id="rId8"/>
    <p:sldId id="311" r:id="rId9"/>
    <p:sldId id="313" r:id="rId10"/>
    <p:sldId id="314" r:id="rId11"/>
    <p:sldId id="320" r:id="rId12"/>
    <p:sldId id="315" r:id="rId13"/>
    <p:sldId id="316" r:id="rId14"/>
    <p:sldId id="319" r:id="rId15"/>
    <p:sldId id="317" r:id="rId16"/>
    <p:sldId id="261" r:id="rId17"/>
    <p:sldId id="292" r:id="rId18"/>
    <p:sldId id="295" r:id="rId19"/>
    <p:sldId id="297" r:id="rId20"/>
    <p:sldId id="298" r:id="rId21"/>
    <p:sldId id="299" r:id="rId22"/>
    <p:sldId id="309" r:id="rId23"/>
    <p:sldId id="305" r:id="rId24"/>
    <p:sldId id="296" r:id="rId25"/>
    <p:sldId id="300" r:id="rId26"/>
    <p:sldId id="304" r:id="rId27"/>
    <p:sldId id="277" r:id="rId28"/>
    <p:sldId id="289" r:id="rId29"/>
    <p:sldId id="301" r:id="rId30"/>
    <p:sldId id="302" r:id="rId31"/>
    <p:sldId id="303" r:id="rId32"/>
    <p:sldId id="307" r:id="rId33"/>
    <p:sldId id="308" r:id="rId34"/>
    <p:sldId id="324" r:id="rId35"/>
    <p:sldId id="286" r:id="rId36"/>
    <p:sldId id="328" r:id="rId37"/>
    <p:sldId id="329" r:id="rId38"/>
    <p:sldId id="279" r:id="rId39"/>
    <p:sldId id="323" r:id="rId40"/>
    <p:sldId id="318" r:id="rId41"/>
    <p:sldId id="280" r:id="rId42"/>
    <p:sldId id="288" r:id="rId43"/>
    <p:sldId id="327" r:id="rId44"/>
    <p:sldId id="326" r:id="rId45"/>
    <p:sldId id="321" r:id="rId46"/>
    <p:sldId id="271" r:id="rId47"/>
    <p:sldId id="273" r:id="rId48"/>
    <p:sldId id="270" r:id="rId49"/>
    <p:sldId id="294" r:id="rId50"/>
    <p:sldId id="291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D4E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6" autoAdjust="0"/>
    <p:restoredTop sz="94136" autoAdjust="0"/>
  </p:normalViewPr>
  <p:slideViewPr>
    <p:cSldViewPr>
      <p:cViewPr>
        <p:scale>
          <a:sx n="60" d="100"/>
          <a:sy n="60" d="100"/>
        </p:scale>
        <p:origin x="-1325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DC7F3-03D6-41D8-A97C-73160040FD1D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058B9-8731-44CF-ADCD-76699B1173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oleObject" Target="../embeddings/oleObject4.bin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AASKULIK\AAAPhoto\Abunda\&#1047;&#1072;&#1089;&#1077;&#1076;&#1072;&#1085;&#1080;&#1077;%202_12_15\TEMP\integrated_optics_x5.mp4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2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429520" y="0"/>
            <a:ext cx="1714480" cy="64291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6" name="AutoShape 4" descr="Картинки по запросу мгу логотип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Картинки по запросу мгу логотип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Картинки по запросу мгу логотип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://toplogos.ru/images/logo-mg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117" y="0"/>
            <a:ext cx="651309" cy="64291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85786" y="2071678"/>
            <a:ext cx="77153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Comic Sans MS" pitchFamily="66" charset="0"/>
              </a:rPr>
              <a:t>КВАНТОВЫЕ ОПТИЧЕСКИЕ ТЕХНОЛОГИИ</a:t>
            </a:r>
          </a:p>
          <a:p>
            <a:pPr algn="ctr"/>
            <a:endParaRPr lang="ru-RU" b="1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/>
            <a:endParaRPr lang="ru-RU" b="1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Comic Sans MS" pitchFamily="66" charset="0"/>
              </a:rPr>
              <a:t>С.П.Кулик</a:t>
            </a:r>
          </a:p>
          <a:p>
            <a:pPr algn="ctr"/>
            <a:endParaRPr lang="ru-RU" b="1" i="1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/>
            <a:r>
              <a:rPr lang="ru-RU" b="1" i="1" dirty="0" smtClean="0">
                <a:solidFill>
                  <a:srgbClr val="000000"/>
                </a:solidFill>
                <a:latin typeface="Comic Sans MS" pitchFamily="66" charset="0"/>
              </a:rPr>
              <a:t>Физический факультет МГУ имени М.В.Ломоносова</a:t>
            </a:r>
            <a:endParaRPr lang="ru-RU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3306" y="6488668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01</a:t>
            </a:r>
            <a:r>
              <a:rPr lang="ru-RU" dirty="0" smtClean="0">
                <a:latin typeface="Comic Sans MS" pitchFamily="66" charset="0"/>
              </a:rPr>
              <a:t> июля </a:t>
            </a:r>
            <a:r>
              <a:rPr lang="ru-RU" dirty="0" smtClean="0">
                <a:latin typeface="Comic Sans MS" pitchFamily="66" charset="0"/>
              </a:rPr>
              <a:t>2016 </a:t>
            </a:r>
            <a:r>
              <a:rPr lang="ru-RU" dirty="0" smtClean="0">
                <a:latin typeface="Comic Sans MS" pitchFamily="66" charset="0"/>
              </a:rPr>
              <a:t>г.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000232" y="642918"/>
            <a:ext cx="4581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u="sng" dirty="0">
                <a:solidFill>
                  <a:schemeClr val="accent2"/>
                </a:solidFill>
                <a:latin typeface="Comic Sans MS" pitchFamily="66" charset="0"/>
              </a:rPr>
              <a:t>State of Art: </a:t>
            </a:r>
            <a:r>
              <a:rPr lang="ru-RU" sz="2000" b="1" u="sng" dirty="0">
                <a:solidFill>
                  <a:schemeClr val="accent2"/>
                </a:solidFill>
                <a:latin typeface="Comic Sans MS" pitchFamily="66" charset="0"/>
              </a:rPr>
              <a:t>мировые разработки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357563"/>
            <a:ext cx="9144000" cy="3500438"/>
            <a:chOff x="0" y="2115"/>
            <a:chExt cx="5760" cy="2205"/>
          </a:xfrm>
        </p:grpSpPr>
        <p:sp>
          <p:nvSpPr>
            <p:cNvPr id="17422" name="Text Box 4"/>
            <p:cNvSpPr txBox="1">
              <a:spLocks noChangeArrowheads="1"/>
            </p:cNvSpPr>
            <p:nvPr/>
          </p:nvSpPr>
          <p:spPr bwMode="auto">
            <a:xfrm>
              <a:off x="0" y="2115"/>
              <a:ext cx="324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Comic Sans MS" pitchFamily="66" charset="0"/>
                </a:rPr>
                <a:t>4</a:t>
              </a:r>
              <a:r>
                <a:rPr lang="ru-RU" sz="2000" dirty="0">
                  <a:latin typeface="Comic Sans MS" pitchFamily="66" charset="0"/>
                </a:rPr>
                <a:t>. Проект </a:t>
              </a:r>
              <a:r>
                <a:rPr lang="ru-RU" sz="2000" b="1" dirty="0">
                  <a:latin typeface="Comic Sans MS" pitchFamily="66" charset="0"/>
                </a:rPr>
                <a:t>QUANTUMCITY</a:t>
              </a:r>
              <a:r>
                <a:rPr lang="ru-RU" sz="2000" dirty="0">
                  <a:latin typeface="Comic Sans MS" pitchFamily="66" charset="0"/>
                </a:rPr>
                <a:t> (ЮАР) 2008-</a:t>
              </a:r>
            </a:p>
            <a:p>
              <a:r>
                <a:rPr lang="ru-RU" sz="1600" dirty="0">
                  <a:latin typeface="Comic Sans MS" pitchFamily="66" charset="0"/>
                </a:rPr>
                <a:t>(http://quantum.ukzn.ac.za/quantum-city)</a:t>
              </a:r>
            </a:p>
          </p:txBody>
        </p:sp>
        <p:pic>
          <p:nvPicPr>
            <p:cNvPr id="1742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44" y="3138"/>
              <a:ext cx="2216" cy="1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2571751"/>
            <a:ext cx="5405438" cy="4286250"/>
            <a:chOff x="0" y="1620"/>
            <a:chExt cx="3405" cy="2700"/>
          </a:xfrm>
        </p:grpSpPr>
        <p:sp>
          <p:nvSpPr>
            <p:cNvPr id="17420" name="Text Box 7"/>
            <p:cNvSpPr txBox="1">
              <a:spLocks noChangeArrowheads="1"/>
            </p:cNvSpPr>
            <p:nvPr/>
          </p:nvSpPr>
          <p:spPr bwMode="auto">
            <a:xfrm>
              <a:off x="0" y="1620"/>
              <a:ext cx="340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Comic Sans MS" pitchFamily="66" charset="0"/>
                </a:rPr>
                <a:t>3</a:t>
              </a:r>
              <a:r>
                <a:rPr lang="ru-RU" sz="2000" dirty="0">
                  <a:latin typeface="Comic Sans MS" pitchFamily="66" charset="0"/>
                </a:rPr>
                <a:t>. Проект </a:t>
              </a:r>
              <a:r>
                <a:rPr lang="ru-RU" sz="2000" dirty="0" err="1">
                  <a:latin typeface="Comic Sans MS" pitchFamily="66" charset="0"/>
                </a:rPr>
                <a:t>Chinese</a:t>
              </a:r>
              <a:r>
                <a:rPr lang="ru-RU" sz="2000" dirty="0">
                  <a:latin typeface="Comic Sans MS" pitchFamily="66" charset="0"/>
                </a:rPr>
                <a:t> </a:t>
              </a:r>
              <a:r>
                <a:rPr lang="ru-RU" sz="2000" dirty="0" err="1">
                  <a:latin typeface="Comic Sans MS" pitchFamily="66" charset="0"/>
                </a:rPr>
                <a:t>Network</a:t>
              </a:r>
              <a:r>
                <a:rPr lang="ru-RU" sz="2000" dirty="0">
                  <a:latin typeface="Comic Sans MS" pitchFamily="66" charset="0"/>
                </a:rPr>
                <a:t> </a:t>
              </a:r>
              <a:r>
                <a:rPr lang="ru-RU" sz="2000" dirty="0" err="1">
                  <a:latin typeface="Comic Sans MS" pitchFamily="66" charset="0"/>
                </a:rPr>
                <a:t>Company</a:t>
              </a:r>
              <a:r>
                <a:rPr lang="ru-RU" sz="2000" dirty="0">
                  <a:latin typeface="Comic Sans MS" pitchFamily="66" charset="0"/>
                </a:rPr>
                <a:t> (CNC) </a:t>
              </a:r>
            </a:p>
            <a:p>
              <a:r>
                <a:rPr lang="ru-RU" sz="2000" dirty="0">
                  <a:latin typeface="Comic Sans MS" pitchFamily="66" charset="0"/>
                </a:rPr>
                <a:t>(Китай) 2004-2009</a:t>
              </a:r>
            </a:p>
          </p:txBody>
        </p:sp>
        <p:pic>
          <p:nvPicPr>
            <p:cNvPr id="17421" name="Picture 8" descr="[article image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620"/>
              <a:ext cx="1700" cy="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1000126"/>
            <a:ext cx="9144000" cy="2720975"/>
            <a:chOff x="0" y="742"/>
            <a:chExt cx="5760" cy="1714"/>
          </a:xfrm>
        </p:grpSpPr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0" y="742"/>
              <a:ext cx="557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buFontTx/>
                <a:buAutoNum type="arabicPeriod"/>
              </a:pPr>
              <a:r>
                <a:rPr lang="ru-RU" sz="2000" dirty="0">
                  <a:latin typeface="Comic Sans MS" pitchFamily="66" charset="0"/>
                </a:rPr>
                <a:t>2004г. Сеть в Бостоне (BBN </a:t>
              </a:r>
              <a:r>
                <a:rPr lang="en-US" sz="2000" dirty="0">
                  <a:latin typeface="Comic Sans MS" pitchFamily="66" charset="0"/>
                </a:rPr>
                <a:t>Technologies</a:t>
              </a:r>
              <a:r>
                <a:rPr lang="ru-RU" sz="2000" dirty="0">
                  <a:latin typeface="Comic Sans MS" pitchFamily="66" charset="0"/>
                </a:rPr>
                <a:t>, </a:t>
              </a:r>
              <a:r>
                <a:rPr lang="en-US" sz="2000" dirty="0">
                  <a:latin typeface="Comic Sans MS" pitchFamily="66" charset="0"/>
                </a:rPr>
                <a:t>M</a:t>
              </a:r>
              <a:r>
                <a:rPr lang="en-GB" sz="2000" dirty="0">
                  <a:latin typeface="Comic Sans MS" pitchFamily="66" charset="0"/>
                </a:rPr>
                <a:t>I</a:t>
              </a:r>
              <a:r>
                <a:rPr lang="en-US" sz="2000" dirty="0">
                  <a:latin typeface="Comic Sans MS" pitchFamily="66" charset="0"/>
                </a:rPr>
                <a:t>T</a:t>
              </a:r>
              <a:r>
                <a:rPr lang="ru-RU" sz="2000" dirty="0">
                  <a:latin typeface="Comic Sans MS" pitchFamily="66" charset="0"/>
                </a:rPr>
                <a:t>, </a:t>
              </a:r>
              <a:r>
                <a:rPr lang="en-US" sz="2000" dirty="0">
                  <a:latin typeface="Comic Sans MS" pitchFamily="66" charset="0"/>
                </a:rPr>
                <a:t>Harvard University</a:t>
              </a:r>
              <a:r>
                <a:rPr lang="ru-RU" sz="2000" dirty="0">
                  <a:latin typeface="Comic Sans MS" pitchFamily="66" charset="0"/>
                </a:rPr>
                <a:t>). </a:t>
              </a:r>
            </a:p>
            <a:p>
              <a:pPr marL="342900" indent="-342900"/>
              <a:r>
                <a:rPr lang="ru-RU" sz="2000" dirty="0">
                  <a:latin typeface="Comic Sans MS" pitchFamily="66" charset="0"/>
                </a:rPr>
                <a:t>Финансирование </a:t>
              </a:r>
              <a:r>
                <a:rPr lang="en-GB" sz="2000" dirty="0">
                  <a:latin typeface="Comic Sans MS" pitchFamily="66" charset="0"/>
                </a:rPr>
                <a:t>DARPA</a:t>
              </a:r>
              <a:endParaRPr lang="ru-RU" sz="2000" dirty="0">
                <a:latin typeface="Comic Sans MS" pitchFamily="66" charset="0"/>
              </a:endParaRPr>
            </a:p>
          </p:txBody>
        </p:sp>
        <p:pic>
          <p:nvPicPr>
            <p:cNvPr id="17419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42" y="785"/>
              <a:ext cx="2218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0" y="1841500"/>
            <a:ext cx="9144000" cy="5016500"/>
            <a:chOff x="0" y="1160"/>
            <a:chExt cx="5760" cy="3160"/>
          </a:xfrm>
        </p:grpSpPr>
        <p:sp>
          <p:nvSpPr>
            <p:cNvPr id="17415" name="Text Box 13"/>
            <p:cNvSpPr txBox="1">
              <a:spLocks noChangeArrowheads="1"/>
            </p:cNvSpPr>
            <p:nvPr/>
          </p:nvSpPr>
          <p:spPr bwMode="auto">
            <a:xfrm>
              <a:off x="0" y="1160"/>
              <a:ext cx="3809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dirty="0">
                  <a:latin typeface="Comic Sans MS" pitchFamily="66" charset="0"/>
                </a:rPr>
                <a:t>2. Европейский проект </a:t>
              </a:r>
              <a:r>
                <a:rPr lang="en-GB" sz="2000" b="1" dirty="0">
                  <a:latin typeface="Comic Sans MS" pitchFamily="66" charset="0"/>
                </a:rPr>
                <a:t>SECOQC</a:t>
              </a:r>
              <a:r>
                <a:rPr lang="ru-RU" sz="2000" dirty="0">
                  <a:latin typeface="Comic Sans MS" pitchFamily="66" charset="0"/>
                </a:rPr>
                <a:t> 200</a:t>
              </a:r>
              <a:r>
                <a:rPr lang="en-GB" sz="2000" dirty="0">
                  <a:latin typeface="Comic Sans MS" pitchFamily="66" charset="0"/>
                </a:rPr>
                <a:t>4</a:t>
              </a:r>
              <a:r>
                <a:rPr lang="ru-RU" sz="2000" dirty="0">
                  <a:latin typeface="Comic Sans MS" pitchFamily="66" charset="0"/>
                </a:rPr>
                <a:t>-200</a:t>
              </a:r>
              <a:r>
                <a:rPr lang="en-GB" sz="2000" dirty="0">
                  <a:latin typeface="Comic Sans MS" pitchFamily="66" charset="0"/>
                </a:rPr>
                <a:t>8</a:t>
              </a:r>
              <a:endParaRPr lang="ru-RU" sz="2000" dirty="0">
                <a:latin typeface="Comic Sans MS" pitchFamily="66" charset="0"/>
              </a:endParaRPr>
            </a:p>
            <a:p>
              <a:r>
                <a:rPr lang="ru-RU" sz="1600" dirty="0">
                  <a:latin typeface="Comic Sans MS" pitchFamily="66" charset="0"/>
                </a:rPr>
                <a:t>(http://www.secoqc.net/)</a:t>
              </a:r>
              <a:r>
                <a:rPr lang="en-GB" dirty="0"/>
                <a:t> </a:t>
              </a:r>
              <a:r>
                <a:rPr lang="ru-RU" dirty="0">
                  <a:latin typeface="Comic Sans MS" pitchFamily="66" charset="0"/>
                </a:rPr>
                <a:t>40 организаций</a:t>
              </a:r>
              <a:r>
                <a:rPr lang="en-GB" dirty="0">
                  <a:latin typeface="Comic Sans MS" pitchFamily="66" charset="0"/>
                </a:rPr>
                <a:t>, 11.3 </a:t>
              </a:r>
              <a:r>
                <a:rPr lang="ru-RU" dirty="0" err="1">
                  <a:latin typeface="Comic Sans MS" pitchFamily="66" charset="0"/>
                </a:rPr>
                <a:t>мил.Евро</a:t>
              </a:r>
              <a:endParaRPr lang="ru-RU" dirty="0">
                <a:latin typeface="Comic Sans MS" pitchFamily="66" charset="0"/>
              </a:endParaRPr>
            </a:p>
          </p:txBody>
        </p:sp>
        <p:pic>
          <p:nvPicPr>
            <p:cNvPr id="17416" name="Picture 14" descr="siemensri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30" y="2883"/>
              <a:ext cx="1734" cy="1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Picture 15" descr="Fig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54" y="2334"/>
              <a:ext cx="2006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22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Прямоугольник 24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9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37036"/>
            <a:ext cx="8447086" cy="622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Прямоугольник 5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282" y="428604"/>
            <a:ext cx="8501122" cy="1914525"/>
            <a:chOff x="360" y="315"/>
            <a:chExt cx="5063" cy="1206"/>
          </a:xfrm>
        </p:grpSpPr>
        <p:sp>
          <p:nvSpPr>
            <p:cNvPr id="18441" name="Text Box 3"/>
            <p:cNvSpPr txBox="1">
              <a:spLocks noChangeArrowheads="1"/>
            </p:cNvSpPr>
            <p:nvPr/>
          </p:nvSpPr>
          <p:spPr bwMode="auto">
            <a:xfrm>
              <a:off x="360" y="765"/>
              <a:ext cx="356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Comic Sans MS" pitchFamily="66" charset="0"/>
                </a:rPr>
                <a:t>5. Id </a:t>
              </a:r>
              <a:r>
                <a:rPr lang="en-GB" sz="2000" dirty="0" err="1">
                  <a:latin typeface="Comic Sans MS" pitchFamily="66" charset="0"/>
                </a:rPr>
                <a:t>Quantique</a:t>
              </a:r>
              <a:r>
                <a:rPr lang="en-GB" sz="2000" dirty="0">
                  <a:latin typeface="Comic Sans MS" pitchFamily="66" charset="0"/>
                </a:rPr>
                <a:t> </a:t>
              </a:r>
              <a:r>
                <a:rPr lang="ru-RU" sz="2000" dirty="0">
                  <a:latin typeface="Comic Sans MS" pitchFamily="66" charset="0"/>
                </a:rPr>
                <a:t>(Швейцария) </a:t>
              </a:r>
              <a:r>
                <a:rPr lang="en-GB" sz="2000" dirty="0" err="1" smtClean="0">
                  <a:latin typeface="Comic Sans MS" pitchFamily="66" charset="0"/>
                </a:rPr>
                <a:t>Cerberis</a:t>
              </a:r>
              <a:r>
                <a:rPr lang="en-GB" sz="2000" dirty="0" smtClean="0">
                  <a:latin typeface="Comic Sans MS" pitchFamily="66" charset="0"/>
                </a:rPr>
                <a:t>, Clavis-2</a:t>
              </a:r>
              <a:endParaRPr lang="ru-RU" sz="2000" dirty="0">
                <a:latin typeface="Comic Sans MS" pitchFamily="66" charset="0"/>
              </a:endParaRPr>
            </a:p>
          </p:txBody>
        </p:sp>
        <p:pic>
          <p:nvPicPr>
            <p:cNvPr id="18442" name="Picture 4" descr="cerberi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80" y="315"/>
              <a:ext cx="1643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71500" y="1571626"/>
            <a:ext cx="8145463" cy="2832100"/>
            <a:chOff x="360" y="990"/>
            <a:chExt cx="5131" cy="1784"/>
          </a:xfrm>
        </p:grpSpPr>
        <p:sp>
          <p:nvSpPr>
            <p:cNvPr id="18439" name="Text Box 6"/>
            <p:cNvSpPr txBox="1">
              <a:spLocks noChangeArrowheads="1"/>
            </p:cNvSpPr>
            <p:nvPr/>
          </p:nvSpPr>
          <p:spPr bwMode="auto">
            <a:xfrm>
              <a:off x="360" y="990"/>
              <a:ext cx="13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Comic Sans MS" pitchFamily="66" charset="0"/>
                </a:rPr>
                <a:t>6. </a:t>
              </a:r>
              <a:r>
                <a:rPr lang="en-GB" sz="2000" dirty="0" err="1">
                  <a:latin typeface="Comic Sans MS" pitchFamily="66" charset="0"/>
                </a:rPr>
                <a:t>MagiQ</a:t>
              </a:r>
              <a:r>
                <a:rPr lang="en-GB" sz="2000" dirty="0">
                  <a:latin typeface="Comic Sans MS" pitchFamily="66" charset="0"/>
                </a:rPr>
                <a:t> (</a:t>
              </a:r>
              <a:r>
                <a:rPr lang="ru-RU" sz="2000" dirty="0">
                  <a:latin typeface="Comic Sans MS" pitchFamily="66" charset="0"/>
                </a:rPr>
                <a:t>США</a:t>
              </a:r>
              <a:r>
                <a:rPr lang="en-GB" sz="2000" dirty="0">
                  <a:latin typeface="Comic Sans MS" pitchFamily="66" charset="0"/>
                </a:rPr>
                <a:t>)</a:t>
              </a:r>
              <a:endParaRPr lang="ru-RU" sz="2000" dirty="0">
                <a:latin typeface="Comic Sans MS" pitchFamily="66" charset="0"/>
              </a:endParaRPr>
            </a:p>
          </p:txBody>
        </p:sp>
        <p:pic>
          <p:nvPicPr>
            <p:cNvPr id="18440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6" y="1461"/>
              <a:ext cx="5105" cy="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500034" y="1928802"/>
            <a:ext cx="357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latin typeface="Comic Sans MS" pitchFamily="66" charset="0"/>
              </a:rPr>
              <a:t>7. </a:t>
            </a:r>
            <a:r>
              <a:rPr lang="en-GB" sz="2000" dirty="0" err="1">
                <a:latin typeface="Comic Sans MS" pitchFamily="66" charset="0"/>
              </a:rPr>
              <a:t>SmartQuantum</a:t>
            </a:r>
            <a:r>
              <a:rPr lang="en-GB" sz="2000" dirty="0">
                <a:latin typeface="Comic Sans MS" pitchFamily="66" charset="0"/>
              </a:rPr>
              <a:t> (</a:t>
            </a:r>
            <a:r>
              <a:rPr lang="ru-RU" sz="2000" dirty="0">
                <a:latin typeface="Comic Sans MS" pitchFamily="66" charset="0"/>
              </a:rPr>
              <a:t>Франция</a:t>
            </a:r>
            <a:r>
              <a:rPr lang="en-GB" sz="2000" dirty="0">
                <a:latin typeface="Comic Sans MS" pitchFamily="66" charset="0"/>
              </a:rPr>
              <a:t>)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1142976" y="642918"/>
            <a:ext cx="4581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u="sng" dirty="0">
                <a:solidFill>
                  <a:schemeClr val="accent2"/>
                </a:solidFill>
                <a:latin typeface="Comic Sans MS" pitchFamily="66" charset="0"/>
              </a:rPr>
              <a:t>State of Art: </a:t>
            </a:r>
            <a:r>
              <a:rPr lang="ru-RU" sz="2000" b="1" u="sng" dirty="0">
                <a:solidFill>
                  <a:schemeClr val="accent2"/>
                </a:solidFill>
                <a:latin typeface="Comic Sans MS" pitchFamily="66" charset="0"/>
              </a:rPr>
              <a:t>мировые разработки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477838" y="4689475"/>
            <a:ext cx="75565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omic Sans MS" pitchFamily="66" charset="0"/>
              </a:rPr>
              <a:t>British Telecom, Toshiba Research Europe </a:t>
            </a:r>
            <a:r>
              <a:rPr lang="en-GB" sz="2000">
                <a:latin typeface="Comic Sans MS" pitchFamily="66" charset="0"/>
              </a:rPr>
              <a:t>(</a:t>
            </a:r>
            <a:r>
              <a:rPr lang="ru-RU" sz="2000">
                <a:latin typeface="Comic Sans MS" pitchFamily="66" charset="0"/>
              </a:rPr>
              <a:t>Великобритания</a:t>
            </a:r>
            <a:r>
              <a:rPr lang="en-GB" sz="2000">
                <a:latin typeface="Comic Sans MS" pitchFamily="66" charset="0"/>
              </a:rPr>
              <a:t>) </a:t>
            </a:r>
            <a:endParaRPr lang="ru-RU" sz="2000">
              <a:latin typeface="Comic Sans MS" pitchFamily="66" charset="0"/>
            </a:endParaRPr>
          </a:p>
          <a:p>
            <a:r>
              <a:rPr lang="en-US" sz="2000">
                <a:latin typeface="Comic Sans MS" pitchFamily="66" charset="0"/>
              </a:rPr>
              <a:t>SwissCom, </a:t>
            </a:r>
            <a:r>
              <a:rPr lang="ru-RU" sz="2000">
                <a:latin typeface="Comic Sans MS" pitchFamily="66" charset="0"/>
              </a:rPr>
              <a:t> (Швейцария),</a:t>
            </a:r>
          </a:p>
          <a:p>
            <a:r>
              <a:rPr lang="en-GB" sz="2000">
                <a:latin typeface="Comic Sans MS" pitchFamily="66" charset="0"/>
              </a:rPr>
              <a:t>European Space Agency (ESA)</a:t>
            </a:r>
            <a:endParaRPr lang="ru-RU" sz="2000">
              <a:latin typeface="Comic Sans MS" pitchFamily="66" charset="0"/>
            </a:endParaRPr>
          </a:p>
          <a:p>
            <a:r>
              <a:rPr lang="en-GB" sz="2000">
                <a:latin typeface="Comic Sans MS" pitchFamily="66" charset="0"/>
              </a:rPr>
              <a:t>BBN, DARPA</a:t>
            </a:r>
            <a:r>
              <a:rPr lang="ru-RU" sz="2000">
                <a:latin typeface="Comic Sans MS" pitchFamily="66" charset="0"/>
              </a:rPr>
              <a:t> (США)</a:t>
            </a:r>
            <a:r>
              <a:rPr lang="en-GB" sz="2000">
                <a:latin typeface="Comic Sans MS" pitchFamily="66" charset="0"/>
              </a:rPr>
              <a:t>, </a:t>
            </a:r>
            <a:endParaRPr lang="ru-RU" sz="2000">
              <a:latin typeface="Comic Sans MS" pitchFamily="66" charset="0"/>
            </a:endParaRPr>
          </a:p>
          <a:p>
            <a:r>
              <a:rPr lang="ru-RU" sz="2000">
                <a:latin typeface="Comic Sans MS" pitchFamily="66" charset="0"/>
              </a:rPr>
              <a:t>Mitsubishi Electric Corporation</a:t>
            </a:r>
            <a:r>
              <a:rPr lang="en-GB" sz="2000">
                <a:latin typeface="Comic Sans MS" pitchFamily="66" charset="0"/>
              </a:rPr>
              <a:t> +</a:t>
            </a:r>
            <a:r>
              <a:rPr lang="ru-RU" sz="2000">
                <a:latin typeface="Comic Sans MS" pitchFamily="66" charset="0"/>
              </a:rPr>
              <a:t> NEC Corporation (Япония)</a:t>
            </a:r>
            <a:r>
              <a:rPr lang="en-GB" sz="2000">
                <a:latin typeface="Comic Sans MS" pitchFamily="66" charset="0"/>
              </a:rPr>
              <a:t>, </a:t>
            </a:r>
            <a:r>
              <a:rPr lang="ru-RU" sz="2000">
                <a:latin typeface="Comic Sans MS" pitchFamily="66" charset="0"/>
              </a:rPr>
              <a:t> </a:t>
            </a:r>
          </a:p>
          <a:p>
            <a:r>
              <a:rPr lang="en-GB" sz="2000">
                <a:latin typeface="Comic Sans MS" pitchFamily="66" charset="0"/>
              </a:rPr>
              <a:t>Centre for Quantum Technologies</a:t>
            </a:r>
            <a:r>
              <a:rPr lang="ru-RU" sz="2000">
                <a:latin typeface="Comic Sans MS" pitchFamily="66" charset="0"/>
              </a:rPr>
              <a:t> (Сингапур</a:t>
            </a:r>
            <a:r>
              <a:rPr lang="en-GB" sz="2000">
                <a:latin typeface="Comic Sans MS" pitchFamily="66" charset="0"/>
              </a:rPr>
              <a:t>), </a:t>
            </a:r>
          </a:p>
          <a:p>
            <a:r>
              <a:rPr lang="en-GB" sz="2000">
                <a:latin typeface="Comic Sans MS" pitchFamily="66" charset="0"/>
              </a:rPr>
              <a:t>MIMOS (</a:t>
            </a:r>
            <a:r>
              <a:rPr lang="ru-RU" sz="2000">
                <a:latin typeface="Comic Sans MS" pitchFamily="66" charset="0"/>
              </a:rPr>
              <a:t>Малайзия</a:t>
            </a:r>
            <a:r>
              <a:rPr lang="en-GB" sz="2000">
                <a:latin typeface="Comic Sans MS" pitchFamily="66" charset="0"/>
              </a:rPr>
              <a:t>)</a:t>
            </a:r>
            <a:r>
              <a:rPr lang="ru-RU" sz="2000">
                <a:latin typeface="Comic Sans MS" pitchFamily="66" charset="0"/>
              </a:rPr>
              <a:t>, и др.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Прямоугольник 12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7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  <p:bldP spid="348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1538" y="1538288"/>
            <a:ext cx="1884362" cy="731837"/>
            <a:chOff x="1349" y="969"/>
            <a:chExt cx="1187" cy="461"/>
          </a:xfrm>
        </p:grpSpPr>
        <p:sp>
          <p:nvSpPr>
            <p:cNvPr id="20668" name="Rectangle 3"/>
            <p:cNvSpPr>
              <a:spLocks noChangeArrowheads="1"/>
            </p:cNvSpPr>
            <p:nvPr/>
          </p:nvSpPr>
          <p:spPr bwMode="auto">
            <a:xfrm>
              <a:off x="1519" y="969"/>
              <a:ext cx="624" cy="11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9" name="Text Box 4"/>
            <p:cNvSpPr txBox="1">
              <a:spLocks noChangeArrowheads="1"/>
            </p:cNvSpPr>
            <p:nvPr/>
          </p:nvSpPr>
          <p:spPr bwMode="auto">
            <a:xfrm>
              <a:off x="1349" y="1142"/>
              <a:ext cx="118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latin typeface="Comic Sans MS" pitchFamily="66" charset="0"/>
                </a:rPr>
                <a:t>ослабитель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61925" y="3724275"/>
            <a:ext cx="7829550" cy="514350"/>
            <a:chOff x="102" y="2346"/>
            <a:chExt cx="4932" cy="324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02" y="2472"/>
              <a:ext cx="4932" cy="198"/>
              <a:chOff x="102" y="2472"/>
              <a:chExt cx="4932" cy="198"/>
            </a:xfrm>
          </p:grpSpPr>
          <p:sp>
            <p:nvSpPr>
              <p:cNvPr id="20665" name="AutoShape 7"/>
              <p:cNvSpPr>
                <a:spLocks noChangeArrowheads="1"/>
              </p:cNvSpPr>
              <p:nvPr/>
            </p:nvSpPr>
            <p:spPr bwMode="auto">
              <a:xfrm>
                <a:off x="102" y="2500"/>
                <a:ext cx="141" cy="170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66" name="AutoShape 8"/>
              <p:cNvSpPr>
                <a:spLocks noChangeArrowheads="1"/>
              </p:cNvSpPr>
              <p:nvPr/>
            </p:nvSpPr>
            <p:spPr bwMode="auto">
              <a:xfrm>
                <a:off x="1888" y="2472"/>
                <a:ext cx="141" cy="170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67" name="AutoShape 9"/>
              <p:cNvSpPr>
                <a:spLocks noChangeArrowheads="1"/>
              </p:cNvSpPr>
              <p:nvPr/>
            </p:nvSpPr>
            <p:spPr bwMode="auto">
              <a:xfrm>
                <a:off x="4893" y="2472"/>
                <a:ext cx="141" cy="170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0664" name="Text Box 10"/>
            <p:cNvSpPr txBox="1">
              <a:spLocks noChangeArrowheads="1"/>
            </p:cNvSpPr>
            <p:nvPr/>
          </p:nvSpPr>
          <p:spPr bwMode="auto">
            <a:xfrm>
              <a:off x="2822" y="2346"/>
              <a:ext cx="1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latin typeface="Comic Sans MS" pitchFamily="66" charset="0"/>
                </a:rPr>
                <a:t>остается 10%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132138" y="5138738"/>
            <a:ext cx="4030662" cy="482600"/>
            <a:chOff x="1973" y="3237"/>
            <a:chExt cx="2539" cy="304"/>
          </a:xfrm>
        </p:grpSpPr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973" y="3237"/>
              <a:ext cx="142" cy="284"/>
              <a:chOff x="1973" y="3237"/>
              <a:chExt cx="142" cy="284"/>
            </a:xfrm>
          </p:grpSpPr>
          <p:sp>
            <p:nvSpPr>
              <p:cNvPr id="20660" name="Line 13"/>
              <p:cNvSpPr>
                <a:spLocks noChangeShapeType="1"/>
              </p:cNvSpPr>
              <p:nvPr/>
            </p:nvSpPr>
            <p:spPr bwMode="auto">
              <a:xfrm flipV="1">
                <a:off x="1973" y="3237"/>
                <a:ext cx="0" cy="2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61" name="Line 14"/>
              <p:cNvSpPr>
                <a:spLocks noChangeShapeType="1"/>
              </p:cNvSpPr>
              <p:nvPr/>
            </p:nvSpPr>
            <p:spPr bwMode="auto">
              <a:xfrm>
                <a:off x="1973" y="3237"/>
                <a:ext cx="14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62" name="Line 15"/>
              <p:cNvSpPr>
                <a:spLocks noChangeShapeType="1"/>
              </p:cNvSpPr>
              <p:nvPr/>
            </p:nvSpPr>
            <p:spPr bwMode="auto">
              <a:xfrm>
                <a:off x="2115" y="3237"/>
                <a:ext cx="0" cy="2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659" name="Text Box 16"/>
            <p:cNvSpPr txBox="1">
              <a:spLocks noChangeArrowheads="1"/>
            </p:cNvSpPr>
            <p:nvPr/>
          </p:nvSpPr>
          <p:spPr bwMode="auto">
            <a:xfrm>
              <a:off x="2822" y="3253"/>
              <a:ext cx="16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latin typeface="Comic Sans MS" pitchFamily="66" charset="0"/>
                </a:rPr>
                <a:t>остается 1%</a:t>
              </a:r>
              <a:r>
                <a:rPr lang="en-US" sz="2400">
                  <a:latin typeface="Comic Sans MS" pitchFamily="66" charset="0"/>
                </a:rPr>
                <a:t>+</a:t>
              </a:r>
              <a:r>
                <a:rPr lang="ru-RU" sz="2400">
                  <a:latin typeface="Comic Sans MS" pitchFamily="66" charset="0"/>
                </a:rPr>
                <a:t>шум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285875" y="5094288"/>
            <a:ext cx="5672138" cy="450850"/>
            <a:chOff x="810" y="3209"/>
            <a:chExt cx="3573" cy="284"/>
          </a:xfrm>
        </p:grpSpPr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4241" y="3209"/>
              <a:ext cx="142" cy="284"/>
              <a:chOff x="1973" y="3237"/>
              <a:chExt cx="142" cy="284"/>
            </a:xfrm>
          </p:grpSpPr>
          <p:sp>
            <p:nvSpPr>
              <p:cNvPr id="20655" name="Line 19"/>
              <p:cNvSpPr>
                <a:spLocks noChangeShapeType="1"/>
              </p:cNvSpPr>
              <p:nvPr/>
            </p:nvSpPr>
            <p:spPr bwMode="auto">
              <a:xfrm flipV="1">
                <a:off x="1973" y="3237"/>
                <a:ext cx="0" cy="2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56" name="Line 20"/>
              <p:cNvSpPr>
                <a:spLocks noChangeShapeType="1"/>
              </p:cNvSpPr>
              <p:nvPr/>
            </p:nvSpPr>
            <p:spPr bwMode="auto">
              <a:xfrm>
                <a:off x="1973" y="3237"/>
                <a:ext cx="14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57" name="Line 21"/>
              <p:cNvSpPr>
                <a:spLocks noChangeShapeType="1"/>
              </p:cNvSpPr>
              <p:nvPr/>
            </p:nvSpPr>
            <p:spPr bwMode="auto">
              <a:xfrm>
                <a:off x="2115" y="3237"/>
                <a:ext cx="0" cy="2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810" y="3209"/>
              <a:ext cx="142" cy="284"/>
              <a:chOff x="1973" y="3237"/>
              <a:chExt cx="142" cy="284"/>
            </a:xfrm>
          </p:grpSpPr>
          <p:sp>
            <p:nvSpPr>
              <p:cNvPr id="20652" name="Line 23"/>
              <p:cNvSpPr>
                <a:spLocks noChangeShapeType="1"/>
              </p:cNvSpPr>
              <p:nvPr/>
            </p:nvSpPr>
            <p:spPr bwMode="auto">
              <a:xfrm flipV="1">
                <a:off x="1973" y="3237"/>
                <a:ext cx="0" cy="2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53" name="Line 24"/>
              <p:cNvSpPr>
                <a:spLocks noChangeShapeType="1"/>
              </p:cNvSpPr>
              <p:nvPr/>
            </p:nvSpPr>
            <p:spPr bwMode="auto">
              <a:xfrm>
                <a:off x="1973" y="3237"/>
                <a:ext cx="14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54" name="Line 25"/>
              <p:cNvSpPr>
                <a:spLocks noChangeShapeType="1"/>
              </p:cNvSpPr>
              <p:nvPr/>
            </p:nvSpPr>
            <p:spPr bwMode="auto">
              <a:xfrm>
                <a:off x="2115" y="3237"/>
                <a:ext cx="0" cy="2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0" y="5835650"/>
            <a:ext cx="885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omic Sans MS" pitchFamily="66" charset="0"/>
              </a:rPr>
              <a:t>Проблема – темновые отсчеты однофотонного приемника</a:t>
            </a:r>
          </a:p>
        </p:txBody>
      </p: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785786" y="571480"/>
            <a:ext cx="6570662" cy="2036762"/>
            <a:chOff x="527" y="261"/>
            <a:chExt cx="4139" cy="1283"/>
          </a:xfrm>
        </p:grpSpPr>
        <p:sp>
          <p:nvSpPr>
            <p:cNvPr id="20641" name="Line 28"/>
            <p:cNvSpPr>
              <a:spLocks noChangeShapeType="1"/>
            </p:cNvSpPr>
            <p:nvPr/>
          </p:nvSpPr>
          <p:spPr bwMode="auto">
            <a:xfrm>
              <a:off x="3334" y="1026"/>
              <a:ext cx="133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527" y="261"/>
              <a:ext cx="2920" cy="1283"/>
              <a:chOff x="527" y="261"/>
              <a:chExt cx="2920" cy="1283"/>
            </a:xfrm>
          </p:grpSpPr>
          <p:grpSp>
            <p:nvGrpSpPr>
              <p:cNvPr id="12" name="Group 30"/>
              <p:cNvGrpSpPr>
                <a:grpSpLocks/>
              </p:cNvGrpSpPr>
              <p:nvPr/>
            </p:nvGrpSpPr>
            <p:grpSpPr bwMode="auto">
              <a:xfrm>
                <a:off x="527" y="261"/>
                <a:ext cx="2920" cy="1283"/>
                <a:chOff x="527" y="261"/>
                <a:chExt cx="2920" cy="1283"/>
              </a:xfrm>
            </p:grpSpPr>
            <p:sp>
              <p:nvSpPr>
                <p:cNvPr id="20645" name="Rectangle 31"/>
                <p:cNvSpPr>
                  <a:spLocks noChangeArrowheads="1"/>
                </p:cNvSpPr>
                <p:nvPr/>
              </p:nvSpPr>
              <p:spPr bwMode="auto">
                <a:xfrm>
                  <a:off x="527" y="799"/>
                  <a:ext cx="652" cy="45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646" name="Oval 32"/>
                <p:cNvSpPr>
                  <a:spLocks noChangeArrowheads="1"/>
                </p:cNvSpPr>
                <p:nvPr/>
              </p:nvSpPr>
              <p:spPr bwMode="auto">
                <a:xfrm>
                  <a:off x="2285" y="261"/>
                  <a:ext cx="794" cy="766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647" name="Line 33"/>
                <p:cNvSpPr>
                  <a:spLocks noChangeShapeType="1"/>
                </p:cNvSpPr>
                <p:nvPr/>
              </p:nvSpPr>
              <p:spPr bwMode="auto">
                <a:xfrm>
                  <a:off x="1179" y="1026"/>
                  <a:ext cx="2268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4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555" y="1256"/>
                  <a:ext cx="63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2400">
                      <a:latin typeface="Comic Sans MS" pitchFamily="66" charset="0"/>
                    </a:rPr>
                    <a:t>лазер</a:t>
                  </a:r>
                </a:p>
              </p:txBody>
            </p:sp>
            <p:sp>
              <p:nvSpPr>
                <p:cNvPr id="2064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460" y="1114"/>
                  <a:ext cx="94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2400">
                      <a:latin typeface="Comic Sans MS" pitchFamily="66" charset="0"/>
                    </a:rPr>
                    <a:t>В линию</a:t>
                  </a:r>
                </a:p>
              </p:txBody>
            </p:sp>
          </p:grpSp>
          <p:sp>
            <p:nvSpPr>
              <p:cNvPr id="20644" name="Line 36"/>
              <p:cNvSpPr>
                <a:spLocks noChangeShapeType="1"/>
              </p:cNvSpPr>
              <p:nvPr/>
            </p:nvSpPr>
            <p:spPr bwMode="auto">
              <a:xfrm>
                <a:off x="839" y="516"/>
                <a:ext cx="0" cy="25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3" name="Group 37"/>
          <p:cNvGrpSpPr>
            <a:grpSpLocks/>
          </p:cNvGrpSpPr>
          <p:nvPr/>
        </p:nvGrpSpPr>
        <p:grpSpPr bwMode="auto">
          <a:xfrm>
            <a:off x="250825" y="642938"/>
            <a:ext cx="8281988" cy="2786063"/>
            <a:chOff x="158" y="405"/>
            <a:chExt cx="5217" cy="1755"/>
          </a:xfrm>
        </p:grpSpPr>
        <p:grpSp>
          <p:nvGrpSpPr>
            <p:cNvPr id="14" name="Group 38"/>
            <p:cNvGrpSpPr>
              <a:grpSpLocks/>
            </p:cNvGrpSpPr>
            <p:nvPr/>
          </p:nvGrpSpPr>
          <p:grpSpPr bwMode="auto">
            <a:xfrm>
              <a:off x="158" y="1706"/>
              <a:ext cx="5217" cy="454"/>
              <a:chOff x="158" y="1706"/>
              <a:chExt cx="5217" cy="454"/>
            </a:xfrm>
          </p:grpSpPr>
          <p:grpSp>
            <p:nvGrpSpPr>
              <p:cNvPr id="15" name="Group 39"/>
              <p:cNvGrpSpPr>
                <a:grpSpLocks/>
              </p:cNvGrpSpPr>
              <p:nvPr/>
            </p:nvGrpSpPr>
            <p:grpSpPr bwMode="auto">
              <a:xfrm>
                <a:off x="158" y="1706"/>
                <a:ext cx="454" cy="454"/>
                <a:chOff x="612" y="1706"/>
                <a:chExt cx="454" cy="454"/>
              </a:xfrm>
            </p:grpSpPr>
            <p:sp>
              <p:nvSpPr>
                <p:cNvPr id="20638" name="Line 40"/>
                <p:cNvSpPr>
                  <a:spLocks noChangeShapeType="1"/>
                </p:cNvSpPr>
                <p:nvPr/>
              </p:nvSpPr>
              <p:spPr bwMode="auto">
                <a:xfrm>
                  <a:off x="612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39" name="Line 41"/>
                <p:cNvSpPr>
                  <a:spLocks noChangeShapeType="1"/>
                </p:cNvSpPr>
                <p:nvPr/>
              </p:nvSpPr>
              <p:spPr bwMode="auto">
                <a:xfrm>
                  <a:off x="839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40" name="Line 42"/>
                <p:cNvSpPr>
                  <a:spLocks noChangeShapeType="1"/>
                </p:cNvSpPr>
                <p:nvPr/>
              </p:nvSpPr>
              <p:spPr bwMode="auto">
                <a:xfrm>
                  <a:off x="1066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6" name="Group 43"/>
              <p:cNvGrpSpPr>
                <a:grpSpLocks/>
              </p:cNvGrpSpPr>
              <p:nvPr/>
            </p:nvGrpSpPr>
            <p:grpSpPr bwMode="auto">
              <a:xfrm>
                <a:off x="838" y="1706"/>
                <a:ext cx="454" cy="454"/>
                <a:chOff x="612" y="1706"/>
                <a:chExt cx="454" cy="454"/>
              </a:xfrm>
            </p:grpSpPr>
            <p:sp>
              <p:nvSpPr>
                <p:cNvPr id="20635" name="Line 44"/>
                <p:cNvSpPr>
                  <a:spLocks noChangeShapeType="1"/>
                </p:cNvSpPr>
                <p:nvPr/>
              </p:nvSpPr>
              <p:spPr bwMode="auto">
                <a:xfrm>
                  <a:off x="612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36" name="Line 45"/>
                <p:cNvSpPr>
                  <a:spLocks noChangeShapeType="1"/>
                </p:cNvSpPr>
                <p:nvPr/>
              </p:nvSpPr>
              <p:spPr bwMode="auto">
                <a:xfrm>
                  <a:off x="839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37" name="Line 46"/>
                <p:cNvSpPr>
                  <a:spLocks noChangeShapeType="1"/>
                </p:cNvSpPr>
                <p:nvPr/>
              </p:nvSpPr>
              <p:spPr bwMode="auto">
                <a:xfrm>
                  <a:off x="1066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7" name="Group 47"/>
              <p:cNvGrpSpPr>
                <a:grpSpLocks/>
              </p:cNvGrpSpPr>
              <p:nvPr/>
            </p:nvGrpSpPr>
            <p:grpSpPr bwMode="auto">
              <a:xfrm>
                <a:off x="1519" y="1706"/>
                <a:ext cx="454" cy="454"/>
                <a:chOff x="612" y="1706"/>
                <a:chExt cx="454" cy="454"/>
              </a:xfrm>
            </p:grpSpPr>
            <p:sp>
              <p:nvSpPr>
                <p:cNvPr id="20632" name="Line 48"/>
                <p:cNvSpPr>
                  <a:spLocks noChangeShapeType="1"/>
                </p:cNvSpPr>
                <p:nvPr/>
              </p:nvSpPr>
              <p:spPr bwMode="auto">
                <a:xfrm>
                  <a:off x="612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33" name="Line 49"/>
                <p:cNvSpPr>
                  <a:spLocks noChangeShapeType="1"/>
                </p:cNvSpPr>
                <p:nvPr/>
              </p:nvSpPr>
              <p:spPr bwMode="auto">
                <a:xfrm>
                  <a:off x="839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34" name="Line 50"/>
                <p:cNvSpPr>
                  <a:spLocks noChangeShapeType="1"/>
                </p:cNvSpPr>
                <p:nvPr/>
              </p:nvSpPr>
              <p:spPr bwMode="auto">
                <a:xfrm>
                  <a:off x="1066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8" name="Group 51"/>
              <p:cNvGrpSpPr>
                <a:grpSpLocks/>
              </p:cNvGrpSpPr>
              <p:nvPr/>
            </p:nvGrpSpPr>
            <p:grpSpPr bwMode="auto">
              <a:xfrm>
                <a:off x="2199" y="1706"/>
                <a:ext cx="454" cy="454"/>
                <a:chOff x="612" y="1706"/>
                <a:chExt cx="454" cy="454"/>
              </a:xfrm>
            </p:grpSpPr>
            <p:sp>
              <p:nvSpPr>
                <p:cNvPr id="20629" name="Line 52"/>
                <p:cNvSpPr>
                  <a:spLocks noChangeShapeType="1"/>
                </p:cNvSpPr>
                <p:nvPr/>
              </p:nvSpPr>
              <p:spPr bwMode="auto">
                <a:xfrm>
                  <a:off x="612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30" name="Line 53"/>
                <p:cNvSpPr>
                  <a:spLocks noChangeShapeType="1"/>
                </p:cNvSpPr>
                <p:nvPr/>
              </p:nvSpPr>
              <p:spPr bwMode="auto">
                <a:xfrm>
                  <a:off x="839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31" name="Line 54"/>
                <p:cNvSpPr>
                  <a:spLocks noChangeShapeType="1"/>
                </p:cNvSpPr>
                <p:nvPr/>
              </p:nvSpPr>
              <p:spPr bwMode="auto">
                <a:xfrm>
                  <a:off x="1066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9" name="Group 55"/>
              <p:cNvGrpSpPr>
                <a:grpSpLocks/>
              </p:cNvGrpSpPr>
              <p:nvPr/>
            </p:nvGrpSpPr>
            <p:grpSpPr bwMode="auto">
              <a:xfrm>
                <a:off x="2880" y="1706"/>
                <a:ext cx="454" cy="454"/>
                <a:chOff x="612" y="1706"/>
                <a:chExt cx="454" cy="454"/>
              </a:xfrm>
            </p:grpSpPr>
            <p:sp>
              <p:nvSpPr>
                <p:cNvPr id="20626" name="Line 56"/>
                <p:cNvSpPr>
                  <a:spLocks noChangeShapeType="1"/>
                </p:cNvSpPr>
                <p:nvPr/>
              </p:nvSpPr>
              <p:spPr bwMode="auto">
                <a:xfrm>
                  <a:off x="612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27" name="Line 57"/>
                <p:cNvSpPr>
                  <a:spLocks noChangeShapeType="1"/>
                </p:cNvSpPr>
                <p:nvPr/>
              </p:nvSpPr>
              <p:spPr bwMode="auto">
                <a:xfrm>
                  <a:off x="839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28" name="Line 58"/>
                <p:cNvSpPr>
                  <a:spLocks noChangeShapeType="1"/>
                </p:cNvSpPr>
                <p:nvPr/>
              </p:nvSpPr>
              <p:spPr bwMode="auto">
                <a:xfrm>
                  <a:off x="1066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" name="Group 59"/>
              <p:cNvGrpSpPr>
                <a:grpSpLocks/>
              </p:cNvGrpSpPr>
              <p:nvPr/>
            </p:nvGrpSpPr>
            <p:grpSpPr bwMode="auto">
              <a:xfrm>
                <a:off x="3560" y="1706"/>
                <a:ext cx="454" cy="454"/>
                <a:chOff x="612" y="1706"/>
                <a:chExt cx="454" cy="454"/>
              </a:xfrm>
            </p:grpSpPr>
            <p:sp>
              <p:nvSpPr>
                <p:cNvPr id="20623" name="Line 60"/>
                <p:cNvSpPr>
                  <a:spLocks noChangeShapeType="1"/>
                </p:cNvSpPr>
                <p:nvPr/>
              </p:nvSpPr>
              <p:spPr bwMode="auto">
                <a:xfrm>
                  <a:off x="612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24" name="Line 61"/>
                <p:cNvSpPr>
                  <a:spLocks noChangeShapeType="1"/>
                </p:cNvSpPr>
                <p:nvPr/>
              </p:nvSpPr>
              <p:spPr bwMode="auto">
                <a:xfrm>
                  <a:off x="839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25" name="Line 62"/>
                <p:cNvSpPr>
                  <a:spLocks noChangeShapeType="1"/>
                </p:cNvSpPr>
                <p:nvPr/>
              </p:nvSpPr>
              <p:spPr bwMode="auto">
                <a:xfrm>
                  <a:off x="1066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1" name="Group 63"/>
              <p:cNvGrpSpPr>
                <a:grpSpLocks/>
              </p:cNvGrpSpPr>
              <p:nvPr/>
            </p:nvGrpSpPr>
            <p:grpSpPr bwMode="auto">
              <a:xfrm>
                <a:off x="4241" y="1706"/>
                <a:ext cx="454" cy="454"/>
                <a:chOff x="612" y="1706"/>
                <a:chExt cx="454" cy="454"/>
              </a:xfrm>
            </p:grpSpPr>
            <p:sp>
              <p:nvSpPr>
                <p:cNvPr id="20620" name="Line 64"/>
                <p:cNvSpPr>
                  <a:spLocks noChangeShapeType="1"/>
                </p:cNvSpPr>
                <p:nvPr/>
              </p:nvSpPr>
              <p:spPr bwMode="auto">
                <a:xfrm>
                  <a:off x="612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21" name="Line 65"/>
                <p:cNvSpPr>
                  <a:spLocks noChangeShapeType="1"/>
                </p:cNvSpPr>
                <p:nvPr/>
              </p:nvSpPr>
              <p:spPr bwMode="auto">
                <a:xfrm>
                  <a:off x="839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22" name="Line 66"/>
                <p:cNvSpPr>
                  <a:spLocks noChangeShapeType="1"/>
                </p:cNvSpPr>
                <p:nvPr/>
              </p:nvSpPr>
              <p:spPr bwMode="auto">
                <a:xfrm>
                  <a:off x="1066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2" name="Group 67"/>
              <p:cNvGrpSpPr>
                <a:grpSpLocks/>
              </p:cNvGrpSpPr>
              <p:nvPr/>
            </p:nvGrpSpPr>
            <p:grpSpPr bwMode="auto">
              <a:xfrm>
                <a:off x="4921" y="1706"/>
                <a:ext cx="454" cy="454"/>
                <a:chOff x="612" y="1706"/>
                <a:chExt cx="454" cy="454"/>
              </a:xfrm>
            </p:grpSpPr>
            <p:sp>
              <p:nvSpPr>
                <p:cNvPr id="20617" name="Line 68"/>
                <p:cNvSpPr>
                  <a:spLocks noChangeShapeType="1"/>
                </p:cNvSpPr>
                <p:nvPr/>
              </p:nvSpPr>
              <p:spPr bwMode="auto">
                <a:xfrm>
                  <a:off x="612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18" name="Line 69"/>
                <p:cNvSpPr>
                  <a:spLocks noChangeShapeType="1"/>
                </p:cNvSpPr>
                <p:nvPr/>
              </p:nvSpPr>
              <p:spPr bwMode="auto">
                <a:xfrm>
                  <a:off x="839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19" name="Line 70"/>
                <p:cNvSpPr>
                  <a:spLocks noChangeShapeType="1"/>
                </p:cNvSpPr>
                <p:nvPr/>
              </p:nvSpPr>
              <p:spPr bwMode="auto">
                <a:xfrm>
                  <a:off x="1066" y="1706"/>
                  <a:ext cx="0" cy="45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20608" name="Text Box 71"/>
            <p:cNvSpPr txBox="1">
              <a:spLocks noChangeArrowheads="1"/>
            </p:cNvSpPr>
            <p:nvPr/>
          </p:nvSpPr>
          <p:spPr bwMode="auto">
            <a:xfrm>
              <a:off x="270" y="405"/>
              <a:ext cx="17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dirty="0">
                  <a:latin typeface="Comic Sans MS" pitchFamily="66" charset="0"/>
                </a:rPr>
                <a:t>синхроимпульсы</a:t>
              </a:r>
            </a:p>
          </p:txBody>
        </p:sp>
      </p:grpSp>
      <p:grpSp>
        <p:nvGrpSpPr>
          <p:cNvPr id="23" name="Group 72"/>
          <p:cNvGrpSpPr>
            <a:grpSpLocks/>
          </p:cNvGrpSpPr>
          <p:nvPr/>
        </p:nvGrpSpPr>
        <p:grpSpPr bwMode="auto">
          <a:xfrm>
            <a:off x="161925" y="642937"/>
            <a:ext cx="8713788" cy="4225925"/>
            <a:chOff x="102" y="405"/>
            <a:chExt cx="5489" cy="2662"/>
          </a:xfrm>
        </p:grpSpPr>
        <p:grpSp>
          <p:nvGrpSpPr>
            <p:cNvPr id="24" name="Group 73"/>
            <p:cNvGrpSpPr>
              <a:grpSpLocks/>
            </p:cNvGrpSpPr>
            <p:nvPr/>
          </p:nvGrpSpPr>
          <p:grpSpPr bwMode="auto">
            <a:xfrm>
              <a:off x="102" y="2784"/>
              <a:ext cx="5327" cy="283"/>
              <a:chOff x="102" y="2784"/>
              <a:chExt cx="5327" cy="283"/>
            </a:xfrm>
          </p:grpSpPr>
          <p:grpSp>
            <p:nvGrpSpPr>
              <p:cNvPr id="25" name="Group 74"/>
              <p:cNvGrpSpPr>
                <a:grpSpLocks/>
              </p:cNvGrpSpPr>
              <p:nvPr/>
            </p:nvGrpSpPr>
            <p:grpSpPr bwMode="auto">
              <a:xfrm>
                <a:off x="102" y="2784"/>
                <a:ext cx="85" cy="283"/>
                <a:chOff x="102" y="2784"/>
                <a:chExt cx="85" cy="283"/>
              </a:xfrm>
            </p:grpSpPr>
            <p:sp>
              <p:nvSpPr>
                <p:cNvPr id="20604" name="Line 7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05" name="Line 76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06" name="Line 7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6" name="Group 78"/>
              <p:cNvGrpSpPr>
                <a:grpSpLocks/>
              </p:cNvGrpSpPr>
              <p:nvPr/>
            </p:nvGrpSpPr>
            <p:grpSpPr bwMode="auto">
              <a:xfrm>
                <a:off x="329" y="2784"/>
                <a:ext cx="85" cy="283"/>
                <a:chOff x="102" y="2784"/>
                <a:chExt cx="85" cy="283"/>
              </a:xfrm>
            </p:grpSpPr>
            <p:sp>
              <p:nvSpPr>
                <p:cNvPr id="20601" name="Line 7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02" name="Line 80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03" name="Line 81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7" name="Group 82"/>
              <p:cNvGrpSpPr>
                <a:grpSpLocks/>
              </p:cNvGrpSpPr>
              <p:nvPr/>
            </p:nvGrpSpPr>
            <p:grpSpPr bwMode="auto">
              <a:xfrm>
                <a:off x="555" y="2784"/>
                <a:ext cx="85" cy="283"/>
                <a:chOff x="102" y="2784"/>
                <a:chExt cx="85" cy="283"/>
              </a:xfrm>
            </p:grpSpPr>
            <p:sp>
              <p:nvSpPr>
                <p:cNvPr id="20598" name="Line 83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99" name="Line 84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600" name="Line 8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8" name="Group 86"/>
              <p:cNvGrpSpPr>
                <a:grpSpLocks/>
              </p:cNvGrpSpPr>
              <p:nvPr/>
            </p:nvGrpSpPr>
            <p:grpSpPr bwMode="auto">
              <a:xfrm>
                <a:off x="783" y="2784"/>
                <a:ext cx="85" cy="283"/>
                <a:chOff x="102" y="2784"/>
                <a:chExt cx="85" cy="283"/>
              </a:xfrm>
            </p:grpSpPr>
            <p:sp>
              <p:nvSpPr>
                <p:cNvPr id="20595" name="Line 8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96" name="Line 88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97" name="Line 8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9" name="Group 90"/>
              <p:cNvGrpSpPr>
                <a:grpSpLocks/>
              </p:cNvGrpSpPr>
              <p:nvPr/>
            </p:nvGrpSpPr>
            <p:grpSpPr bwMode="auto">
              <a:xfrm>
                <a:off x="1010" y="2784"/>
                <a:ext cx="85" cy="283"/>
                <a:chOff x="102" y="2784"/>
                <a:chExt cx="85" cy="283"/>
              </a:xfrm>
            </p:grpSpPr>
            <p:sp>
              <p:nvSpPr>
                <p:cNvPr id="20592" name="Line 91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93" name="Line 92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94" name="Line 93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0" name="Group 94"/>
              <p:cNvGrpSpPr>
                <a:grpSpLocks/>
              </p:cNvGrpSpPr>
              <p:nvPr/>
            </p:nvGrpSpPr>
            <p:grpSpPr bwMode="auto">
              <a:xfrm>
                <a:off x="1236" y="2784"/>
                <a:ext cx="85" cy="283"/>
                <a:chOff x="102" y="2784"/>
                <a:chExt cx="85" cy="283"/>
              </a:xfrm>
            </p:grpSpPr>
            <p:sp>
              <p:nvSpPr>
                <p:cNvPr id="20589" name="Line 9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90" name="Line 96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91" name="Line 9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1" name="Group 98"/>
              <p:cNvGrpSpPr>
                <a:grpSpLocks/>
              </p:cNvGrpSpPr>
              <p:nvPr/>
            </p:nvGrpSpPr>
            <p:grpSpPr bwMode="auto">
              <a:xfrm>
                <a:off x="1490" y="2784"/>
                <a:ext cx="85" cy="283"/>
                <a:chOff x="102" y="2784"/>
                <a:chExt cx="85" cy="283"/>
              </a:xfrm>
            </p:grpSpPr>
            <p:sp>
              <p:nvSpPr>
                <p:cNvPr id="20586" name="Line 9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87" name="Line 100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88" name="Line 101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09" name="Group 102"/>
              <p:cNvGrpSpPr>
                <a:grpSpLocks/>
              </p:cNvGrpSpPr>
              <p:nvPr/>
            </p:nvGrpSpPr>
            <p:grpSpPr bwMode="auto">
              <a:xfrm>
                <a:off x="1717" y="2784"/>
                <a:ext cx="85" cy="283"/>
                <a:chOff x="102" y="2784"/>
                <a:chExt cx="85" cy="283"/>
              </a:xfrm>
            </p:grpSpPr>
            <p:sp>
              <p:nvSpPr>
                <p:cNvPr id="20583" name="Line 103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84" name="Line 104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85" name="Line 10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10" name="Group 106"/>
              <p:cNvGrpSpPr>
                <a:grpSpLocks/>
              </p:cNvGrpSpPr>
              <p:nvPr/>
            </p:nvGrpSpPr>
            <p:grpSpPr bwMode="auto">
              <a:xfrm>
                <a:off x="1943" y="2784"/>
                <a:ext cx="85" cy="283"/>
                <a:chOff x="102" y="2784"/>
                <a:chExt cx="85" cy="283"/>
              </a:xfrm>
            </p:grpSpPr>
            <p:sp>
              <p:nvSpPr>
                <p:cNvPr id="20580" name="Line 10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81" name="Line 108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82" name="Line 10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11" name="Group 110"/>
              <p:cNvGrpSpPr>
                <a:grpSpLocks/>
              </p:cNvGrpSpPr>
              <p:nvPr/>
            </p:nvGrpSpPr>
            <p:grpSpPr bwMode="auto">
              <a:xfrm>
                <a:off x="2171" y="2784"/>
                <a:ext cx="85" cy="283"/>
                <a:chOff x="102" y="2784"/>
                <a:chExt cx="85" cy="283"/>
              </a:xfrm>
            </p:grpSpPr>
            <p:sp>
              <p:nvSpPr>
                <p:cNvPr id="20577" name="Line 111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78" name="Line 112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79" name="Line 113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12" name="Group 114"/>
              <p:cNvGrpSpPr>
                <a:grpSpLocks/>
              </p:cNvGrpSpPr>
              <p:nvPr/>
            </p:nvGrpSpPr>
            <p:grpSpPr bwMode="auto">
              <a:xfrm>
                <a:off x="2398" y="2784"/>
                <a:ext cx="85" cy="283"/>
                <a:chOff x="102" y="2784"/>
                <a:chExt cx="85" cy="283"/>
              </a:xfrm>
            </p:grpSpPr>
            <p:sp>
              <p:nvSpPr>
                <p:cNvPr id="20574" name="Line 11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75" name="Line 116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76" name="Line 11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13" name="Group 118"/>
              <p:cNvGrpSpPr>
                <a:grpSpLocks/>
              </p:cNvGrpSpPr>
              <p:nvPr/>
            </p:nvGrpSpPr>
            <p:grpSpPr bwMode="auto">
              <a:xfrm>
                <a:off x="2624" y="2784"/>
                <a:ext cx="85" cy="283"/>
                <a:chOff x="102" y="2784"/>
                <a:chExt cx="85" cy="283"/>
              </a:xfrm>
            </p:grpSpPr>
            <p:sp>
              <p:nvSpPr>
                <p:cNvPr id="20571" name="Line 11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72" name="Line 120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73" name="Line 121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14" name="Group 122"/>
              <p:cNvGrpSpPr>
                <a:grpSpLocks/>
              </p:cNvGrpSpPr>
              <p:nvPr/>
            </p:nvGrpSpPr>
            <p:grpSpPr bwMode="auto">
              <a:xfrm>
                <a:off x="2822" y="2784"/>
                <a:ext cx="85" cy="283"/>
                <a:chOff x="102" y="2784"/>
                <a:chExt cx="85" cy="283"/>
              </a:xfrm>
            </p:grpSpPr>
            <p:sp>
              <p:nvSpPr>
                <p:cNvPr id="20568" name="Line 123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69" name="Line 124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70" name="Line 12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15" name="Group 126"/>
              <p:cNvGrpSpPr>
                <a:grpSpLocks/>
              </p:cNvGrpSpPr>
              <p:nvPr/>
            </p:nvGrpSpPr>
            <p:grpSpPr bwMode="auto">
              <a:xfrm>
                <a:off x="3049" y="2784"/>
                <a:ext cx="85" cy="283"/>
                <a:chOff x="102" y="2784"/>
                <a:chExt cx="85" cy="283"/>
              </a:xfrm>
            </p:grpSpPr>
            <p:sp>
              <p:nvSpPr>
                <p:cNvPr id="20565" name="Line 12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66" name="Line 128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67" name="Line 12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16" name="Group 130"/>
              <p:cNvGrpSpPr>
                <a:grpSpLocks/>
              </p:cNvGrpSpPr>
              <p:nvPr/>
            </p:nvGrpSpPr>
            <p:grpSpPr bwMode="auto">
              <a:xfrm>
                <a:off x="3275" y="2784"/>
                <a:ext cx="85" cy="283"/>
                <a:chOff x="102" y="2784"/>
                <a:chExt cx="85" cy="283"/>
              </a:xfrm>
            </p:grpSpPr>
            <p:sp>
              <p:nvSpPr>
                <p:cNvPr id="20562" name="Line 131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63" name="Line 132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64" name="Line 133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42" name="Group 134"/>
              <p:cNvGrpSpPr>
                <a:grpSpLocks/>
              </p:cNvGrpSpPr>
              <p:nvPr/>
            </p:nvGrpSpPr>
            <p:grpSpPr bwMode="auto">
              <a:xfrm>
                <a:off x="3503" y="2784"/>
                <a:ext cx="85" cy="283"/>
                <a:chOff x="102" y="2784"/>
                <a:chExt cx="85" cy="283"/>
              </a:xfrm>
            </p:grpSpPr>
            <p:sp>
              <p:nvSpPr>
                <p:cNvPr id="20559" name="Line 13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60" name="Line 136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61" name="Line 13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43" name="Group 138"/>
              <p:cNvGrpSpPr>
                <a:grpSpLocks/>
              </p:cNvGrpSpPr>
              <p:nvPr/>
            </p:nvGrpSpPr>
            <p:grpSpPr bwMode="auto">
              <a:xfrm>
                <a:off x="3730" y="2784"/>
                <a:ext cx="85" cy="283"/>
                <a:chOff x="102" y="2784"/>
                <a:chExt cx="85" cy="283"/>
              </a:xfrm>
            </p:grpSpPr>
            <p:sp>
              <p:nvSpPr>
                <p:cNvPr id="20556" name="Line 13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57" name="Line 140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58" name="Line 141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50" name="Group 142"/>
              <p:cNvGrpSpPr>
                <a:grpSpLocks/>
              </p:cNvGrpSpPr>
              <p:nvPr/>
            </p:nvGrpSpPr>
            <p:grpSpPr bwMode="auto">
              <a:xfrm>
                <a:off x="3956" y="2784"/>
                <a:ext cx="85" cy="283"/>
                <a:chOff x="102" y="2784"/>
                <a:chExt cx="85" cy="283"/>
              </a:xfrm>
            </p:grpSpPr>
            <p:sp>
              <p:nvSpPr>
                <p:cNvPr id="20553" name="Line 143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54" name="Line 144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55" name="Line 14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51" name="Group 146"/>
              <p:cNvGrpSpPr>
                <a:grpSpLocks/>
              </p:cNvGrpSpPr>
              <p:nvPr/>
            </p:nvGrpSpPr>
            <p:grpSpPr bwMode="auto">
              <a:xfrm>
                <a:off x="4210" y="2784"/>
                <a:ext cx="85" cy="283"/>
                <a:chOff x="102" y="2784"/>
                <a:chExt cx="85" cy="283"/>
              </a:xfrm>
            </p:grpSpPr>
            <p:sp>
              <p:nvSpPr>
                <p:cNvPr id="20550" name="Line 14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51" name="Line 148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52" name="Line 14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58" name="Group 150"/>
              <p:cNvGrpSpPr>
                <a:grpSpLocks/>
              </p:cNvGrpSpPr>
              <p:nvPr/>
            </p:nvGrpSpPr>
            <p:grpSpPr bwMode="auto">
              <a:xfrm>
                <a:off x="4437" y="2784"/>
                <a:ext cx="85" cy="283"/>
                <a:chOff x="102" y="2784"/>
                <a:chExt cx="85" cy="283"/>
              </a:xfrm>
            </p:grpSpPr>
            <p:sp>
              <p:nvSpPr>
                <p:cNvPr id="20547" name="Line 151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48" name="Line 152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49" name="Line 153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63" name="Group 154"/>
              <p:cNvGrpSpPr>
                <a:grpSpLocks/>
              </p:cNvGrpSpPr>
              <p:nvPr/>
            </p:nvGrpSpPr>
            <p:grpSpPr bwMode="auto">
              <a:xfrm>
                <a:off x="4663" y="2784"/>
                <a:ext cx="85" cy="283"/>
                <a:chOff x="102" y="2784"/>
                <a:chExt cx="85" cy="283"/>
              </a:xfrm>
            </p:grpSpPr>
            <p:sp>
              <p:nvSpPr>
                <p:cNvPr id="20544" name="Line 15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45" name="Line 156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46" name="Line 15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70" name="Group 158"/>
              <p:cNvGrpSpPr>
                <a:grpSpLocks/>
              </p:cNvGrpSpPr>
              <p:nvPr/>
            </p:nvGrpSpPr>
            <p:grpSpPr bwMode="auto">
              <a:xfrm>
                <a:off x="4891" y="2784"/>
                <a:ext cx="85" cy="283"/>
                <a:chOff x="102" y="2784"/>
                <a:chExt cx="85" cy="283"/>
              </a:xfrm>
            </p:grpSpPr>
            <p:sp>
              <p:nvSpPr>
                <p:cNvPr id="20541" name="Line 15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42" name="Line 160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43" name="Line 161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671" name="Group 162"/>
              <p:cNvGrpSpPr>
                <a:grpSpLocks/>
              </p:cNvGrpSpPr>
              <p:nvPr/>
            </p:nvGrpSpPr>
            <p:grpSpPr bwMode="auto">
              <a:xfrm>
                <a:off x="5118" y="2784"/>
                <a:ext cx="85" cy="283"/>
                <a:chOff x="102" y="2784"/>
                <a:chExt cx="85" cy="283"/>
              </a:xfrm>
            </p:grpSpPr>
            <p:sp>
              <p:nvSpPr>
                <p:cNvPr id="20538" name="Line 163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9" name="Line 164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40" name="Line 165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0480" name="Group 166"/>
              <p:cNvGrpSpPr>
                <a:grpSpLocks/>
              </p:cNvGrpSpPr>
              <p:nvPr/>
            </p:nvGrpSpPr>
            <p:grpSpPr bwMode="auto">
              <a:xfrm>
                <a:off x="5344" y="2784"/>
                <a:ext cx="85" cy="283"/>
                <a:chOff x="102" y="2784"/>
                <a:chExt cx="85" cy="283"/>
              </a:xfrm>
            </p:grpSpPr>
            <p:sp>
              <p:nvSpPr>
                <p:cNvPr id="20535" name="Line 167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6" name="Line 168"/>
                <p:cNvSpPr>
                  <a:spLocks noChangeShapeType="1"/>
                </p:cNvSpPr>
                <p:nvPr/>
              </p:nvSpPr>
              <p:spPr bwMode="auto">
                <a:xfrm>
                  <a:off x="187" y="2784"/>
                  <a:ext cx="0" cy="28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537" name="Line 169"/>
                <p:cNvSpPr>
                  <a:spLocks noChangeShapeType="1"/>
                </p:cNvSpPr>
                <p:nvPr/>
              </p:nvSpPr>
              <p:spPr bwMode="auto">
                <a:xfrm>
                  <a:off x="102" y="2784"/>
                  <a:ext cx="85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20509" name="Line 170"/>
            <p:cNvSpPr>
              <a:spLocks noChangeShapeType="1"/>
            </p:cNvSpPr>
            <p:nvPr/>
          </p:nvSpPr>
          <p:spPr bwMode="auto">
            <a:xfrm>
              <a:off x="4893" y="601"/>
              <a:ext cx="0" cy="2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10" name="Text Box 171"/>
            <p:cNvSpPr txBox="1">
              <a:spLocks noChangeArrowheads="1"/>
            </p:cNvSpPr>
            <p:nvPr/>
          </p:nvSpPr>
          <p:spPr bwMode="auto">
            <a:xfrm>
              <a:off x="3915" y="405"/>
              <a:ext cx="16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dirty="0" err="1">
                  <a:latin typeface="Comic Sans MS" pitchFamily="66" charset="0"/>
                </a:rPr>
                <a:t>Строб-импульсы</a:t>
              </a:r>
              <a:endParaRPr lang="ru-RU" sz="2400" dirty="0">
                <a:latin typeface="Comic Sans MS" pitchFamily="66" charset="0"/>
              </a:endParaRPr>
            </a:p>
          </p:txBody>
        </p:sp>
      </p:grpSp>
      <p:grpSp>
        <p:nvGrpSpPr>
          <p:cNvPr id="20481" name="Group 172"/>
          <p:cNvGrpSpPr>
            <a:grpSpLocks/>
          </p:cNvGrpSpPr>
          <p:nvPr/>
        </p:nvGrpSpPr>
        <p:grpSpPr bwMode="auto">
          <a:xfrm>
            <a:off x="7215206" y="1428736"/>
            <a:ext cx="1479550" cy="1112838"/>
            <a:chOff x="4551" y="856"/>
            <a:chExt cx="932" cy="701"/>
          </a:xfrm>
        </p:grpSpPr>
        <p:sp>
          <p:nvSpPr>
            <p:cNvPr id="20505" name="Rectangle 173"/>
            <p:cNvSpPr>
              <a:spLocks noChangeArrowheads="1"/>
            </p:cNvSpPr>
            <p:nvPr/>
          </p:nvSpPr>
          <p:spPr bwMode="auto">
            <a:xfrm>
              <a:off x="4666" y="856"/>
              <a:ext cx="482" cy="39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6" name="Text Box 174"/>
            <p:cNvSpPr txBox="1">
              <a:spLocks noChangeArrowheads="1"/>
            </p:cNvSpPr>
            <p:nvPr/>
          </p:nvSpPr>
          <p:spPr bwMode="auto">
            <a:xfrm>
              <a:off x="4551" y="1269"/>
              <a:ext cx="9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latin typeface="Comic Sans MS" pitchFamily="66" charset="0"/>
                </a:rPr>
                <a:t>детектор</a:t>
              </a:r>
            </a:p>
          </p:txBody>
        </p:sp>
        <p:sp>
          <p:nvSpPr>
            <p:cNvPr id="20507" name="Line 175"/>
            <p:cNvSpPr>
              <a:spLocks noChangeShapeType="1"/>
            </p:cNvSpPr>
            <p:nvPr/>
          </p:nvSpPr>
          <p:spPr bwMode="auto">
            <a:xfrm>
              <a:off x="5148" y="1054"/>
              <a:ext cx="3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0482" name="Group 176"/>
          <p:cNvGrpSpPr>
            <a:grpSpLocks/>
          </p:cNvGrpSpPr>
          <p:nvPr/>
        </p:nvGrpSpPr>
        <p:grpSpPr bwMode="auto">
          <a:xfrm>
            <a:off x="611188" y="3429000"/>
            <a:ext cx="1081087" cy="765175"/>
            <a:chOff x="385" y="2160"/>
            <a:chExt cx="681" cy="482"/>
          </a:xfrm>
        </p:grpSpPr>
        <p:sp>
          <p:nvSpPr>
            <p:cNvPr id="20500" name="Line 177"/>
            <p:cNvSpPr>
              <a:spLocks noChangeShapeType="1"/>
            </p:cNvSpPr>
            <p:nvPr/>
          </p:nvSpPr>
          <p:spPr bwMode="auto">
            <a:xfrm>
              <a:off x="612" y="2160"/>
              <a:ext cx="0" cy="48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1" name="Line 178"/>
            <p:cNvSpPr>
              <a:spLocks noChangeShapeType="1"/>
            </p:cNvSpPr>
            <p:nvPr/>
          </p:nvSpPr>
          <p:spPr bwMode="auto">
            <a:xfrm>
              <a:off x="839" y="2160"/>
              <a:ext cx="0" cy="48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2" name="Line 179"/>
            <p:cNvSpPr>
              <a:spLocks noChangeShapeType="1"/>
            </p:cNvSpPr>
            <p:nvPr/>
          </p:nvSpPr>
          <p:spPr bwMode="auto">
            <a:xfrm>
              <a:off x="385" y="2387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3" name="Line 180"/>
            <p:cNvSpPr>
              <a:spLocks noChangeShapeType="1"/>
            </p:cNvSpPr>
            <p:nvPr/>
          </p:nvSpPr>
          <p:spPr bwMode="auto">
            <a:xfrm flipH="1">
              <a:off x="839" y="2387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4" name="Text Box 181"/>
            <p:cNvSpPr txBox="1">
              <a:spLocks noChangeArrowheads="1"/>
            </p:cNvSpPr>
            <p:nvPr/>
          </p:nvSpPr>
          <p:spPr bwMode="auto">
            <a:xfrm>
              <a:off x="639" y="2173"/>
              <a:ext cx="2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b="1" i="1">
                  <a:latin typeface="Times New Roman" pitchFamily="18" charset="0"/>
                </a:rPr>
                <a:t>Т</a:t>
              </a:r>
            </a:p>
          </p:txBody>
        </p:sp>
      </p:grpSp>
      <p:grpSp>
        <p:nvGrpSpPr>
          <p:cNvPr id="20483" name="Group 182"/>
          <p:cNvGrpSpPr>
            <a:grpSpLocks/>
          </p:cNvGrpSpPr>
          <p:nvPr/>
        </p:nvGrpSpPr>
        <p:grpSpPr bwMode="auto">
          <a:xfrm>
            <a:off x="1646238" y="3789363"/>
            <a:ext cx="1446212" cy="674687"/>
            <a:chOff x="1037" y="2387"/>
            <a:chExt cx="911" cy="425"/>
          </a:xfrm>
        </p:grpSpPr>
        <p:grpSp>
          <p:nvGrpSpPr>
            <p:cNvPr id="20484" name="Group 183"/>
            <p:cNvGrpSpPr>
              <a:grpSpLocks/>
            </p:cNvGrpSpPr>
            <p:nvPr/>
          </p:nvGrpSpPr>
          <p:grpSpPr bwMode="auto">
            <a:xfrm>
              <a:off x="1264" y="2387"/>
              <a:ext cx="684" cy="360"/>
              <a:chOff x="1066" y="2330"/>
              <a:chExt cx="684" cy="360"/>
            </a:xfrm>
          </p:grpSpPr>
          <p:sp>
            <p:nvSpPr>
              <p:cNvPr id="20498" name="Text Box 184"/>
              <p:cNvSpPr txBox="1">
                <a:spLocks noChangeArrowheads="1"/>
              </p:cNvSpPr>
              <p:nvPr/>
            </p:nvSpPr>
            <p:spPr bwMode="auto">
              <a:xfrm>
                <a:off x="1066" y="2330"/>
                <a:ext cx="2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2400" b="1" i="1">
                    <a:latin typeface="Times New Roman" pitchFamily="18" charset="0"/>
                  </a:rPr>
                  <a:t>Т</a:t>
                </a:r>
              </a:p>
            </p:txBody>
          </p:sp>
          <p:sp>
            <p:nvSpPr>
              <p:cNvPr id="20499" name="Text Box 185"/>
              <p:cNvSpPr txBox="1">
                <a:spLocks noChangeArrowheads="1"/>
              </p:cNvSpPr>
              <p:nvPr/>
            </p:nvSpPr>
            <p:spPr bwMode="auto">
              <a:xfrm>
                <a:off x="1178" y="2459"/>
                <a:ext cx="5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i="1">
                    <a:latin typeface="Times New Roman" pitchFamily="18" charset="0"/>
                  </a:rPr>
                  <a:t>строба</a:t>
                </a:r>
              </a:p>
            </p:txBody>
          </p:sp>
        </p:grpSp>
        <p:sp>
          <p:nvSpPr>
            <p:cNvPr id="20494" name="Line 186"/>
            <p:cNvSpPr>
              <a:spLocks noChangeShapeType="1"/>
            </p:cNvSpPr>
            <p:nvPr/>
          </p:nvSpPr>
          <p:spPr bwMode="auto">
            <a:xfrm>
              <a:off x="1236" y="2500"/>
              <a:ext cx="0" cy="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5" name="Line 187"/>
            <p:cNvSpPr>
              <a:spLocks noChangeShapeType="1"/>
            </p:cNvSpPr>
            <p:nvPr/>
          </p:nvSpPr>
          <p:spPr bwMode="auto">
            <a:xfrm>
              <a:off x="1321" y="2500"/>
              <a:ext cx="0" cy="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6" name="Line 188"/>
            <p:cNvSpPr>
              <a:spLocks noChangeShapeType="1"/>
            </p:cNvSpPr>
            <p:nvPr/>
          </p:nvSpPr>
          <p:spPr bwMode="auto">
            <a:xfrm>
              <a:off x="1037" y="2727"/>
              <a:ext cx="1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7" name="Line 189"/>
            <p:cNvSpPr>
              <a:spLocks noChangeShapeType="1"/>
            </p:cNvSpPr>
            <p:nvPr/>
          </p:nvSpPr>
          <p:spPr bwMode="auto">
            <a:xfrm flipH="1">
              <a:off x="1321" y="2727"/>
              <a:ext cx="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90" name="Группа 189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191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2" name="Прямоугольник 191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6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detector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893" y="1189020"/>
            <a:ext cx="4119107" cy="56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28" descr="HPIM1283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932" y="2786058"/>
            <a:ext cx="4999463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2910" y="1071546"/>
            <a:ext cx="4222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Однофотонный детектор: </a:t>
            </a:r>
          </a:p>
          <a:p>
            <a:r>
              <a:rPr lang="ru-RU" sz="2400" b="1" dirty="0" smtClean="0">
                <a:latin typeface="Comic Sans MS" pitchFamily="66" charset="0"/>
              </a:rPr>
              <a:t>вероятность регистрации </a:t>
            </a:r>
          </a:p>
          <a:p>
            <a:r>
              <a:rPr lang="ru-RU" sz="2400" b="1" dirty="0" smtClean="0">
                <a:latin typeface="Comic Sans MS" pitchFamily="66" charset="0"/>
              </a:rPr>
              <a:t>фотонов – около 20%</a:t>
            </a:r>
          </a:p>
          <a:p>
            <a:r>
              <a:rPr lang="ru-RU" sz="2400" b="1" dirty="0" smtClean="0">
                <a:latin typeface="Comic Sans MS" pitchFamily="66" charset="0"/>
              </a:rPr>
              <a:t>(разработка – при участии физфака МГУ)</a:t>
            </a:r>
            <a:endParaRPr lang="ru-RU" sz="2400" b="1" dirty="0">
              <a:latin typeface="Comic Sans MS" pitchFamily="6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Прямоугольник 6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1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134938" y="1435100"/>
            <a:ext cx="88804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 algn="ctr"/>
            <a:r>
              <a:rPr lang="ru-RU" altLang="ru-RU" sz="3200" b="1">
                <a:solidFill>
                  <a:srgbClr val="111111"/>
                </a:solidFill>
              </a:rPr>
              <a:t>Цель квантового распределения ключей – создание сетевой полностью автоматизированной системы смены ключей без участия оператора</a:t>
            </a:r>
          </a:p>
          <a:p>
            <a:pPr marL="609600" indent="-609600" algn="ctr"/>
            <a:r>
              <a:rPr lang="ru-RU" altLang="ru-RU" sz="3200" b="1">
                <a:solidFill>
                  <a:srgbClr val="111111"/>
                </a:solidFill>
              </a:rPr>
              <a:t>(после запуска системы человек никогда не имеет доступа к ключам, используемым для шифрования)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8949" y="1599046"/>
            <a:ext cx="3235051" cy="181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68145"/>
            <a:ext cx="3159800" cy="176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799999" rev="0"/>
            </a:camera>
            <a:lightRig rig="threePt" dir="t"/>
          </a:scene3d>
        </p:spPr>
      </p:pic>
      <p:grpSp>
        <p:nvGrpSpPr>
          <p:cNvPr id="2" name="Группа 29"/>
          <p:cNvGrpSpPr/>
          <p:nvPr/>
        </p:nvGrpSpPr>
        <p:grpSpPr>
          <a:xfrm>
            <a:off x="7041668" y="1955800"/>
            <a:ext cx="2102337" cy="4540250"/>
            <a:chOff x="7628468" y="1955800"/>
            <a:chExt cx="2277532" cy="4540250"/>
          </a:xfrm>
        </p:grpSpPr>
        <p:pic>
          <p:nvPicPr>
            <p:cNvPr id="12" name="Рисунок 11" descr="imag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2860" y="5200650"/>
              <a:ext cx="2263140" cy="129540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6172201" y="3437467"/>
              <a:ext cx="3208867" cy="2963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6200000" flipH="1">
              <a:off x="7531100" y="2806700"/>
              <a:ext cx="3225800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92"/>
          <p:cNvGrpSpPr/>
          <p:nvPr/>
        </p:nvGrpSpPr>
        <p:grpSpPr>
          <a:xfrm>
            <a:off x="0" y="1862667"/>
            <a:ext cx="2667718" cy="4585758"/>
            <a:chOff x="0" y="1862667"/>
            <a:chExt cx="2890027" cy="4585758"/>
          </a:xfrm>
        </p:grpSpPr>
        <p:grpSp>
          <p:nvGrpSpPr>
            <p:cNvPr id="9" name="Группа 28"/>
            <p:cNvGrpSpPr/>
            <p:nvPr/>
          </p:nvGrpSpPr>
          <p:grpSpPr>
            <a:xfrm>
              <a:off x="135255" y="1862667"/>
              <a:ext cx="2263140" cy="4585758"/>
              <a:chOff x="135255" y="1862667"/>
              <a:chExt cx="2263140" cy="4585758"/>
            </a:xfrm>
          </p:grpSpPr>
          <p:pic>
            <p:nvPicPr>
              <p:cNvPr id="8" name="Рисунок 7" descr="images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255" y="5153025"/>
                <a:ext cx="2263140" cy="1295400"/>
              </a:xfrm>
              <a:prstGeom prst="rect">
                <a:avLst/>
              </a:prstGeom>
            </p:spPr>
          </p:pic>
          <p:cxnSp>
            <p:nvCxnSpPr>
              <p:cNvPr id="21" name="Прямая соединительная линия 20"/>
              <p:cNvCxnSpPr/>
              <p:nvPr/>
            </p:nvCxnSpPr>
            <p:spPr>
              <a:xfrm rot="5400000">
                <a:off x="-829734" y="2853268"/>
                <a:ext cx="3310470" cy="13292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16200000" flipH="1">
                <a:off x="567266" y="3344333"/>
                <a:ext cx="3200400" cy="4402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/>
            <p:cNvSpPr txBox="1"/>
            <p:nvPr/>
          </p:nvSpPr>
          <p:spPr>
            <a:xfrm>
              <a:off x="0" y="4741334"/>
              <a:ext cx="28900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 smtClean="0">
                  <a:latin typeface="Comic Sans MS" pitchFamily="66" charset="0"/>
                </a:rPr>
                <a:t>Оптический коммутатор</a:t>
              </a:r>
              <a:endParaRPr lang="ru-RU" sz="1600" b="1" dirty="0">
                <a:latin typeface="Comic Sans MS" pitchFamily="66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1476" y="135729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Сервер1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0962" y="135729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Сервер2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411416" y="1838327"/>
            <a:ext cx="3886200" cy="15811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1789725" y="1837268"/>
            <a:ext cx="1714499" cy="15028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www.tools.ru/i/katimex/katimex_smatyvaniye_kabelya_s_barabana_na_rolika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7" y="1428739"/>
            <a:ext cx="951055" cy="1044047"/>
          </a:xfrm>
          <a:prstGeom prst="rect">
            <a:avLst/>
          </a:prstGeom>
          <a:noFill/>
        </p:spPr>
      </p:pic>
      <p:pic>
        <p:nvPicPr>
          <p:cNvPr id="2052" name="Picture 4" descr="https://encrypted-tbn2.gstatic.com/images?q=tbn:ANd9GcTjIsFJI0rSEsig-7hsZAt__L5DgfjZmsrbaRumBQHYzeBQwIq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9057" y="3280305"/>
            <a:ext cx="1239715" cy="805816"/>
          </a:xfrm>
          <a:prstGeom prst="rect">
            <a:avLst/>
          </a:prstGeom>
          <a:noFill/>
        </p:spPr>
      </p:pic>
      <p:pic>
        <p:nvPicPr>
          <p:cNvPr id="2054" name="Picture 6" descr="https://encrypted-tbn3.gstatic.com/images?q=tbn:ANd9GcT1ptOuIqIKPwu7u_QADUc3JXsZGkXHcQBMdiUGwe8J7sb3I6S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12673" y="3344334"/>
            <a:ext cx="2296499" cy="889000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5048744" y="1430867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ВОЛС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368434" y="3547534"/>
            <a:ext cx="217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Атмосферный канал</a:t>
            </a:r>
            <a:endParaRPr lang="ru-RU" dirty="0"/>
          </a:p>
        </p:txBody>
      </p:sp>
      <p:grpSp>
        <p:nvGrpSpPr>
          <p:cNvPr id="13" name="Группа 107"/>
          <p:cNvGrpSpPr/>
          <p:nvPr/>
        </p:nvGrpSpPr>
        <p:grpSpPr>
          <a:xfrm>
            <a:off x="3204314" y="2977304"/>
            <a:ext cx="2994731" cy="1591497"/>
            <a:chOff x="3471334" y="2977303"/>
            <a:chExt cx="3244292" cy="1591497"/>
          </a:xfrm>
        </p:grpSpPr>
        <p:pic>
          <p:nvPicPr>
            <p:cNvPr id="33" name="Рисунок 32" descr="загруженное (1)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94549" y="2977303"/>
              <a:ext cx="2103120" cy="1394460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3471334" y="4199468"/>
              <a:ext cx="3244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Comic Sans MS" pitchFamily="66" charset="0"/>
                </a:rPr>
                <a:t>Квантовый ретранслятор</a:t>
              </a:r>
              <a:endParaRPr lang="ru-RU" b="1" dirty="0">
                <a:latin typeface="Comic Sans MS" pitchFamily="66" charset="0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-101599" y="3395138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Локальная сеть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(защищенная территория</a:t>
            </a:r>
            <a:r>
              <a:rPr lang="ru-RU" dirty="0" smtClean="0">
                <a:latin typeface="Comic Sans MS" pitchFamily="66" charset="0"/>
              </a:rPr>
              <a:t>)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14" name="Группа 103"/>
          <p:cNvGrpSpPr/>
          <p:nvPr/>
        </p:nvGrpSpPr>
        <p:grpSpPr>
          <a:xfrm>
            <a:off x="7803896" y="3073403"/>
            <a:ext cx="1340112" cy="2116667"/>
            <a:chOff x="8454213" y="3073399"/>
            <a:chExt cx="1451788" cy="2116667"/>
          </a:xfrm>
        </p:grpSpPr>
        <p:grpSp>
          <p:nvGrpSpPr>
            <p:cNvPr id="15" name="Группа 101"/>
            <p:cNvGrpSpPr/>
            <p:nvPr/>
          </p:nvGrpSpPr>
          <p:grpSpPr>
            <a:xfrm>
              <a:off x="8534400" y="3073399"/>
              <a:ext cx="1371601" cy="2116667"/>
              <a:chOff x="8534400" y="3073399"/>
              <a:chExt cx="1371601" cy="2116667"/>
            </a:xfrm>
          </p:grpSpPr>
          <p:grpSp>
            <p:nvGrpSpPr>
              <p:cNvPr id="16" name="Группа 96"/>
              <p:cNvGrpSpPr/>
              <p:nvPr/>
            </p:nvGrpSpPr>
            <p:grpSpPr>
              <a:xfrm>
                <a:off x="8534400" y="3810000"/>
                <a:ext cx="1371600" cy="1380066"/>
                <a:chOff x="8534400" y="3810000"/>
                <a:chExt cx="1371600" cy="1380066"/>
              </a:xfrm>
            </p:grpSpPr>
            <p:pic>
              <p:nvPicPr>
                <p:cNvPr id="2061" name="Picture 13" descr="https://encrypted-tbn0.gstatic.com/images?q=tbn:ANd9GcTKvXc4jNzgp6XyjlhabSJ7y6-aCxGM6C8cLD4zLdoQeD11aZqgaw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8534400" y="4047066"/>
                  <a:ext cx="1371600" cy="1143000"/>
                </a:xfrm>
                <a:prstGeom prst="rect">
                  <a:avLst/>
                </a:prstGeom>
                <a:noFill/>
              </p:spPr>
            </p:pic>
            <p:sp>
              <p:nvSpPr>
                <p:cNvPr id="96" name="Скругленный прямоугольник 95"/>
                <p:cNvSpPr/>
                <p:nvPr/>
              </p:nvSpPr>
              <p:spPr>
                <a:xfrm>
                  <a:off x="8559800" y="3810000"/>
                  <a:ext cx="1346200" cy="2963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chemeClr val="tx1"/>
                      </a:solidFill>
                    </a:rPr>
                    <a:t>01110010</a:t>
                  </a:r>
                  <a:endParaRPr lang="ru-RU" dirty="0" smtClean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99" name="Прямая соединительная линия 98"/>
              <p:cNvCxnSpPr/>
              <p:nvPr/>
            </p:nvCxnSpPr>
            <p:spPr>
              <a:xfrm rot="10800000" flipV="1">
                <a:off x="8585201" y="3073399"/>
                <a:ext cx="973667" cy="745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/>
              <p:cNvCxnSpPr/>
              <p:nvPr/>
            </p:nvCxnSpPr>
            <p:spPr>
              <a:xfrm rot="16200000" flipH="1">
                <a:off x="9457267" y="3395133"/>
                <a:ext cx="770467" cy="127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8454213" y="4071941"/>
              <a:ext cx="14517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Квантовый </a:t>
              </a:r>
            </a:p>
            <a:p>
              <a:r>
                <a:rPr lang="ru-RU" b="1" dirty="0" smtClean="0">
                  <a:solidFill>
                    <a:schemeClr val="bg1"/>
                  </a:solidFill>
                </a:rPr>
                <a:t>ГСЧ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Группа 109"/>
          <p:cNvGrpSpPr/>
          <p:nvPr/>
        </p:nvGrpSpPr>
        <p:grpSpPr>
          <a:xfrm>
            <a:off x="515817" y="2209800"/>
            <a:ext cx="6893171" cy="4648200"/>
            <a:chOff x="558799" y="2209800"/>
            <a:chExt cx="7467601" cy="4648200"/>
          </a:xfrm>
        </p:grpSpPr>
        <p:sp>
          <p:nvSpPr>
            <p:cNvPr id="109" name="Скругленный прямоугольник 108"/>
            <p:cNvSpPr/>
            <p:nvPr/>
          </p:nvSpPr>
          <p:spPr>
            <a:xfrm>
              <a:off x="1862667" y="4588933"/>
              <a:ext cx="6163733" cy="2269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" name="Группа 105"/>
            <p:cNvGrpSpPr/>
            <p:nvPr/>
          </p:nvGrpSpPr>
          <p:grpSpPr>
            <a:xfrm>
              <a:off x="558799" y="2209800"/>
              <a:ext cx="6942115" cy="4648200"/>
              <a:chOff x="558799" y="2209800"/>
              <a:chExt cx="6942115" cy="4648200"/>
            </a:xfrm>
          </p:grpSpPr>
          <p:grpSp>
            <p:nvGrpSpPr>
              <p:cNvPr id="19" name="Группа 85"/>
              <p:cNvGrpSpPr/>
              <p:nvPr/>
            </p:nvGrpSpPr>
            <p:grpSpPr>
              <a:xfrm>
                <a:off x="558799" y="2209800"/>
                <a:ext cx="6942115" cy="4648200"/>
                <a:chOff x="558799" y="2209800"/>
                <a:chExt cx="6942115" cy="4648200"/>
              </a:xfrm>
            </p:grpSpPr>
            <p:grpSp>
              <p:nvGrpSpPr>
                <p:cNvPr id="20" name="Группа 61"/>
                <p:cNvGrpSpPr/>
                <p:nvPr/>
              </p:nvGrpSpPr>
              <p:grpSpPr>
                <a:xfrm>
                  <a:off x="558799" y="2209800"/>
                  <a:ext cx="6513919" cy="4648200"/>
                  <a:chOff x="558799" y="2209800"/>
                  <a:chExt cx="6513919" cy="4648200"/>
                </a:xfrm>
              </p:grpSpPr>
              <p:grpSp>
                <p:nvGrpSpPr>
                  <p:cNvPr id="22" name="Группа 33"/>
                  <p:cNvGrpSpPr/>
                  <p:nvPr/>
                </p:nvGrpSpPr>
                <p:grpSpPr>
                  <a:xfrm>
                    <a:off x="2588231" y="5274733"/>
                    <a:ext cx="2308554" cy="1448858"/>
                    <a:chOff x="141363" y="4848226"/>
                    <a:chExt cx="4384177" cy="1790699"/>
                  </a:xfrm>
                </p:grpSpPr>
                <p:pic>
                  <p:nvPicPr>
                    <p:cNvPr id="35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141363" y="4995863"/>
                      <a:ext cx="3992487" cy="164306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grpSp>
                  <p:nvGrpSpPr>
                    <p:cNvPr id="23" name="Группа 28"/>
                    <p:cNvGrpSpPr/>
                    <p:nvPr/>
                  </p:nvGrpSpPr>
                  <p:grpSpPr>
                    <a:xfrm>
                      <a:off x="1781172" y="4895850"/>
                      <a:ext cx="1233884" cy="513621"/>
                      <a:chOff x="7943850" y="4638675"/>
                      <a:chExt cx="1786195" cy="513621"/>
                    </a:xfrm>
                  </p:grpSpPr>
                  <p:sp>
                    <p:nvSpPr>
                      <p:cNvPr id="43" name="Прямоугольник 42"/>
                      <p:cNvSpPr/>
                      <p:nvPr/>
                    </p:nvSpPr>
                    <p:spPr>
                      <a:xfrm>
                        <a:off x="7943850" y="4638675"/>
                        <a:ext cx="1447800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44" name="TextBox 43"/>
                      <p:cNvSpPr txBox="1"/>
                      <p:nvPr/>
                    </p:nvSpPr>
                    <p:spPr>
                      <a:xfrm>
                        <a:off x="8067675" y="4695825"/>
                        <a:ext cx="1662370" cy="45647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ru-RU" dirty="0" smtClean="0"/>
                          <a:t>Чип</a:t>
                        </a:r>
                        <a:endParaRPr lang="ru-RU" dirty="0"/>
                      </a:p>
                    </p:txBody>
                  </p:sp>
                </p:grpSp>
                <p:grpSp>
                  <p:nvGrpSpPr>
                    <p:cNvPr id="25" name="Группа 31"/>
                    <p:cNvGrpSpPr/>
                    <p:nvPr/>
                  </p:nvGrpSpPr>
                  <p:grpSpPr>
                    <a:xfrm>
                      <a:off x="2924173" y="4848226"/>
                      <a:ext cx="1601367" cy="463719"/>
                      <a:chOff x="7943850" y="4638675"/>
                      <a:chExt cx="2233100" cy="585169"/>
                    </a:xfrm>
                  </p:grpSpPr>
                  <p:sp>
                    <p:nvSpPr>
                      <p:cNvPr id="41" name="Прямоугольник 40"/>
                      <p:cNvSpPr/>
                      <p:nvPr/>
                    </p:nvSpPr>
                    <p:spPr>
                      <a:xfrm>
                        <a:off x="7943850" y="4638675"/>
                        <a:ext cx="1447800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42" name="TextBox 41"/>
                      <p:cNvSpPr txBox="1"/>
                      <p:nvPr/>
                    </p:nvSpPr>
                    <p:spPr>
                      <a:xfrm>
                        <a:off x="8067675" y="4695823"/>
                        <a:ext cx="2109275" cy="5280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ru-RU" sz="1600" dirty="0" smtClean="0"/>
                          <a:t>Выход</a:t>
                        </a:r>
                        <a:endParaRPr lang="ru-RU" sz="1600" dirty="0"/>
                      </a:p>
                    </p:txBody>
                  </p:sp>
                </p:grpSp>
                <p:grpSp>
                  <p:nvGrpSpPr>
                    <p:cNvPr id="27" name="Группа 34"/>
                    <p:cNvGrpSpPr/>
                    <p:nvPr/>
                  </p:nvGrpSpPr>
                  <p:grpSpPr>
                    <a:xfrm>
                      <a:off x="838199" y="4876801"/>
                      <a:ext cx="1321044" cy="463719"/>
                      <a:chOff x="7943850" y="4638675"/>
                      <a:chExt cx="1842190" cy="585169"/>
                    </a:xfrm>
                  </p:grpSpPr>
                  <p:sp>
                    <p:nvSpPr>
                      <p:cNvPr id="39" name="Прямоугольник 38"/>
                      <p:cNvSpPr/>
                      <p:nvPr/>
                    </p:nvSpPr>
                    <p:spPr>
                      <a:xfrm>
                        <a:off x="7943850" y="4638675"/>
                        <a:ext cx="1447800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40" name="TextBox 39"/>
                      <p:cNvSpPr txBox="1"/>
                      <p:nvPr/>
                    </p:nvSpPr>
                    <p:spPr>
                      <a:xfrm>
                        <a:off x="8067675" y="4695823"/>
                        <a:ext cx="1718365" cy="5280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ru-RU" sz="1600" dirty="0" smtClean="0"/>
                          <a:t>Вход</a:t>
                        </a:r>
                        <a:endParaRPr lang="ru-RU" sz="1600" dirty="0"/>
                      </a:p>
                    </p:txBody>
                  </p:sp>
                </p:grpSp>
              </p:grpSp>
              <p:cxnSp>
                <p:nvCxnSpPr>
                  <p:cNvPr id="46" name="Прямая соединительная линия 45"/>
                  <p:cNvCxnSpPr/>
                  <p:nvPr/>
                </p:nvCxnSpPr>
                <p:spPr>
                  <a:xfrm rot="16200000" flipH="1">
                    <a:off x="-550334" y="3369733"/>
                    <a:ext cx="4597400" cy="237913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Прямая соединительная линия 47"/>
                  <p:cNvCxnSpPr/>
                  <p:nvPr/>
                </p:nvCxnSpPr>
                <p:spPr>
                  <a:xfrm>
                    <a:off x="1253067" y="2209800"/>
                    <a:ext cx="5630333" cy="314113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" name="Группа 49"/>
                  <p:cNvGrpSpPr/>
                  <p:nvPr/>
                </p:nvGrpSpPr>
                <p:grpSpPr>
                  <a:xfrm>
                    <a:off x="4764164" y="5299074"/>
                    <a:ext cx="2308554" cy="1448858"/>
                    <a:chOff x="141363" y="4848226"/>
                    <a:chExt cx="4384177" cy="1790699"/>
                  </a:xfrm>
                </p:grpSpPr>
                <p:pic>
                  <p:nvPicPr>
                    <p:cNvPr id="51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 bwMode="auto">
                    <a:xfrm>
                      <a:off x="141363" y="4995863"/>
                      <a:ext cx="3992487" cy="164306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grpSp>
                  <p:nvGrpSpPr>
                    <p:cNvPr id="30" name="Группа 28"/>
                    <p:cNvGrpSpPr/>
                    <p:nvPr/>
                  </p:nvGrpSpPr>
                  <p:grpSpPr>
                    <a:xfrm>
                      <a:off x="1781172" y="4895850"/>
                      <a:ext cx="1233884" cy="513621"/>
                      <a:chOff x="7943850" y="4638675"/>
                      <a:chExt cx="1786195" cy="513621"/>
                    </a:xfrm>
                  </p:grpSpPr>
                  <p:sp>
                    <p:nvSpPr>
                      <p:cNvPr id="59" name="Прямоугольник 58"/>
                      <p:cNvSpPr/>
                      <p:nvPr/>
                    </p:nvSpPr>
                    <p:spPr>
                      <a:xfrm>
                        <a:off x="7943850" y="4638675"/>
                        <a:ext cx="1447800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60" name="TextBox 59"/>
                      <p:cNvSpPr txBox="1"/>
                      <p:nvPr/>
                    </p:nvSpPr>
                    <p:spPr>
                      <a:xfrm>
                        <a:off x="8067675" y="4695825"/>
                        <a:ext cx="1662370" cy="45647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ru-RU" dirty="0" smtClean="0"/>
                          <a:t>Чип</a:t>
                        </a:r>
                        <a:endParaRPr lang="ru-RU" dirty="0"/>
                      </a:p>
                    </p:txBody>
                  </p:sp>
                </p:grpSp>
                <p:grpSp>
                  <p:nvGrpSpPr>
                    <p:cNvPr id="31" name="Группа 31"/>
                    <p:cNvGrpSpPr/>
                    <p:nvPr/>
                  </p:nvGrpSpPr>
                  <p:grpSpPr>
                    <a:xfrm>
                      <a:off x="2924173" y="4848226"/>
                      <a:ext cx="1601367" cy="463719"/>
                      <a:chOff x="7943850" y="4638675"/>
                      <a:chExt cx="2233100" cy="585169"/>
                    </a:xfrm>
                  </p:grpSpPr>
                  <p:sp>
                    <p:nvSpPr>
                      <p:cNvPr id="57" name="Прямоугольник 56"/>
                      <p:cNvSpPr/>
                      <p:nvPr/>
                    </p:nvSpPr>
                    <p:spPr>
                      <a:xfrm>
                        <a:off x="7943850" y="4638675"/>
                        <a:ext cx="1447800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8" name="TextBox 57"/>
                      <p:cNvSpPr txBox="1"/>
                      <p:nvPr/>
                    </p:nvSpPr>
                    <p:spPr>
                      <a:xfrm>
                        <a:off x="8067675" y="4695823"/>
                        <a:ext cx="2109275" cy="5280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ru-RU" sz="1600" dirty="0" smtClean="0"/>
                          <a:t>Выход</a:t>
                        </a:r>
                        <a:endParaRPr lang="ru-RU" sz="1600" dirty="0"/>
                      </a:p>
                    </p:txBody>
                  </p:sp>
                </p:grpSp>
                <p:grpSp>
                  <p:nvGrpSpPr>
                    <p:cNvPr id="2048" name="Группа 34"/>
                    <p:cNvGrpSpPr/>
                    <p:nvPr/>
                  </p:nvGrpSpPr>
                  <p:grpSpPr>
                    <a:xfrm>
                      <a:off x="838199" y="4876801"/>
                      <a:ext cx="1321044" cy="463719"/>
                      <a:chOff x="7943850" y="4638675"/>
                      <a:chExt cx="1842190" cy="585169"/>
                    </a:xfrm>
                  </p:grpSpPr>
                  <p:sp>
                    <p:nvSpPr>
                      <p:cNvPr id="55" name="Прямоугольник 54"/>
                      <p:cNvSpPr/>
                      <p:nvPr/>
                    </p:nvSpPr>
                    <p:spPr>
                      <a:xfrm>
                        <a:off x="7943850" y="4638675"/>
                        <a:ext cx="1447800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56" name="TextBox 55"/>
                      <p:cNvSpPr txBox="1"/>
                      <p:nvPr/>
                    </p:nvSpPr>
                    <p:spPr>
                      <a:xfrm>
                        <a:off x="8067675" y="4695823"/>
                        <a:ext cx="1718365" cy="5280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ru-RU" sz="1600" dirty="0" smtClean="0"/>
                          <a:t>Вход</a:t>
                        </a:r>
                        <a:endParaRPr lang="ru-RU" sz="1600" dirty="0"/>
                      </a:p>
                    </p:txBody>
                  </p:sp>
                </p:grpSp>
              </p:grpSp>
            </p:grpSp>
            <p:graphicFrame>
              <p:nvGraphicFramePr>
                <p:cNvPr id="83" name="Объект 82"/>
                <p:cNvGraphicFramePr>
                  <a:graphicFrameLocks noChangeAspect="1"/>
                </p:cNvGraphicFramePr>
                <p:nvPr/>
              </p:nvGraphicFramePr>
              <p:xfrm>
                <a:off x="3340099" y="4876800"/>
                <a:ext cx="2514601" cy="457200"/>
              </p:xfrm>
              <a:graphic>
                <a:graphicData uri="http://schemas.openxmlformats.org/presentationml/2006/ole">
                  <p:oleObj spid="_x0000_s1026" name="Equation" r:id="rId11" imgW="1396800" imgH="253800" progId="Equation.DSMT4">
                    <p:embed/>
                  </p:oleObj>
                </a:graphicData>
              </a:graphic>
            </p:graphicFrame>
            <p:graphicFrame>
              <p:nvGraphicFramePr>
                <p:cNvPr id="84" name="Объект 83"/>
                <p:cNvGraphicFramePr>
                  <a:graphicFrameLocks noChangeAspect="1"/>
                </p:cNvGraphicFramePr>
                <p:nvPr/>
              </p:nvGraphicFramePr>
              <p:xfrm>
                <a:off x="6872816" y="5207000"/>
                <a:ext cx="628098" cy="1651000"/>
              </p:xfrm>
              <a:graphic>
                <a:graphicData uri="http://schemas.openxmlformats.org/presentationml/2006/ole">
                  <p:oleObj spid="_x0000_s1027" name="Equation" r:id="rId12" imgW="444240" imgH="1168200" progId="Equation.DSMT4">
                    <p:embed/>
                  </p:oleObj>
                </a:graphicData>
              </a:graphic>
            </p:graphicFrame>
            <p:graphicFrame>
              <p:nvGraphicFramePr>
                <p:cNvPr id="2059" name="Object 11"/>
                <p:cNvGraphicFramePr>
                  <a:graphicFrameLocks noChangeAspect="1"/>
                </p:cNvGraphicFramePr>
                <p:nvPr/>
              </p:nvGraphicFramePr>
              <p:xfrm>
                <a:off x="2001838" y="5207000"/>
                <a:ext cx="538162" cy="1651000"/>
              </p:xfrm>
              <a:graphic>
                <a:graphicData uri="http://schemas.openxmlformats.org/presentationml/2006/ole">
                  <p:oleObj spid="_x0000_s1028" name="Equation" r:id="rId13" imgW="380880" imgH="1168200" progId="Equation.DSMT4">
                    <p:embed/>
                  </p:oleObj>
                </a:graphicData>
              </a:graphic>
            </p:graphicFrame>
          </p:grpSp>
          <p:sp>
            <p:nvSpPr>
              <p:cNvPr id="105" name="TextBox 104"/>
              <p:cNvSpPr txBox="1"/>
              <p:nvPr/>
            </p:nvSpPr>
            <p:spPr>
              <a:xfrm>
                <a:off x="3090334" y="4588934"/>
                <a:ext cx="3239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latin typeface="Comic Sans MS" pitchFamily="66" charset="0"/>
                  </a:rPr>
                  <a:t>Преобразование данных</a:t>
                </a:r>
                <a:endParaRPr lang="ru-RU" b="1" dirty="0">
                  <a:latin typeface="Comic Sans MS" pitchFamily="66" charset="0"/>
                </a:endParaRPr>
              </a:p>
            </p:txBody>
          </p:sp>
        </p:grpSp>
      </p:grpSp>
      <p:sp>
        <p:nvSpPr>
          <p:cNvPr id="107" name="TextBox 106"/>
          <p:cNvSpPr txBox="1"/>
          <p:nvPr/>
        </p:nvSpPr>
        <p:spPr>
          <a:xfrm>
            <a:off x="0" y="785794"/>
            <a:ext cx="91439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smtClean="0">
                <a:solidFill>
                  <a:srgbClr val="C00000"/>
                </a:solidFill>
                <a:latin typeface="Comic Sans MS" pitchFamily="66" charset="0"/>
              </a:rPr>
              <a:t> ПЛАТФОРМА </a:t>
            </a:r>
            <a:r>
              <a:rPr lang="ru-RU" sz="1900" b="1" dirty="0" smtClean="0">
                <a:solidFill>
                  <a:srgbClr val="C00000"/>
                </a:solidFill>
                <a:latin typeface="Comic Sans MS" pitchFamily="66" charset="0"/>
              </a:rPr>
              <a:t>ДЛЯ КРИПТОГРАФИЧЕСКИХ ПРИМЕНЕНИЙ</a:t>
            </a:r>
            <a:endParaRPr lang="ru-RU" sz="19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652445" y="655022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6/20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428860" y="1142984"/>
            <a:ext cx="522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Незащищенная                    территория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AutoShape 4" descr="Картинки по запросу мгу логотип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6" name="AutoShape 6" descr="Картинки по запросу мгу логотип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7" name="AutoShape 8" descr="Картинки по запросу мгу логотип вект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857224" y="915988"/>
          <a:ext cx="7921625" cy="5942012"/>
        </p:xfrm>
        <a:graphic>
          <a:graphicData uri="http://schemas.openxmlformats.org/presentationml/2006/ole">
            <p:oleObj spid="_x0000_s36866" name="Точечный рисунок" r:id="rId3" imgW="19504762" imgH="14628571" progId="PBrush">
              <p:embed/>
            </p:oleObj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DSCN05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07175"/>
            <a:ext cx="4568854" cy="342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6" descr="DSCN07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285860"/>
            <a:ext cx="367347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4025900"/>
            <a:ext cx="5472113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Прямоугольник 2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1285852" y="857232"/>
            <a:ext cx="567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Квантовые оптические технологии: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20" y="2571744"/>
            <a:ext cx="742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2. Квантовая связь</a:t>
            </a:r>
            <a:r>
              <a:rPr lang="ru-RU" dirty="0" smtClean="0">
                <a:latin typeface="Comic Sans MS" pitchFamily="66" charset="0"/>
              </a:rPr>
              <a:t>: квантовая криптография, квантовая </a:t>
            </a:r>
            <a:r>
              <a:rPr lang="ru-RU" dirty="0" err="1" smtClean="0">
                <a:latin typeface="Comic Sans MS" pitchFamily="66" charset="0"/>
              </a:rPr>
              <a:t>телепортация</a:t>
            </a:r>
            <a:r>
              <a:rPr lang="ru-RU" dirty="0" smtClean="0">
                <a:latin typeface="Comic Sans MS" pitchFamily="66" charset="0"/>
              </a:rPr>
              <a:t>, обмен перепутыванием, прямое кодирование и проч. Протоколы.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571612"/>
            <a:ext cx="9026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1. Инженерия квантовых состояний</a:t>
            </a:r>
            <a:r>
              <a:rPr lang="ru-RU" dirty="0" smtClean="0">
                <a:latin typeface="Comic Sans MS" pitchFamily="66" charset="0"/>
              </a:rPr>
              <a:t>: </a:t>
            </a:r>
          </a:p>
          <a:p>
            <a:r>
              <a:rPr lang="ru-RU" dirty="0" smtClean="0">
                <a:latin typeface="Comic Sans MS" pitchFamily="66" charset="0"/>
              </a:rPr>
              <a:t>приготовление, преобразование, передача и измерение квантовых состояний. </a:t>
            </a:r>
          </a:p>
          <a:p>
            <a:r>
              <a:rPr lang="ru-RU" dirty="0" smtClean="0">
                <a:latin typeface="Comic Sans MS" pitchFamily="66" charset="0"/>
              </a:rPr>
              <a:t>Квантовая томография состояний/процессов.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2976" y="4572008"/>
            <a:ext cx="7632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5. Сопутствующие технологии</a:t>
            </a:r>
            <a:r>
              <a:rPr lang="ru-RU" dirty="0" smtClean="0">
                <a:latin typeface="Comic Sans MS" pitchFamily="66" charset="0"/>
              </a:rPr>
              <a:t>:</a:t>
            </a:r>
          </a:p>
          <a:p>
            <a:r>
              <a:rPr lang="ru-RU" dirty="0" smtClean="0">
                <a:latin typeface="Comic Sans MS" pitchFamily="66" charset="0"/>
              </a:rPr>
              <a:t>Источники, детекторы, интегрально-оптические преобразователи.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857892"/>
            <a:ext cx="9065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Смена технологических уровней </a:t>
            </a:r>
            <a:r>
              <a:rPr lang="ru-RU" sz="2000" b="1" dirty="0" smtClean="0">
                <a:latin typeface="Comic Sans MS" pitchFamily="66" charset="0"/>
              </a:rPr>
              <a:t>– выход на принципиально другие 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методы обработки, передачи и хранения информации! 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348" y="4000504"/>
            <a:ext cx="753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4. Манипуляция атомными и ионными квантовыми системами</a:t>
            </a:r>
            <a:endParaRPr lang="ru-RU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72" y="3500438"/>
            <a:ext cx="456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3. Квантовые вычисления/симуляции</a:t>
            </a:r>
            <a:endParaRPr lang="ru-RU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0" y="2571744"/>
            <a:ext cx="785786" cy="2357454"/>
            <a:chOff x="0" y="2571744"/>
            <a:chExt cx="785786" cy="2357454"/>
          </a:xfrm>
        </p:grpSpPr>
        <p:sp>
          <p:nvSpPr>
            <p:cNvPr id="16" name="5-конечная звезда 15"/>
            <p:cNvSpPr/>
            <p:nvPr/>
          </p:nvSpPr>
          <p:spPr>
            <a:xfrm>
              <a:off x="500034" y="4643446"/>
              <a:ext cx="285752" cy="285752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7" name="5-конечная звезда 16"/>
            <p:cNvSpPr/>
            <p:nvPr/>
          </p:nvSpPr>
          <p:spPr>
            <a:xfrm>
              <a:off x="428596" y="4000504"/>
              <a:ext cx="285752" cy="285752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8" name="5-конечная звезда 17"/>
            <p:cNvSpPr/>
            <p:nvPr/>
          </p:nvSpPr>
          <p:spPr>
            <a:xfrm>
              <a:off x="214282" y="3500438"/>
              <a:ext cx="285752" cy="285752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9" name="5-конечная звезда 18"/>
            <p:cNvSpPr/>
            <p:nvPr/>
          </p:nvSpPr>
          <p:spPr>
            <a:xfrm>
              <a:off x="0" y="2571744"/>
              <a:ext cx="285752" cy="285752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85852" y="5143512"/>
            <a:ext cx="6662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6.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Дорожная карта по развитию технологий квантовой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обработки информации в РФ</a:t>
            </a:r>
            <a:endParaRPr lang="ru-RU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IMG18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85794"/>
            <a:ext cx="45556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0875"/>
            <a:ext cx="753745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1157" y="1142984"/>
            <a:ext cx="6912843" cy="461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Stend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2984"/>
            <a:ext cx="3665987" cy="5715016"/>
          </a:xfrm>
          <a:prstGeom prst="rect">
            <a:avLst/>
          </a:prstGeom>
        </p:spPr>
      </p:pic>
      <p:pic>
        <p:nvPicPr>
          <p:cNvPr id="5" name="Рисунок 4" descr="Alice_optic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714356"/>
            <a:ext cx="5715008" cy="3426609"/>
          </a:xfrm>
          <a:prstGeom prst="rect">
            <a:avLst/>
          </a:prstGeom>
        </p:spPr>
      </p:pic>
      <p:pic>
        <p:nvPicPr>
          <p:cNvPr id="6" name="Рисунок 5" descr="DSC_01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643308"/>
            <a:ext cx="5715008" cy="3214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785786" y="687372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ru-RU" altLang="ru-RU" sz="2800" b="1" u="sng">
                <a:solidFill>
                  <a:srgbClr val="111111"/>
                </a:solidFill>
              </a:rPr>
              <a:t>Проблемы  с дальностью передачи ключей</a:t>
            </a: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857224" y="1214422"/>
            <a:ext cx="792162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ru-RU" altLang="ru-RU" sz="2800" b="1" dirty="0">
                <a:solidFill>
                  <a:srgbClr val="111111"/>
                </a:solidFill>
              </a:rPr>
              <a:t>Для всех известных протоколов требуется </a:t>
            </a:r>
            <a:endParaRPr kumimoji="1" lang="en-US" altLang="ru-RU" sz="2800" b="1" dirty="0">
              <a:solidFill>
                <a:srgbClr val="111111"/>
              </a:solidFill>
            </a:endParaRPr>
          </a:p>
          <a:p>
            <a:pPr algn="ctr"/>
            <a:r>
              <a:rPr kumimoji="1" lang="ru-RU" altLang="ru-RU" sz="2800" b="1" dirty="0">
                <a:solidFill>
                  <a:srgbClr val="111111"/>
                </a:solidFill>
              </a:rPr>
              <a:t>знать потери в канале </a:t>
            </a:r>
            <a:r>
              <a:rPr kumimoji="1" lang="en-US" altLang="ru-RU" sz="2800" b="1" i="1" dirty="0">
                <a:solidFill>
                  <a:srgbClr val="111111"/>
                </a:solidFill>
              </a:rPr>
              <a:t>a priori.</a:t>
            </a:r>
            <a:endParaRPr kumimoji="1" lang="ru-RU" altLang="ru-RU" sz="2800" b="1" i="1" dirty="0">
              <a:solidFill>
                <a:srgbClr val="111111"/>
              </a:solidFill>
            </a:endParaRPr>
          </a:p>
          <a:p>
            <a:pPr algn="ctr"/>
            <a:endParaRPr kumimoji="1" lang="ru-RU" altLang="ru-RU" sz="2800" b="1" i="1" dirty="0">
              <a:solidFill>
                <a:srgbClr val="111111"/>
              </a:solidFill>
            </a:endParaRPr>
          </a:p>
          <a:p>
            <a:pPr algn="ctr"/>
            <a:r>
              <a:rPr kumimoji="1" lang="ru-RU" altLang="ru-RU" sz="2800" b="1" dirty="0">
                <a:solidFill>
                  <a:srgbClr val="111111"/>
                </a:solidFill>
              </a:rPr>
              <a:t>Принципиальный вопрос.</a:t>
            </a:r>
          </a:p>
          <a:p>
            <a:pPr algn="ctr"/>
            <a:r>
              <a:rPr kumimoji="1" lang="ru-RU" altLang="ru-RU" sz="2800" b="1" dirty="0">
                <a:solidFill>
                  <a:srgbClr val="111111"/>
                </a:solidFill>
              </a:rPr>
              <a:t>Существуют ли протоколы гарантирующие секретность ключей при любых потерях (заранее неизвестных и меняющихся в течение работы протокола) и </a:t>
            </a:r>
            <a:r>
              <a:rPr kumimoji="1" lang="ru-RU" altLang="ru-RU" sz="2800" b="1" dirty="0" err="1">
                <a:solidFill>
                  <a:srgbClr val="111111"/>
                </a:solidFill>
              </a:rPr>
              <a:t>неоднофотонном</a:t>
            </a:r>
            <a:r>
              <a:rPr kumimoji="1" lang="ru-RU" altLang="ru-RU" sz="2800" b="1" dirty="0">
                <a:solidFill>
                  <a:srgbClr val="111111"/>
                </a:solidFill>
              </a:rPr>
              <a:t> источнике</a:t>
            </a:r>
            <a:r>
              <a:rPr kumimoji="1" lang="en-US" altLang="ru-RU" sz="2800" b="1" dirty="0">
                <a:solidFill>
                  <a:srgbClr val="111111"/>
                </a:solidFill>
              </a:rPr>
              <a:t>?</a:t>
            </a:r>
          </a:p>
          <a:p>
            <a:pPr algn="ctr"/>
            <a:endParaRPr kumimoji="1" lang="en-US" altLang="ru-RU" sz="2800" b="1" dirty="0">
              <a:solidFill>
                <a:srgbClr val="111111"/>
              </a:solidFill>
            </a:endParaRPr>
          </a:p>
          <a:p>
            <a:pPr algn="ctr"/>
            <a:r>
              <a:rPr kumimoji="1" lang="ru-RU" altLang="ru-RU" sz="2800" b="1" dirty="0">
                <a:solidFill>
                  <a:srgbClr val="111111"/>
                </a:solidFill>
              </a:rPr>
              <a:t>Фундаментальных ограничений только квантовой механики на измеримость квантовых состояний недостаточно</a:t>
            </a:r>
            <a:r>
              <a:rPr kumimoji="1" lang="ru-RU" altLang="ru-RU" sz="2800" b="1" dirty="0" smtClean="0">
                <a:solidFill>
                  <a:srgbClr val="111111"/>
                </a:solidFill>
              </a:rPr>
              <a:t>.</a:t>
            </a:r>
            <a:endParaRPr kumimoji="1" lang="ru-RU" altLang="ru-RU" sz="2800" b="1" i="1" dirty="0">
              <a:solidFill>
                <a:srgbClr val="11111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2143125"/>
            <a:ext cx="91249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43042" y="785794"/>
            <a:ext cx="5957080" cy="877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Comic Sans MS" pitchFamily="66" charset="0"/>
              </a:rPr>
              <a:t>СХЕМА И ДИЗАЙН СИСТЕМЫ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Comic Sans MS" pitchFamily="66" charset="0"/>
              </a:rPr>
              <a:t>РЕЛЯТИВИСТСКОЙ КВАНТОВОЙ КРИПТОГРАФИИ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OPR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7047577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57290" y="642918"/>
            <a:ext cx="7370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ПРИЕМНО-ПЕРЕДАЮЩИЙ МОДУЛЬ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СИСТЕМЫ РЕЛЯТИВИСТСКОЙ КВАНТОВОЙ КРИПТОГРАФИИ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+ проф. С.Н.МОЛОТКОВ (БЕЗ ГОЛОВЫ)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1312863"/>
            <a:ext cx="6858000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4546" y="642918"/>
            <a:ext cx="5222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Квантовый генератор случайных чисел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Прямоугольник 6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1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500034" y="928670"/>
            <a:ext cx="782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Основные требования к квантовому генератору случайных чисел: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1214422"/>
            <a:ext cx="91214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ru-RU" sz="1400" b="1" dirty="0" smtClean="0">
                <a:latin typeface="Comic Sans MS" pitchFamily="66" charset="0"/>
              </a:rPr>
              <a:t>использование случайных процессов квантовой природы;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Comic Sans MS" pitchFamily="66" charset="0"/>
              </a:rPr>
              <a:t> детерминистический алгоритм экстракции, гарантирующий независимость </a:t>
            </a:r>
          </a:p>
          <a:p>
            <a:r>
              <a:rPr lang="ru-RU" sz="1400" b="1" dirty="0" smtClean="0">
                <a:latin typeface="Comic Sans MS" pitchFamily="66" charset="0"/>
              </a:rPr>
              <a:t>                                                                   и </a:t>
            </a:r>
            <a:r>
              <a:rPr lang="ru-RU" sz="1400" b="1" dirty="0" err="1" smtClean="0">
                <a:latin typeface="Comic Sans MS" pitchFamily="66" charset="0"/>
              </a:rPr>
              <a:t>несмещенность</a:t>
            </a:r>
            <a:r>
              <a:rPr lang="ru-RU" sz="1400" b="1" dirty="0" smtClean="0">
                <a:latin typeface="Comic Sans MS" pitchFamily="66" charset="0"/>
              </a:rPr>
              <a:t> выходных значений;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Comic Sans MS" pitchFamily="66" charset="0"/>
              </a:rPr>
              <a:t> использование одного однофотонного детектора вместо двух для повышения надежности;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Comic Sans MS" pitchFamily="66" charset="0"/>
              </a:rPr>
              <a:t> простота реализации;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Comic Sans MS" pitchFamily="66" charset="0"/>
              </a:rPr>
              <a:t> компактное исполнение с использованием доступных компонентов. </a:t>
            </a:r>
            <a:endParaRPr lang="ru-RU" sz="1400" b="1" dirty="0">
              <a:latin typeface="Comic Sans MS" pitchFamily="66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rot="5400000">
            <a:off x="-749337" y="2106603"/>
            <a:ext cx="178595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0" y="2786058"/>
            <a:ext cx="9006142" cy="4071942"/>
            <a:chOff x="0" y="2786058"/>
            <a:chExt cx="9006142" cy="4071942"/>
          </a:xfrm>
        </p:grpSpPr>
        <p:sp>
          <p:nvSpPr>
            <p:cNvPr id="14" name="TextBox 13"/>
            <p:cNvSpPr txBox="1"/>
            <p:nvPr/>
          </p:nvSpPr>
          <p:spPr>
            <a:xfrm>
              <a:off x="2857488" y="2786058"/>
              <a:ext cx="3802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Comic Sans MS" pitchFamily="66" charset="0"/>
                </a:rPr>
                <a:t>Принцип действия генератора:</a:t>
              </a:r>
              <a:endParaRPr lang="ru-RU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58508" y="3214686"/>
              <a:ext cx="774763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itchFamily="66" charset="0"/>
                </a:rPr>
                <a:t>- детектирование ослабленного света однофотонным приемником;</a:t>
              </a:r>
            </a:p>
            <a:p>
              <a:pPr>
                <a:buFontTx/>
                <a:buChar char="-"/>
              </a:pPr>
              <a:r>
                <a:rPr lang="ru-RU" dirty="0" smtClean="0">
                  <a:latin typeface="Comic Sans MS" pitchFamily="66" charset="0"/>
                </a:rPr>
                <a:t>устранение корреляций, вызванных инертностью детектора;</a:t>
              </a:r>
            </a:p>
            <a:p>
              <a:pPr>
                <a:buFontTx/>
                <a:buChar char="-"/>
              </a:pPr>
              <a:r>
                <a:rPr lang="ru-RU" dirty="0" smtClean="0">
                  <a:latin typeface="Comic Sans MS" pitchFamily="66" charset="0"/>
                </a:rPr>
                <a:t>             - обработка полученной пуассоновской статистики;</a:t>
              </a:r>
            </a:p>
            <a:p>
              <a:pPr>
                <a:buFontTx/>
                <a:buChar char="-"/>
              </a:pPr>
              <a:r>
                <a:rPr lang="ru-RU" dirty="0" smtClean="0">
                  <a:latin typeface="Comic Sans MS" pitchFamily="66" charset="0"/>
                </a:rPr>
                <a:t>              - экстракция несмещенной последовательности </a:t>
              </a:r>
            </a:p>
            <a:p>
              <a:pPr>
                <a:buFontTx/>
                <a:buChar char="-"/>
              </a:pPr>
              <a:r>
                <a:rPr lang="ru-RU" dirty="0" smtClean="0">
                  <a:latin typeface="Comic Sans MS" pitchFamily="66" charset="0"/>
                </a:rPr>
                <a:t>                       независимых битов.</a:t>
              </a:r>
              <a:endParaRPr lang="ru-RU" dirty="0">
                <a:latin typeface="Comic Sans MS" pitchFamily="66" charset="0"/>
              </a:endParaRPr>
            </a:p>
          </p:txBody>
        </p:sp>
        <p:pic>
          <p:nvPicPr>
            <p:cNvPr id="19" name="Рисунок 18" descr="QRNG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786190"/>
              <a:ext cx="3960436" cy="3071810"/>
            </a:xfrm>
            <a:prstGeom prst="rect">
              <a:avLst/>
            </a:prstGeom>
          </p:spPr>
        </p:pic>
      </p:grpSp>
      <p:cxnSp>
        <p:nvCxnSpPr>
          <p:cNvPr id="29" name="Прямая соединительная линия 28"/>
          <p:cNvCxnSpPr/>
          <p:nvPr/>
        </p:nvCxnSpPr>
        <p:spPr>
          <a:xfrm>
            <a:off x="0" y="2571744"/>
            <a:ext cx="9144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86380" y="6000768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Скорость </a:t>
            </a:r>
            <a:r>
              <a:rPr lang="ru-RU" b="1" dirty="0" err="1" smtClean="0">
                <a:latin typeface="Comic Sans MS" pitchFamily="66" charset="0"/>
              </a:rPr>
              <a:t>генераци</a:t>
            </a:r>
            <a:r>
              <a:rPr lang="ru-RU" b="1" dirty="0" smtClean="0">
                <a:latin typeface="Comic Sans MS" pitchFamily="66" charset="0"/>
              </a:rPr>
              <a:t> 1.2 Мб/с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351"/>
            <a:ext cx="9144000" cy="624964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403350"/>
            <a:ext cx="9067800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14480" y="857232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Разработка компании </a:t>
            </a:r>
            <a:r>
              <a:rPr lang="en-US" b="1" dirty="0" err="1" smtClean="0">
                <a:latin typeface="Comic Sans MS" pitchFamily="66" charset="0"/>
              </a:rPr>
              <a:t>iDQuantique</a:t>
            </a:r>
            <a:r>
              <a:rPr lang="en-US" b="1" dirty="0" smtClean="0">
                <a:latin typeface="Comic Sans MS" pitchFamily="66" charset="0"/>
              </a:rPr>
              <a:t> (</a:t>
            </a:r>
            <a:r>
              <a:rPr lang="ru-RU" b="1" dirty="0" smtClean="0">
                <a:latin typeface="Comic Sans MS" pitchFamily="66" charset="0"/>
              </a:rPr>
              <a:t>Швейцария</a:t>
            </a:r>
            <a:r>
              <a:rPr lang="en-US" b="1" dirty="0" smtClean="0">
                <a:latin typeface="Comic Sans MS" pitchFamily="66" charset="0"/>
              </a:rPr>
              <a:t>)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Прямоугольник 3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000232" y="1357298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Почему фотоны?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5852" y="857232"/>
            <a:ext cx="567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Квантовые оптические технологии: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2000240"/>
            <a:ext cx="7082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Фотоны – быстрые </a:t>
            </a:r>
            <a:r>
              <a:rPr lang="ru-RU" dirty="0" smtClean="0">
                <a:latin typeface="Comic Sans MS" pitchFamily="66" charset="0"/>
              </a:rPr>
              <a:t>– обладают максимальной скоростью. </a:t>
            </a:r>
          </a:p>
          <a:p>
            <a:pPr marL="342900" indent="-342900"/>
            <a:r>
              <a:rPr lang="ru-RU" dirty="0" smtClean="0">
                <a:latin typeface="Comic Sans MS" pitchFamily="66" charset="0"/>
              </a:rPr>
              <a:t>       Идеальные носители информации.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2714620"/>
            <a:ext cx="8776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2. 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Несколько доступных степеней свободы </a:t>
            </a:r>
            <a:r>
              <a:rPr lang="ru-RU" dirty="0" smtClean="0">
                <a:latin typeface="Comic Sans MS" pitchFamily="66" charset="0"/>
              </a:rPr>
              <a:t>электромагнитного поля:</a:t>
            </a:r>
          </a:p>
          <a:p>
            <a:r>
              <a:rPr lang="ru-RU" dirty="0" smtClean="0">
                <a:latin typeface="Comic Sans MS" pitchFamily="66" charset="0"/>
              </a:rPr>
              <a:t>поляризация, частота, орбитальный угловой момент.</a:t>
            </a:r>
          </a:p>
          <a:p>
            <a:r>
              <a:rPr lang="ru-RU" dirty="0" smtClean="0">
                <a:latin typeface="Comic Sans MS" pitchFamily="66" charset="0"/>
              </a:rPr>
              <a:t>Высокая емкость каналов связи – </a:t>
            </a:r>
          </a:p>
          <a:p>
            <a:r>
              <a:rPr lang="ru-RU" dirty="0" smtClean="0">
                <a:latin typeface="Comic Sans MS" pitchFamily="66" charset="0"/>
              </a:rPr>
              <a:t>                    размерность гильбертова пространства может достигать тысяч!.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7224" y="4000504"/>
            <a:ext cx="7662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3. 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Фотоны плохо взаимодействуют </a:t>
            </a:r>
            <a:r>
              <a:rPr lang="ru-RU" dirty="0" smtClean="0">
                <a:latin typeface="Comic Sans MS" pitchFamily="66" charset="0"/>
              </a:rPr>
              <a:t>друг с другом и с окружением</a:t>
            </a:r>
          </a:p>
          <a:p>
            <a:r>
              <a:rPr lang="ru-RU" dirty="0" smtClean="0">
                <a:latin typeface="Comic Sans MS" pitchFamily="66" charset="0"/>
              </a:rPr>
              <a:t> </a:t>
            </a:r>
          </a:p>
          <a:p>
            <a:r>
              <a:rPr lang="ru-RU" dirty="0" smtClean="0">
                <a:latin typeface="Comic Sans MS" pitchFamily="66" charset="0"/>
              </a:rPr>
              <a:t>– низкая </a:t>
            </a:r>
            <a:r>
              <a:rPr lang="ru-RU" dirty="0" err="1" smtClean="0">
                <a:latin typeface="Comic Sans MS" pitchFamily="66" charset="0"/>
              </a:rPr>
              <a:t>декогерентизация</a:t>
            </a:r>
            <a:r>
              <a:rPr lang="ru-RU" dirty="0" smtClean="0">
                <a:latin typeface="Comic Sans MS" pitchFamily="66" charset="0"/>
              </a:rPr>
              <a:t>  </a:t>
            </a:r>
            <a:endParaRPr lang="ru-RU" dirty="0">
              <a:latin typeface="Comic Sans MS" pitchFamily="66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4000496" y="4572008"/>
          <a:ext cx="1597955" cy="357190"/>
        </p:xfrm>
        <a:graphic>
          <a:graphicData uri="http://schemas.openxmlformats.org/presentationml/2006/ole">
            <p:oleObj spid="_x0000_s19458" name="Equation" r:id="rId5" imgW="1079280" imgH="241200" progId="Equation.DSMT4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28662" y="5214950"/>
            <a:ext cx="7069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4. 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Хорошо развиты способы контроля/управления </a:t>
            </a:r>
            <a:r>
              <a:rPr lang="ru-RU" dirty="0" smtClean="0">
                <a:latin typeface="Comic Sans MS" pitchFamily="66" charset="0"/>
              </a:rPr>
              <a:t>светом – </a:t>
            </a:r>
          </a:p>
          <a:p>
            <a:r>
              <a:rPr lang="ru-RU" dirty="0" smtClean="0">
                <a:latin typeface="Comic Sans MS" pitchFamily="66" charset="0"/>
              </a:rPr>
              <a:t>доступны средства  классической телекоммуникации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836613"/>
            <a:ext cx="769143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71612"/>
            <a:ext cx="780097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14480" y="857232"/>
            <a:ext cx="543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Разработка нашей лаборатории: внешний вид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3"/>
          <p:cNvSpPr txBox="1">
            <a:spLocks noChangeArrowheads="1"/>
          </p:cNvSpPr>
          <p:nvPr/>
        </p:nvSpPr>
        <p:spPr bwMode="auto">
          <a:xfrm>
            <a:off x="500034" y="571480"/>
            <a:ext cx="77771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chemeClr val="tx1"/>
                </a:solidFill>
              </a:rPr>
              <a:t>Активное зондирование и побочные каналы утечки (</a:t>
            </a:r>
            <a:r>
              <a:rPr lang="en-US" altLang="ru-RU" sz="2800" b="1" dirty="0">
                <a:solidFill>
                  <a:schemeClr val="tx1"/>
                </a:solidFill>
              </a:rPr>
              <a:t>side channels)</a:t>
            </a:r>
            <a:endParaRPr lang="ru-RU" alt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36563" y="952500"/>
            <a:ext cx="76962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>
              <a:defRPr/>
            </a:pPr>
            <a:endParaRPr lang="ru-RU" altLang="ru-RU" u="sng" kern="0" smtClean="0"/>
          </a:p>
          <a:p>
            <a:pPr marL="609600" indent="-609600">
              <a:defRPr/>
            </a:pPr>
            <a:endParaRPr lang="ru-RU" altLang="ru-RU" sz="2800" i="1" kern="0" smtClean="0"/>
          </a:p>
          <a:p>
            <a:pPr marL="609600" indent="-609600">
              <a:defRPr/>
            </a:pPr>
            <a:endParaRPr lang="ru-RU" altLang="ru-RU" kern="0" smtClean="0"/>
          </a:p>
        </p:txBody>
      </p:sp>
      <p:pic>
        <p:nvPicPr>
          <p:cNvPr id="8704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4"/>
            <a:ext cx="74168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6128" y="3857628"/>
            <a:ext cx="3261841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500570"/>
            <a:ext cx="3744912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Прямоугольник 1"/>
          <p:cNvSpPr>
            <a:spLocks noChangeArrowheads="1"/>
          </p:cNvSpPr>
          <p:nvPr/>
        </p:nvSpPr>
        <p:spPr bwMode="auto">
          <a:xfrm>
            <a:off x="0" y="64291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ko-KR" sz="2800" b="1" dirty="0" smtClean="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Перспективы: Реконфигурируемые </a:t>
            </a:r>
            <a:r>
              <a:rPr lang="ru-RU" altLang="ko-KR" sz="2800" b="1" dirty="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сети с квантовым распределением ключей</a:t>
            </a:r>
            <a:r>
              <a:rPr lang="ru-RU" altLang="ko-KR" sz="2800" b="1" dirty="0" smtClean="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8909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1692275"/>
            <a:ext cx="8474075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714488"/>
            <a:ext cx="876714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400" b="1" dirty="0" smtClean="0">
                <a:latin typeface="Comic Sans MS" pitchFamily="66" charset="0"/>
              </a:rPr>
              <a:t>ЧАСТЬ 2</a:t>
            </a:r>
          </a:p>
          <a:p>
            <a:pPr algn="ctr"/>
            <a:endParaRPr lang="ru-RU" sz="3400" b="1" dirty="0" smtClean="0">
              <a:latin typeface="Comic Sans MS" pitchFamily="66" charset="0"/>
            </a:endParaRPr>
          </a:p>
          <a:p>
            <a:pPr algn="ctr"/>
            <a:r>
              <a:rPr lang="ru-RU" sz="3400" b="1" dirty="0" smtClean="0">
                <a:latin typeface="Comic Sans MS" pitchFamily="66" charset="0"/>
              </a:rPr>
              <a:t>ИНТЕГРАЛЬНЫЕ ОПТИЧЕСКИЕ ЧИПЫ</a:t>
            </a:r>
            <a:endParaRPr lang="ru-RU" sz="3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2786058"/>
            <a:ext cx="5777708" cy="2144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7154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Задача:</a:t>
            </a:r>
          </a:p>
          <a:p>
            <a:endParaRPr lang="ru-RU" dirty="0">
              <a:latin typeface="Comic Sans MS" pitchFamily="66" charset="0"/>
            </a:endParaRPr>
          </a:p>
          <a:p>
            <a:r>
              <a:rPr lang="ru-RU" sz="2000" dirty="0" smtClean="0">
                <a:latin typeface="Comic Sans MS" pitchFamily="66" charset="0"/>
              </a:rPr>
              <a:t>Моделирование эволюции квантовой системы, не поддающейся непосредственному контролю, путем создания системы, частично симулирующей свойства исследуемой системы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5072074"/>
            <a:ext cx="8786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Comic Sans MS" pitchFamily="66" charset="0"/>
              </a:rPr>
              <a:t>Кодирование информации о начальном состоянии исследуемой системы с помощью квантового состояния системы фотонов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Comic Sans MS" pitchFamily="66" charset="0"/>
              </a:rPr>
              <a:t>Симуляция эволюции исследуемой системы путем создания соответствующей интегрированной оптической волноводной структуры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Comic Sans MS" pitchFamily="66" charset="0"/>
              </a:rPr>
              <a:t>Измерение конечного состояния системы фотонов. Постобработка и получение результатов моделирования исследуемой структуры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71435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Квантовые симуляции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Прямоугольник 8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3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14" name="TextBox 13"/>
          <p:cNvSpPr txBox="1"/>
          <p:nvPr/>
        </p:nvSpPr>
        <p:spPr>
          <a:xfrm>
            <a:off x="857224" y="2786058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Этапы:</a:t>
            </a:r>
            <a:endParaRPr lang="ru-RU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42984"/>
            <a:ext cx="4983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u="sng" dirty="0" smtClean="0">
                <a:solidFill>
                  <a:srgbClr val="CC0000"/>
                </a:solidFill>
              </a:rPr>
              <a:t>Квантовый алгоритм оценки фазы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0562" y="1142984"/>
            <a:ext cx="5284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u="sng" dirty="0" smtClean="0">
                <a:solidFill>
                  <a:srgbClr val="CC0000"/>
                </a:solidFill>
              </a:rPr>
              <a:t>Квантовый вариационный алгоритм</a:t>
            </a:r>
          </a:p>
        </p:txBody>
      </p:sp>
      <p:pic>
        <p:nvPicPr>
          <p:cNvPr id="4" name="Picture 3" descr="C:\Users\владелец\Documents\Lab Documents\Гранты\Дорожная карта\LOQC\Presentation\V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253" y="1809613"/>
            <a:ext cx="4091747" cy="5048387"/>
          </a:xfrm>
          <a:prstGeom prst="rect">
            <a:avLst/>
          </a:prstGeom>
          <a:noFill/>
        </p:spPr>
      </p:pic>
      <p:pic>
        <p:nvPicPr>
          <p:cNvPr id="5" name="Picture 4" descr="C:\Users\владелец\Documents\Lab Documents\Гранты\Дорожная карта\LOQC\Presentation\PE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75657"/>
            <a:ext cx="4073821" cy="5182343"/>
          </a:xfrm>
          <a:prstGeom prst="rect">
            <a:avLst/>
          </a:prstGeom>
          <a:noFill/>
        </p:spPr>
      </p:pic>
      <p:grpSp>
        <p:nvGrpSpPr>
          <p:cNvPr id="6" name="Группа 5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Прямоугольник 7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13" name="TextBox 12"/>
          <p:cNvSpPr txBox="1"/>
          <p:nvPr/>
        </p:nvSpPr>
        <p:spPr>
          <a:xfrm>
            <a:off x="3428992" y="785794"/>
            <a:ext cx="2071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u="sng" dirty="0" smtClean="0">
                <a:solidFill>
                  <a:srgbClr val="CC0000"/>
                </a:solidFill>
              </a:rPr>
              <a:t>АЛГОРИТМЫ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елец\Documents\Lab Documents\Гранты\Дорожная карта\LOQC\Presentation\Sche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01" y="3086344"/>
            <a:ext cx="8779754" cy="28613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71670" y="642918"/>
            <a:ext cx="5780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ПРИМЕР РЕАЛИЗАЦИИ АЛГОРИТМА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071678"/>
            <a:ext cx="4462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Моделируемый гамильтониан: </a:t>
            </a:r>
            <a:endParaRPr lang="ru-RU" sz="2400" b="1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4613275" y="2000240"/>
          <a:ext cx="4530725" cy="890587"/>
        </p:xfrm>
        <a:graphic>
          <a:graphicData uri="http://schemas.openxmlformats.org/presentationml/2006/ole">
            <p:oleObj spid="_x0000_s49154" name="Equation" r:id="rId4" imgW="2590560" imgH="419040" progId="Equation.DSMT4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138" y="1120463"/>
            <a:ext cx="8002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Модельная задача: расчет собственных значений энергии</a:t>
            </a:r>
          </a:p>
          <a:p>
            <a:r>
              <a:rPr lang="ru-RU" sz="2400" b="1" dirty="0" smtClean="0"/>
              <a:t> для двухатомной молекулы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65612"/>
            <a:ext cx="88809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latin typeface="Comic Sans MS" pitchFamily="66" charset="0"/>
              </a:rPr>
              <a:t>A. </a:t>
            </a:r>
            <a:r>
              <a:rPr lang="en-US" sz="1300" b="1" dirty="0" err="1" smtClean="0">
                <a:latin typeface="Comic Sans MS" pitchFamily="66" charset="0"/>
              </a:rPr>
              <a:t>Peruzzo</a:t>
            </a:r>
            <a:r>
              <a:rPr lang="en-US" sz="1300" b="1" dirty="0" smtClean="0">
                <a:latin typeface="Comic Sans MS" pitchFamily="66" charset="0"/>
              </a:rPr>
              <a:t> </a:t>
            </a:r>
            <a:r>
              <a:rPr lang="en-US" sz="1300" b="1" i="1" dirty="0" smtClean="0">
                <a:latin typeface="Comic Sans MS" pitchFamily="66" charset="0"/>
              </a:rPr>
              <a:t>et al</a:t>
            </a:r>
            <a:r>
              <a:rPr lang="en-US" sz="1300" b="1" dirty="0" smtClean="0">
                <a:latin typeface="Comic Sans MS" pitchFamily="66" charset="0"/>
              </a:rPr>
              <a:t>. A </a:t>
            </a:r>
            <a:r>
              <a:rPr lang="en-US" sz="1300" b="1" dirty="0" err="1" smtClean="0">
                <a:latin typeface="Comic Sans MS" pitchFamily="66" charset="0"/>
              </a:rPr>
              <a:t>variational</a:t>
            </a:r>
            <a:r>
              <a:rPr lang="en-US" sz="1300" b="1" dirty="0" smtClean="0">
                <a:latin typeface="Comic Sans MS" pitchFamily="66" charset="0"/>
              </a:rPr>
              <a:t> </a:t>
            </a:r>
            <a:r>
              <a:rPr lang="en-US" sz="1300" b="1" dirty="0" err="1" smtClean="0">
                <a:latin typeface="Comic Sans MS" pitchFamily="66" charset="0"/>
              </a:rPr>
              <a:t>eigensolver</a:t>
            </a:r>
            <a:r>
              <a:rPr lang="en-US" sz="1300" b="1" dirty="0" smtClean="0">
                <a:latin typeface="Comic Sans MS" pitchFamily="66" charset="0"/>
              </a:rPr>
              <a:t> on a photonic quantum processor. </a:t>
            </a:r>
            <a:r>
              <a:rPr lang="en-US" sz="1300" b="1" dirty="0" err="1" smtClean="0">
                <a:latin typeface="Comic Sans MS" pitchFamily="66" charset="0"/>
              </a:rPr>
              <a:t>Nat.Commun</a:t>
            </a:r>
            <a:r>
              <a:rPr lang="en-US" sz="1300" b="1" dirty="0" smtClean="0">
                <a:latin typeface="Comic Sans MS" pitchFamily="66" charset="0"/>
              </a:rPr>
              <a:t>.</a:t>
            </a:r>
            <a:r>
              <a:rPr lang="ru-RU" sz="1300" b="1" dirty="0" smtClean="0">
                <a:latin typeface="Comic Sans MS" pitchFamily="66" charset="0"/>
              </a:rPr>
              <a:t> </a:t>
            </a:r>
            <a:r>
              <a:rPr lang="en-US" sz="1300" b="1" dirty="0" smtClean="0">
                <a:latin typeface="Comic Sans MS" pitchFamily="66" charset="0"/>
              </a:rPr>
              <a:t>5, 4213 (2014)</a:t>
            </a:r>
            <a:endParaRPr lang="ru-RU" sz="1300" b="1" i="1" dirty="0">
              <a:latin typeface="Comic Sans MS" pitchFamily="66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7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714356"/>
            <a:ext cx="959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Проблема 1:    Интегральная оптика – 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                                  технология </a:t>
            </a:r>
            <a:r>
              <a:rPr lang="ru-RU" sz="2400" b="1" dirty="0" err="1" smtClean="0">
                <a:solidFill>
                  <a:srgbClr val="0070C0"/>
                </a:solidFill>
              </a:rPr>
              <a:t>фемтосекундной</a:t>
            </a:r>
            <a:r>
              <a:rPr lang="ru-RU" sz="2400" b="1" dirty="0" smtClean="0">
                <a:solidFill>
                  <a:srgbClr val="0070C0"/>
                </a:solidFill>
              </a:rPr>
              <a:t> лазерной печати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2" name="Рисунок 11" descr="FSLW_setup_view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86" y="2285992"/>
            <a:ext cx="8128014" cy="4572008"/>
          </a:xfrm>
          <a:prstGeom prst="rect">
            <a:avLst/>
          </a:prstGeom>
        </p:spPr>
      </p:pic>
      <p:pic>
        <p:nvPicPr>
          <p:cNvPr id="13" name="Рисунок 12" descr="FSL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2184707"/>
            <a:ext cx="5072098" cy="43313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500174"/>
            <a:ext cx="875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Comic Sans MS" pitchFamily="66" charset="0"/>
              </a:rPr>
              <a:t>Использование</a:t>
            </a:r>
            <a:r>
              <a:rPr lang="ru-RU" i="1" dirty="0" smtClean="0">
                <a:latin typeface="Comic Sans MS" pitchFamily="66" charset="0"/>
              </a:rPr>
              <a:t>: для создания элементной базы в системах квантовой связи </a:t>
            </a:r>
          </a:p>
          <a:p>
            <a:r>
              <a:rPr lang="ru-RU" i="1" dirty="0" smtClean="0">
                <a:latin typeface="Comic Sans MS" pitchFamily="66" charset="0"/>
              </a:rPr>
              <a:t>				и квантовых вычислителей/симуляторов</a:t>
            </a:r>
            <a:endParaRPr lang="ru-RU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31 -0.02106 L -7.5E-6 -4.81481E-6 " pathEditMode="relative" ptsTypes="AA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Прямоугольник 3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8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pic>
        <p:nvPicPr>
          <p:cNvPr id="9" name="integrated_optics_x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696496"/>
            <a:ext cx="9144000" cy="616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85720" y="1571612"/>
            <a:ext cx="8229791" cy="2143140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 w="31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457200" indent="-457200" algn="ctr">
              <a:spcAft>
                <a:spcPts val="600"/>
              </a:spcAft>
            </a:pPr>
            <a:r>
              <a:rPr lang="ru-RU" sz="2000" b="1" i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1. «Технологии квантовой связи» </a:t>
            </a:r>
          </a:p>
          <a:p>
            <a:pPr marL="457200" indent="-457200" algn="ctr">
              <a:spcAft>
                <a:spcPts val="600"/>
              </a:spcAft>
            </a:pPr>
            <a:r>
              <a:rPr lang="ru-RU" sz="2000" i="1" dirty="0" smtClean="0">
                <a:solidFill>
                  <a:srgbClr val="FF0000"/>
                </a:solidFill>
                <a:latin typeface="Comic Sans MS" pitchFamily="66" charset="0"/>
              </a:rPr>
              <a:t>Фундаментальные запреты квантовой механики  и специальной теории относительности на передачу, преобразование и обработку квантовых состояний (предельно слабые оптические сигналы, вплоть до однофотонного уровня) </a:t>
            </a:r>
            <a:endParaRPr lang="ru-RU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5572140"/>
            <a:ext cx="8229791" cy="1135866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 w="31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600"/>
              </a:spcAft>
            </a:pPr>
            <a:r>
              <a:rPr lang="ru-RU" sz="2000" b="1" i="1" dirty="0" smtClean="0">
                <a:solidFill>
                  <a:srgbClr val="00B050"/>
                </a:solidFill>
                <a:latin typeface="Comic Sans MS" pitchFamily="66" charset="0"/>
              </a:rPr>
              <a:t>3. «3-</a:t>
            </a: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D</a:t>
            </a:r>
            <a:r>
              <a:rPr lang="ru-RU" sz="2000" b="1" i="1" dirty="0" smtClean="0">
                <a:solidFill>
                  <a:srgbClr val="00B050"/>
                </a:solidFill>
                <a:latin typeface="Comic Sans MS" pitchFamily="66" charset="0"/>
              </a:rPr>
              <a:t> интегральные оптические технологии» :</a:t>
            </a:r>
          </a:p>
          <a:p>
            <a:pPr algn="ctr">
              <a:spcAft>
                <a:spcPts val="600"/>
              </a:spcAft>
            </a:pPr>
            <a:r>
              <a:rPr lang="ru-RU" i="1" dirty="0" smtClean="0">
                <a:solidFill>
                  <a:srgbClr val="00B050"/>
                </a:solidFill>
                <a:latin typeface="Comic Sans MS" pitchFamily="66" charset="0"/>
              </a:rPr>
              <a:t>Волновые свойства фотонов в локализованных </a:t>
            </a:r>
          </a:p>
          <a:p>
            <a:pPr algn="ctr">
              <a:spcAft>
                <a:spcPts val="600"/>
              </a:spcAft>
            </a:pPr>
            <a:r>
              <a:rPr lang="ru-RU" i="1" dirty="0" smtClean="0">
                <a:solidFill>
                  <a:srgbClr val="00B050"/>
                </a:solidFill>
                <a:latin typeface="Comic Sans MS" pitchFamily="66" charset="0"/>
              </a:rPr>
              <a:t>твердотельных микро- и </a:t>
            </a:r>
            <a:r>
              <a:rPr lang="ru-RU" i="1" dirty="0" err="1" smtClean="0">
                <a:solidFill>
                  <a:srgbClr val="00B050"/>
                </a:solidFill>
                <a:latin typeface="Comic Sans MS" pitchFamily="66" charset="0"/>
              </a:rPr>
              <a:t>наноструктурах</a:t>
            </a:r>
            <a:r>
              <a:rPr lang="ru-RU" i="1" dirty="0" smtClean="0">
                <a:solidFill>
                  <a:srgbClr val="00B050"/>
                </a:solidFill>
                <a:latin typeface="Comic Sans MS" pitchFamily="66" charset="0"/>
              </a:rPr>
              <a:t>. </a:t>
            </a:r>
            <a:endParaRPr lang="ru-RU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0" name="Rounded Rectangle 6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5720" y="714356"/>
            <a:ext cx="8229791" cy="753962"/>
          </a:xfrm>
          <a:prstGeom prst="rect">
            <a:avLst/>
          </a:prstGeom>
          <a:solidFill>
            <a:srgbClr val="008080"/>
          </a:solidFill>
          <a:ln w="3175" algn="ctr">
            <a:solidFill>
              <a:srgbClr val="7F7F7F"/>
            </a:solidFill>
            <a:miter lim="800000"/>
            <a:headEnd/>
            <a:tailEnd/>
          </a:ln>
        </p:spPr>
        <p:txBody>
          <a:bodyPr lIns="91430" tIns="45716" rIns="91430" bIns="45716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2200" b="1" dirty="0" smtClean="0">
                <a:solidFill>
                  <a:schemeClr val="bg1"/>
                </a:solidFill>
                <a:latin typeface="Comic Sans MS" pitchFamily="66" charset="0"/>
              </a:rPr>
              <a:t>Физические принципы, лежащие в основе</a:t>
            </a:r>
            <a:r>
              <a:rPr lang="en-US" sz="2200" b="1" dirty="0" smtClean="0">
                <a:solidFill>
                  <a:schemeClr val="bg1"/>
                </a:solidFill>
                <a:latin typeface="Comic Sans MS" pitchFamily="66" charset="0"/>
              </a:rPr>
              <a:t> – </a:t>
            </a:r>
            <a:r>
              <a:rPr lang="ru-RU" sz="2200" b="1" dirty="0" smtClean="0">
                <a:solidFill>
                  <a:schemeClr val="bg1"/>
                </a:solidFill>
                <a:latin typeface="Comic Sans MS" pitchFamily="66" charset="0"/>
              </a:rPr>
              <a:t>«три кита»:</a:t>
            </a:r>
            <a:endParaRPr lang="ru-RU" sz="2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52445" y="6550227"/>
            <a:ext cx="56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11/20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Прямоугольник 13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19" name="Скругленный прямоугольник 18"/>
          <p:cNvSpPr/>
          <p:nvPr/>
        </p:nvSpPr>
        <p:spPr>
          <a:xfrm>
            <a:off x="285720" y="3857628"/>
            <a:ext cx="8229791" cy="1571636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 w="31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600"/>
              </a:spcAft>
            </a:pPr>
            <a:r>
              <a:rPr lang="ru-RU" sz="2000" b="1" i="1" dirty="0" smtClean="0">
                <a:solidFill>
                  <a:srgbClr val="0070C0"/>
                </a:solidFill>
                <a:latin typeface="Comic Sans MS" pitchFamily="66" charset="0"/>
              </a:rPr>
              <a:t>2. «Технологии квантовых вычислений» :</a:t>
            </a:r>
          </a:p>
          <a:p>
            <a:pPr algn="ctr">
              <a:spcAft>
                <a:spcPts val="600"/>
              </a:spcAft>
            </a:pPr>
            <a:r>
              <a:rPr lang="ru-RU" i="1" dirty="0" smtClean="0">
                <a:solidFill>
                  <a:srgbClr val="0070C0"/>
                </a:solidFill>
                <a:latin typeface="Comic Sans MS" pitchFamily="66" charset="0"/>
              </a:rPr>
              <a:t>Квантовые (статистические) свойства света, </a:t>
            </a:r>
          </a:p>
          <a:p>
            <a:pPr algn="ctr">
              <a:spcAft>
                <a:spcPts val="600"/>
              </a:spcAft>
            </a:pPr>
            <a:r>
              <a:rPr lang="ru-RU" i="1" dirty="0" smtClean="0">
                <a:solidFill>
                  <a:srgbClr val="0070C0"/>
                </a:solidFill>
                <a:latin typeface="Comic Sans MS" pitchFamily="66" charset="0"/>
              </a:rPr>
              <a:t>управление неклассическими состояниями света, перепутывание, генерация пар фотонов,  методы квантовой томографии и проч.</a:t>
            </a:r>
            <a:endParaRPr lang="ru-RU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2659062"/>
            <a:ext cx="9139237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22262" y="571480"/>
            <a:ext cx="882173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111111"/>
                </a:solidFill>
              </a:rPr>
              <a:t>Как это будет выглядеть в будущем – контуры будущего уже явно просматриваются сегодня.</a:t>
            </a:r>
          </a:p>
          <a:p>
            <a:pPr algn="ctr"/>
            <a:endParaRPr lang="ru-RU" altLang="ru-RU" sz="2000" b="1" dirty="0">
              <a:solidFill>
                <a:srgbClr val="111111"/>
              </a:solidFill>
            </a:endParaRPr>
          </a:p>
          <a:p>
            <a:pPr algn="ctr"/>
            <a:r>
              <a:rPr lang="ru-RU" altLang="ru-RU" sz="2800" b="1" dirty="0">
                <a:solidFill>
                  <a:srgbClr val="111111"/>
                </a:solidFill>
              </a:rPr>
              <a:t>Качественный скачок в технологическом уровне --</a:t>
            </a:r>
          </a:p>
          <a:p>
            <a:pPr algn="ctr"/>
            <a:r>
              <a:rPr lang="ru-RU" altLang="ru-RU" sz="2800" b="1" dirty="0">
                <a:solidFill>
                  <a:srgbClr val="111111"/>
                </a:solidFill>
              </a:rPr>
              <a:t>переход на интегрально-оптическую платформу.</a:t>
            </a:r>
            <a:endParaRPr lang="ru-RU" altLang="ru-RU" sz="28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714356"/>
            <a:ext cx="8501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  <a:latin typeface="Comic Sans MS" pitchFamily="66" charset="0"/>
              </a:rPr>
              <a:t>Проблема 2: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    квантовые вычисления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  			на основе линейной оптики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4643446"/>
            <a:ext cx="2083185" cy="7080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5909194"/>
            <a:ext cx="2099750" cy="9488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4357694"/>
            <a:ext cx="2026509" cy="915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60" y="5857892"/>
            <a:ext cx="2383918" cy="8102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8794" y="435769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50:50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43042" y="3429000"/>
            <a:ext cx="5870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Базовые линейно-оптические элементы</a:t>
            </a:r>
            <a:endParaRPr lang="en-US" sz="2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786" y="3786190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omic Sans MS" pitchFamily="66" charset="0"/>
              </a:rPr>
              <a:t>Элемент Адамара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3570" y="3786190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omic Sans MS" pitchFamily="66" charset="0"/>
              </a:rPr>
              <a:t>Фазовый сдвиг </a:t>
            </a:r>
            <a:r>
              <a:rPr lang="el-GR" dirty="0" smtClean="0">
                <a:latin typeface="Comic Sans MS" pitchFamily="66" charset="0"/>
              </a:rPr>
              <a:t>π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1538" y="5429264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omic Sans MS" pitchFamily="66" charset="0"/>
              </a:rPr>
              <a:t>Фазовый сдвиг </a:t>
            </a:r>
            <a:r>
              <a:rPr lang="el-GR" dirty="0" smtClean="0">
                <a:latin typeface="Comic Sans MS" pitchFamily="66" charset="0"/>
              </a:rPr>
              <a:t>π</a:t>
            </a:r>
            <a:r>
              <a:rPr lang="en-US" dirty="0" smtClean="0">
                <a:latin typeface="Comic Sans MS" pitchFamily="66" charset="0"/>
              </a:rPr>
              <a:t>/8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57884" y="535782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CNOT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1500174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Мотивация исследований в области квантовых вычислений: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>
                <a:latin typeface="Comic Sans MS" pitchFamily="66" charset="0"/>
              </a:rPr>
              <a:t> решение классически вычислительно сложных задач; 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>
                <a:latin typeface="Comic Sans MS" pitchFamily="66" charset="0"/>
              </a:rPr>
              <a:t> моделирование эволюции квантовых объектов;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>
                <a:latin typeface="Comic Sans MS" pitchFamily="66" charset="0"/>
              </a:rPr>
              <a:t> учет квантовых эффектов при уменьшении масштаба микроэлектронных          									схем;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>
                <a:latin typeface="Comic Sans MS" pitchFamily="66" charset="0"/>
              </a:rPr>
              <a:t> управление одиночными квантовыми системами.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Прямоугольник 31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6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2" y="2000240"/>
            <a:ext cx="2500298" cy="1875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3857627"/>
            <a:ext cx="2643206" cy="1982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4" y="4929200"/>
            <a:ext cx="2571736" cy="1928801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0" y="571480"/>
            <a:ext cx="6246892" cy="1577640"/>
            <a:chOff x="0" y="571480"/>
            <a:chExt cx="6246892" cy="157764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372" y="571480"/>
              <a:ext cx="2103520" cy="15776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2918"/>
              <a:ext cx="44291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 smtClean="0">
                  <a:solidFill>
                    <a:srgbClr val="0070C0"/>
                  </a:solidFill>
                  <a:latin typeface="Comic Sans MS" pitchFamily="66" charset="0"/>
                </a:rPr>
                <a:t>Одномодовый</a:t>
              </a:r>
              <a:r>
                <a:rPr lang="ru-RU" b="1" dirty="0" smtClean="0">
                  <a:solidFill>
                    <a:srgbClr val="0070C0"/>
                  </a:solidFill>
                  <a:latin typeface="Comic Sans MS" pitchFamily="66" charset="0"/>
                </a:rPr>
                <a:t> оптический волновод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rgbClr val="0070C0"/>
                  </a:solidFill>
                  <a:latin typeface="Comic Sans MS" pitchFamily="66" charset="0"/>
                </a:rPr>
                <a:t>Низкие потери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 err="1" smtClean="0">
                  <a:solidFill>
                    <a:srgbClr val="0070C0"/>
                  </a:solidFill>
                  <a:latin typeface="Comic Sans MS" pitchFamily="66" charset="0"/>
                </a:rPr>
                <a:t>Одномодовый</a:t>
              </a:r>
              <a:r>
                <a:rPr lang="ru-RU" dirty="0" smtClean="0">
                  <a:solidFill>
                    <a:srgbClr val="0070C0"/>
                  </a:solidFill>
                  <a:latin typeface="Comic Sans MS" pitchFamily="66" charset="0"/>
                </a:rPr>
                <a:t> режим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rgbClr val="0070C0"/>
                  </a:solidFill>
                  <a:latin typeface="Comic Sans MS" pitchFamily="66" charset="0"/>
                </a:rPr>
                <a:t>Совместимость со стандартными оптоволоконными устройствами</a:t>
              </a:r>
              <a:endParaRPr lang="en-US" dirty="0">
                <a:solidFill>
                  <a:srgbClr val="0070C0"/>
                </a:solidFill>
                <a:latin typeface="Comic Sans MS" pitchFamily="66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00298" y="2143116"/>
            <a:ext cx="4643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Интегрированный </a:t>
            </a:r>
            <a:r>
              <a:rPr lang="ru-RU" b="1" dirty="0" err="1" smtClean="0">
                <a:solidFill>
                  <a:srgbClr val="0070C0"/>
                </a:solidFill>
                <a:latin typeface="Comic Sans MS" pitchFamily="66" charset="0"/>
              </a:rPr>
              <a:t>светоделитель</a:t>
            </a:r>
            <a:endParaRPr lang="ru-RU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Коэффициент деления настраивается в процессе печати </a:t>
            </a:r>
            <a:endParaRPr lang="en-US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Широкие возможности настройки параметров конкретного элемента в зависимости от области применения</a:t>
            </a: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929066"/>
            <a:ext cx="4286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Интегрированный интерферометр Маха-</a:t>
            </a:r>
            <a:r>
              <a:rPr lang="ru-RU" b="1" dirty="0" err="1" smtClean="0">
                <a:solidFill>
                  <a:srgbClr val="FF0000"/>
                </a:solidFill>
                <a:latin typeface="Comic Sans MS" pitchFamily="66" charset="0"/>
              </a:rPr>
              <a:t>Цандера</a:t>
            </a:r>
            <a:endParaRPr lang="ru-RU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Высокая стабильность </a:t>
            </a:r>
            <a:r>
              <a:rPr lang="ru-RU" dirty="0" err="1" smtClean="0">
                <a:solidFill>
                  <a:srgbClr val="FF0000"/>
                </a:solidFill>
                <a:latin typeface="Comic Sans MS" pitchFamily="66" charset="0"/>
              </a:rPr>
              <a:t>видности</a:t>
            </a: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 интерференционной картины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Возможность создания оптического фазового модулятора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7554" y="5380672"/>
            <a:ext cx="3434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Трехмерные интегрально-оптические структуры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Создание принципиально новых интегрально-оптических элементов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Прямоугольник 14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9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305967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785794"/>
            <a:ext cx="294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Как это работает?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8736"/>
            <a:ext cx="5081312" cy="3814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2067" y="785794"/>
            <a:ext cx="4071934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C0000"/>
                </a:solidFill>
                <a:latin typeface="Comic Sans MS" pitchFamily="66" charset="0"/>
              </a:rPr>
              <a:t>Модуль 1: «Источник-томограф»</a:t>
            </a:r>
            <a:endParaRPr lang="ru-RU" b="1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omic Sans MS" pitchFamily="66" charset="0"/>
              </a:rPr>
              <a:t>Внутрирезонаторное параметрическое рассеяние</a:t>
            </a:r>
            <a:endParaRPr lang="en-US" b="1" dirty="0" smtClean="0">
              <a:latin typeface="Comic Sans MS" pitchFamily="66" charset="0"/>
            </a:endParaRPr>
          </a:p>
          <a:p>
            <a:pPr algn="just"/>
            <a:endParaRPr lang="ru-RU" b="1" u="sng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algn="just"/>
            <a:r>
              <a:rPr lang="ru-RU" b="1" u="sng" dirty="0" smtClean="0">
                <a:solidFill>
                  <a:srgbClr val="CC0000"/>
                </a:solidFill>
                <a:latin typeface="Comic Sans MS" pitchFamily="66" charset="0"/>
              </a:rPr>
              <a:t>Модуль 2: </a:t>
            </a:r>
            <a:r>
              <a:rPr lang="ru-RU" sz="1700" b="1" u="sng" dirty="0" smtClean="0">
                <a:solidFill>
                  <a:srgbClr val="CC0000"/>
                </a:solidFill>
                <a:latin typeface="Comic Sans MS" pitchFamily="66" charset="0"/>
              </a:rPr>
              <a:t>«Интегральная оптика»</a:t>
            </a:r>
            <a:endParaRPr lang="ru-RU" sz="1700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omic Sans MS" pitchFamily="66" charset="0"/>
              </a:rPr>
              <a:t>Технология фемтосекундной лазерной </a:t>
            </a:r>
            <a:r>
              <a:rPr lang="en-US" b="1" dirty="0" smtClean="0">
                <a:latin typeface="Comic Sans MS" pitchFamily="66" charset="0"/>
              </a:rPr>
              <a:t>3D-</a:t>
            </a:r>
            <a:r>
              <a:rPr lang="ru-RU" b="1" dirty="0" smtClean="0">
                <a:latin typeface="Comic Sans MS" pitchFamily="66" charset="0"/>
              </a:rPr>
              <a:t>печати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волноводов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omic Sans MS" pitchFamily="66" charset="0"/>
              </a:rPr>
              <a:t>Высокая стабильность интегрально-оптических схем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omic Sans MS" pitchFamily="66" charset="0"/>
              </a:rPr>
              <a:t>Точность реализации произвольного унитарного преобразования не менее 90%</a:t>
            </a:r>
            <a:endParaRPr lang="en-US" b="1" dirty="0" smtClean="0">
              <a:latin typeface="Comic Sans MS" pitchFamily="66" charset="0"/>
            </a:endParaRPr>
          </a:p>
          <a:p>
            <a:pPr algn="just"/>
            <a:endParaRPr lang="ru-RU" sz="1700" b="1" u="sng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algn="just"/>
            <a:r>
              <a:rPr lang="ru-RU" sz="1700" b="1" u="sng" dirty="0" smtClean="0">
                <a:solidFill>
                  <a:srgbClr val="CC0000"/>
                </a:solidFill>
                <a:latin typeface="Comic Sans MS" pitchFamily="66" charset="0"/>
              </a:rPr>
              <a:t>Модуль 3:</a:t>
            </a:r>
            <a:r>
              <a:rPr lang="ru-RU" b="1" u="sng" dirty="0" smtClean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ru-RU" sz="1700" b="1" u="sng" dirty="0" smtClean="0">
                <a:solidFill>
                  <a:srgbClr val="CC0000"/>
                </a:solidFill>
                <a:latin typeface="Comic Sans MS" pitchFamily="66" charset="0"/>
              </a:rPr>
              <a:t>«Нелинейный элемент»</a:t>
            </a:r>
            <a:endParaRPr lang="ru-RU" sz="1700" b="1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 err="1" smtClean="0">
                <a:latin typeface="Comic Sans MS" pitchFamily="66" charset="0"/>
              </a:rPr>
              <a:t>Плазмонные</a:t>
            </a:r>
            <a:r>
              <a:rPr lang="ru-RU" b="1" dirty="0" smtClean="0">
                <a:latin typeface="Comic Sans MS" pitchFamily="66" charset="0"/>
              </a:rPr>
              <a:t> </a:t>
            </a:r>
            <a:r>
              <a:rPr lang="ru-RU" b="1" dirty="0" err="1" smtClean="0">
                <a:latin typeface="Comic Sans MS" pitchFamily="66" charset="0"/>
              </a:rPr>
              <a:t>наноловушки</a:t>
            </a:r>
            <a:r>
              <a:rPr lang="ru-RU" b="1" dirty="0" smtClean="0">
                <a:latin typeface="Comic Sans MS" pitchFamily="66" charset="0"/>
              </a:rPr>
              <a:t> для холодных атомов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omic Sans MS" pitchFamily="66" charset="0"/>
              </a:rPr>
              <a:t>Эффективное нелинейное взаимодействие на однофотонном уровне за счет локализации поля</a:t>
            </a:r>
            <a:endParaRPr lang="ru-RU" dirty="0" smtClean="0">
              <a:solidFill>
                <a:srgbClr val="CC0000"/>
              </a:solidFill>
              <a:latin typeface="Comic Sans MS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Прямоугольник 8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3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714488"/>
            <a:ext cx="805380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400" b="1" dirty="0" smtClean="0">
                <a:latin typeface="Comic Sans MS" pitchFamily="66" charset="0"/>
              </a:rPr>
              <a:t>ЧАСТЬ 3</a:t>
            </a:r>
          </a:p>
          <a:p>
            <a:pPr algn="ctr"/>
            <a:endParaRPr lang="ru-RU" sz="3400" b="1" dirty="0" smtClean="0">
              <a:latin typeface="Comic Sans MS" pitchFamily="66" charset="0"/>
            </a:endParaRPr>
          </a:p>
          <a:p>
            <a:pPr algn="ctr"/>
            <a:r>
              <a:rPr lang="ru-RU" sz="3400" b="1" smtClean="0">
                <a:latin typeface="Comic Sans MS" pitchFamily="66" charset="0"/>
              </a:rPr>
              <a:t>ОДИНОЧНЫЕ АТОМЫ В ЛОВУШКЕ</a:t>
            </a:r>
            <a:endParaRPr lang="ru-RU" sz="3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AASKULIK\Ped\Школьники 2016\атомы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857232"/>
            <a:ext cx="821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Одиночные атомы </a:t>
            </a:r>
            <a:r>
              <a:rPr lang="en-US" sz="2400" b="1" dirty="0" err="1" smtClean="0">
                <a:latin typeface="Comic Sans MS" pitchFamily="66" charset="0"/>
              </a:rPr>
              <a:t>Rb</a:t>
            </a:r>
            <a:r>
              <a:rPr lang="ru-RU" sz="2400" b="1" dirty="0" smtClean="0">
                <a:latin typeface="Comic Sans MS" pitchFamily="66" charset="0"/>
              </a:rPr>
              <a:t> в ловушке </a:t>
            </a:r>
          </a:p>
          <a:p>
            <a:r>
              <a:rPr lang="ru-RU" sz="2400" b="1" dirty="0" smtClean="0">
                <a:latin typeface="Comic Sans MS" pitchFamily="66" charset="0"/>
              </a:rPr>
              <a:t>– кандидаты на выполнение квантовых вычислений</a:t>
            </a:r>
            <a:endParaRPr lang="ru-RU" sz="2400" b="1" dirty="0">
              <a:latin typeface="Comic Sans MS" pitchFamily="66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Прямоугольник 5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9921" y="1428737"/>
            <a:ext cx="6596263" cy="230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3" y="3429001"/>
            <a:ext cx="6873108" cy="138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714886"/>
            <a:ext cx="6851511" cy="178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28596" y="785794"/>
            <a:ext cx="7138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Проблема 3: Манипуляции с атомными системами.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Квантовая память на основе атома в резонаторе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Прямоугольник 9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4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15" name="Прямоугольник 14"/>
          <p:cNvSpPr/>
          <p:nvPr/>
        </p:nvSpPr>
        <p:spPr>
          <a:xfrm>
            <a:off x="571472" y="3790392"/>
            <a:ext cx="1071570" cy="352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Запись</a:t>
            </a:r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1714480" y="3286124"/>
            <a:ext cx="1285884" cy="500066"/>
            <a:chOff x="142844" y="2786058"/>
            <a:chExt cx="1285884" cy="57150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42844" y="2786058"/>
              <a:ext cx="1285884" cy="57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4282" y="2928935"/>
              <a:ext cx="1124235" cy="260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Comic Sans MS" pitchFamily="66" charset="0"/>
                </a:rPr>
                <a:t>Запись</a:t>
              </a:r>
              <a:endParaRPr lang="ru-RU" b="1" dirty="0">
                <a:latin typeface="Comic Sans MS" pitchFamily="66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428992" y="3286124"/>
            <a:ext cx="1724036" cy="771348"/>
            <a:chOff x="142844" y="2786058"/>
            <a:chExt cx="1285884" cy="88154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42844" y="2786058"/>
              <a:ext cx="1285884" cy="57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4282" y="2928935"/>
              <a:ext cx="11242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Comic Sans MS" pitchFamily="66" charset="0"/>
                </a:rPr>
                <a:t>Хранение</a:t>
              </a:r>
              <a:endParaRPr lang="ru-RU" b="1" dirty="0">
                <a:latin typeface="Comic Sans MS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000760" y="3286124"/>
            <a:ext cx="1285884" cy="500066"/>
            <a:chOff x="142844" y="2786058"/>
            <a:chExt cx="1285884" cy="57150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42844" y="2786058"/>
              <a:ext cx="1285884" cy="57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2844" y="2867701"/>
              <a:ext cx="1124235" cy="422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Comic Sans MS" pitchFamily="66" charset="0"/>
                </a:rPr>
                <a:t>Чтение</a:t>
              </a:r>
              <a:endParaRPr lang="ru-RU" b="1" dirty="0">
                <a:latin typeface="Comic Sans MS" pitchFamily="66" charset="0"/>
              </a:endParaRPr>
            </a:p>
          </p:txBody>
        </p:sp>
      </p:grp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28" y="2000240"/>
            <a:ext cx="62547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1285860"/>
            <a:ext cx="661987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66294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70" y="1571612"/>
            <a:ext cx="6829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9" y="2786058"/>
            <a:ext cx="65151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357290" y="928670"/>
            <a:ext cx="666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Следующий шаг: квантовый ретранслятор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765" y="1533525"/>
            <a:ext cx="76104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Группа 8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Прямоугольник 10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5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14356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ЛАБОРАТОРИЯ  КВАНТОВЫХ  ОПТИЧЕСКИХ  ТЕХНОЛОГИЙ </a:t>
            </a:r>
            <a:r>
              <a:rPr lang="ru-RU" sz="1900" b="1" i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физического факультета</a:t>
            </a:r>
            <a:r>
              <a:rPr lang="ru-RU" sz="19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МГУ </a:t>
            </a:r>
            <a:endParaRPr lang="ru-RU" sz="19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52445" y="6550227"/>
            <a:ext cx="56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19/20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Прямоугольник 10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5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18" name="TextBox 17"/>
          <p:cNvSpPr txBox="1"/>
          <p:nvPr/>
        </p:nvSpPr>
        <p:spPr>
          <a:xfrm>
            <a:off x="1071538" y="3143248"/>
            <a:ext cx="4834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3. Группа 3</a:t>
            </a:r>
            <a:r>
              <a:rPr lang="en-US" b="1" dirty="0" smtClean="0">
                <a:latin typeface="Comic Sans MS" pitchFamily="66" charset="0"/>
              </a:rPr>
              <a:t>D</a:t>
            </a:r>
            <a:r>
              <a:rPr lang="ru-RU" b="1" dirty="0" smtClean="0">
                <a:latin typeface="Comic Sans MS" pitchFamily="66" charset="0"/>
              </a:rPr>
              <a:t>-интегрально-оптических </a:t>
            </a:r>
          </a:p>
          <a:p>
            <a:r>
              <a:rPr lang="ru-RU" b="1" dirty="0" smtClean="0">
                <a:latin typeface="Comic Sans MS" pitchFamily="66" charset="0"/>
              </a:rPr>
              <a:t>технологий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7291" y="4643446"/>
            <a:ext cx="783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5. Группа оптоволоконной квантовой криптографии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720" y="5286388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6. Группа сопутствующих технологий: детекторы, модуляторы</a:t>
            </a:r>
            <a:r>
              <a:rPr lang="en-US" b="1" dirty="0" smtClean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и проч.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34" y="2643182"/>
            <a:ext cx="363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2. Группа атомной оптики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844" y="2000240"/>
            <a:ext cx="3834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1. Группа квантовой оптики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8662" y="4071942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4. Группа атмосферной квантовой криптографии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43042" y="6143644"/>
            <a:ext cx="534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60 человек: студенты, аспиранты, сотрудники</a:t>
            </a: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554" y="714356"/>
            <a:ext cx="25907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rgbClr val="FF0000"/>
                </a:solidFill>
                <a:latin typeface="Comic Sans MS" pitchFamily="66" charset="0"/>
              </a:rPr>
              <a:t>ЗАКЛЮЧЕНИЕ</a:t>
            </a:r>
            <a:endParaRPr lang="ru-RU" sz="2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grpSp>
        <p:nvGrpSpPr>
          <p:cNvPr id="14" name="Группа 13"/>
          <p:cNvGrpSpPr/>
          <p:nvPr/>
        </p:nvGrpSpPr>
        <p:grpSpPr>
          <a:xfrm>
            <a:off x="0" y="2357430"/>
            <a:ext cx="9382697" cy="2048832"/>
            <a:chOff x="0" y="1357298"/>
            <a:chExt cx="9382697" cy="2048832"/>
          </a:xfrm>
        </p:grpSpPr>
        <p:sp>
          <p:nvSpPr>
            <p:cNvPr id="10" name="TextBox 9"/>
            <p:cNvSpPr txBox="1"/>
            <p:nvPr/>
          </p:nvSpPr>
          <p:spPr>
            <a:xfrm>
              <a:off x="285720" y="1357298"/>
              <a:ext cx="8627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 </a:t>
              </a:r>
              <a:r>
                <a:rPr lang="ru-RU" b="1" u="sng" dirty="0" smtClean="0">
                  <a:solidFill>
                    <a:srgbClr val="0070C0"/>
                  </a:solidFill>
                  <a:latin typeface="Comic Sans MS" pitchFamily="66" charset="0"/>
                </a:rPr>
                <a:t>ПРАКТИЧЕСКИЕ ВЫХОДЫ ОПТИЧЕСКИХ КВАНТОВЫХ ТЕХНОЛОГИЙ:</a:t>
              </a:r>
              <a:endParaRPr lang="ru-RU" b="1" u="sng" dirty="0">
                <a:solidFill>
                  <a:srgbClr val="0070C0"/>
                </a:solidFill>
                <a:latin typeface="Comic Sans MS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1928802"/>
              <a:ext cx="9382697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ru-RU" dirty="0" smtClean="0">
                  <a:latin typeface="Comic Sans MS" pitchFamily="66" charset="0"/>
                </a:rPr>
                <a:t>Реконфигурируемые квантовые сети, работающие в автоматическом режиме.</a:t>
              </a:r>
            </a:p>
            <a:p>
              <a:pPr marL="342900" indent="-342900">
                <a:buAutoNum type="arabicPeriod"/>
              </a:pPr>
              <a:r>
                <a:rPr lang="ru-RU" dirty="0" smtClean="0">
                  <a:latin typeface="Comic Sans MS" pitchFamily="66" charset="0"/>
                </a:rPr>
                <a:t> Средства квантовой аутентификации.</a:t>
              </a:r>
            </a:p>
            <a:p>
              <a:pPr marL="342900" indent="-342900">
                <a:buAutoNum type="arabicPeriod"/>
              </a:pPr>
              <a:r>
                <a:rPr lang="ru-RU" dirty="0" smtClean="0">
                  <a:latin typeface="Comic Sans MS" pitchFamily="66" charset="0"/>
                </a:rPr>
                <a:t>Квантовые регистры – квантовая память - квантовые симуляторы</a:t>
              </a:r>
              <a:r>
                <a:rPr lang="en-US" dirty="0" smtClean="0">
                  <a:latin typeface="Comic Sans MS" pitchFamily="66" charset="0"/>
                </a:rPr>
                <a:t>.</a:t>
              </a:r>
              <a:endParaRPr lang="ru-RU" dirty="0" smtClean="0">
                <a:latin typeface="Comic Sans MS" pitchFamily="66" charset="0"/>
              </a:endParaRPr>
            </a:p>
            <a:p>
              <a:pPr marL="342900" indent="-342900">
                <a:buAutoNum type="arabicPeriod"/>
              </a:pPr>
              <a:r>
                <a:rPr lang="ru-RU" dirty="0" smtClean="0">
                  <a:latin typeface="Comic Sans MS" pitchFamily="66" charset="0"/>
                </a:rPr>
                <a:t>Сопутствующие технологии: однофотонные детекторы, преобразователи</a:t>
              </a:r>
              <a:r>
                <a:rPr lang="en-US" dirty="0" smtClean="0">
                  <a:latin typeface="Comic Sans MS" pitchFamily="66" charset="0"/>
                </a:rPr>
                <a:t>.</a:t>
              </a:r>
              <a:r>
                <a:rPr lang="ru-RU" dirty="0" smtClean="0">
                  <a:latin typeface="Comic Sans MS" pitchFamily="66" charset="0"/>
                </a:rPr>
                <a:t> </a:t>
              </a:r>
              <a:endParaRPr lang="en-US" dirty="0" smtClean="0">
                <a:latin typeface="Comic Sans MS" pitchFamily="66" charset="0"/>
              </a:endParaRPr>
            </a:p>
            <a:p>
              <a:pPr marL="342900" indent="-342900"/>
              <a:r>
                <a:rPr lang="ru-RU" dirty="0" smtClean="0">
                  <a:latin typeface="Comic Sans MS" pitchFamily="66" charset="0"/>
                </a:rPr>
                <a:t>      генераторы </a:t>
              </a:r>
              <a:r>
                <a:rPr lang="en-US" dirty="0" smtClean="0">
                  <a:latin typeface="Comic Sans MS" pitchFamily="66" charset="0"/>
                </a:rPr>
                <a:t>N-</a:t>
              </a:r>
              <a:r>
                <a:rPr lang="ru-RU" dirty="0" smtClean="0">
                  <a:latin typeface="Comic Sans MS" pitchFamily="66" charset="0"/>
                </a:rPr>
                <a:t>фотонных состояний и проч.</a:t>
              </a:r>
              <a:endParaRPr lang="ru-RU" dirty="0"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12" name="Скругленный прямоугольник 11"/>
          <p:cNvSpPr/>
          <p:nvPr/>
        </p:nvSpPr>
        <p:spPr>
          <a:xfrm>
            <a:off x="428596" y="1857364"/>
            <a:ext cx="8229791" cy="1500198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 w="31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600"/>
              </a:spcAft>
            </a:pPr>
            <a:endParaRPr lang="ru-RU" b="1" i="1" dirty="0" smtClean="0">
              <a:solidFill>
                <a:srgbClr val="0070C0"/>
              </a:solidFill>
              <a:latin typeface="Arial" charset="0"/>
            </a:endParaRPr>
          </a:p>
          <a:p>
            <a:pPr algn="ctr">
              <a:spcAft>
                <a:spcPts val="600"/>
              </a:spcAft>
            </a:pPr>
            <a:r>
              <a:rPr lang="ru-RU" sz="2800" b="1" i="1" dirty="0" smtClean="0">
                <a:solidFill>
                  <a:srgbClr val="0070C0"/>
                </a:solidFill>
                <a:latin typeface="Comic Sans MS" pitchFamily="66" charset="0"/>
              </a:rPr>
              <a:t>Что конкретно делается?</a:t>
            </a:r>
            <a:endParaRPr lang="ru-RU" sz="2800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2571744"/>
            <a:ext cx="5795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Спасибо за внимание!</a:t>
            </a:r>
            <a:endParaRPr lang="ru-RU" sz="4000" b="1" dirty="0">
              <a:latin typeface="Comic Sans MS" pitchFamily="66" charset="0"/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714488"/>
            <a:ext cx="812434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400" b="1" dirty="0" smtClean="0">
                <a:latin typeface="Comic Sans MS" pitchFamily="66" charset="0"/>
              </a:rPr>
              <a:t>ЧАСТЬ 1</a:t>
            </a:r>
          </a:p>
          <a:p>
            <a:pPr algn="ctr"/>
            <a:endParaRPr lang="ru-RU" sz="3400" b="1" dirty="0" smtClean="0">
              <a:latin typeface="Comic Sans MS" pitchFamily="66" charset="0"/>
            </a:endParaRPr>
          </a:p>
          <a:p>
            <a:pPr algn="ctr"/>
            <a:r>
              <a:rPr lang="ru-RU" sz="3400" b="1" dirty="0" smtClean="0">
                <a:latin typeface="Comic Sans MS" pitchFamily="66" charset="0"/>
              </a:rPr>
              <a:t>КВАНТОВАЯ КРИПТОГРАФИЯ</a:t>
            </a:r>
          </a:p>
          <a:p>
            <a:pPr algn="ctr"/>
            <a:r>
              <a:rPr lang="ru-RU" sz="3400" b="1" dirty="0" smtClean="0">
                <a:latin typeface="Comic Sans MS" pitchFamily="66" charset="0"/>
              </a:rPr>
              <a:t>(квантовое распределение ключей)</a:t>
            </a:r>
            <a:endParaRPr lang="ru-RU" sz="3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Натан Ротшиль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857364"/>
            <a:ext cx="4299997" cy="5000636"/>
          </a:xfrm>
          <a:prstGeom prst="rect">
            <a:avLst/>
          </a:prstGeom>
          <a:noFill/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229100" y="5942013"/>
            <a:ext cx="4387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Nathan Mayer, Freiherr von Rothschild</a:t>
            </a:r>
            <a:endParaRPr lang="en-GB" b="1">
              <a:solidFill>
                <a:schemeClr val="bg1"/>
              </a:solidFill>
            </a:endParaRPr>
          </a:p>
          <a:p>
            <a:pPr algn="ctr"/>
            <a:r>
              <a:rPr lang="en-GB" b="1" i="1">
                <a:solidFill>
                  <a:schemeClr val="bg1"/>
                </a:solidFill>
              </a:rPr>
              <a:t>repeated by</a:t>
            </a:r>
            <a:r>
              <a:rPr lang="en-GB" b="1">
                <a:solidFill>
                  <a:schemeClr val="bg1"/>
                </a:solidFill>
              </a:rPr>
              <a:t> </a:t>
            </a:r>
            <a:r>
              <a:rPr lang="ru-RU" b="1">
                <a:solidFill>
                  <a:schemeClr val="bg1"/>
                </a:solidFill>
              </a:rPr>
              <a:t>Winston Churchill </a:t>
            </a:r>
            <a:endParaRPr lang="en-GB" b="1">
              <a:solidFill>
                <a:schemeClr val="bg1"/>
              </a:solidFill>
            </a:endParaRPr>
          </a:p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070350" y="5472113"/>
            <a:ext cx="507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i="1">
                <a:solidFill>
                  <a:schemeClr val="bg1"/>
                </a:solidFill>
              </a:rPr>
              <a:t>“</a:t>
            </a:r>
            <a:r>
              <a:rPr lang="ru-RU" b="1" i="1">
                <a:solidFill>
                  <a:schemeClr val="bg1"/>
                </a:solidFill>
              </a:rPr>
              <a:t>Who owns the information owns the world</a:t>
            </a:r>
            <a:r>
              <a:rPr lang="en-GB" b="1" i="1">
                <a:solidFill>
                  <a:schemeClr val="bg1"/>
                </a:solidFill>
              </a:rPr>
              <a:t>”</a:t>
            </a:r>
            <a:r>
              <a:rPr lang="ru-RU"/>
              <a:t> </a:t>
            </a:r>
          </a:p>
        </p:txBody>
      </p:sp>
      <p:pic>
        <p:nvPicPr>
          <p:cNvPr id="19467" name="Picture 11" descr="ANd9GcTEGpN1Lgng-l-tnCAjDN1dNj8zV8GcS-aSZKjrPkH5IQOjB9O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3" y="1894976"/>
            <a:ext cx="4286248" cy="4963024"/>
          </a:xfrm>
          <a:prstGeom prst="rect">
            <a:avLst/>
          </a:prstGeom>
          <a:noFill/>
        </p:spPr>
      </p:pic>
      <p:sp>
        <p:nvSpPr>
          <p:cNvPr id="19486" name="Line 3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Прямоугольник 23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8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  <p:sp>
        <p:nvSpPr>
          <p:cNvPr id="29" name="TextBox 28"/>
          <p:cNvSpPr txBox="1"/>
          <p:nvPr/>
        </p:nvSpPr>
        <p:spPr>
          <a:xfrm>
            <a:off x="198923" y="928670"/>
            <a:ext cx="894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omic Sans MS" pitchFamily="66" charset="0"/>
              </a:rPr>
              <a:t>Кто владеет информацией – тот владеет </a:t>
            </a:r>
            <a:r>
              <a:rPr lang="ru-RU" sz="2800" b="1" smtClean="0">
                <a:latin typeface="Comic Sans MS" pitchFamily="66" charset="0"/>
              </a:rPr>
              <a:t>миром!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928662" y="1500174"/>
            <a:ext cx="7443540" cy="461665"/>
            <a:chOff x="928662" y="1500174"/>
            <a:chExt cx="7443540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928662" y="1500174"/>
              <a:ext cx="25939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atin typeface="Comic Sans MS" pitchFamily="66" charset="0"/>
                </a:rPr>
                <a:t>Натан Ротшильд</a:t>
              </a:r>
              <a:endParaRPr lang="ru-RU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43570" y="1500174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atin typeface="Comic Sans MS" pitchFamily="66" charset="0"/>
                </a:rPr>
                <a:t>Уинстон </a:t>
              </a:r>
              <a:r>
                <a:rPr lang="ru-RU" sz="2400" dirty="0" err="1" smtClean="0">
                  <a:latin typeface="Comic Sans MS" pitchFamily="66" charset="0"/>
                </a:rPr>
                <a:t>Черчиль</a:t>
              </a:r>
              <a:endParaRPr lang="ru-RU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14282" y="642918"/>
            <a:ext cx="66627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latin typeface="Comic Sans MS" pitchFamily="66" charset="0"/>
              </a:rPr>
              <a:t>«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Квантовая криптография</a:t>
            </a:r>
            <a:r>
              <a:rPr lang="ru-RU" sz="2000" dirty="0">
                <a:latin typeface="Comic Sans MS" pitchFamily="66" charset="0"/>
              </a:rPr>
              <a:t>» решает в </a:t>
            </a:r>
            <a:r>
              <a:rPr lang="ru-RU" sz="2000" dirty="0" err="1">
                <a:latin typeface="Comic Sans MS" pitchFamily="66" charset="0"/>
              </a:rPr>
              <a:t>криптологии</a:t>
            </a:r>
            <a:r>
              <a:rPr lang="ru-RU" sz="2000" dirty="0">
                <a:latin typeface="Comic Sans MS" pitchFamily="66" charset="0"/>
              </a:rPr>
              <a:t> </a:t>
            </a:r>
          </a:p>
          <a:p>
            <a:r>
              <a:rPr lang="ru-RU" sz="2000" dirty="0">
                <a:latin typeface="Comic Sans MS" pitchFamily="66" charset="0"/>
              </a:rPr>
              <a:t>проблему распределения секретных ключей между </a:t>
            </a:r>
          </a:p>
          <a:p>
            <a:r>
              <a:rPr lang="ru-RU" sz="2000" dirty="0">
                <a:latin typeface="Comic Sans MS" pitchFamily="66" charset="0"/>
              </a:rPr>
              <a:t>легитимными пользователями и, тем самым,</a:t>
            </a:r>
          </a:p>
          <a:p>
            <a:r>
              <a:rPr lang="ru-RU" sz="2000" dirty="0">
                <a:latin typeface="Comic Sans MS" pitchFamily="66" charset="0"/>
              </a:rPr>
              <a:t>делает возможным обмен закрытой информацией </a:t>
            </a:r>
          </a:p>
          <a:p>
            <a:r>
              <a:rPr lang="ru-RU" sz="2000" dirty="0">
                <a:latin typeface="Comic Sans MS" pitchFamily="66" charset="0"/>
              </a:rPr>
              <a:t>между ними в режиме 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одноразового блокнота</a:t>
            </a:r>
            <a:r>
              <a:rPr lang="ru-RU" sz="2000" dirty="0">
                <a:latin typeface="Comic Sans MS" pitchFamily="66" charset="0"/>
              </a:rPr>
              <a:t>.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28596" y="2357430"/>
            <a:ext cx="71834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latin typeface="Comic Sans MS" pitchFamily="66" charset="0"/>
              </a:rPr>
              <a:t>При этом секретность 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гарантируется законами природы</a:t>
            </a:r>
            <a:r>
              <a:rPr lang="ru-RU" sz="2000" dirty="0">
                <a:latin typeface="Comic Sans MS" pitchFamily="66" charset="0"/>
              </a:rPr>
              <a:t> </a:t>
            </a:r>
          </a:p>
          <a:p>
            <a:r>
              <a:rPr lang="ru-RU" sz="2000" dirty="0">
                <a:latin typeface="Comic Sans MS" pitchFamily="66" charset="0"/>
              </a:rPr>
              <a:t>и не ограничивается техническими возможностями </a:t>
            </a:r>
          </a:p>
          <a:p>
            <a:r>
              <a:rPr lang="ru-RU" sz="2000" dirty="0">
                <a:latin typeface="Comic Sans MS" pitchFamily="66" charset="0"/>
              </a:rPr>
              <a:t>легитимных пользователей или перехватчиком. 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49238" y="3357562"/>
            <a:ext cx="88947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latin typeface="Comic Sans MS" pitchFamily="66" charset="0"/>
              </a:rPr>
              <a:t>В основе лежит т.н. «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теорема о запрете клонирования 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неизвестного квантового состояния</a:t>
            </a:r>
            <a:r>
              <a:rPr lang="ru-RU" sz="2000" dirty="0">
                <a:latin typeface="Comic Sans MS" pitchFamily="66" charset="0"/>
              </a:rPr>
              <a:t>»</a:t>
            </a:r>
          </a:p>
          <a:p>
            <a:r>
              <a:rPr lang="ru-RU" sz="2000" dirty="0">
                <a:latin typeface="Comic Sans MS" pitchFamily="66" charset="0"/>
              </a:rPr>
              <a:t>или тот факт, что не могут быть достоверно и одновременно </a:t>
            </a:r>
          </a:p>
          <a:p>
            <a:r>
              <a:rPr lang="ru-RU" sz="2000" dirty="0">
                <a:latin typeface="Comic Sans MS" pitchFamily="66" charset="0"/>
              </a:rPr>
              <a:t>определены наблюдаемые величины, которым соответствуют </a:t>
            </a:r>
          </a:p>
          <a:p>
            <a:r>
              <a:rPr lang="ru-RU" sz="2000" dirty="0" err="1">
                <a:latin typeface="Comic Sans MS" pitchFamily="66" charset="0"/>
              </a:rPr>
              <a:t>некоммутирующие</a:t>
            </a:r>
            <a:r>
              <a:rPr lang="ru-RU" sz="2000" dirty="0">
                <a:latin typeface="Comic Sans MS" pitchFamily="66" charset="0"/>
              </a:rPr>
              <a:t> операторы, напр., координата и импульс частицы.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50900" y="5076825"/>
            <a:ext cx="53705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u="sng">
                <a:solidFill>
                  <a:srgbClr val="FF0000"/>
                </a:solidFill>
                <a:latin typeface="Comic Sans MS" pitchFamily="66" charset="0"/>
              </a:rPr>
              <a:t>Системы КРК</a:t>
            </a:r>
            <a:r>
              <a:rPr lang="ru-RU" sz="2000">
                <a:latin typeface="Comic Sans MS" pitchFamily="66" charset="0"/>
              </a:rPr>
              <a:t>: </a:t>
            </a:r>
          </a:p>
          <a:p>
            <a:pPr algn="ctr"/>
            <a:r>
              <a:rPr lang="ru-RU" sz="2000">
                <a:latin typeface="Comic Sans MS" pitchFamily="66" charset="0"/>
              </a:rPr>
              <a:t>оптоволоконные (до 100км); </a:t>
            </a:r>
          </a:p>
          <a:p>
            <a:pPr algn="ctr"/>
            <a:r>
              <a:rPr lang="ru-RU" sz="2000">
                <a:latin typeface="Comic Sans MS" pitchFamily="66" charset="0"/>
              </a:rPr>
              <a:t>в воздушном пространстве (до 30км); </a:t>
            </a:r>
          </a:p>
          <a:p>
            <a:pPr algn="ctr"/>
            <a:r>
              <a:rPr lang="ru-RU" sz="2000">
                <a:latin typeface="Comic Sans MS" pitchFamily="66" charset="0"/>
              </a:rPr>
              <a:t>низкоорбитальные спутники (до 1600 км).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765925" y="5527675"/>
            <a:ext cx="2217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mic Sans MS" pitchFamily="66" charset="0"/>
              </a:rPr>
              <a:t>Интеграция в сети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5905500" y="5600700"/>
            <a:ext cx="711200" cy="2667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952625" y="6491288"/>
            <a:ext cx="724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mic Sans MS" pitchFamily="66" charset="0"/>
              </a:rPr>
              <a:t>ЛикБез: С.П.Кулик, Квантовая криптография, Фотоника №№2-4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0" y="-144463"/>
            <a:ext cx="9144000" cy="817084"/>
            <a:chOff x="0" y="-144463"/>
            <a:chExt cx="9144000" cy="81708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"/>
              <a:ext cx="9144000" cy="67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Прямоугольник 11"/>
            <p:cNvSpPr/>
            <p:nvPr/>
          </p:nvSpPr>
          <p:spPr>
            <a:xfrm>
              <a:off x="7429520" y="0"/>
              <a:ext cx="1714480" cy="64291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AutoShape 4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AutoShape 6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AutoShape 8" descr="Картинки по запросу мгу логотип вектор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6" name="Picture 10" descr="http://toplogos.ru/images/logo-mgu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0117" y="0"/>
              <a:ext cx="651309" cy="6429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642910" y="642918"/>
            <a:ext cx="756126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0938" y="1290638"/>
            <a:ext cx="5983287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71604" y="1000108"/>
            <a:ext cx="5175250" cy="261937"/>
            <a:chOff x="924" y="1224"/>
            <a:chExt cx="3260" cy="397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924" y="1224"/>
              <a:ext cx="3260" cy="397"/>
              <a:chOff x="924" y="1224"/>
              <a:chExt cx="3260" cy="397"/>
            </a:xfrm>
          </p:grpSpPr>
          <p:sp>
            <p:nvSpPr>
              <p:cNvPr id="16410" name="Line 6"/>
              <p:cNvSpPr>
                <a:spLocks noChangeShapeType="1"/>
              </p:cNvSpPr>
              <p:nvPr/>
            </p:nvSpPr>
            <p:spPr bwMode="auto">
              <a:xfrm>
                <a:off x="924" y="1224"/>
                <a:ext cx="3260" cy="0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11" name="Line 7"/>
              <p:cNvSpPr>
                <a:spLocks noChangeShapeType="1"/>
              </p:cNvSpPr>
              <p:nvPr/>
            </p:nvSpPr>
            <p:spPr bwMode="auto">
              <a:xfrm>
                <a:off x="924" y="1224"/>
                <a:ext cx="0" cy="397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409" name="Line 8"/>
            <p:cNvSpPr>
              <a:spLocks noChangeShapeType="1"/>
            </p:cNvSpPr>
            <p:nvPr/>
          </p:nvSpPr>
          <p:spPr bwMode="auto">
            <a:xfrm>
              <a:off x="4184" y="1224"/>
              <a:ext cx="0" cy="397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3338492" y="679433"/>
            <a:ext cx="2498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mic Sans MS" pitchFamily="66" charset="0"/>
              </a:rPr>
              <a:t>Классический канал</a:t>
            </a:r>
            <a:endParaRPr lang="ru-RU" i="1">
              <a:latin typeface="Comic Sans MS" pitchFamily="66" charset="0"/>
            </a:endParaRPr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3282950" y="1250950"/>
            <a:ext cx="234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Comic Sans MS" pitchFamily="66" charset="0"/>
              </a:rPr>
              <a:t>Квантовый канал</a:t>
            </a:r>
            <a:endParaRPr lang="ru-RU" i="1">
              <a:latin typeface="Comic Sans MS" pitchFamily="66" charset="0"/>
            </a:endParaRP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622300" y="2792413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00101110101010001</a:t>
            </a:r>
            <a:endParaRPr lang="ru-RU" b="1">
              <a:latin typeface="Times New Roman" pitchFamily="18" charset="0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65100" y="3133725"/>
            <a:ext cx="3030538" cy="723900"/>
            <a:chOff x="172" y="2867"/>
            <a:chExt cx="1909" cy="456"/>
          </a:xfrm>
        </p:grpSpPr>
        <p:sp>
          <p:nvSpPr>
            <p:cNvPr id="16406" name="Text Box 13"/>
            <p:cNvSpPr txBox="1">
              <a:spLocks noChangeArrowheads="1"/>
            </p:cNvSpPr>
            <p:nvPr/>
          </p:nvSpPr>
          <p:spPr bwMode="auto">
            <a:xfrm>
              <a:off x="172" y="2957"/>
              <a:ext cx="190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>
                  <a:latin typeface="Comic Sans MS" pitchFamily="66" charset="0"/>
                </a:rPr>
                <a:t>Кодирование в</a:t>
              </a:r>
            </a:p>
            <a:p>
              <a:pPr algn="ctr"/>
              <a:r>
                <a:rPr lang="ru-RU" sz="1600" b="1">
                  <a:latin typeface="Comic Sans MS" pitchFamily="66" charset="0"/>
                </a:rPr>
                <a:t>неортогональных состояних</a:t>
              </a:r>
            </a:p>
          </p:txBody>
        </p:sp>
        <p:sp>
          <p:nvSpPr>
            <p:cNvPr id="16407" name="AutoShape 14"/>
            <p:cNvSpPr>
              <a:spLocks noChangeArrowheads="1"/>
            </p:cNvSpPr>
            <p:nvPr/>
          </p:nvSpPr>
          <p:spPr bwMode="auto">
            <a:xfrm>
              <a:off x="884" y="2867"/>
              <a:ext cx="221" cy="15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16393" name="Text Box 15"/>
          <p:cNvSpPr txBox="1">
            <a:spLocks noChangeArrowheads="1"/>
          </p:cNvSpPr>
          <p:nvPr/>
        </p:nvSpPr>
        <p:spPr bwMode="auto">
          <a:xfrm>
            <a:off x="1974822" y="158731"/>
            <a:ext cx="518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u="sng">
                <a:latin typeface="Comic Sans MS" pitchFamily="66" charset="0"/>
              </a:rPr>
              <a:t>Квантовое распределение ключа</a:t>
            </a:r>
          </a:p>
        </p:txBody>
      </p:sp>
      <p:sp>
        <p:nvSpPr>
          <p:cNvPr id="16394" name="Text Box 16"/>
          <p:cNvSpPr txBox="1">
            <a:spLocks noChangeArrowheads="1"/>
          </p:cNvSpPr>
          <p:nvPr/>
        </p:nvSpPr>
        <p:spPr bwMode="auto">
          <a:xfrm>
            <a:off x="5381625" y="2792413"/>
            <a:ext cx="3762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Comic Sans MS" pitchFamily="66" charset="0"/>
              </a:rPr>
              <a:t>Измерение в специальных базисах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762625" y="3138488"/>
            <a:ext cx="2012950" cy="525462"/>
            <a:chOff x="3602" y="2870"/>
            <a:chExt cx="1268" cy="331"/>
          </a:xfrm>
        </p:grpSpPr>
        <p:sp>
          <p:nvSpPr>
            <p:cNvPr id="16404" name="Text Box 18"/>
            <p:cNvSpPr txBox="1">
              <a:spLocks noChangeArrowheads="1"/>
            </p:cNvSpPr>
            <p:nvPr/>
          </p:nvSpPr>
          <p:spPr bwMode="auto">
            <a:xfrm>
              <a:off x="3602" y="2970"/>
              <a:ext cx="1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66FF33"/>
                  </a:solidFill>
                  <a:latin typeface="Times New Roman" pitchFamily="18" charset="0"/>
                </a:rPr>
                <a:t>0</a:t>
              </a:r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r>
                <a:rPr lang="en-US" b="1">
                  <a:solidFill>
                    <a:srgbClr val="66FF33"/>
                  </a:solidFill>
                  <a:latin typeface="Times New Roman" pitchFamily="18" charset="0"/>
                </a:rPr>
                <a:t>1</a:t>
              </a:r>
              <a:r>
                <a:rPr lang="en-US" b="1">
                  <a:solidFill>
                    <a:srgbClr val="FF0303"/>
                  </a:solidFill>
                  <a:latin typeface="Times New Roman" pitchFamily="18" charset="0"/>
                </a:rPr>
                <a:t>010</a:t>
              </a:r>
              <a:r>
                <a:rPr lang="en-US" b="1">
                  <a:solidFill>
                    <a:srgbClr val="66FF33"/>
                  </a:solidFill>
                  <a:latin typeface="Times New Roman" pitchFamily="18" charset="0"/>
                </a:rPr>
                <a:t>10</a:t>
              </a:r>
              <a:r>
                <a:rPr lang="en-US" b="1">
                  <a:solidFill>
                    <a:srgbClr val="FF0303"/>
                  </a:solidFill>
                  <a:latin typeface="Times New Roman" pitchFamily="18" charset="0"/>
                </a:rPr>
                <a:t>1</a:t>
              </a:r>
              <a:r>
                <a:rPr lang="en-US" b="1">
                  <a:solidFill>
                    <a:srgbClr val="66FF33"/>
                  </a:solidFill>
                  <a:latin typeface="Times New Roman" pitchFamily="18" charset="0"/>
                </a:rPr>
                <a:t>010</a:t>
              </a:r>
              <a:r>
                <a:rPr lang="en-US" b="1">
                  <a:solidFill>
                    <a:srgbClr val="FF0303"/>
                  </a:solidFill>
                  <a:latin typeface="Times New Roman" pitchFamily="18" charset="0"/>
                </a:rPr>
                <a:t>0</a:t>
              </a:r>
              <a:r>
                <a:rPr lang="en-US" b="1">
                  <a:solidFill>
                    <a:srgbClr val="66FF33"/>
                  </a:solidFill>
                  <a:latin typeface="Times New Roman" pitchFamily="18" charset="0"/>
                </a:rPr>
                <a:t>0</a:t>
              </a:r>
              <a:r>
                <a:rPr lang="en-US" b="1">
                  <a:solidFill>
                    <a:srgbClr val="FF0303"/>
                  </a:solidFill>
                  <a:latin typeface="Times New Roman" pitchFamily="18" charset="0"/>
                </a:rPr>
                <a:t>1</a:t>
              </a:r>
              <a:r>
                <a:rPr lang="en-US" b="1">
                  <a:solidFill>
                    <a:srgbClr val="66FF33"/>
                  </a:solidFill>
                  <a:latin typeface="Times New Roman" pitchFamily="18" charset="0"/>
                </a:rPr>
                <a:t>1</a:t>
              </a:r>
              <a:endParaRPr lang="ru-RU" b="1">
                <a:solidFill>
                  <a:srgbClr val="66FF33"/>
                </a:solidFill>
                <a:latin typeface="Times New Roman" pitchFamily="18" charset="0"/>
              </a:endParaRPr>
            </a:p>
          </p:txBody>
        </p:sp>
        <p:sp>
          <p:nvSpPr>
            <p:cNvPr id="16405" name="AutoShape 19"/>
            <p:cNvSpPr>
              <a:spLocks noChangeArrowheads="1"/>
            </p:cNvSpPr>
            <p:nvPr/>
          </p:nvSpPr>
          <p:spPr bwMode="auto">
            <a:xfrm>
              <a:off x="4175" y="2870"/>
              <a:ext cx="221" cy="15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5770563" y="3675063"/>
            <a:ext cx="2012950" cy="608012"/>
            <a:chOff x="3607" y="3208"/>
            <a:chExt cx="1268" cy="383"/>
          </a:xfrm>
        </p:grpSpPr>
        <p:sp>
          <p:nvSpPr>
            <p:cNvPr id="16402" name="Rectangle 21"/>
            <p:cNvSpPr>
              <a:spLocks noChangeArrowheads="1"/>
            </p:cNvSpPr>
            <p:nvPr/>
          </p:nvSpPr>
          <p:spPr bwMode="auto">
            <a:xfrm>
              <a:off x="3607" y="3360"/>
              <a:ext cx="1268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66FF33"/>
                  </a:solidFill>
                  <a:latin typeface="Times New Roman" pitchFamily="18" charset="0"/>
                </a:rPr>
                <a:t>0_1___10</a:t>
              </a:r>
              <a:r>
                <a:rPr lang="en-US" b="1">
                  <a:solidFill>
                    <a:srgbClr val="FF0303"/>
                  </a:solidFill>
                  <a:latin typeface="Times New Roman" pitchFamily="18" charset="0"/>
                </a:rPr>
                <a:t>_</a:t>
              </a:r>
              <a:r>
                <a:rPr lang="en-US" b="1">
                  <a:solidFill>
                    <a:srgbClr val="66FF33"/>
                  </a:solidFill>
                  <a:latin typeface="Times New Roman" pitchFamily="18" charset="0"/>
                </a:rPr>
                <a:t>010</a:t>
              </a:r>
              <a:r>
                <a:rPr lang="en-US" b="1">
                  <a:solidFill>
                    <a:srgbClr val="FF0303"/>
                  </a:solidFill>
                  <a:latin typeface="Times New Roman" pitchFamily="18" charset="0"/>
                </a:rPr>
                <a:t>_</a:t>
              </a:r>
              <a:r>
                <a:rPr lang="en-US" b="1">
                  <a:solidFill>
                    <a:srgbClr val="66FF33"/>
                  </a:solidFill>
                  <a:latin typeface="Times New Roman" pitchFamily="18" charset="0"/>
                </a:rPr>
                <a:t>0_1</a:t>
              </a:r>
              <a:endParaRPr lang="ru-RU" b="1">
                <a:solidFill>
                  <a:srgbClr val="66FF33"/>
                </a:solidFill>
                <a:latin typeface="Times New Roman" pitchFamily="18" charset="0"/>
              </a:endParaRPr>
            </a:p>
          </p:txBody>
        </p:sp>
        <p:sp>
          <p:nvSpPr>
            <p:cNvPr id="16403" name="AutoShape 22"/>
            <p:cNvSpPr>
              <a:spLocks noChangeArrowheads="1"/>
            </p:cNvSpPr>
            <p:nvPr/>
          </p:nvSpPr>
          <p:spPr bwMode="auto">
            <a:xfrm>
              <a:off x="4186" y="3208"/>
              <a:ext cx="188" cy="14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16397" name="Text Box 23"/>
          <p:cNvSpPr txBox="1">
            <a:spLocks noChangeArrowheads="1"/>
          </p:cNvSpPr>
          <p:nvPr/>
        </p:nvSpPr>
        <p:spPr bwMode="auto">
          <a:xfrm>
            <a:off x="400050" y="4256088"/>
            <a:ext cx="8758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>
                <a:solidFill>
                  <a:srgbClr val="FF0000"/>
                </a:solidFill>
                <a:latin typeface="Comic Sans MS" pitchFamily="66" charset="0"/>
              </a:rPr>
              <a:t>Современные системы КРК позволяют генерировать ключ с частотой</a:t>
            </a:r>
          </a:p>
          <a:p>
            <a:pPr algn="ctr"/>
            <a:r>
              <a:rPr lang="ru-RU" sz="2000">
                <a:solidFill>
                  <a:srgbClr val="FF0000"/>
                </a:solidFill>
                <a:latin typeface="Comic Sans MS" pitchFamily="66" charset="0"/>
              </a:rPr>
              <a:t>вплоть до 10</a:t>
            </a:r>
            <a:r>
              <a:rPr lang="ru-RU" sz="2000" baseline="3000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ru-RU" sz="2000">
                <a:solidFill>
                  <a:srgbClr val="FF0000"/>
                </a:solidFill>
                <a:latin typeface="Comic Sans MS" pitchFamily="66" charset="0"/>
              </a:rPr>
              <a:t>/сек при длине квантового канала около 60 км в ВОЛС</a:t>
            </a:r>
            <a:r>
              <a:rPr lang="ru-RU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398" name="Text Box 24"/>
          <p:cNvSpPr txBox="1">
            <a:spLocks noChangeArrowheads="1"/>
          </p:cNvSpPr>
          <p:nvPr/>
        </p:nvSpPr>
        <p:spPr bwMode="auto">
          <a:xfrm>
            <a:off x="890588" y="5080000"/>
            <a:ext cx="790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u="sng">
                <a:solidFill>
                  <a:schemeClr val="accent2"/>
                </a:solidFill>
                <a:latin typeface="Comic Sans MS" pitchFamily="66" charset="0"/>
              </a:rPr>
              <a:t>Основные преграды для увеличения скорости и расстояния:</a:t>
            </a:r>
          </a:p>
        </p:txBody>
      </p:sp>
      <p:sp>
        <p:nvSpPr>
          <p:cNvPr id="16399" name="Text Box 25"/>
          <p:cNvSpPr txBox="1">
            <a:spLocks noChangeArrowheads="1"/>
          </p:cNvSpPr>
          <p:nvPr/>
        </p:nvSpPr>
        <p:spPr bwMode="auto">
          <a:xfrm>
            <a:off x="307975" y="5621338"/>
            <a:ext cx="829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mic Sans MS" pitchFamily="66" charset="0"/>
              </a:rPr>
              <a:t>1. Потери в квантовом канале (0.2дБ/км в ВОЛС, рассеяние в атмосфере)</a:t>
            </a:r>
          </a:p>
        </p:txBody>
      </p:sp>
      <p:sp>
        <p:nvSpPr>
          <p:cNvPr id="16400" name="Text Box 26"/>
          <p:cNvSpPr txBox="1">
            <a:spLocks noChangeArrowheads="1"/>
          </p:cNvSpPr>
          <p:nvPr/>
        </p:nvSpPr>
        <p:spPr bwMode="auto">
          <a:xfrm>
            <a:off x="125413" y="6076950"/>
            <a:ext cx="9018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mic Sans MS" pitchFamily="66" charset="0"/>
              </a:rPr>
              <a:t>2. Темновые шумы однофотонных детекторов (особенно в диапазоне 1.55 мкм)</a:t>
            </a:r>
          </a:p>
        </p:txBody>
      </p:sp>
      <p:sp>
        <p:nvSpPr>
          <p:cNvPr id="16401" name="Text Box 27"/>
          <p:cNvSpPr txBox="1">
            <a:spLocks noChangeArrowheads="1"/>
          </p:cNvSpPr>
          <p:nvPr/>
        </p:nvSpPr>
        <p:spPr bwMode="auto">
          <a:xfrm>
            <a:off x="782638" y="6491288"/>
            <a:ext cx="7048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mic Sans MS" pitchFamily="66" charset="0"/>
              </a:rPr>
              <a:t>3. Нет скоростных «хардовых» генераторов случайных чисел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5fFUKdCkWmn7IWF4VS1Q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1460</Words>
  <Application>Microsoft Office PowerPoint</Application>
  <PresentationFormat>Экран (4:3)</PresentationFormat>
  <Paragraphs>275</Paragraphs>
  <Slides>50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3" baseType="lpstr">
      <vt:lpstr>Тема Office</vt:lpstr>
      <vt:lpstr>Equation</vt:lpstr>
      <vt:lpstr>Точечный рисунок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Seregei Kulik</dc:creator>
  <cp:lastModifiedBy>Seregei Kulik</cp:lastModifiedBy>
  <cp:revision>114</cp:revision>
  <dcterms:created xsi:type="dcterms:W3CDTF">2014-07-10T05:52:09Z</dcterms:created>
  <dcterms:modified xsi:type="dcterms:W3CDTF">2016-07-01T07:51:29Z</dcterms:modified>
</cp:coreProperties>
</file>