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9"/>
  </p:notesMasterIdLst>
  <p:handoutMasterIdLst>
    <p:handoutMasterId r:id="rId60"/>
  </p:handoutMasterIdLst>
  <p:sldIdLst>
    <p:sldId id="351" r:id="rId3"/>
    <p:sldId id="276" r:id="rId4"/>
    <p:sldId id="1125" r:id="rId5"/>
    <p:sldId id="379" r:id="rId6"/>
    <p:sldId id="380" r:id="rId7"/>
    <p:sldId id="381" r:id="rId8"/>
    <p:sldId id="382" r:id="rId9"/>
    <p:sldId id="383" r:id="rId10"/>
    <p:sldId id="273" r:id="rId11"/>
    <p:sldId id="272" r:id="rId12"/>
    <p:sldId id="336" r:id="rId13"/>
    <p:sldId id="386" r:id="rId14"/>
    <p:sldId id="785" r:id="rId15"/>
    <p:sldId id="486" r:id="rId16"/>
    <p:sldId id="387" r:id="rId17"/>
    <p:sldId id="853" r:id="rId18"/>
    <p:sldId id="1127" r:id="rId19"/>
    <p:sldId id="577" r:id="rId20"/>
    <p:sldId id="936" r:id="rId21"/>
    <p:sldId id="325" r:id="rId22"/>
    <p:sldId id="405" r:id="rId23"/>
    <p:sldId id="469" r:id="rId24"/>
    <p:sldId id="389" r:id="rId25"/>
    <p:sldId id="1110" r:id="rId26"/>
    <p:sldId id="1111" r:id="rId27"/>
    <p:sldId id="1112" r:id="rId28"/>
    <p:sldId id="1113" r:id="rId29"/>
    <p:sldId id="390" r:id="rId30"/>
    <p:sldId id="391" r:id="rId31"/>
    <p:sldId id="914" r:id="rId32"/>
    <p:sldId id="392" r:id="rId33"/>
    <p:sldId id="393" r:id="rId34"/>
    <p:sldId id="394" r:id="rId35"/>
    <p:sldId id="396" r:id="rId36"/>
    <p:sldId id="913" r:id="rId37"/>
    <p:sldId id="395" r:id="rId38"/>
    <p:sldId id="906" r:id="rId39"/>
    <p:sldId id="532" r:id="rId40"/>
    <p:sldId id="554" r:id="rId41"/>
    <p:sldId id="918" r:id="rId42"/>
    <p:sldId id="286" r:id="rId43"/>
    <p:sldId id="919" r:id="rId44"/>
    <p:sldId id="764" r:id="rId45"/>
    <p:sldId id="765" r:id="rId46"/>
    <p:sldId id="766" r:id="rId47"/>
    <p:sldId id="731" r:id="rId48"/>
    <p:sldId id="1122" r:id="rId49"/>
    <p:sldId id="1123" r:id="rId50"/>
    <p:sldId id="1124" r:id="rId51"/>
    <p:sldId id="398" r:id="rId52"/>
    <p:sldId id="399" r:id="rId53"/>
    <p:sldId id="312" r:id="rId54"/>
    <p:sldId id="1105" r:id="rId55"/>
    <p:sldId id="937" r:id="rId56"/>
    <p:sldId id="1126" r:id="rId57"/>
    <p:sldId id="357" r:id="rId5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8301FD7-8DA5-4589-BB6E-8FB23BB79E13}">
          <p14:sldIdLst>
            <p14:sldId id="351"/>
          </p14:sldIdLst>
        </p14:section>
        <p14:section name="Раздел без заголовка" id="{CE04A99B-FA50-4603-8356-457477A08E0B}">
          <p14:sldIdLst>
            <p14:sldId id="276"/>
            <p14:sldId id="1125"/>
            <p14:sldId id="379"/>
            <p14:sldId id="380"/>
            <p14:sldId id="381"/>
            <p14:sldId id="382"/>
            <p14:sldId id="383"/>
            <p14:sldId id="273"/>
            <p14:sldId id="272"/>
            <p14:sldId id="336"/>
            <p14:sldId id="386"/>
            <p14:sldId id="785"/>
            <p14:sldId id="486"/>
            <p14:sldId id="387"/>
            <p14:sldId id="853"/>
            <p14:sldId id="1127"/>
            <p14:sldId id="577"/>
            <p14:sldId id="936"/>
            <p14:sldId id="325"/>
            <p14:sldId id="405"/>
            <p14:sldId id="469"/>
            <p14:sldId id="389"/>
            <p14:sldId id="1110"/>
            <p14:sldId id="1111"/>
            <p14:sldId id="1112"/>
            <p14:sldId id="1113"/>
            <p14:sldId id="390"/>
            <p14:sldId id="391"/>
            <p14:sldId id="914"/>
            <p14:sldId id="392"/>
            <p14:sldId id="393"/>
            <p14:sldId id="394"/>
            <p14:sldId id="396"/>
            <p14:sldId id="913"/>
            <p14:sldId id="395"/>
            <p14:sldId id="906"/>
            <p14:sldId id="532"/>
            <p14:sldId id="554"/>
            <p14:sldId id="918"/>
            <p14:sldId id="286"/>
            <p14:sldId id="919"/>
            <p14:sldId id="764"/>
            <p14:sldId id="765"/>
            <p14:sldId id="766"/>
            <p14:sldId id="731"/>
            <p14:sldId id="1122"/>
            <p14:sldId id="1123"/>
            <p14:sldId id="1124"/>
            <p14:sldId id="398"/>
            <p14:sldId id="399"/>
            <p14:sldId id="312"/>
            <p14:sldId id="1105"/>
            <p14:sldId id="937"/>
            <p14:sldId id="1126"/>
            <p14:sldId id="3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5EF"/>
    <a:srgbClr val="48C09D"/>
    <a:srgbClr val="185CAC"/>
    <a:srgbClr val="FFFFFF"/>
    <a:srgbClr val="1D4459"/>
    <a:srgbClr val="A7EA52"/>
    <a:srgbClr val="C8DEF7"/>
    <a:srgbClr val="F2F2F2"/>
    <a:srgbClr val="46C896"/>
    <a:srgbClr val="FAF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5" autoAdjust="0"/>
    <p:restoredTop sz="96357" autoAdjust="0"/>
  </p:normalViewPr>
  <p:slideViewPr>
    <p:cSldViewPr snapToGrid="0" showGuides="1">
      <p:cViewPr varScale="1">
        <p:scale>
          <a:sx n="85" d="100"/>
          <a:sy n="85" d="100"/>
        </p:scale>
        <p:origin x="499" y="48"/>
      </p:cViewPr>
      <p:guideLst>
        <p:guide orient="horz" pos="2160"/>
        <p:guide pos="379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40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B:\Publications\DAN%202019\displ_y_v6.xlsx" TargetMode="External"/><Relationship Id="rId1" Type="http://schemas.openxmlformats.org/officeDocument/2006/relationships/image" Target="../media/image119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839771707126473E-2"/>
          <c:y val="3.2246220081141525E-3"/>
          <c:w val="0.74461640977013988"/>
          <c:h val="0.83501049287177453"/>
        </c:manualLayout>
      </c:layout>
      <c:scatterChart>
        <c:scatterStyle val="smoothMarker"/>
        <c:varyColors val="0"/>
        <c:ser>
          <c:idx val="1"/>
          <c:order val="0"/>
          <c:tx>
            <c:strRef>
              <c:f>displ_y_o2!$E$1</c:f>
              <c:strCache>
                <c:ptCount val="1"/>
                <c:pt idx="0">
                  <c:v>Displacement_nl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displ_y_o2!$A$2:$A$452</c:f>
              <c:numCache>
                <c:formatCode>General</c:formatCode>
                <c:ptCount val="451"/>
                <c:pt idx="0">
                  <c:v>-2.2499999999999999E-2</c:v>
                </c:pt>
                <c:pt idx="1">
                  <c:v>-2.24E-2</c:v>
                </c:pt>
                <c:pt idx="2">
                  <c:v>-2.23E-2</c:v>
                </c:pt>
                <c:pt idx="3">
                  <c:v>-2.2200000000000001E-2</c:v>
                </c:pt>
                <c:pt idx="4">
                  <c:v>-2.2100000000000002E-2</c:v>
                </c:pt>
                <c:pt idx="5">
                  <c:v>-2.1999999999999999E-2</c:v>
                </c:pt>
                <c:pt idx="6">
                  <c:v>-2.1899999999999999E-2</c:v>
                </c:pt>
                <c:pt idx="7">
                  <c:v>-2.18E-2</c:v>
                </c:pt>
                <c:pt idx="8">
                  <c:v>-2.1700000000000001E-2</c:v>
                </c:pt>
                <c:pt idx="9">
                  <c:v>-2.1600000000000001E-2</c:v>
                </c:pt>
                <c:pt idx="10">
                  <c:v>-2.1499999999999998E-2</c:v>
                </c:pt>
                <c:pt idx="11">
                  <c:v>-2.1399999999999999E-2</c:v>
                </c:pt>
                <c:pt idx="12">
                  <c:v>-2.1299999999999999E-2</c:v>
                </c:pt>
                <c:pt idx="13">
                  <c:v>-2.12E-2</c:v>
                </c:pt>
                <c:pt idx="14">
                  <c:v>-2.1100000000000001E-2</c:v>
                </c:pt>
                <c:pt idx="15">
                  <c:v>-2.1000000000000001E-2</c:v>
                </c:pt>
                <c:pt idx="16">
                  <c:v>-2.0899999999999998E-2</c:v>
                </c:pt>
                <c:pt idx="17">
                  <c:v>-2.0799999999999999E-2</c:v>
                </c:pt>
                <c:pt idx="18">
                  <c:v>-2.07E-2</c:v>
                </c:pt>
                <c:pt idx="19">
                  <c:v>-2.06E-2</c:v>
                </c:pt>
                <c:pt idx="20">
                  <c:v>-2.0500000000000001E-2</c:v>
                </c:pt>
                <c:pt idx="21">
                  <c:v>-2.0400000000000001E-2</c:v>
                </c:pt>
                <c:pt idx="22">
                  <c:v>-2.0299999999999999E-2</c:v>
                </c:pt>
                <c:pt idx="23">
                  <c:v>-2.0199999999999999E-2</c:v>
                </c:pt>
                <c:pt idx="24">
                  <c:v>-2.01E-2</c:v>
                </c:pt>
                <c:pt idx="25">
                  <c:v>-0.02</c:v>
                </c:pt>
                <c:pt idx="26">
                  <c:v>-1.9900000000000001E-2</c:v>
                </c:pt>
                <c:pt idx="27">
                  <c:v>-1.9800000000000002E-2</c:v>
                </c:pt>
                <c:pt idx="28">
                  <c:v>-1.9699999999999999E-2</c:v>
                </c:pt>
                <c:pt idx="29">
                  <c:v>-1.9599999999999999E-2</c:v>
                </c:pt>
                <c:pt idx="30">
                  <c:v>-1.95E-2</c:v>
                </c:pt>
                <c:pt idx="31">
                  <c:v>-1.9400000000000001E-2</c:v>
                </c:pt>
                <c:pt idx="32">
                  <c:v>-1.9300000000000001E-2</c:v>
                </c:pt>
                <c:pt idx="33">
                  <c:v>-1.9199999999999998E-2</c:v>
                </c:pt>
                <c:pt idx="34">
                  <c:v>-1.9099999999999999E-2</c:v>
                </c:pt>
                <c:pt idx="35">
                  <c:v>-1.9E-2</c:v>
                </c:pt>
                <c:pt idx="36">
                  <c:v>-1.89E-2</c:v>
                </c:pt>
                <c:pt idx="37">
                  <c:v>-1.8800000000000001E-2</c:v>
                </c:pt>
                <c:pt idx="38">
                  <c:v>-1.8700000000000001E-2</c:v>
                </c:pt>
                <c:pt idx="39">
                  <c:v>-1.8599999999999998E-2</c:v>
                </c:pt>
                <c:pt idx="40">
                  <c:v>-1.8499999999999999E-2</c:v>
                </c:pt>
                <c:pt idx="41">
                  <c:v>-1.84E-2</c:v>
                </c:pt>
                <c:pt idx="42">
                  <c:v>-1.83E-2</c:v>
                </c:pt>
                <c:pt idx="43">
                  <c:v>-1.8200000000000001E-2</c:v>
                </c:pt>
                <c:pt idx="44">
                  <c:v>-1.8100000000000002E-2</c:v>
                </c:pt>
                <c:pt idx="45">
                  <c:v>-1.7999999999999999E-2</c:v>
                </c:pt>
                <c:pt idx="46">
                  <c:v>-1.7899999999999999E-2</c:v>
                </c:pt>
                <c:pt idx="47">
                  <c:v>-1.78E-2</c:v>
                </c:pt>
                <c:pt idx="48">
                  <c:v>-1.77E-2</c:v>
                </c:pt>
                <c:pt idx="49">
                  <c:v>-1.7600000000000001E-2</c:v>
                </c:pt>
                <c:pt idx="50">
                  <c:v>-1.7500000000000002E-2</c:v>
                </c:pt>
                <c:pt idx="51">
                  <c:v>-1.7399999999999999E-2</c:v>
                </c:pt>
                <c:pt idx="52">
                  <c:v>-1.7299999999999999E-2</c:v>
                </c:pt>
                <c:pt idx="53">
                  <c:v>-1.72E-2</c:v>
                </c:pt>
                <c:pt idx="54">
                  <c:v>-1.7100000000000001E-2</c:v>
                </c:pt>
                <c:pt idx="55">
                  <c:v>-1.7000000000000001E-2</c:v>
                </c:pt>
                <c:pt idx="56">
                  <c:v>-1.6899999999999998E-2</c:v>
                </c:pt>
                <c:pt idx="57">
                  <c:v>-1.6799999999999999E-2</c:v>
                </c:pt>
                <c:pt idx="58">
                  <c:v>-1.67E-2</c:v>
                </c:pt>
                <c:pt idx="59">
                  <c:v>-1.66E-2</c:v>
                </c:pt>
                <c:pt idx="60">
                  <c:v>-1.6500000000000001E-2</c:v>
                </c:pt>
                <c:pt idx="61">
                  <c:v>-1.6400000000000001E-2</c:v>
                </c:pt>
                <c:pt idx="62">
                  <c:v>-1.6299999999999999E-2</c:v>
                </c:pt>
                <c:pt idx="63">
                  <c:v>-1.6199999999999999E-2</c:v>
                </c:pt>
                <c:pt idx="64">
                  <c:v>-1.61E-2</c:v>
                </c:pt>
                <c:pt idx="65">
                  <c:v>-1.6E-2</c:v>
                </c:pt>
                <c:pt idx="66">
                  <c:v>-1.5900000000000001E-2</c:v>
                </c:pt>
                <c:pt idx="67">
                  <c:v>-1.5800000000000002E-2</c:v>
                </c:pt>
                <c:pt idx="68">
                  <c:v>-1.5699999999999999E-2</c:v>
                </c:pt>
                <c:pt idx="69">
                  <c:v>-1.5599999999999999E-2</c:v>
                </c:pt>
                <c:pt idx="70">
                  <c:v>-1.55E-2</c:v>
                </c:pt>
                <c:pt idx="71">
                  <c:v>-1.54E-2</c:v>
                </c:pt>
                <c:pt idx="72">
                  <c:v>-1.5299999999999999E-2</c:v>
                </c:pt>
                <c:pt idx="73">
                  <c:v>-1.52E-2</c:v>
                </c:pt>
                <c:pt idx="74">
                  <c:v>-1.5100000000000001E-2</c:v>
                </c:pt>
                <c:pt idx="75">
                  <c:v>-1.4999999999999999E-2</c:v>
                </c:pt>
                <c:pt idx="76">
                  <c:v>-1.49E-2</c:v>
                </c:pt>
                <c:pt idx="77">
                  <c:v>-1.4800000000000001E-2</c:v>
                </c:pt>
                <c:pt idx="78">
                  <c:v>-1.47E-2</c:v>
                </c:pt>
                <c:pt idx="79">
                  <c:v>-1.46E-2</c:v>
                </c:pt>
                <c:pt idx="80">
                  <c:v>-1.4500000000000001E-2</c:v>
                </c:pt>
                <c:pt idx="81">
                  <c:v>-1.44E-2</c:v>
                </c:pt>
                <c:pt idx="82">
                  <c:v>-1.43E-2</c:v>
                </c:pt>
                <c:pt idx="83">
                  <c:v>-1.4200000000000001E-2</c:v>
                </c:pt>
                <c:pt idx="84">
                  <c:v>-1.41E-2</c:v>
                </c:pt>
                <c:pt idx="85">
                  <c:v>-1.4E-2</c:v>
                </c:pt>
                <c:pt idx="86">
                  <c:v>-1.3899999999999999E-2</c:v>
                </c:pt>
                <c:pt idx="87">
                  <c:v>-1.38E-2</c:v>
                </c:pt>
                <c:pt idx="88">
                  <c:v>-1.37E-2</c:v>
                </c:pt>
                <c:pt idx="89">
                  <c:v>-1.3599999999999999E-2</c:v>
                </c:pt>
                <c:pt idx="90">
                  <c:v>-1.35E-2</c:v>
                </c:pt>
                <c:pt idx="91">
                  <c:v>-1.34E-2</c:v>
                </c:pt>
                <c:pt idx="92">
                  <c:v>-1.3299999999999999E-2</c:v>
                </c:pt>
                <c:pt idx="93">
                  <c:v>-1.32E-2</c:v>
                </c:pt>
                <c:pt idx="94">
                  <c:v>-1.3100000000000001E-2</c:v>
                </c:pt>
                <c:pt idx="95">
                  <c:v>-1.2999999999999999E-2</c:v>
                </c:pt>
                <c:pt idx="96">
                  <c:v>-1.29E-2</c:v>
                </c:pt>
                <c:pt idx="97">
                  <c:v>-1.2800000000000001E-2</c:v>
                </c:pt>
                <c:pt idx="98">
                  <c:v>-1.2699999999999999E-2</c:v>
                </c:pt>
                <c:pt idx="99">
                  <c:v>-1.26E-2</c:v>
                </c:pt>
                <c:pt idx="100">
                  <c:v>-1.2500000000000001E-2</c:v>
                </c:pt>
                <c:pt idx="101">
                  <c:v>-1.24E-2</c:v>
                </c:pt>
                <c:pt idx="102">
                  <c:v>-1.23E-2</c:v>
                </c:pt>
                <c:pt idx="103">
                  <c:v>-1.2200000000000001E-2</c:v>
                </c:pt>
                <c:pt idx="104">
                  <c:v>-1.21E-2</c:v>
                </c:pt>
                <c:pt idx="105">
                  <c:v>-1.2E-2</c:v>
                </c:pt>
                <c:pt idx="106">
                  <c:v>-1.1900000000000001E-2</c:v>
                </c:pt>
                <c:pt idx="107">
                  <c:v>-1.18E-2</c:v>
                </c:pt>
                <c:pt idx="108">
                  <c:v>-1.17E-2</c:v>
                </c:pt>
                <c:pt idx="109">
                  <c:v>-1.1599999999999999E-2</c:v>
                </c:pt>
                <c:pt idx="110">
                  <c:v>-1.15E-2</c:v>
                </c:pt>
                <c:pt idx="111">
                  <c:v>-1.14E-2</c:v>
                </c:pt>
                <c:pt idx="112">
                  <c:v>-1.1299999999999999E-2</c:v>
                </c:pt>
                <c:pt idx="113">
                  <c:v>-1.12E-2</c:v>
                </c:pt>
                <c:pt idx="114">
                  <c:v>-1.11E-2</c:v>
                </c:pt>
                <c:pt idx="115">
                  <c:v>-1.0999999999999999E-2</c:v>
                </c:pt>
                <c:pt idx="116">
                  <c:v>-1.09E-2</c:v>
                </c:pt>
                <c:pt idx="117">
                  <c:v>-1.0800000000000001E-2</c:v>
                </c:pt>
                <c:pt idx="118">
                  <c:v>-1.0699999999999999E-2</c:v>
                </c:pt>
                <c:pt idx="119">
                  <c:v>-1.06E-2</c:v>
                </c:pt>
                <c:pt idx="120">
                  <c:v>-1.0500000000000001E-2</c:v>
                </c:pt>
                <c:pt idx="121">
                  <c:v>-1.04E-2</c:v>
                </c:pt>
                <c:pt idx="122">
                  <c:v>-1.03E-2</c:v>
                </c:pt>
                <c:pt idx="123">
                  <c:v>-1.0200000000000001E-2</c:v>
                </c:pt>
                <c:pt idx="124">
                  <c:v>-1.01E-2</c:v>
                </c:pt>
                <c:pt idx="125">
                  <c:v>-0.01</c:v>
                </c:pt>
                <c:pt idx="126">
                  <c:v>-9.9000000000000008E-3</c:v>
                </c:pt>
                <c:pt idx="127">
                  <c:v>-9.7999999999999997E-3</c:v>
                </c:pt>
                <c:pt idx="128">
                  <c:v>-9.7000000000000003E-3</c:v>
                </c:pt>
                <c:pt idx="129">
                  <c:v>-9.5999999999999992E-3</c:v>
                </c:pt>
                <c:pt idx="130">
                  <c:v>-9.4999999999999998E-3</c:v>
                </c:pt>
                <c:pt idx="131">
                  <c:v>-9.4000000000000004E-3</c:v>
                </c:pt>
                <c:pt idx="132">
                  <c:v>-9.2999999999999992E-3</c:v>
                </c:pt>
                <c:pt idx="133">
                  <c:v>-9.1999999999999998E-3</c:v>
                </c:pt>
                <c:pt idx="134">
                  <c:v>-9.1000000000000004E-3</c:v>
                </c:pt>
                <c:pt idx="135">
                  <c:v>-8.9999999999999993E-3</c:v>
                </c:pt>
                <c:pt idx="136">
                  <c:v>-8.8999999999999999E-3</c:v>
                </c:pt>
                <c:pt idx="137">
                  <c:v>-8.8000000000000005E-3</c:v>
                </c:pt>
                <c:pt idx="138">
                  <c:v>-8.6999999999999994E-3</c:v>
                </c:pt>
                <c:pt idx="139">
                  <c:v>-8.6E-3</c:v>
                </c:pt>
                <c:pt idx="140">
                  <c:v>-8.5000000000000006E-3</c:v>
                </c:pt>
                <c:pt idx="141">
                  <c:v>-8.3999999999999995E-3</c:v>
                </c:pt>
                <c:pt idx="142">
                  <c:v>-8.3000000000000001E-3</c:v>
                </c:pt>
                <c:pt idx="143">
                  <c:v>-8.2000000000000007E-3</c:v>
                </c:pt>
                <c:pt idx="144">
                  <c:v>-8.0999999999999996E-3</c:v>
                </c:pt>
                <c:pt idx="145">
                  <c:v>-8.0000000000000002E-3</c:v>
                </c:pt>
                <c:pt idx="146">
                  <c:v>-7.9000000000000008E-3</c:v>
                </c:pt>
                <c:pt idx="147">
                  <c:v>-7.7999999999999996E-3</c:v>
                </c:pt>
                <c:pt idx="148">
                  <c:v>-7.7000000000000002E-3</c:v>
                </c:pt>
                <c:pt idx="149">
                  <c:v>-7.6E-3</c:v>
                </c:pt>
                <c:pt idx="150">
                  <c:v>-7.4999999999999997E-3</c:v>
                </c:pt>
                <c:pt idx="151">
                  <c:v>-7.4000000000000003E-3</c:v>
                </c:pt>
                <c:pt idx="152">
                  <c:v>-7.3000000000000001E-3</c:v>
                </c:pt>
                <c:pt idx="153">
                  <c:v>-7.1999999999999998E-3</c:v>
                </c:pt>
                <c:pt idx="154">
                  <c:v>-7.1000000000000004E-3</c:v>
                </c:pt>
                <c:pt idx="155">
                  <c:v>-7.0000000000000001E-3</c:v>
                </c:pt>
                <c:pt idx="156">
                  <c:v>-6.8999999999999999E-3</c:v>
                </c:pt>
                <c:pt idx="157">
                  <c:v>-6.7999999999999996E-3</c:v>
                </c:pt>
                <c:pt idx="158">
                  <c:v>-6.7000000000000002E-3</c:v>
                </c:pt>
                <c:pt idx="159">
                  <c:v>-6.6E-3</c:v>
                </c:pt>
                <c:pt idx="160">
                  <c:v>-6.4999999999999997E-3</c:v>
                </c:pt>
                <c:pt idx="161">
                  <c:v>-6.4000000000000003E-3</c:v>
                </c:pt>
                <c:pt idx="162">
                  <c:v>-6.3E-3</c:v>
                </c:pt>
                <c:pt idx="163">
                  <c:v>-6.1999999999999998E-3</c:v>
                </c:pt>
                <c:pt idx="164">
                  <c:v>-6.1000000000000004E-3</c:v>
                </c:pt>
                <c:pt idx="165">
                  <c:v>-6.0000000000000001E-3</c:v>
                </c:pt>
                <c:pt idx="166">
                  <c:v>-5.8999999999999999E-3</c:v>
                </c:pt>
                <c:pt idx="167">
                  <c:v>-5.7999999999999996E-3</c:v>
                </c:pt>
                <c:pt idx="168">
                  <c:v>-5.7000000000000002E-3</c:v>
                </c:pt>
                <c:pt idx="169">
                  <c:v>-5.5999999999999999E-3</c:v>
                </c:pt>
                <c:pt idx="170">
                  <c:v>-5.4999999999999997E-3</c:v>
                </c:pt>
                <c:pt idx="171">
                  <c:v>-5.4000000000000003E-3</c:v>
                </c:pt>
                <c:pt idx="172">
                  <c:v>-5.3E-3</c:v>
                </c:pt>
                <c:pt idx="173">
                  <c:v>-5.1999999999999998E-3</c:v>
                </c:pt>
                <c:pt idx="174">
                  <c:v>-5.1000000000000004E-3</c:v>
                </c:pt>
                <c:pt idx="175">
                  <c:v>-5.0000000000000001E-3</c:v>
                </c:pt>
                <c:pt idx="176">
                  <c:v>-4.8999999999999998E-3</c:v>
                </c:pt>
                <c:pt idx="177">
                  <c:v>-4.7999999999999996E-3</c:v>
                </c:pt>
                <c:pt idx="178">
                  <c:v>-4.7000000000000002E-3</c:v>
                </c:pt>
                <c:pt idx="179">
                  <c:v>-4.5999999999999999E-3</c:v>
                </c:pt>
                <c:pt idx="180">
                  <c:v>-4.4999999999999997E-3</c:v>
                </c:pt>
                <c:pt idx="181">
                  <c:v>-4.4000000000000003E-3</c:v>
                </c:pt>
                <c:pt idx="182">
                  <c:v>-4.3E-3</c:v>
                </c:pt>
                <c:pt idx="183">
                  <c:v>-4.1999999999999997E-3</c:v>
                </c:pt>
                <c:pt idx="184">
                  <c:v>-4.1000000000000003E-3</c:v>
                </c:pt>
                <c:pt idx="185">
                  <c:v>-4.0000000000000001E-3</c:v>
                </c:pt>
                <c:pt idx="186">
                  <c:v>-3.8999999999999998E-3</c:v>
                </c:pt>
                <c:pt idx="187">
                  <c:v>-3.8E-3</c:v>
                </c:pt>
                <c:pt idx="188">
                  <c:v>-3.7000000000000002E-3</c:v>
                </c:pt>
                <c:pt idx="189">
                  <c:v>-3.5999999999999999E-3</c:v>
                </c:pt>
                <c:pt idx="190">
                  <c:v>-3.5000000000000001E-3</c:v>
                </c:pt>
                <c:pt idx="191">
                  <c:v>-3.3999999999999998E-3</c:v>
                </c:pt>
                <c:pt idx="192">
                  <c:v>-3.3E-3</c:v>
                </c:pt>
                <c:pt idx="193">
                  <c:v>-3.2000000000000002E-3</c:v>
                </c:pt>
                <c:pt idx="194">
                  <c:v>-3.0999999999999999E-3</c:v>
                </c:pt>
                <c:pt idx="195">
                  <c:v>-3.0000000000000001E-3</c:v>
                </c:pt>
                <c:pt idx="196">
                  <c:v>-2.8999999999999998E-3</c:v>
                </c:pt>
                <c:pt idx="197">
                  <c:v>-2.8E-3</c:v>
                </c:pt>
                <c:pt idx="198">
                  <c:v>-2.7000000000000001E-3</c:v>
                </c:pt>
                <c:pt idx="199">
                  <c:v>-2.5999999999999999E-3</c:v>
                </c:pt>
                <c:pt idx="200">
                  <c:v>-2.5000000000000001E-3</c:v>
                </c:pt>
                <c:pt idx="201">
                  <c:v>-2.3999999999999998E-3</c:v>
                </c:pt>
                <c:pt idx="202">
                  <c:v>-2.3E-3</c:v>
                </c:pt>
                <c:pt idx="203">
                  <c:v>-2.2000000000000001E-3</c:v>
                </c:pt>
                <c:pt idx="204">
                  <c:v>-2.0999999999999999E-3</c:v>
                </c:pt>
                <c:pt idx="205">
                  <c:v>-2E-3</c:v>
                </c:pt>
                <c:pt idx="206">
                  <c:v>-1.9E-3</c:v>
                </c:pt>
                <c:pt idx="207">
                  <c:v>-1.8E-3</c:v>
                </c:pt>
                <c:pt idx="208">
                  <c:v>-1.6999999999999999E-3</c:v>
                </c:pt>
                <c:pt idx="209">
                  <c:v>-1.6000000000000001E-3</c:v>
                </c:pt>
                <c:pt idx="210">
                  <c:v>-1.5E-3</c:v>
                </c:pt>
                <c:pt idx="211">
                  <c:v>-1.4E-3</c:v>
                </c:pt>
                <c:pt idx="212">
                  <c:v>-1.2999999999999999E-3</c:v>
                </c:pt>
                <c:pt idx="213">
                  <c:v>-1.1999999999999999E-3</c:v>
                </c:pt>
                <c:pt idx="214">
                  <c:v>-1.1000000000000001E-3</c:v>
                </c:pt>
                <c:pt idx="215">
                  <c:v>-1E-3</c:v>
                </c:pt>
                <c:pt idx="216">
                  <c:v>-8.9999999999999998E-4</c:v>
                </c:pt>
                <c:pt idx="217">
                  <c:v>-8.0000000000000004E-4</c:v>
                </c:pt>
                <c:pt idx="218">
                  <c:v>-6.9999999999999999E-4</c:v>
                </c:pt>
                <c:pt idx="219">
                  <c:v>-5.9999999999999995E-4</c:v>
                </c:pt>
                <c:pt idx="220">
                  <c:v>-5.0000000000000001E-4</c:v>
                </c:pt>
                <c:pt idx="221">
                  <c:v>-4.0000000000000002E-4</c:v>
                </c:pt>
                <c:pt idx="222">
                  <c:v>-2.9999999999999997E-4</c:v>
                </c:pt>
                <c:pt idx="223">
                  <c:v>-2.0000000000000001E-4</c:v>
                </c:pt>
                <c:pt idx="224">
                  <c:v>-1E-4</c:v>
                </c:pt>
                <c:pt idx="225">
                  <c:v>0</c:v>
                </c:pt>
                <c:pt idx="226">
                  <c:v>1E-4</c:v>
                </c:pt>
                <c:pt idx="227">
                  <c:v>2.0000000000000001E-4</c:v>
                </c:pt>
                <c:pt idx="228">
                  <c:v>2.9999999999999997E-4</c:v>
                </c:pt>
                <c:pt idx="229">
                  <c:v>4.0000000000000002E-4</c:v>
                </c:pt>
                <c:pt idx="230">
                  <c:v>5.0000000000000001E-4</c:v>
                </c:pt>
                <c:pt idx="231">
                  <c:v>5.9999999999999995E-4</c:v>
                </c:pt>
                <c:pt idx="232">
                  <c:v>6.9999999999999999E-4</c:v>
                </c:pt>
                <c:pt idx="233">
                  <c:v>8.0000000000000004E-4</c:v>
                </c:pt>
                <c:pt idx="234">
                  <c:v>8.9999999999999998E-4</c:v>
                </c:pt>
                <c:pt idx="235">
                  <c:v>1E-3</c:v>
                </c:pt>
                <c:pt idx="236">
                  <c:v>1.1000000000000001E-3</c:v>
                </c:pt>
                <c:pt idx="237">
                  <c:v>1.1999999999999999E-3</c:v>
                </c:pt>
                <c:pt idx="238">
                  <c:v>1.2999999999999999E-3</c:v>
                </c:pt>
                <c:pt idx="239">
                  <c:v>1.4E-3</c:v>
                </c:pt>
                <c:pt idx="240">
                  <c:v>1.5E-3</c:v>
                </c:pt>
                <c:pt idx="241">
                  <c:v>1.6000000000000001E-3</c:v>
                </c:pt>
                <c:pt idx="242">
                  <c:v>1.6999999999999999E-3</c:v>
                </c:pt>
                <c:pt idx="243">
                  <c:v>1.8E-3</c:v>
                </c:pt>
                <c:pt idx="244">
                  <c:v>1.9E-3</c:v>
                </c:pt>
                <c:pt idx="245">
                  <c:v>2E-3</c:v>
                </c:pt>
                <c:pt idx="246">
                  <c:v>2.0999999999999999E-3</c:v>
                </c:pt>
                <c:pt idx="247">
                  <c:v>2.2000000000000001E-3</c:v>
                </c:pt>
                <c:pt idx="248">
                  <c:v>2.3E-3</c:v>
                </c:pt>
                <c:pt idx="249">
                  <c:v>2.3999999999999998E-3</c:v>
                </c:pt>
                <c:pt idx="250">
                  <c:v>2.5000000000000001E-3</c:v>
                </c:pt>
                <c:pt idx="251">
                  <c:v>2.5999999999999999E-3</c:v>
                </c:pt>
                <c:pt idx="252">
                  <c:v>2.7000000000000001E-3</c:v>
                </c:pt>
                <c:pt idx="253">
                  <c:v>2.8E-3</c:v>
                </c:pt>
                <c:pt idx="254">
                  <c:v>2.8999999999999998E-3</c:v>
                </c:pt>
                <c:pt idx="255">
                  <c:v>3.0000000000000001E-3</c:v>
                </c:pt>
                <c:pt idx="256">
                  <c:v>3.0999999999999999E-3</c:v>
                </c:pt>
                <c:pt idx="257">
                  <c:v>3.2000000000000002E-3</c:v>
                </c:pt>
                <c:pt idx="258">
                  <c:v>3.3E-3</c:v>
                </c:pt>
                <c:pt idx="259">
                  <c:v>3.3999999999999998E-3</c:v>
                </c:pt>
                <c:pt idx="260">
                  <c:v>3.5000000000000001E-3</c:v>
                </c:pt>
                <c:pt idx="261">
                  <c:v>3.5999999999999999E-3</c:v>
                </c:pt>
                <c:pt idx="262">
                  <c:v>3.7000000000000002E-3</c:v>
                </c:pt>
                <c:pt idx="263">
                  <c:v>3.8E-3</c:v>
                </c:pt>
                <c:pt idx="264">
                  <c:v>3.8999999999999998E-3</c:v>
                </c:pt>
                <c:pt idx="265">
                  <c:v>4.0000000000000001E-3</c:v>
                </c:pt>
                <c:pt idx="266">
                  <c:v>4.1000000000000003E-3</c:v>
                </c:pt>
                <c:pt idx="267">
                  <c:v>4.1999999999999997E-3</c:v>
                </c:pt>
                <c:pt idx="268">
                  <c:v>4.3E-3</c:v>
                </c:pt>
                <c:pt idx="269">
                  <c:v>4.4000000000000003E-3</c:v>
                </c:pt>
                <c:pt idx="270">
                  <c:v>4.4999999999999997E-3</c:v>
                </c:pt>
                <c:pt idx="271">
                  <c:v>4.5999999999999999E-3</c:v>
                </c:pt>
                <c:pt idx="272">
                  <c:v>4.7000000000000002E-3</c:v>
                </c:pt>
                <c:pt idx="273">
                  <c:v>4.7999999999999996E-3</c:v>
                </c:pt>
                <c:pt idx="274">
                  <c:v>4.8999999999999998E-3</c:v>
                </c:pt>
                <c:pt idx="275">
                  <c:v>5.0000000000000001E-3</c:v>
                </c:pt>
                <c:pt idx="276">
                  <c:v>5.1000000000000004E-3</c:v>
                </c:pt>
                <c:pt idx="277">
                  <c:v>5.1999999999999998E-3</c:v>
                </c:pt>
                <c:pt idx="278">
                  <c:v>5.3E-3</c:v>
                </c:pt>
                <c:pt idx="279">
                  <c:v>5.4000000000000003E-3</c:v>
                </c:pt>
                <c:pt idx="280">
                  <c:v>5.4999999999999997E-3</c:v>
                </c:pt>
                <c:pt idx="281">
                  <c:v>5.5999999999999999E-3</c:v>
                </c:pt>
                <c:pt idx="282">
                  <c:v>5.7000000000000002E-3</c:v>
                </c:pt>
                <c:pt idx="283">
                  <c:v>5.7999999999999996E-3</c:v>
                </c:pt>
                <c:pt idx="284">
                  <c:v>5.8999999999999999E-3</c:v>
                </c:pt>
                <c:pt idx="285">
                  <c:v>6.0000000000000001E-3</c:v>
                </c:pt>
                <c:pt idx="286">
                  <c:v>6.1000000000000004E-3</c:v>
                </c:pt>
                <c:pt idx="287">
                  <c:v>6.1999999999999998E-3</c:v>
                </c:pt>
                <c:pt idx="288">
                  <c:v>6.3E-3</c:v>
                </c:pt>
                <c:pt idx="289">
                  <c:v>6.4000000000000003E-3</c:v>
                </c:pt>
                <c:pt idx="290">
                  <c:v>6.4999999999999997E-3</c:v>
                </c:pt>
                <c:pt idx="291">
                  <c:v>6.6E-3</c:v>
                </c:pt>
                <c:pt idx="292">
                  <c:v>6.7000000000000002E-3</c:v>
                </c:pt>
                <c:pt idx="293">
                  <c:v>6.7999999999999996E-3</c:v>
                </c:pt>
                <c:pt idx="294">
                  <c:v>6.8999999999999999E-3</c:v>
                </c:pt>
                <c:pt idx="295">
                  <c:v>7.0000000000000001E-3</c:v>
                </c:pt>
                <c:pt idx="296">
                  <c:v>7.1000000000000004E-3</c:v>
                </c:pt>
                <c:pt idx="297">
                  <c:v>7.1999999999999998E-3</c:v>
                </c:pt>
                <c:pt idx="298">
                  <c:v>7.3000000000000001E-3</c:v>
                </c:pt>
                <c:pt idx="299">
                  <c:v>7.4000000000000003E-3</c:v>
                </c:pt>
                <c:pt idx="300">
                  <c:v>7.4999999999999997E-3</c:v>
                </c:pt>
                <c:pt idx="301">
                  <c:v>7.6E-3</c:v>
                </c:pt>
                <c:pt idx="302">
                  <c:v>7.7000000000000002E-3</c:v>
                </c:pt>
                <c:pt idx="303">
                  <c:v>7.7999999999999996E-3</c:v>
                </c:pt>
                <c:pt idx="304">
                  <c:v>7.9000000000000008E-3</c:v>
                </c:pt>
                <c:pt idx="305">
                  <c:v>8.0000000000000002E-3</c:v>
                </c:pt>
                <c:pt idx="306">
                  <c:v>8.0999999999999996E-3</c:v>
                </c:pt>
                <c:pt idx="307">
                  <c:v>8.2000000000000007E-3</c:v>
                </c:pt>
                <c:pt idx="308">
                  <c:v>8.3000000000000001E-3</c:v>
                </c:pt>
                <c:pt idx="309">
                  <c:v>8.3999999999999995E-3</c:v>
                </c:pt>
                <c:pt idx="310">
                  <c:v>8.5000000000000006E-3</c:v>
                </c:pt>
                <c:pt idx="311">
                  <c:v>8.6E-3</c:v>
                </c:pt>
                <c:pt idx="312">
                  <c:v>8.6999999999999994E-3</c:v>
                </c:pt>
                <c:pt idx="313">
                  <c:v>8.8000000000000005E-3</c:v>
                </c:pt>
                <c:pt idx="314">
                  <c:v>8.8999999999999999E-3</c:v>
                </c:pt>
                <c:pt idx="315">
                  <c:v>8.9999999999999993E-3</c:v>
                </c:pt>
                <c:pt idx="316">
                  <c:v>9.1000000000000004E-3</c:v>
                </c:pt>
                <c:pt idx="317">
                  <c:v>9.1999999999999998E-3</c:v>
                </c:pt>
                <c:pt idx="318">
                  <c:v>9.2999999999999992E-3</c:v>
                </c:pt>
                <c:pt idx="319">
                  <c:v>9.4000000000000004E-3</c:v>
                </c:pt>
                <c:pt idx="320">
                  <c:v>9.4999999999999998E-3</c:v>
                </c:pt>
                <c:pt idx="321">
                  <c:v>9.5999999999999992E-3</c:v>
                </c:pt>
                <c:pt idx="322">
                  <c:v>9.7000000000000003E-3</c:v>
                </c:pt>
                <c:pt idx="323">
                  <c:v>9.7999999999999997E-3</c:v>
                </c:pt>
                <c:pt idx="324">
                  <c:v>9.9000000000000008E-3</c:v>
                </c:pt>
                <c:pt idx="325">
                  <c:v>0.01</c:v>
                </c:pt>
                <c:pt idx="326">
                  <c:v>1.01E-2</c:v>
                </c:pt>
                <c:pt idx="327">
                  <c:v>1.0200000000000001E-2</c:v>
                </c:pt>
                <c:pt idx="328">
                  <c:v>1.03E-2</c:v>
                </c:pt>
                <c:pt idx="329">
                  <c:v>1.04E-2</c:v>
                </c:pt>
                <c:pt idx="330">
                  <c:v>1.0500000000000001E-2</c:v>
                </c:pt>
                <c:pt idx="331">
                  <c:v>1.06E-2</c:v>
                </c:pt>
                <c:pt idx="332">
                  <c:v>1.0699999999999999E-2</c:v>
                </c:pt>
                <c:pt idx="333">
                  <c:v>1.0800000000000001E-2</c:v>
                </c:pt>
                <c:pt idx="334">
                  <c:v>1.09E-2</c:v>
                </c:pt>
                <c:pt idx="335">
                  <c:v>1.0999999999999999E-2</c:v>
                </c:pt>
                <c:pt idx="336">
                  <c:v>1.11E-2</c:v>
                </c:pt>
                <c:pt idx="337">
                  <c:v>1.12E-2</c:v>
                </c:pt>
                <c:pt idx="338">
                  <c:v>1.1299999999999999E-2</c:v>
                </c:pt>
                <c:pt idx="339">
                  <c:v>1.14E-2</c:v>
                </c:pt>
                <c:pt idx="340">
                  <c:v>1.15E-2</c:v>
                </c:pt>
                <c:pt idx="341">
                  <c:v>1.1599999999999999E-2</c:v>
                </c:pt>
                <c:pt idx="342">
                  <c:v>1.17E-2</c:v>
                </c:pt>
                <c:pt idx="343">
                  <c:v>1.18E-2</c:v>
                </c:pt>
                <c:pt idx="344">
                  <c:v>1.1900000000000001E-2</c:v>
                </c:pt>
                <c:pt idx="345">
                  <c:v>1.2E-2</c:v>
                </c:pt>
                <c:pt idx="346">
                  <c:v>1.21E-2</c:v>
                </c:pt>
                <c:pt idx="347">
                  <c:v>1.2200000000000001E-2</c:v>
                </c:pt>
                <c:pt idx="348">
                  <c:v>1.23E-2</c:v>
                </c:pt>
                <c:pt idx="349">
                  <c:v>1.24E-2</c:v>
                </c:pt>
                <c:pt idx="350">
                  <c:v>1.2500000000000001E-2</c:v>
                </c:pt>
                <c:pt idx="351">
                  <c:v>1.26E-2</c:v>
                </c:pt>
                <c:pt idx="352">
                  <c:v>1.2699999999999999E-2</c:v>
                </c:pt>
                <c:pt idx="353">
                  <c:v>1.2800000000000001E-2</c:v>
                </c:pt>
                <c:pt idx="354">
                  <c:v>1.29E-2</c:v>
                </c:pt>
                <c:pt idx="355">
                  <c:v>1.2999999999999999E-2</c:v>
                </c:pt>
                <c:pt idx="356">
                  <c:v>1.3100000000000001E-2</c:v>
                </c:pt>
                <c:pt idx="357">
                  <c:v>1.32E-2</c:v>
                </c:pt>
                <c:pt idx="358">
                  <c:v>1.3299999999999999E-2</c:v>
                </c:pt>
                <c:pt idx="359">
                  <c:v>1.34E-2</c:v>
                </c:pt>
                <c:pt idx="360">
                  <c:v>1.35E-2</c:v>
                </c:pt>
                <c:pt idx="361">
                  <c:v>1.3599999999999999E-2</c:v>
                </c:pt>
                <c:pt idx="362">
                  <c:v>1.37E-2</c:v>
                </c:pt>
                <c:pt idx="363">
                  <c:v>1.38E-2</c:v>
                </c:pt>
                <c:pt idx="364">
                  <c:v>1.3899999999999999E-2</c:v>
                </c:pt>
                <c:pt idx="365">
                  <c:v>1.4E-2</c:v>
                </c:pt>
                <c:pt idx="366">
                  <c:v>1.41E-2</c:v>
                </c:pt>
                <c:pt idx="367">
                  <c:v>1.4200000000000001E-2</c:v>
                </c:pt>
                <c:pt idx="368">
                  <c:v>1.43E-2</c:v>
                </c:pt>
                <c:pt idx="369">
                  <c:v>1.44E-2</c:v>
                </c:pt>
                <c:pt idx="370">
                  <c:v>1.4500000000000001E-2</c:v>
                </c:pt>
                <c:pt idx="371">
                  <c:v>1.46E-2</c:v>
                </c:pt>
                <c:pt idx="372">
                  <c:v>1.47E-2</c:v>
                </c:pt>
                <c:pt idx="373">
                  <c:v>1.4800000000000001E-2</c:v>
                </c:pt>
                <c:pt idx="374">
                  <c:v>1.49E-2</c:v>
                </c:pt>
                <c:pt idx="375">
                  <c:v>1.4999999999999999E-2</c:v>
                </c:pt>
                <c:pt idx="376">
                  <c:v>1.5100000000000001E-2</c:v>
                </c:pt>
                <c:pt idx="377">
                  <c:v>1.52E-2</c:v>
                </c:pt>
                <c:pt idx="378">
                  <c:v>1.5299999999999999E-2</c:v>
                </c:pt>
                <c:pt idx="379">
                  <c:v>1.54E-2</c:v>
                </c:pt>
                <c:pt idx="380">
                  <c:v>1.55E-2</c:v>
                </c:pt>
                <c:pt idx="381">
                  <c:v>1.5599999999999999E-2</c:v>
                </c:pt>
                <c:pt idx="382">
                  <c:v>1.5699999999999999E-2</c:v>
                </c:pt>
                <c:pt idx="383">
                  <c:v>1.5800000000000002E-2</c:v>
                </c:pt>
                <c:pt idx="384">
                  <c:v>1.5900000000000001E-2</c:v>
                </c:pt>
                <c:pt idx="385">
                  <c:v>1.6E-2</c:v>
                </c:pt>
                <c:pt idx="386">
                  <c:v>1.61E-2</c:v>
                </c:pt>
                <c:pt idx="387">
                  <c:v>1.6199999999999999E-2</c:v>
                </c:pt>
                <c:pt idx="388">
                  <c:v>1.6299999999999999E-2</c:v>
                </c:pt>
                <c:pt idx="389">
                  <c:v>1.6400000000000001E-2</c:v>
                </c:pt>
                <c:pt idx="390">
                  <c:v>1.6500000000000001E-2</c:v>
                </c:pt>
                <c:pt idx="391">
                  <c:v>1.66E-2</c:v>
                </c:pt>
                <c:pt idx="392">
                  <c:v>1.67E-2</c:v>
                </c:pt>
                <c:pt idx="393">
                  <c:v>1.6799999999999999E-2</c:v>
                </c:pt>
                <c:pt idx="394">
                  <c:v>1.6899999999999998E-2</c:v>
                </c:pt>
                <c:pt idx="395">
                  <c:v>1.7000000000000001E-2</c:v>
                </c:pt>
                <c:pt idx="396">
                  <c:v>1.7100000000000001E-2</c:v>
                </c:pt>
                <c:pt idx="397">
                  <c:v>1.72E-2</c:v>
                </c:pt>
                <c:pt idx="398">
                  <c:v>1.7299999999999999E-2</c:v>
                </c:pt>
                <c:pt idx="399">
                  <c:v>1.7399999999999999E-2</c:v>
                </c:pt>
                <c:pt idx="400">
                  <c:v>1.7500000000000002E-2</c:v>
                </c:pt>
                <c:pt idx="401">
                  <c:v>1.7600000000000001E-2</c:v>
                </c:pt>
                <c:pt idx="402">
                  <c:v>1.77E-2</c:v>
                </c:pt>
                <c:pt idx="403">
                  <c:v>1.78E-2</c:v>
                </c:pt>
                <c:pt idx="404">
                  <c:v>1.7899999999999999E-2</c:v>
                </c:pt>
                <c:pt idx="405">
                  <c:v>1.7999999999999999E-2</c:v>
                </c:pt>
                <c:pt idx="406">
                  <c:v>1.8100000000000002E-2</c:v>
                </c:pt>
                <c:pt idx="407">
                  <c:v>1.8200000000000001E-2</c:v>
                </c:pt>
                <c:pt idx="408">
                  <c:v>1.83E-2</c:v>
                </c:pt>
                <c:pt idx="409">
                  <c:v>1.84E-2</c:v>
                </c:pt>
                <c:pt idx="410">
                  <c:v>1.8499999999999999E-2</c:v>
                </c:pt>
                <c:pt idx="411">
                  <c:v>1.8599999999999998E-2</c:v>
                </c:pt>
                <c:pt idx="412">
                  <c:v>1.8700000000000001E-2</c:v>
                </c:pt>
                <c:pt idx="413">
                  <c:v>1.8800000000000001E-2</c:v>
                </c:pt>
                <c:pt idx="414">
                  <c:v>1.89E-2</c:v>
                </c:pt>
                <c:pt idx="415">
                  <c:v>1.9E-2</c:v>
                </c:pt>
                <c:pt idx="416">
                  <c:v>1.9099999999999999E-2</c:v>
                </c:pt>
                <c:pt idx="417">
                  <c:v>1.9199999999999998E-2</c:v>
                </c:pt>
                <c:pt idx="418">
                  <c:v>1.9300000000000001E-2</c:v>
                </c:pt>
                <c:pt idx="419">
                  <c:v>1.9400000000000001E-2</c:v>
                </c:pt>
                <c:pt idx="420">
                  <c:v>1.95E-2</c:v>
                </c:pt>
                <c:pt idx="421">
                  <c:v>1.9599999999999999E-2</c:v>
                </c:pt>
                <c:pt idx="422">
                  <c:v>1.9699999999999999E-2</c:v>
                </c:pt>
                <c:pt idx="423">
                  <c:v>1.9800000000000002E-2</c:v>
                </c:pt>
                <c:pt idx="424">
                  <c:v>1.9900000000000001E-2</c:v>
                </c:pt>
                <c:pt idx="425">
                  <c:v>0.02</c:v>
                </c:pt>
                <c:pt idx="426">
                  <c:v>2.01E-2</c:v>
                </c:pt>
                <c:pt idx="427">
                  <c:v>2.0199999999999999E-2</c:v>
                </c:pt>
                <c:pt idx="428">
                  <c:v>2.0299999999999999E-2</c:v>
                </c:pt>
                <c:pt idx="429">
                  <c:v>2.0400000000000001E-2</c:v>
                </c:pt>
                <c:pt idx="430">
                  <c:v>2.0500000000000001E-2</c:v>
                </c:pt>
                <c:pt idx="431">
                  <c:v>2.06E-2</c:v>
                </c:pt>
                <c:pt idx="432">
                  <c:v>2.07E-2</c:v>
                </c:pt>
                <c:pt idx="433">
                  <c:v>2.0799999999999999E-2</c:v>
                </c:pt>
                <c:pt idx="434">
                  <c:v>2.0899999999999998E-2</c:v>
                </c:pt>
                <c:pt idx="435">
                  <c:v>2.1000000000000001E-2</c:v>
                </c:pt>
                <c:pt idx="436">
                  <c:v>2.1100000000000001E-2</c:v>
                </c:pt>
                <c:pt idx="437">
                  <c:v>2.12E-2</c:v>
                </c:pt>
                <c:pt idx="438">
                  <c:v>2.1299999999999999E-2</c:v>
                </c:pt>
                <c:pt idx="439">
                  <c:v>2.1399999999999999E-2</c:v>
                </c:pt>
                <c:pt idx="440">
                  <c:v>2.1499999999999998E-2</c:v>
                </c:pt>
                <c:pt idx="441">
                  <c:v>2.1600000000000001E-2</c:v>
                </c:pt>
                <c:pt idx="442">
                  <c:v>2.1700000000000001E-2</c:v>
                </c:pt>
                <c:pt idx="443">
                  <c:v>2.18E-2</c:v>
                </c:pt>
                <c:pt idx="444">
                  <c:v>2.1899999999999999E-2</c:v>
                </c:pt>
                <c:pt idx="445">
                  <c:v>2.1999999999999999E-2</c:v>
                </c:pt>
                <c:pt idx="446">
                  <c:v>2.2100000000000002E-2</c:v>
                </c:pt>
                <c:pt idx="447">
                  <c:v>2.2200000000000001E-2</c:v>
                </c:pt>
                <c:pt idx="448">
                  <c:v>2.23E-2</c:v>
                </c:pt>
                <c:pt idx="449">
                  <c:v>2.24E-2</c:v>
                </c:pt>
                <c:pt idx="450">
                  <c:v>2.2499999999999999E-2</c:v>
                </c:pt>
              </c:numCache>
            </c:numRef>
          </c:xVal>
          <c:yVal>
            <c:numRef>
              <c:f>displ_y_o2!$E$2:$E$452</c:f>
              <c:numCache>
                <c:formatCode>General</c:formatCode>
                <c:ptCount val="451"/>
                <c:pt idx="0">
                  <c:v>0.38512299999999999</c:v>
                </c:pt>
                <c:pt idx="1">
                  <c:v>0.38183599999999995</c:v>
                </c:pt>
                <c:pt idx="2">
                  <c:v>0.37855499999999997</c:v>
                </c:pt>
                <c:pt idx="3">
                  <c:v>0.37528600000000001</c:v>
                </c:pt>
                <c:pt idx="4">
                  <c:v>0.372035</c:v>
                </c:pt>
                <c:pt idx="5">
                  <c:v>0.36880200000000002</c:v>
                </c:pt>
                <c:pt idx="6">
                  <c:v>0.36558400000000002</c:v>
                </c:pt>
                <c:pt idx="7">
                  <c:v>0.36238299999999996</c:v>
                </c:pt>
                <c:pt idx="8">
                  <c:v>0.35919400000000001</c:v>
                </c:pt>
                <c:pt idx="9">
                  <c:v>0.35601699999999997</c:v>
                </c:pt>
                <c:pt idx="10">
                  <c:v>0.35285100000000003</c:v>
                </c:pt>
                <c:pt idx="11">
                  <c:v>0.34968899999999997</c:v>
                </c:pt>
                <c:pt idx="12">
                  <c:v>0.34653299999999998</c:v>
                </c:pt>
                <c:pt idx="13">
                  <c:v>0.34337600000000001</c:v>
                </c:pt>
                <c:pt idx="14">
                  <c:v>0.34021799999999996</c:v>
                </c:pt>
                <c:pt idx="15">
                  <c:v>0.33705499999999999</c:v>
                </c:pt>
                <c:pt idx="16">
                  <c:v>0.33388500000000004</c:v>
                </c:pt>
                <c:pt idx="17">
                  <c:v>0.33070700000000003</c:v>
                </c:pt>
                <c:pt idx="18">
                  <c:v>0.32752100000000001</c:v>
                </c:pt>
                <c:pt idx="19">
                  <c:v>0.32432700000000003</c:v>
                </c:pt>
                <c:pt idx="20">
                  <c:v>0.321127</c:v>
                </c:pt>
                <c:pt idx="21">
                  <c:v>0.31792300000000001</c:v>
                </c:pt>
                <c:pt idx="22">
                  <c:v>0.314718</c:v>
                </c:pt>
                <c:pt idx="23">
                  <c:v>0.31151600000000002</c:v>
                </c:pt>
                <c:pt idx="24">
                  <c:v>0.30831800000000004</c:v>
                </c:pt>
                <c:pt idx="25">
                  <c:v>0.30512800000000001</c:v>
                </c:pt>
                <c:pt idx="26">
                  <c:v>0.30194899999999997</c:v>
                </c:pt>
                <c:pt idx="27">
                  <c:v>0.29878199999999999</c:v>
                </c:pt>
                <c:pt idx="28">
                  <c:v>0.295628</c:v>
                </c:pt>
                <c:pt idx="29">
                  <c:v>0.29248799999999997</c:v>
                </c:pt>
                <c:pt idx="30">
                  <c:v>0.28936200000000001</c:v>
                </c:pt>
                <c:pt idx="31">
                  <c:v>0.28625</c:v>
                </c:pt>
                <c:pt idx="32">
                  <c:v>0.28315099999999999</c:v>
                </c:pt>
                <c:pt idx="33">
                  <c:v>0.28006399999999998</c:v>
                </c:pt>
                <c:pt idx="34">
                  <c:v>0.27698800000000001</c:v>
                </c:pt>
                <c:pt idx="35">
                  <c:v>0.273922</c:v>
                </c:pt>
                <c:pt idx="36">
                  <c:v>0.27086500000000002</c:v>
                </c:pt>
                <c:pt idx="37">
                  <c:v>0.267818</c:v>
                </c:pt>
                <c:pt idx="38">
                  <c:v>0.26477899999999999</c:v>
                </c:pt>
                <c:pt idx="39">
                  <c:v>0.26175100000000001</c:v>
                </c:pt>
                <c:pt idx="40">
                  <c:v>0.25873299999999999</c:v>
                </c:pt>
                <c:pt idx="41">
                  <c:v>0.25572700000000004</c:v>
                </c:pt>
                <c:pt idx="42">
                  <c:v>0.25273199999999996</c:v>
                </c:pt>
                <c:pt idx="43">
                  <c:v>0.249751</c:v>
                </c:pt>
                <c:pt idx="44">
                  <c:v>0.246781</c:v>
                </c:pt>
                <c:pt idx="45">
                  <c:v>0.24382399999999999</c:v>
                </c:pt>
                <c:pt idx="46">
                  <c:v>0.24087899999999998</c:v>
                </c:pt>
                <c:pt idx="47">
                  <c:v>0.23794500000000002</c:v>
                </c:pt>
                <c:pt idx="48">
                  <c:v>0.23502000000000001</c:v>
                </c:pt>
                <c:pt idx="49">
                  <c:v>0.23210599999999998</c:v>
                </c:pt>
                <c:pt idx="50">
                  <c:v>0.22919999999999999</c:v>
                </c:pt>
                <c:pt idx="51">
                  <c:v>0.22630400000000001</c:v>
                </c:pt>
                <c:pt idx="52">
                  <c:v>0.223416</c:v>
                </c:pt>
                <c:pt idx="53">
                  <c:v>0.22053900000000001</c:v>
                </c:pt>
                <c:pt idx="54">
                  <c:v>0.217672</c:v>
                </c:pt>
                <c:pt idx="55">
                  <c:v>0.21481699999999998</c:v>
                </c:pt>
                <c:pt idx="56">
                  <c:v>0.211974</c:v>
                </c:pt>
                <c:pt idx="57">
                  <c:v>0.209145</c:v>
                </c:pt>
                <c:pt idx="58">
                  <c:v>0.20632899999999998</c:v>
                </c:pt>
                <c:pt idx="59">
                  <c:v>0.20352700000000001</c:v>
                </c:pt>
                <c:pt idx="60">
                  <c:v>0.200738</c:v>
                </c:pt>
                <c:pt idx="61">
                  <c:v>0.19796200000000003</c:v>
                </c:pt>
                <c:pt idx="62">
                  <c:v>0.19519900000000001</c:v>
                </c:pt>
                <c:pt idx="63">
                  <c:v>0.19244700000000001</c:v>
                </c:pt>
                <c:pt idx="64">
                  <c:v>0.18970599999999999</c:v>
                </c:pt>
                <c:pt idx="65">
                  <c:v>0.186976</c:v>
                </c:pt>
                <c:pt idx="66">
                  <c:v>0.184256</c:v>
                </c:pt>
                <c:pt idx="67">
                  <c:v>0.18154799999999999</c:v>
                </c:pt>
                <c:pt idx="68">
                  <c:v>0.17885100000000001</c:v>
                </c:pt>
                <c:pt idx="69">
                  <c:v>0.17616600000000002</c:v>
                </c:pt>
                <c:pt idx="70">
                  <c:v>0.17349600000000001</c:v>
                </c:pt>
                <c:pt idx="71">
                  <c:v>0.17084000000000002</c:v>
                </c:pt>
                <c:pt idx="72">
                  <c:v>0.16819900000000002</c:v>
                </c:pt>
                <c:pt idx="73">
                  <c:v>0.165574</c:v>
                </c:pt>
                <c:pt idx="74">
                  <c:v>0.162964</c:v>
                </c:pt>
                <c:pt idx="75">
                  <c:v>0.16036899999999998</c:v>
                </c:pt>
                <c:pt idx="76">
                  <c:v>0.15778999999999999</c:v>
                </c:pt>
                <c:pt idx="77">
                  <c:v>0.155224</c:v>
                </c:pt>
                <c:pt idx="78">
                  <c:v>0.152671</c:v>
                </c:pt>
                <c:pt idx="79">
                  <c:v>0.15013200000000002</c:v>
                </c:pt>
                <c:pt idx="80">
                  <c:v>0.14760399999999999</c:v>
                </c:pt>
                <c:pt idx="81">
                  <c:v>0.145089</c:v>
                </c:pt>
                <c:pt idx="82">
                  <c:v>0.14258599999999999</c:v>
                </c:pt>
                <c:pt idx="83">
                  <c:v>0.140097</c:v>
                </c:pt>
                <c:pt idx="84">
                  <c:v>0.13762199999999999</c:v>
                </c:pt>
                <c:pt idx="85">
                  <c:v>0.135162</c:v>
                </c:pt>
                <c:pt idx="86">
                  <c:v>0.132719</c:v>
                </c:pt>
                <c:pt idx="87">
                  <c:v>0.13029200000000002</c:v>
                </c:pt>
                <c:pt idx="88">
                  <c:v>0.127882</c:v>
                </c:pt>
                <c:pt idx="89">
                  <c:v>0.12548799999999999</c:v>
                </c:pt>
                <c:pt idx="90">
                  <c:v>0.12311200000000001</c:v>
                </c:pt>
                <c:pt idx="91">
                  <c:v>0.120752</c:v>
                </c:pt>
                <c:pt idx="92">
                  <c:v>0.11840600000000001</c:v>
                </c:pt>
                <c:pt idx="93">
                  <c:v>0.116075</c:v>
                </c:pt>
                <c:pt idx="94">
                  <c:v>0.113758</c:v>
                </c:pt>
                <c:pt idx="95">
                  <c:v>0.111455</c:v>
                </c:pt>
                <c:pt idx="96">
                  <c:v>0.109165</c:v>
                </c:pt>
                <c:pt idx="97">
                  <c:v>0.106888</c:v>
                </c:pt>
                <c:pt idx="98">
                  <c:v>0.104626</c:v>
                </c:pt>
                <c:pt idx="99">
                  <c:v>0.10238</c:v>
                </c:pt>
                <c:pt idx="100">
                  <c:v>0.10014999999999999</c:v>
                </c:pt>
                <c:pt idx="101">
                  <c:v>9.7900000000000001E-2</c:v>
                </c:pt>
                <c:pt idx="102">
                  <c:v>9.5699999999999993E-2</c:v>
                </c:pt>
                <c:pt idx="103">
                  <c:v>9.3600000000000003E-2</c:v>
                </c:pt>
                <c:pt idx="104">
                  <c:v>9.1399999999999995E-2</c:v>
                </c:pt>
                <c:pt idx="105">
                  <c:v>8.9300000000000004E-2</c:v>
                </c:pt>
                <c:pt idx="106">
                  <c:v>8.7099999999999997E-2</c:v>
                </c:pt>
                <c:pt idx="107">
                  <c:v>8.5000000000000006E-2</c:v>
                </c:pt>
                <c:pt idx="108">
                  <c:v>8.2900000000000001E-2</c:v>
                </c:pt>
                <c:pt idx="109">
                  <c:v>8.09E-2</c:v>
                </c:pt>
                <c:pt idx="110">
                  <c:v>7.8800000000000009E-2</c:v>
                </c:pt>
                <c:pt idx="111">
                  <c:v>7.669999999999999E-2</c:v>
                </c:pt>
                <c:pt idx="112">
                  <c:v>7.4700000000000003E-2</c:v>
                </c:pt>
                <c:pt idx="113">
                  <c:v>7.2700000000000001E-2</c:v>
                </c:pt>
                <c:pt idx="114">
                  <c:v>7.0699999999999999E-2</c:v>
                </c:pt>
                <c:pt idx="115">
                  <c:v>6.8699999999999997E-2</c:v>
                </c:pt>
                <c:pt idx="116">
                  <c:v>6.6699999999999995E-2</c:v>
                </c:pt>
                <c:pt idx="117">
                  <c:v>6.4799999999999996E-2</c:v>
                </c:pt>
                <c:pt idx="118">
                  <c:v>6.2799999999999995E-2</c:v>
                </c:pt>
                <c:pt idx="119">
                  <c:v>6.0900000000000003E-2</c:v>
                </c:pt>
                <c:pt idx="120">
                  <c:v>5.8999999999999997E-2</c:v>
                </c:pt>
                <c:pt idx="121">
                  <c:v>5.7200000000000001E-2</c:v>
                </c:pt>
                <c:pt idx="122">
                  <c:v>5.5300000000000002E-2</c:v>
                </c:pt>
                <c:pt idx="123">
                  <c:v>5.3399999999999996E-2</c:v>
                </c:pt>
                <c:pt idx="124">
                  <c:v>5.16E-2</c:v>
                </c:pt>
                <c:pt idx="125">
                  <c:v>4.9799999999999997E-2</c:v>
                </c:pt>
                <c:pt idx="126">
                  <c:v>4.8000000000000001E-2</c:v>
                </c:pt>
                <c:pt idx="127">
                  <c:v>4.6199999999999998E-2</c:v>
                </c:pt>
                <c:pt idx="128">
                  <c:v>4.4400000000000002E-2</c:v>
                </c:pt>
                <c:pt idx="129">
                  <c:v>4.2700000000000002E-2</c:v>
                </c:pt>
                <c:pt idx="130">
                  <c:v>4.1000000000000002E-2</c:v>
                </c:pt>
                <c:pt idx="131">
                  <c:v>3.9199999999999999E-2</c:v>
                </c:pt>
                <c:pt idx="132">
                  <c:v>3.7499999999999999E-2</c:v>
                </c:pt>
                <c:pt idx="133">
                  <c:v>3.5900000000000001E-2</c:v>
                </c:pt>
                <c:pt idx="134">
                  <c:v>3.4200000000000001E-2</c:v>
                </c:pt>
                <c:pt idx="135">
                  <c:v>3.2599999999999997E-2</c:v>
                </c:pt>
                <c:pt idx="136">
                  <c:v>3.09E-2</c:v>
                </c:pt>
                <c:pt idx="137">
                  <c:v>2.93E-2</c:v>
                </c:pt>
                <c:pt idx="138">
                  <c:v>2.7699999999999999E-2</c:v>
                </c:pt>
                <c:pt idx="139">
                  <c:v>2.6200000000000001E-2</c:v>
                </c:pt>
                <c:pt idx="140">
                  <c:v>2.46E-2</c:v>
                </c:pt>
                <c:pt idx="141">
                  <c:v>2.3099999999999999E-2</c:v>
                </c:pt>
                <c:pt idx="142">
                  <c:v>2.1500000000000002E-2</c:v>
                </c:pt>
                <c:pt idx="143">
                  <c:v>0.02</c:v>
                </c:pt>
                <c:pt idx="144">
                  <c:v>1.8499999999999999E-2</c:v>
                </c:pt>
                <c:pt idx="145">
                  <c:v>1.7000000000000001E-2</c:v>
                </c:pt>
                <c:pt idx="146">
                  <c:v>1.5599999999999999E-2</c:v>
                </c:pt>
                <c:pt idx="147">
                  <c:v>1.41E-2</c:v>
                </c:pt>
                <c:pt idx="148">
                  <c:v>1.2700000000000001E-2</c:v>
                </c:pt>
                <c:pt idx="149">
                  <c:v>1.1300000000000001E-2</c:v>
                </c:pt>
                <c:pt idx="150">
                  <c:v>9.9299999999999996E-3</c:v>
                </c:pt>
                <c:pt idx="151">
                  <c:v>8.5699999999999995E-3</c:v>
                </c:pt>
                <c:pt idx="152">
                  <c:v>7.2200000000000007E-3</c:v>
                </c:pt>
                <c:pt idx="153">
                  <c:v>5.8900000000000003E-3</c:v>
                </c:pt>
                <c:pt idx="154">
                  <c:v>4.5700000000000003E-3</c:v>
                </c:pt>
                <c:pt idx="155">
                  <c:v>3.2699999999999999E-3</c:v>
                </c:pt>
                <c:pt idx="156">
                  <c:v>1.99E-3</c:v>
                </c:pt>
                <c:pt idx="157">
                  <c:v>7.1600000000000006E-4</c:v>
                </c:pt>
                <c:pt idx="158">
                  <c:v>-5.3799999999999996E-4</c:v>
                </c:pt>
                <c:pt idx="159">
                  <c:v>-1.7700000000000001E-3</c:v>
                </c:pt>
                <c:pt idx="160">
                  <c:v>-2.99E-3</c:v>
                </c:pt>
                <c:pt idx="161">
                  <c:v>-4.1899999999999993E-3</c:v>
                </c:pt>
                <c:pt idx="162">
                  <c:v>-5.3800000000000002E-3</c:v>
                </c:pt>
                <c:pt idx="163">
                  <c:v>-6.5399999999999998E-3</c:v>
                </c:pt>
                <c:pt idx="164">
                  <c:v>-7.6799999999999993E-3</c:v>
                </c:pt>
                <c:pt idx="165">
                  <c:v>-8.8100000000000001E-3</c:v>
                </c:pt>
                <c:pt idx="166">
                  <c:v>-9.9100000000000004E-3</c:v>
                </c:pt>
                <c:pt idx="167">
                  <c:v>-1.0999999999999999E-2</c:v>
                </c:pt>
                <c:pt idx="168">
                  <c:v>-1.21E-2</c:v>
                </c:pt>
                <c:pt idx="169">
                  <c:v>-1.3100000000000001E-2</c:v>
                </c:pt>
                <c:pt idx="170">
                  <c:v>-1.4199999999999999E-2</c:v>
                </c:pt>
                <c:pt idx="171">
                  <c:v>-1.52E-2</c:v>
                </c:pt>
                <c:pt idx="172">
                  <c:v>-1.6199999999999999E-2</c:v>
                </c:pt>
                <c:pt idx="173">
                  <c:v>-1.72E-2</c:v>
                </c:pt>
                <c:pt idx="174">
                  <c:v>-1.8199999999999997E-2</c:v>
                </c:pt>
                <c:pt idx="175">
                  <c:v>-1.9099999999999999E-2</c:v>
                </c:pt>
                <c:pt idx="176">
                  <c:v>-2.01E-2</c:v>
                </c:pt>
                <c:pt idx="177">
                  <c:v>-2.0999999999999998E-2</c:v>
                </c:pt>
                <c:pt idx="178">
                  <c:v>-2.1899999999999999E-2</c:v>
                </c:pt>
                <c:pt idx="179">
                  <c:v>-2.2799999999999997E-2</c:v>
                </c:pt>
                <c:pt idx="180">
                  <c:v>-2.3699999999999999E-2</c:v>
                </c:pt>
                <c:pt idx="181">
                  <c:v>-2.4500000000000001E-2</c:v>
                </c:pt>
                <c:pt idx="182">
                  <c:v>-2.5400000000000002E-2</c:v>
                </c:pt>
                <c:pt idx="183">
                  <c:v>-2.6200000000000001E-2</c:v>
                </c:pt>
                <c:pt idx="184">
                  <c:v>-2.7E-2</c:v>
                </c:pt>
                <c:pt idx="185">
                  <c:v>-2.7800000000000002E-2</c:v>
                </c:pt>
                <c:pt idx="186">
                  <c:v>-2.86E-2</c:v>
                </c:pt>
                <c:pt idx="187">
                  <c:v>-2.93E-2</c:v>
                </c:pt>
                <c:pt idx="188">
                  <c:v>-3.0099999999999998E-2</c:v>
                </c:pt>
                <c:pt idx="189">
                  <c:v>-3.0800000000000004E-2</c:v>
                </c:pt>
                <c:pt idx="190">
                  <c:v>-3.15E-2</c:v>
                </c:pt>
                <c:pt idx="191">
                  <c:v>-3.2199999999999999E-2</c:v>
                </c:pt>
                <c:pt idx="192">
                  <c:v>-3.2899999999999999E-2</c:v>
                </c:pt>
                <c:pt idx="193">
                  <c:v>-3.3500000000000002E-2</c:v>
                </c:pt>
                <c:pt idx="194">
                  <c:v>-3.4200000000000001E-2</c:v>
                </c:pt>
                <c:pt idx="195">
                  <c:v>-3.4799999999999998E-2</c:v>
                </c:pt>
                <c:pt idx="196">
                  <c:v>-3.5400000000000001E-2</c:v>
                </c:pt>
                <c:pt idx="197">
                  <c:v>-3.6000000000000004E-2</c:v>
                </c:pt>
                <c:pt idx="198">
                  <c:v>-3.6600000000000001E-2</c:v>
                </c:pt>
                <c:pt idx="199">
                  <c:v>-3.7200000000000004E-2</c:v>
                </c:pt>
                <c:pt idx="200">
                  <c:v>-3.7700000000000004E-2</c:v>
                </c:pt>
                <c:pt idx="201">
                  <c:v>-3.8199999999999998E-2</c:v>
                </c:pt>
                <c:pt idx="202">
                  <c:v>-3.8800000000000001E-2</c:v>
                </c:pt>
                <c:pt idx="203">
                  <c:v>-3.9300000000000002E-2</c:v>
                </c:pt>
                <c:pt idx="204">
                  <c:v>-3.9700000000000006E-2</c:v>
                </c:pt>
                <c:pt idx="205">
                  <c:v>-4.02E-2</c:v>
                </c:pt>
                <c:pt idx="206">
                  <c:v>-4.07E-2</c:v>
                </c:pt>
                <c:pt idx="207">
                  <c:v>-4.1100000000000005E-2</c:v>
                </c:pt>
                <c:pt idx="208">
                  <c:v>-4.1500000000000002E-2</c:v>
                </c:pt>
                <c:pt idx="209">
                  <c:v>-4.1799999999999997E-2</c:v>
                </c:pt>
                <c:pt idx="210">
                  <c:v>-4.2200000000000001E-2</c:v>
                </c:pt>
                <c:pt idx="211">
                  <c:v>-4.2500000000000003E-2</c:v>
                </c:pt>
                <c:pt idx="212">
                  <c:v>-4.2799999999999998E-2</c:v>
                </c:pt>
                <c:pt idx="213">
                  <c:v>-4.3000000000000003E-2</c:v>
                </c:pt>
                <c:pt idx="214">
                  <c:v>-4.3200000000000002E-2</c:v>
                </c:pt>
                <c:pt idx="215">
                  <c:v>-4.3400000000000001E-2</c:v>
                </c:pt>
                <c:pt idx="216">
                  <c:v>-4.36E-2</c:v>
                </c:pt>
                <c:pt idx="217">
                  <c:v>-4.3799999999999999E-2</c:v>
                </c:pt>
                <c:pt idx="218">
                  <c:v>-4.3900000000000002E-2</c:v>
                </c:pt>
                <c:pt idx="219">
                  <c:v>-4.3999999999999997E-2</c:v>
                </c:pt>
                <c:pt idx="220">
                  <c:v>-4.41E-2</c:v>
                </c:pt>
                <c:pt idx="221">
                  <c:v>-4.4199999999999996E-2</c:v>
                </c:pt>
                <c:pt idx="222">
                  <c:v>-4.4199999999999996E-2</c:v>
                </c:pt>
                <c:pt idx="223">
                  <c:v>-4.4299999999999999E-2</c:v>
                </c:pt>
                <c:pt idx="224">
                  <c:v>-4.4299999999999999E-2</c:v>
                </c:pt>
                <c:pt idx="225">
                  <c:v>-4.4299999999999999E-2</c:v>
                </c:pt>
                <c:pt idx="226">
                  <c:v>-4.4299999999999999E-2</c:v>
                </c:pt>
                <c:pt idx="227">
                  <c:v>-4.4299999999999999E-2</c:v>
                </c:pt>
                <c:pt idx="228">
                  <c:v>-4.4199999999999996E-2</c:v>
                </c:pt>
                <c:pt idx="229">
                  <c:v>-4.4199999999999996E-2</c:v>
                </c:pt>
                <c:pt idx="230">
                  <c:v>-4.41E-2</c:v>
                </c:pt>
                <c:pt idx="231">
                  <c:v>-4.3999999999999997E-2</c:v>
                </c:pt>
                <c:pt idx="232">
                  <c:v>-4.3900000000000002E-2</c:v>
                </c:pt>
                <c:pt idx="233">
                  <c:v>-4.3799999999999999E-2</c:v>
                </c:pt>
                <c:pt idx="234">
                  <c:v>-4.36E-2</c:v>
                </c:pt>
                <c:pt idx="235">
                  <c:v>-4.3400000000000001E-2</c:v>
                </c:pt>
                <c:pt idx="236">
                  <c:v>-4.3200000000000002E-2</c:v>
                </c:pt>
                <c:pt idx="237">
                  <c:v>-4.3000000000000003E-2</c:v>
                </c:pt>
                <c:pt idx="238">
                  <c:v>-4.2799999999999998E-2</c:v>
                </c:pt>
                <c:pt idx="239">
                  <c:v>-4.2500000000000003E-2</c:v>
                </c:pt>
                <c:pt idx="240">
                  <c:v>-4.2200000000000001E-2</c:v>
                </c:pt>
                <c:pt idx="241">
                  <c:v>-4.1799999999999997E-2</c:v>
                </c:pt>
                <c:pt idx="242">
                  <c:v>-4.1500000000000002E-2</c:v>
                </c:pt>
                <c:pt idx="243">
                  <c:v>-4.1100000000000005E-2</c:v>
                </c:pt>
                <c:pt idx="244">
                  <c:v>-4.07E-2</c:v>
                </c:pt>
                <c:pt idx="245">
                  <c:v>-4.02E-2</c:v>
                </c:pt>
                <c:pt idx="246">
                  <c:v>-3.9700000000000006E-2</c:v>
                </c:pt>
                <c:pt idx="247">
                  <c:v>-3.9300000000000002E-2</c:v>
                </c:pt>
                <c:pt idx="248">
                  <c:v>-3.8800000000000001E-2</c:v>
                </c:pt>
                <c:pt idx="249">
                  <c:v>-3.8199999999999998E-2</c:v>
                </c:pt>
                <c:pt idx="250">
                  <c:v>-3.7700000000000004E-2</c:v>
                </c:pt>
                <c:pt idx="251">
                  <c:v>-3.7100000000000001E-2</c:v>
                </c:pt>
                <c:pt idx="252">
                  <c:v>-3.6600000000000001E-2</c:v>
                </c:pt>
                <c:pt idx="253">
                  <c:v>-3.6000000000000004E-2</c:v>
                </c:pt>
                <c:pt idx="254">
                  <c:v>-3.5400000000000001E-2</c:v>
                </c:pt>
                <c:pt idx="255">
                  <c:v>-3.4799999999999998E-2</c:v>
                </c:pt>
                <c:pt idx="256">
                  <c:v>-3.4200000000000001E-2</c:v>
                </c:pt>
                <c:pt idx="257">
                  <c:v>-3.3500000000000002E-2</c:v>
                </c:pt>
                <c:pt idx="258">
                  <c:v>-3.2899999999999999E-2</c:v>
                </c:pt>
                <c:pt idx="259">
                  <c:v>-3.2199999999999999E-2</c:v>
                </c:pt>
                <c:pt idx="260">
                  <c:v>-3.15E-2</c:v>
                </c:pt>
                <c:pt idx="261">
                  <c:v>-3.0800000000000004E-2</c:v>
                </c:pt>
                <c:pt idx="262">
                  <c:v>-3.0099999999999998E-2</c:v>
                </c:pt>
                <c:pt idx="263">
                  <c:v>-2.93E-2</c:v>
                </c:pt>
                <c:pt idx="264">
                  <c:v>-2.86E-2</c:v>
                </c:pt>
                <c:pt idx="265">
                  <c:v>-2.7800000000000002E-2</c:v>
                </c:pt>
                <c:pt idx="266">
                  <c:v>-2.7E-2</c:v>
                </c:pt>
                <c:pt idx="267">
                  <c:v>-2.6200000000000001E-2</c:v>
                </c:pt>
                <c:pt idx="268">
                  <c:v>-2.5400000000000002E-2</c:v>
                </c:pt>
                <c:pt idx="269">
                  <c:v>-2.4500000000000001E-2</c:v>
                </c:pt>
                <c:pt idx="270">
                  <c:v>-2.3699999999999999E-2</c:v>
                </c:pt>
                <c:pt idx="271">
                  <c:v>-2.2799999999999997E-2</c:v>
                </c:pt>
                <c:pt idx="272">
                  <c:v>-2.1899999999999999E-2</c:v>
                </c:pt>
                <c:pt idx="273">
                  <c:v>-2.0999999999999998E-2</c:v>
                </c:pt>
                <c:pt idx="274">
                  <c:v>-2.01E-2</c:v>
                </c:pt>
                <c:pt idx="275">
                  <c:v>-1.9099999999999999E-2</c:v>
                </c:pt>
                <c:pt idx="276">
                  <c:v>-1.8199999999999997E-2</c:v>
                </c:pt>
                <c:pt idx="277">
                  <c:v>-1.72E-2</c:v>
                </c:pt>
                <c:pt idx="278">
                  <c:v>-1.6199999999999999E-2</c:v>
                </c:pt>
                <c:pt idx="279">
                  <c:v>-1.52E-2</c:v>
                </c:pt>
                <c:pt idx="280">
                  <c:v>-1.4199999999999999E-2</c:v>
                </c:pt>
                <c:pt idx="281">
                  <c:v>-1.3100000000000001E-2</c:v>
                </c:pt>
                <c:pt idx="282">
                  <c:v>-1.21E-2</c:v>
                </c:pt>
                <c:pt idx="283">
                  <c:v>-1.0999999999999999E-2</c:v>
                </c:pt>
                <c:pt idx="284">
                  <c:v>-9.9100000000000004E-3</c:v>
                </c:pt>
                <c:pt idx="285">
                  <c:v>-8.8000000000000005E-3</c:v>
                </c:pt>
                <c:pt idx="286">
                  <c:v>-7.6799999999999993E-3</c:v>
                </c:pt>
                <c:pt idx="287">
                  <c:v>-6.5399999999999998E-3</c:v>
                </c:pt>
                <c:pt idx="288">
                  <c:v>-5.3700000000000006E-3</c:v>
                </c:pt>
                <c:pt idx="289">
                  <c:v>-4.1899999999999993E-3</c:v>
                </c:pt>
                <c:pt idx="290">
                  <c:v>-2.99E-3</c:v>
                </c:pt>
                <c:pt idx="291">
                  <c:v>-1.7700000000000001E-3</c:v>
                </c:pt>
                <c:pt idx="292">
                  <c:v>-5.3700000000000004E-4</c:v>
                </c:pt>
                <c:pt idx="293">
                  <c:v>7.1699999999999997E-4</c:v>
                </c:pt>
                <c:pt idx="294">
                  <c:v>1.99E-3</c:v>
                </c:pt>
                <c:pt idx="295">
                  <c:v>3.2699999999999999E-3</c:v>
                </c:pt>
                <c:pt idx="296">
                  <c:v>4.5700000000000003E-3</c:v>
                </c:pt>
                <c:pt idx="297">
                  <c:v>5.8900000000000003E-3</c:v>
                </c:pt>
                <c:pt idx="298">
                  <c:v>7.2200000000000007E-3</c:v>
                </c:pt>
                <c:pt idx="299">
                  <c:v>8.5699999999999995E-3</c:v>
                </c:pt>
                <c:pt idx="300">
                  <c:v>9.9299999999999996E-3</c:v>
                </c:pt>
                <c:pt idx="301">
                  <c:v>1.1300000000000001E-2</c:v>
                </c:pt>
                <c:pt idx="302">
                  <c:v>1.2700000000000001E-2</c:v>
                </c:pt>
                <c:pt idx="303">
                  <c:v>1.41E-2</c:v>
                </c:pt>
                <c:pt idx="304">
                  <c:v>1.5599999999999999E-2</c:v>
                </c:pt>
                <c:pt idx="305">
                  <c:v>1.7000000000000001E-2</c:v>
                </c:pt>
                <c:pt idx="306">
                  <c:v>1.8499999999999999E-2</c:v>
                </c:pt>
                <c:pt idx="307">
                  <c:v>0.02</c:v>
                </c:pt>
                <c:pt idx="308">
                  <c:v>2.1500000000000002E-2</c:v>
                </c:pt>
                <c:pt idx="309">
                  <c:v>2.3099999999999999E-2</c:v>
                </c:pt>
                <c:pt idx="310">
                  <c:v>2.46E-2</c:v>
                </c:pt>
                <c:pt idx="311">
                  <c:v>2.6200000000000001E-2</c:v>
                </c:pt>
                <c:pt idx="312">
                  <c:v>2.7699999999999999E-2</c:v>
                </c:pt>
                <c:pt idx="313">
                  <c:v>2.93E-2</c:v>
                </c:pt>
                <c:pt idx="314">
                  <c:v>3.09E-2</c:v>
                </c:pt>
                <c:pt idx="315">
                  <c:v>3.2599999999999997E-2</c:v>
                </c:pt>
                <c:pt idx="316">
                  <c:v>3.4200000000000001E-2</c:v>
                </c:pt>
                <c:pt idx="317">
                  <c:v>3.5900000000000001E-2</c:v>
                </c:pt>
                <c:pt idx="318">
                  <c:v>3.7499999999999999E-2</c:v>
                </c:pt>
                <c:pt idx="319">
                  <c:v>3.9199999999999999E-2</c:v>
                </c:pt>
                <c:pt idx="320">
                  <c:v>4.1000000000000002E-2</c:v>
                </c:pt>
                <c:pt idx="321">
                  <c:v>4.2700000000000002E-2</c:v>
                </c:pt>
                <c:pt idx="322">
                  <c:v>4.4400000000000002E-2</c:v>
                </c:pt>
                <c:pt idx="323">
                  <c:v>4.6199999999999998E-2</c:v>
                </c:pt>
                <c:pt idx="324">
                  <c:v>4.8000000000000001E-2</c:v>
                </c:pt>
                <c:pt idx="325">
                  <c:v>4.9799999999999997E-2</c:v>
                </c:pt>
                <c:pt idx="326">
                  <c:v>5.16E-2</c:v>
                </c:pt>
                <c:pt idx="327">
                  <c:v>5.3399999999999996E-2</c:v>
                </c:pt>
                <c:pt idx="328">
                  <c:v>5.5300000000000002E-2</c:v>
                </c:pt>
                <c:pt idx="329">
                  <c:v>5.7200000000000001E-2</c:v>
                </c:pt>
                <c:pt idx="330">
                  <c:v>5.8999999999999997E-2</c:v>
                </c:pt>
                <c:pt idx="331">
                  <c:v>6.0900000000000003E-2</c:v>
                </c:pt>
                <c:pt idx="332">
                  <c:v>6.2799999999999995E-2</c:v>
                </c:pt>
                <c:pt idx="333">
                  <c:v>6.4799999999999996E-2</c:v>
                </c:pt>
                <c:pt idx="334">
                  <c:v>6.6699999999999995E-2</c:v>
                </c:pt>
                <c:pt idx="335">
                  <c:v>6.8699999999999997E-2</c:v>
                </c:pt>
                <c:pt idx="336">
                  <c:v>7.0699999999999999E-2</c:v>
                </c:pt>
                <c:pt idx="337">
                  <c:v>7.2700000000000001E-2</c:v>
                </c:pt>
                <c:pt idx="338">
                  <c:v>7.4700000000000003E-2</c:v>
                </c:pt>
                <c:pt idx="339">
                  <c:v>7.669999999999999E-2</c:v>
                </c:pt>
                <c:pt idx="340">
                  <c:v>7.8800000000000009E-2</c:v>
                </c:pt>
                <c:pt idx="341">
                  <c:v>8.09E-2</c:v>
                </c:pt>
                <c:pt idx="342">
                  <c:v>8.2900000000000001E-2</c:v>
                </c:pt>
                <c:pt idx="343">
                  <c:v>8.5000000000000006E-2</c:v>
                </c:pt>
                <c:pt idx="344">
                  <c:v>8.7099999999999997E-2</c:v>
                </c:pt>
                <c:pt idx="345">
                  <c:v>8.9300000000000004E-2</c:v>
                </c:pt>
                <c:pt idx="346">
                  <c:v>9.1399999999999995E-2</c:v>
                </c:pt>
                <c:pt idx="347">
                  <c:v>9.3600000000000003E-2</c:v>
                </c:pt>
                <c:pt idx="348">
                  <c:v>9.5699999999999993E-2</c:v>
                </c:pt>
                <c:pt idx="349">
                  <c:v>9.7900000000000001E-2</c:v>
                </c:pt>
                <c:pt idx="350">
                  <c:v>0.100149</c:v>
                </c:pt>
                <c:pt idx="351">
                  <c:v>0.102379</c:v>
                </c:pt>
                <c:pt idx="352">
                  <c:v>0.104625</c:v>
                </c:pt>
                <c:pt idx="353">
                  <c:v>0.106887</c:v>
                </c:pt>
                <c:pt idx="354">
                  <c:v>0.109163</c:v>
                </c:pt>
                <c:pt idx="355">
                  <c:v>0.111454</c:v>
                </c:pt>
                <c:pt idx="356">
                  <c:v>0.113757</c:v>
                </c:pt>
                <c:pt idx="357">
                  <c:v>0.116074</c:v>
                </c:pt>
                <c:pt idx="358">
                  <c:v>0.118405</c:v>
                </c:pt>
                <c:pt idx="359">
                  <c:v>0.12075</c:v>
                </c:pt>
                <c:pt idx="360">
                  <c:v>0.12311000000000001</c:v>
                </c:pt>
                <c:pt idx="361">
                  <c:v>0.12548699999999999</c:v>
                </c:pt>
                <c:pt idx="362">
                  <c:v>0.12787999999999999</c:v>
                </c:pt>
                <c:pt idx="363">
                  <c:v>0.13028999999999999</c:v>
                </c:pt>
                <c:pt idx="364">
                  <c:v>0.132716</c:v>
                </c:pt>
                <c:pt idx="365">
                  <c:v>0.13516</c:v>
                </c:pt>
                <c:pt idx="366">
                  <c:v>0.13761999999999999</c:v>
                </c:pt>
                <c:pt idx="367">
                  <c:v>0.140095</c:v>
                </c:pt>
                <c:pt idx="368">
                  <c:v>0.14258399999999999</c:v>
                </c:pt>
                <c:pt idx="369">
                  <c:v>0.14508599999999999</c:v>
                </c:pt>
                <c:pt idx="370">
                  <c:v>0.14760100000000001</c:v>
                </c:pt>
                <c:pt idx="371">
                  <c:v>0.15012900000000001</c:v>
                </c:pt>
                <c:pt idx="372">
                  <c:v>0.152668</c:v>
                </c:pt>
                <c:pt idx="373">
                  <c:v>0.155221</c:v>
                </c:pt>
                <c:pt idx="374">
                  <c:v>0.15778600000000001</c:v>
                </c:pt>
                <c:pt idx="375">
                  <c:v>0.16036600000000001</c:v>
                </c:pt>
                <c:pt idx="376">
                  <c:v>0.16296099999999999</c:v>
                </c:pt>
                <c:pt idx="377">
                  <c:v>0.16556999999999999</c:v>
                </c:pt>
                <c:pt idx="378">
                  <c:v>0.16819500000000001</c:v>
                </c:pt>
                <c:pt idx="379">
                  <c:v>0.17083600000000002</c:v>
                </c:pt>
                <c:pt idx="380">
                  <c:v>0.17349200000000001</c:v>
                </c:pt>
                <c:pt idx="381">
                  <c:v>0.17616299999999999</c:v>
                </c:pt>
                <c:pt idx="382">
                  <c:v>0.178846</c:v>
                </c:pt>
                <c:pt idx="383">
                  <c:v>0.18154299999999998</c:v>
                </c:pt>
                <c:pt idx="384">
                  <c:v>0.184252</c:v>
                </c:pt>
                <c:pt idx="385">
                  <c:v>0.186971</c:v>
                </c:pt>
                <c:pt idx="386">
                  <c:v>0.18970099999999998</c:v>
                </c:pt>
                <c:pt idx="387">
                  <c:v>0.192442</c:v>
                </c:pt>
                <c:pt idx="388">
                  <c:v>0.19519399999999998</c:v>
                </c:pt>
                <c:pt idx="389">
                  <c:v>0.19795699999999999</c:v>
                </c:pt>
                <c:pt idx="390">
                  <c:v>0.20073299999999999</c:v>
                </c:pt>
                <c:pt idx="391">
                  <c:v>0.20352099999999998</c:v>
                </c:pt>
                <c:pt idx="392">
                  <c:v>0.20632300000000001</c:v>
                </c:pt>
                <c:pt idx="393">
                  <c:v>0.20913899999999999</c:v>
                </c:pt>
                <c:pt idx="394">
                  <c:v>0.21196799999999999</c:v>
                </c:pt>
                <c:pt idx="395">
                  <c:v>0.214811</c:v>
                </c:pt>
                <c:pt idx="396">
                  <c:v>0.21766600000000003</c:v>
                </c:pt>
                <c:pt idx="397">
                  <c:v>0.22053300000000001</c:v>
                </c:pt>
                <c:pt idx="398">
                  <c:v>0.22341</c:v>
                </c:pt>
                <c:pt idx="399">
                  <c:v>0.226297</c:v>
                </c:pt>
                <c:pt idx="400">
                  <c:v>0.22919400000000001</c:v>
                </c:pt>
                <c:pt idx="401">
                  <c:v>0.232099</c:v>
                </c:pt>
                <c:pt idx="402">
                  <c:v>0.235014</c:v>
                </c:pt>
                <c:pt idx="403">
                  <c:v>0.23793800000000001</c:v>
                </c:pt>
                <c:pt idx="404">
                  <c:v>0.240872</c:v>
                </c:pt>
                <c:pt idx="405">
                  <c:v>0.24381699999999998</c:v>
                </c:pt>
                <c:pt idx="406">
                  <c:v>0.24677399999999999</c:v>
                </c:pt>
                <c:pt idx="407">
                  <c:v>0.24974300000000002</c:v>
                </c:pt>
                <c:pt idx="408">
                  <c:v>0.25272499999999998</c:v>
                </c:pt>
                <c:pt idx="409">
                  <c:v>0.25571900000000003</c:v>
                </c:pt>
                <c:pt idx="410">
                  <c:v>0.25872500000000004</c:v>
                </c:pt>
                <c:pt idx="411">
                  <c:v>0.261743</c:v>
                </c:pt>
                <c:pt idx="412">
                  <c:v>0.26477100000000003</c:v>
                </c:pt>
                <c:pt idx="413">
                  <c:v>0.26780899999999996</c:v>
                </c:pt>
                <c:pt idx="414">
                  <c:v>0.27085599999999999</c:v>
                </c:pt>
                <c:pt idx="415">
                  <c:v>0.27391299999999996</c:v>
                </c:pt>
                <c:pt idx="416">
                  <c:v>0.27697900000000003</c:v>
                </c:pt>
                <c:pt idx="417">
                  <c:v>0.280055</c:v>
                </c:pt>
                <c:pt idx="418">
                  <c:v>0.28314099999999998</c:v>
                </c:pt>
                <c:pt idx="419">
                  <c:v>0.28623999999999999</c:v>
                </c:pt>
                <c:pt idx="420">
                  <c:v>0.289352</c:v>
                </c:pt>
                <c:pt idx="421">
                  <c:v>0.29247799999999996</c:v>
                </c:pt>
                <c:pt idx="422">
                  <c:v>0.29561799999999999</c:v>
                </c:pt>
                <c:pt idx="423">
                  <c:v>0.29877099999999995</c:v>
                </c:pt>
                <c:pt idx="424">
                  <c:v>0.30193800000000004</c:v>
                </c:pt>
                <c:pt idx="425">
                  <c:v>0.305118</c:v>
                </c:pt>
                <c:pt idx="426">
                  <c:v>0.308307</c:v>
                </c:pt>
                <c:pt idx="427">
                  <c:v>0.31150500000000003</c:v>
                </c:pt>
                <c:pt idx="428">
                  <c:v>0.31470700000000001</c:v>
                </c:pt>
                <c:pt idx="429">
                  <c:v>0.31791200000000003</c:v>
                </c:pt>
                <c:pt idx="430">
                  <c:v>0.32111599999999996</c:v>
                </c:pt>
                <c:pt idx="431">
                  <c:v>0.32431499999999996</c:v>
                </c:pt>
                <c:pt idx="432">
                  <c:v>0.32750900000000005</c:v>
                </c:pt>
                <c:pt idx="433">
                  <c:v>0.33069500000000002</c:v>
                </c:pt>
                <c:pt idx="434">
                  <c:v>0.333872</c:v>
                </c:pt>
                <c:pt idx="435">
                  <c:v>0.33704200000000001</c:v>
                </c:pt>
                <c:pt idx="436">
                  <c:v>0.34020499999999998</c:v>
                </c:pt>
                <c:pt idx="437">
                  <c:v>0.34336300000000003</c:v>
                </c:pt>
                <c:pt idx="438">
                  <c:v>0.34651999999999999</c:v>
                </c:pt>
                <c:pt idx="439">
                  <c:v>0.34967599999999999</c:v>
                </c:pt>
                <c:pt idx="440">
                  <c:v>0.35283700000000001</c:v>
                </c:pt>
                <c:pt idx="441">
                  <c:v>0.35600399999999999</c:v>
                </c:pt>
                <c:pt idx="442">
                  <c:v>0.35918</c:v>
                </c:pt>
                <c:pt idx="443">
                  <c:v>0.36236800000000002</c:v>
                </c:pt>
                <c:pt idx="444">
                  <c:v>0.36557000000000001</c:v>
                </c:pt>
                <c:pt idx="445">
                  <c:v>0.36878699999999998</c:v>
                </c:pt>
                <c:pt idx="446">
                  <c:v>0.37202099999999999</c:v>
                </c:pt>
                <c:pt idx="447">
                  <c:v>0.37527099999999997</c:v>
                </c:pt>
                <c:pt idx="448">
                  <c:v>0.37854000000000004</c:v>
                </c:pt>
                <c:pt idx="449">
                  <c:v>0.38182100000000002</c:v>
                </c:pt>
                <c:pt idx="450">
                  <c:v>0.38510699999999998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00E-4E6C-B8BB-F5060EE378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787392"/>
        <c:axId val="50787968"/>
      </c:scatterChart>
      <c:valAx>
        <c:axId val="50787392"/>
        <c:scaling>
          <c:orientation val="minMax"/>
          <c:max val="2.0000000000000004E-2"/>
          <c:min val="-2.0000000000000004E-2"/>
        </c:scaling>
        <c:delete val="1"/>
        <c:axPos val="b"/>
        <c:numFmt formatCode="General" sourceLinked="1"/>
        <c:majorTickMark val="out"/>
        <c:minorTickMark val="none"/>
        <c:tickLblPos val="nextTo"/>
        <c:crossAx val="50787968"/>
        <c:crosses val="autoZero"/>
        <c:crossBetween val="midCat"/>
      </c:valAx>
      <c:valAx>
        <c:axId val="50787968"/>
        <c:scaling>
          <c:orientation val="minMax"/>
          <c:max val="0.60000000000000009"/>
          <c:min val="-0.1"/>
        </c:scaling>
        <c:delete val="1"/>
        <c:axPos val="l"/>
        <c:numFmt formatCode="General" sourceLinked="1"/>
        <c:majorTickMark val="out"/>
        <c:minorTickMark val="none"/>
        <c:tickLblPos val="nextTo"/>
        <c:crossAx val="50787392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blipFill>
      <a:blip xmlns:r="http://schemas.openxmlformats.org/officeDocument/2006/relationships" r:embed="rId1"/>
      <a:stretch>
        <a:fillRect/>
      </a:stretch>
    </a:blipFill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18F0E77-16E0-4B5E-BE49-1769AD879C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B6C155-E6E3-4262-BBFE-1502C2AC66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128AF-B98D-4B1E-AB27-31C3A35AA35D}" type="datetimeFigureOut">
              <a:rPr lang="ru-RU" smtClean="0"/>
              <a:pPr/>
              <a:t>23.09.2023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E3A60D7-6269-41B8-983C-1A61388E10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F88ECB9-0CB7-4261-8B45-542D249438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08911-E767-49DB-A838-775973799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210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1EFD6-9DEF-44C4-9DF2-D1243EF35911}" type="datetimeFigureOut">
              <a:rPr lang="ru-RU" smtClean="0"/>
              <a:pPr/>
              <a:t>23.09.2023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501E0-C393-415E-AAEE-3CCAB76541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291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Заказчик – Лукойл Инжиниринг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3EC541-899B-4D00-AAFB-4002B8FDA25D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82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3EC541-899B-4D00-AAFB-4002B8FDA25D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301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Обучение, техническая поддержка и регулярные обновления пакета, руководство пользователя,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online help,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видео примеры, пользовательский портал делают пакет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Fidesys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удобным в использовании и позволяют быстро сделать его основным средством цифровых испытаний на прочность.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226C2-2953-0A4A-9AB5-9AD2917442EA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380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Отечественный программный комплекс </a:t>
            </a:r>
            <a:r>
              <a:rPr lang="en-US" dirty="0" err="1"/>
              <a:t>Fidesys</a:t>
            </a:r>
            <a:r>
              <a:rPr lang="en-US" dirty="0"/>
              <a:t> </a:t>
            </a:r>
            <a:r>
              <a:rPr lang="ru-RU" dirty="0"/>
              <a:t>является современным, отчуждаемым средством цифровой разработки и анализа на прочность и другие виды расчетного моделирования. </a:t>
            </a:r>
          </a:p>
          <a:p>
            <a:endParaRPr lang="ru-RU" dirty="0"/>
          </a:p>
          <a:p>
            <a:r>
              <a:rPr lang="ru-RU" dirty="0"/>
              <a:t>Уровень готовности </a:t>
            </a:r>
            <a:r>
              <a:rPr lang="en-US" dirty="0"/>
              <a:t>TRL 9 – </a:t>
            </a:r>
            <a:r>
              <a:rPr lang="ru-RU" dirty="0"/>
              <a:t>НТИ Боровков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226C2-2953-0A4A-9AB5-9AD2917442E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994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3EC541-899B-4D00-AAFB-4002B8FDA25D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037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3EC541-899B-4D00-AAFB-4002B8FDA25D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004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3EC541-899B-4D00-AAFB-4002B8FDA25D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776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Торец втулки заделать, цангу переместить на 3мм или чуть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бульше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так чтобы она прошла узкую часть втулки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3EC541-899B-4D00-AAFB-4002B8FDA25D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504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Ограничитель хлыстовых перемещений при разрывах трубопроводов (разрушаемая опора - демпфер). Изделие устанавливается на строительных конструкциях в зонах сварных швов высокоэнергетических трубопроводов.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Согласно документации разработчика ограничителей, разрывы постулируются в высокоэнергетических трубопроводах с давлением транспортируемой среды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 9,1 до 13,5 МПа и температурой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168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С.</a:t>
            </a:r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3EC541-899B-4D00-AAFB-4002B8FDA25D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987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3EC541-899B-4D00-AAFB-4002B8FDA25D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979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_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A346BB5-0B25-458C-82F4-DFDCB4A0AC05}"/>
              </a:ext>
            </a:extLst>
          </p:cNvPr>
          <p:cNvSpPr/>
          <p:nvPr userDrawn="1"/>
        </p:nvSpPr>
        <p:spPr>
          <a:xfrm>
            <a:off x="0" y="4763227"/>
            <a:ext cx="12192000" cy="2094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08A1A2A-C0AB-495C-A4CC-B8969C23E993}"/>
              </a:ext>
            </a:extLst>
          </p:cNvPr>
          <p:cNvSpPr/>
          <p:nvPr userDrawn="1"/>
        </p:nvSpPr>
        <p:spPr>
          <a:xfrm>
            <a:off x="0" y="0"/>
            <a:ext cx="12192000" cy="47100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54B8137-5E00-4A54-B5E8-783F594DEC62}"/>
              </a:ext>
            </a:extLst>
          </p:cNvPr>
          <p:cNvSpPr/>
          <p:nvPr userDrawn="1"/>
        </p:nvSpPr>
        <p:spPr>
          <a:xfrm>
            <a:off x="0" y="4709929"/>
            <a:ext cx="12192000" cy="64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97E56FA5-A1FE-43C8-B1AE-37391AF551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05026" y="2475781"/>
            <a:ext cx="5805247" cy="689694"/>
          </a:xfrm>
        </p:spPr>
        <p:txBody>
          <a:bodyPr anchor="ctr"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ЗАГОЛОВОК</a:t>
            </a:r>
            <a:endParaRPr lang="ru-RU" dirty="0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5D085F2D-62F2-4B83-BBDD-8911F1DE1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5026" y="3156849"/>
            <a:ext cx="9221308" cy="122926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ПОДЗАГОЛОВОК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СТРОКИ</a:t>
            </a:r>
            <a:endParaRPr lang="ru-RU" dirty="0"/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9DA0D27F-BBE2-4FA6-8465-F3ABC0C8F4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5026" y="5184056"/>
            <a:ext cx="7789323" cy="164321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Лектор</a:t>
            </a:r>
            <a:endParaRPr lang="ru-RU" dirty="0"/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6CA66933-62CD-499E-89A8-AB91CE9E5C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05026" y="5631792"/>
            <a:ext cx="2803585" cy="67328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Фамилия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Имя Отчество</a:t>
            </a:r>
            <a:endParaRPr lang="ru-RU" dirty="0"/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50163D7D-8F9D-4358-B5D3-63A154DB885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43475" y="0"/>
            <a:ext cx="7248525" cy="4710113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5639B330-B8BB-4873-BD9C-DDB8D9E7CF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8610" y="5631792"/>
            <a:ext cx="7714563" cy="67328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Должность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строки</a:t>
            </a:r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A15A425-01A3-4BDB-BF55-3F751A626E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28663"/>
            <a:ext cx="1669423" cy="59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65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974">
          <p15:clr>
            <a:srgbClr val="FBAE40"/>
          </p15:clr>
        </p15:guide>
        <p15:guide id="5" pos="107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B26B909-53C4-481D-AD87-FD5DFA0F8A70}"/>
              </a:ext>
            </a:extLst>
          </p:cNvPr>
          <p:cNvSpPr/>
          <p:nvPr userDrawn="1"/>
        </p:nvSpPr>
        <p:spPr>
          <a:xfrm>
            <a:off x="11245366" y="-707"/>
            <a:ext cx="945380" cy="468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20" name="Номер слайда 4">
            <a:extLst>
              <a:ext uri="{FF2B5EF4-FFF2-40B4-BE49-F238E27FC236}">
                <a16:creationId xmlns:a16="http://schemas.microsoft.com/office/drawing/2014/main" id="{DD76099E-AABB-459D-A232-3E093773728A}"/>
              </a:ext>
            </a:extLst>
          </p:cNvPr>
          <p:cNvSpPr txBox="1">
            <a:spLocks/>
          </p:cNvSpPr>
          <p:nvPr userDrawn="1"/>
        </p:nvSpPr>
        <p:spPr>
          <a:xfrm>
            <a:off x="11244112" y="75995"/>
            <a:ext cx="945380" cy="3346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BEB037-DCC8-3D4C-BEBE-1F4619970C07}" type="slidenum">
              <a:rPr lang="ru-RU" sz="1400" b="1" smtClean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pPr algn="ctr"/>
              <a:t>‹#›</a:t>
            </a:fld>
            <a:endParaRPr lang="ru-RU" sz="1400" b="1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6242764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4E31175E-E671-416A-B2EC-BA01D4A814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335" y="1936955"/>
            <a:ext cx="6242764" cy="447972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409880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B26B909-53C4-481D-AD87-FD5DFA0F8A70}"/>
              </a:ext>
            </a:extLst>
          </p:cNvPr>
          <p:cNvSpPr/>
          <p:nvPr userDrawn="1"/>
        </p:nvSpPr>
        <p:spPr>
          <a:xfrm>
            <a:off x="11245366" y="-707"/>
            <a:ext cx="945380" cy="468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20" name="Номер слайда 4">
            <a:extLst>
              <a:ext uri="{FF2B5EF4-FFF2-40B4-BE49-F238E27FC236}">
                <a16:creationId xmlns:a16="http://schemas.microsoft.com/office/drawing/2014/main" id="{DD76099E-AABB-459D-A232-3E093773728A}"/>
              </a:ext>
            </a:extLst>
          </p:cNvPr>
          <p:cNvSpPr txBox="1">
            <a:spLocks/>
          </p:cNvSpPr>
          <p:nvPr userDrawn="1"/>
        </p:nvSpPr>
        <p:spPr>
          <a:xfrm>
            <a:off x="11244112" y="75995"/>
            <a:ext cx="945380" cy="3346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BEB037-DCC8-3D4C-BEBE-1F4619970C07}" type="slidenum">
              <a:rPr lang="ru-RU" sz="1400" b="1" smtClean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pPr algn="ctr"/>
              <a:t>‹#›</a:t>
            </a:fld>
            <a:endParaRPr lang="ru-RU" sz="1400" b="1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03A8C4-DA89-495C-A611-522FC3D208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5618" y="81013"/>
            <a:ext cx="326374" cy="307724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D4A74D6-7373-418F-93E1-12FD723BA664}"/>
              </a:ext>
            </a:extLst>
          </p:cNvPr>
          <p:cNvCxnSpPr/>
          <p:nvPr userDrawn="1"/>
        </p:nvCxnSpPr>
        <p:spPr>
          <a:xfrm>
            <a:off x="10554750" y="67028"/>
            <a:ext cx="0" cy="324774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Текст 24">
            <a:extLst>
              <a:ext uri="{FF2B5EF4-FFF2-40B4-BE49-F238E27FC236}">
                <a16:creationId xmlns:a16="http://schemas.microsoft.com/office/drawing/2014/main" id="{7DEE8E6F-331E-42CF-BF86-4CFA1D05B4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175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27" name="Текст 24">
            <a:extLst>
              <a:ext uri="{FF2B5EF4-FFF2-40B4-BE49-F238E27FC236}">
                <a16:creationId xmlns:a16="http://schemas.microsoft.com/office/drawing/2014/main" id="{55B8830D-4A3D-4001-BD4E-24D5064ABE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0513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28" name="Текст 24">
            <a:extLst>
              <a:ext uri="{FF2B5EF4-FFF2-40B4-BE49-F238E27FC236}">
                <a16:creationId xmlns:a16="http://schemas.microsoft.com/office/drawing/2014/main" id="{0D6FD70D-4708-4896-BE1F-9A7003C14C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357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29" name="Текст 24">
            <a:extLst>
              <a:ext uri="{FF2B5EF4-FFF2-40B4-BE49-F238E27FC236}">
                <a16:creationId xmlns:a16="http://schemas.microsoft.com/office/drawing/2014/main" id="{4A82ADB4-5D44-4BAE-A81F-4F50DD245D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201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0" name="Текст 24">
            <a:extLst>
              <a:ext uri="{FF2B5EF4-FFF2-40B4-BE49-F238E27FC236}">
                <a16:creationId xmlns:a16="http://schemas.microsoft.com/office/drawing/2014/main" id="{6E092561-65EA-4FA5-8D18-10410BFD7A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6242764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4E31175E-E671-416A-B2EC-BA01D4A814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335" y="1936955"/>
            <a:ext cx="6242764" cy="447972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7AAAAADC-FCBB-44D5-9BEF-A532066200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43669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8FA44A-E989-E6B6-2038-FBD12761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01" y="2048156"/>
            <a:ext cx="5952753" cy="6191598"/>
          </a:xfrm>
          <a:prstGeom prst="rect">
            <a:avLst/>
          </a:prstGeom>
          <a:effectLst>
            <a:glow>
              <a:schemeClr val="accent1"/>
            </a:glow>
            <a:outerShdw blurRad="50800" dist="50800" dir="5400000" algn="ctr" rotWithShape="0">
              <a:srgbClr val="000000">
                <a:alpha val="0"/>
              </a:srgbClr>
            </a:outerShdw>
            <a:reflection endPos="0" dir="5400000" sy="-100000" algn="bl" rotWithShape="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1914771-CF95-29F6-5BCC-363A4C6B521A}"/>
              </a:ext>
            </a:extLst>
          </p:cNvPr>
          <p:cNvSpPr/>
          <p:nvPr userDrawn="1"/>
        </p:nvSpPr>
        <p:spPr>
          <a:xfrm>
            <a:off x="6965357" y="2040335"/>
            <a:ext cx="5969799" cy="4757736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1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 и 2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B26B909-53C4-481D-AD87-FD5DFA0F8A70}"/>
              </a:ext>
            </a:extLst>
          </p:cNvPr>
          <p:cNvSpPr/>
          <p:nvPr userDrawn="1"/>
        </p:nvSpPr>
        <p:spPr>
          <a:xfrm>
            <a:off x="11245366" y="-707"/>
            <a:ext cx="945380" cy="468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20" name="Номер слайда 4">
            <a:extLst>
              <a:ext uri="{FF2B5EF4-FFF2-40B4-BE49-F238E27FC236}">
                <a16:creationId xmlns:a16="http://schemas.microsoft.com/office/drawing/2014/main" id="{DD76099E-AABB-459D-A232-3E093773728A}"/>
              </a:ext>
            </a:extLst>
          </p:cNvPr>
          <p:cNvSpPr txBox="1">
            <a:spLocks/>
          </p:cNvSpPr>
          <p:nvPr userDrawn="1"/>
        </p:nvSpPr>
        <p:spPr>
          <a:xfrm>
            <a:off x="11244112" y="75995"/>
            <a:ext cx="945380" cy="3346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BEB037-DCC8-3D4C-BEBE-1F4619970C07}" type="slidenum">
              <a:rPr lang="ru-RU" sz="1400" b="1" smtClean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pPr algn="ctr"/>
              <a:t>‹#›</a:t>
            </a:fld>
            <a:endParaRPr lang="ru-RU" sz="1400" b="1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03A8C4-DA89-495C-A611-522FC3D208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5618" y="81013"/>
            <a:ext cx="326374" cy="307724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D4A74D6-7373-418F-93E1-12FD723BA664}"/>
              </a:ext>
            </a:extLst>
          </p:cNvPr>
          <p:cNvCxnSpPr/>
          <p:nvPr userDrawn="1"/>
        </p:nvCxnSpPr>
        <p:spPr>
          <a:xfrm>
            <a:off x="10554750" y="67028"/>
            <a:ext cx="0" cy="324774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6242764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4E31175E-E671-416A-B2EC-BA01D4A814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335" y="1941815"/>
            <a:ext cx="6242764" cy="26634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A06BE2-0674-4C33-A281-69B4CC5B3DF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83413" y="463550"/>
            <a:ext cx="5205412" cy="310778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C83368CE-557E-4CE9-B12B-516229A351D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83413" y="3681202"/>
            <a:ext cx="5205412" cy="3107786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6903B1-5ECE-4C53-ADBF-F6A93F665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0825" y="2376995"/>
            <a:ext cx="6242764" cy="2315446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60DEE57-294A-44A0-A296-9A03461E85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3" y="4933278"/>
            <a:ext cx="6142038" cy="992697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одну или несколько строк</a:t>
            </a:r>
          </a:p>
        </p:txBody>
      </p:sp>
      <p:sp>
        <p:nvSpPr>
          <p:cNvPr id="19" name="Текст 24">
            <a:extLst>
              <a:ext uri="{FF2B5EF4-FFF2-40B4-BE49-F238E27FC236}">
                <a16:creationId xmlns:a16="http://schemas.microsoft.com/office/drawing/2014/main" id="{E2E88AD4-90A1-4899-8958-0F4FC74957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4741"/>
            <a:ext cx="1728000" cy="46831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О компании</a:t>
            </a:r>
          </a:p>
        </p:txBody>
      </p:sp>
      <p:sp>
        <p:nvSpPr>
          <p:cNvPr id="23" name="Текст 24">
            <a:extLst>
              <a:ext uri="{FF2B5EF4-FFF2-40B4-BE49-F238E27FC236}">
                <a16:creationId xmlns:a16="http://schemas.microsoft.com/office/drawing/2014/main" id="{72A7C92C-25F6-4AB2-8336-54CDC9E48B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6209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err="1"/>
              <a:t>Структтура</a:t>
            </a:r>
            <a:r>
              <a:rPr lang="ru-RU" dirty="0"/>
              <a:t> </a:t>
            </a:r>
            <a:r>
              <a:rPr lang="en-US" dirty="0"/>
              <a:t>CAE </a:t>
            </a:r>
            <a:r>
              <a:rPr lang="en-US" dirty="0" err="1"/>
              <a:t>Fidesys</a:t>
            </a:r>
            <a:endParaRPr lang="ru-RU" dirty="0"/>
          </a:p>
        </p:txBody>
      </p:sp>
      <p:sp>
        <p:nvSpPr>
          <p:cNvPr id="24" name="Текст 24">
            <a:extLst>
              <a:ext uri="{FF2B5EF4-FFF2-40B4-BE49-F238E27FC236}">
                <a16:creationId xmlns:a16="http://schemas.microsoft.com/office/drawing/2014/main" id="{3417F70F-D68D-482E-B708-683F66D180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418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Пример расчета керна</a:t>
            </a:r>
          </a:p>
        </p:txBody>
      </p:sp>
      <p:sp>
        <p:nvSpPr>
          <p:cNvPr id="31" name="Текст 24">
            <a:extLst>
              <a:ext uri="{FF2B5EF4-FFF2-40B4-BE49-F238E27FC236}">
                <a16:creationId xmlns:a16="http://schemas.microsoft.com/office/drawing/2014/main" id="{FDD09088-351B-4248-9407-7AC399A770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8627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Моделирование сейсмики</a:t>
            </a:r>
          </a:p>
        </p:txBody>
      </p:sp>
      <p:sp>
        <p:nvSpPr>
          <p:cNvPr id="33" name="Текст 24">
            <a:extLst>
              <a:ext uri="{FF2B5EF4-FFF2-40B4-BE49-F238E27FC236}">
                <a16:creationId xmlns:a16="http://schemas.microsoft.com/office/drawing/2014/main" id="{5391ABC6-635F-4AB1-8288-B908237026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836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Моделирование </a:t>
            </a:r>
            <a:r>
              <a:rPr lang="ru-RU" dirty="0" err="1"/>
              <a:t>геомеханики</a:t>
            </a:r>
            <a:endParaRPr lang="ru-RU" dirty="0"/>
          </a:p>
        </p:txBody>
      </p:sp>
      <p:sp>
        <p:nvSpPr>
          <p:cNvPr id="34" name="Текст 24">
            <a:extLst>
              <a:ext uri="{FF2B5EF4-FFF2-40B4-BE49-F238E27FC236}">
                <a16:creationId xmlns:a16="http://schemas.microsoft.com/office/drawing/2014/main" id="{B13CC59E-7F74-4B34-910B-C32DC09EDB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727164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B26B909-53C4-481D-AD87-FD5DFA0F8A70}"/>
              </a:ext>
            </a:extLst>
          </p:cNvPr>
          <p:cNvSpPr/>
          <p:nvPr userDrawn="1"/>
        </p:nvSpPr>
        <p:spPr>
          <a:xfrm>
            <a:off x="11245366" y="-707"/>
            <a:ext cx="945380" cy="468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20" name="Номер слайда 4">
            <a:extLst>
              <a:ext uri="{FF2B5EF4-FFF2-40B4-BE49-F238E27FC236}">
                <a16:creationId xmlns:a16="http://schemas.microsoft.com/office/drawing/2014/main" id="{DD76099E-AABB-459D-A232-3E093773728A}"/>
              </a:ext>
            </a:extLst>
          </p:cNvPr>
          <p:cNvSpPr txBox="1">
            <a:spLocks/>
          </p:cNvSpPr>
          <p:nvPr userDrawn="1"/>
        </p:nvSpPr>
        <p:spPr>
          <a:xfrm>
            <a:off x="11244112" y="75995"/>
            <a:ext cx="945380" cy="3346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BEB037-DCC8-3D4C-BEBE-1F4619970C07}" type="slidenum">
              <a:rPr lang="ru-RU" sz="1400" b="1" smtClean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pPr algn="ctr"/>
              <a:t>‹#›</a:t>
            </a:fld>
            <a:endParaRPr lang="ru-RU" sz="1400" b="1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03A8C4-DA89-495C-A611-522FC3D208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5618" y="81013"/>
            <a:ext cx="326374" cy="307724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D4A74D6-7373-418F-93E1-12FD723BA664}"/>
              </a:ext>
            </a:extLst>
          </p:cNvPr>
          <p:cNvCxnSpPr/>
          <p:nvPr userDrawn="1"/>
        </p:nvCxnSpPr>
        <p:spPr>
          <a:xfrm>
            <a:off x="10554750" y="67028"/>
            <a:ext cx="0" cy="324774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11198430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4E31175E-E671-416A-B2EC-BA01D4A814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335" y="1941815"/>
            <a:ext cx="6242764" cy="26634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A06BE2-0674-4C33-A281-69B4CC5B3DF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2413120"/>
            <a:ext cx="12191999" cy="4377852"/>
          </a:xfrm>
        </p:spPr>
        <p:txBody>
          <a:bodyPr/>
          <a:lstStyle/>
          <a:p>
            <a:endParaRPr lang="ru-RU"/>
          </a:p>
        </p:txBody>
      </p:sp>
      <p:sp>
        <p:nvSpPr>
          <p:cNvPr id="19" name="Текст 24">
            <a:extLst>
              <a:ext uri="{FF2B5EF4-FFF2-40B4-BE49-F238E27FC236}">
                <a16:creationId xmlns:a16="http://schemas.microsoft.com/office/drawing/2014/main" id="{8BD1DD59-B8C8-4885-8B70-9A8971F8C5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4741"/>
            <a:ext cx="1728000" cy="46831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О компании</a:t>
            </a:r>
          </a:p>
        </p:txBody>
      </p:sp>
      <p:sp>
        <p:nvSpPr>
          <p:cNvPr id="23" name="Текст 24">
            <a:extLst>
              <a:ext uri="{FF2B5EF4-FFF2-40B4-BE49-F238E27FC236}">
                <a16:creationId xmlns:a16="http://schemas.microsoft.com/office/drawing/2014/main" id="{03CC1DB5-E6C8-4B46-BD44-1471B1EC4F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6209" y="-4741"/>
            <a:ext cx="1728000" cy="46831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Структура </a:t>
            </a:r>
            <a:r>
              <a:rPr lang="en-US" dirty="0"/>
              <a:t>CAE </a:t>
            </a:r>
            <a:r>
              <a:rPr lang="en-US" dirty="0" err="1"/>
              <a:t>Fidesys</a:t>
            </a:r>
            <a:endParaRPr lang="ru-RU" dirty="0"/>
          </a:p>
        </p:txBody>
      </p:sp>
      <p:sp>
        <p:nvSpPr>
          <p:cNvPr id="31" name="Текст 24">
            <a:extLst>
              <a:ext uri="{FF2B5EF4-FFF2-40B4-BE49-F238E27FC236}">
                <a16:creationId xmlns:a16="http://schemas.microsoft.com/office/drawing/2014/main" id="{1C9D17BB-340E-450C-B917-66383E68DA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8627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Моделирование сейсмики</a:t>
            </a:r>
          </a:p>
        </p:txBody>
      </p:sp>
      <p:sp>
        <p:nvSpPr>
          <p:cNvPr id="33" name="Текст 24">
            <a:extLst>
              <a:ext uri="{FF2B5EF4-FFF2-40B4-BE49-F238E27FC236}">
                <a16:creationId xmlns:a16="http://schemas.microsoft.com/office/drawing/2014/main" id="{77900F6F-1C3C-44D6-950D-BF50827A06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836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Моделирование </a:t>
            </a:r>
            <a:r>
              <a:rPr lang="ru-RU" dirty="0" err="1"/>
              <a:t>геомеханики</a:t>
            </a:r>
            <a:endParaRPr lang="ru-RU" dirty="0"/>
          </a:p>
        </p:txBody>
      </p:sp>
      <p:sp>
        <p:nvSpPr>
          <p:cNvPr id="34" name="Текст 24">
            <a:extLst>
              <a:ext uri="{FF2B5EF4-FFF2-40B4-BE49-F238E27FC236}">
                <a16:creationId xmlns:a16="http://schemas.microsoft.com/office/drawing/2014/main" id="{2B4F81F9-1981-4180-9106-B9AAA5982C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6" name="Текст 24">
            <a:extLst>
              <a:ext uri="{FF2B5EF4-FFF2-40B4-BE49-F238E27FC236}">
                <a16:creationId xmlns:a16="http://schemas.microsoft.com/office/drawing/2014/main" id="{F237222A-6374-4AE9-B0B1-7F7552AE0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92418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Пример расчета керна</a:t>
            </a:r>
          </a:p>
        </p:txBody>
      </p:sp>
    </p:spTree>
    <p:extLst>
      <p:ext uri="{BB962C8B-B14F-4D97-AF65-F5344CB8AC3E}">
        <p14:creationId xmlns:p14="http://schemas.microsoft.com/office/powerpoint/2010/main" val="3229485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3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9F7383B-8180-4ACA-A917-03F5FDB263D8}"/>
              </a:ext>
            </a:extLst>
          </p:cNvPr>
          <p:cNvSpPr/>
          <p:nvPr userDrawn="1"/>
        </p:nvSpPr>
        <p:spPr>
          <a:xfrm>
            <a:off x="-1" y="3685629"/>
            <a:ext cx="3992399" cy="3103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2D130DE-311D-41A3-8B69-07919B25A609}"/>
              </a:ext>
            </a:extLst>
          </p:cNvPr>
          <p:cNvSpPr/>
          <p:nvPr userDrawn="1"/>
        </p:nvSpPr>
        <p:spPr>
          <a:xfrm>
            <a:off x="4093628" y="3685629"/>
            <a:ext cx="3992399" cy="3103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7715AE44-67B1-4FDD-9730-76C4EAC3A615}"/>
              </a:ext>
            </a:extLst>
          </p:cNvPr>
          <p:cNvSpPr/>
          <p:nvPr userDrawn="1"/>
        </p:nvSpPr>
        <p:spPr>
          <a:xfrm>
            <a:off x="8199601" y="3685629"/>
            <a:ext cx="3992399" cy="3103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B26B909-53C4-481D-AD87-FD5DFA0F8A70}"/>
              </a:ext>
            </a:extLst>
          </p:cNvPr>
          <p:cNvSpPr/>
          <p:nvPr userDrawn="1"/>
        </p:nvSpPr>
        <p:spPr>
          <a:xfrm>
            <a:off x="11245366" y="-707"/>
            <a:ext cx="945380" cy="468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20" name="Номер слайда 4">
            <a:extLst>
              <a:ext uri="{FF2B5EF4-FFF2-40B4-BE49-F238E27FC236}">
                <a16:creationId xmlns:a16="http://schemas.microsoft.com/office/drawing/2014/main" id="{DD76099E-AABB-459D-A232-3E093773728A}"/>
              </a:ext>
            </a:extLst>
          </p:cNvPr>
          <p:cNvSpPr txBox="1">
            <a:spLocks/>
          </p:cNvSpPr>
          <p:nvPr userDrawn="1"/>
        </p:nvSpPr>
        <p:spPr>
          <a:xfrm>
            <a:off x="11244112" y="75995"/>
            <a:ext cx="945380" cy="3346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BEB037-DCC8-3D4C-BEBE-1F4619970C07}" type="slidenum">
              <a:rPr lang="ru-RU" sz="1400" b="1" smtClean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pPr algn="ctr"/>
              <a:t>‹#›</a:t>
            </a:fld>
            <a:endParaRPr lang="ru-RU" sz="1400" b="1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03A8C4-DA89-495C-A611-522FC3D208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5618" y="81013"/>
            <a:ext cx="326374" cy="307724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D4A74D6-7373-418F-93E1-12FD723BA664}"/>
              </a:ext>
            </a:extLst>
          </p:cNvPr>
          <p:cNvCxnSpPr/>
          <p:nvPr userDrawn="1"/>
        </p:nvCxnSpPr>
        <p:spPr>
          <a:xfrm>
            <a:off x="10554750" y="67028"/>
            <a:ext cx="0" cy="324774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11198430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4E31175E-E671-416A-B2EC-BA01D4A814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335" y="1937001"/>
            <a:ext cx="11189803" cy="26634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A06BE2-0674-4C33-A281-69B4CC5B3DF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" y="3681202"/>
            <a:ext cx="3992400" cy="3107786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6903B1-5ECE-4C53-ADBF-F6A93F665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0825" y="2349911"/>
            <a:ext cx="5192891" cy="12214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CDE23E08-015B-4F13-A8DF-E3397357126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93629" y="3681202"/>
            <a:ext cx="3992400" cy="3107786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C0369124-8C37-457B-B9A2-8AAB490F25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87260" y="3681202"/>
            <a:ext cx="3992400" cy="3107786"/>
          </a:xfrm>
        </p:spPr>
        <p:txBody>
          <a:bodyPr/>
          <a:lstStyle/>
          <a:p>
            <a:endParaRPr lang="ru-RU"/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1EB3B2FA-E6F0-4FA4-B08D-A8B4CA8918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38671" y="2349911"/>
            <a:ext cx="5192891" cy="12214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36" name="Текст 24">
            <a:extLst>
              <a:ext uri="{FF2B5EF4-FFF2-40B4-BE49-F238E27FC236}">
                <a16:creationId xmlns:a16="http://schemas.microsoft.com/office/drawing/2014/main" id="{504DCB6F-FBB4-4824-9F4C-4EEE78505B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4741"/>
            <a:ext cx="1728000" cy="46831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7" name="Текст 24">
            <a:extLst>
              <a:ext uri="{FF2B5EF4-FFF2-40B4-BE49-F238E27FC236}">
                <a16:creationId xmlns:a16="http://schemas.microsoft.com/office/drawing/2014/main" id="{B2263961-0682-435C-A9CF-C9D5BFBCEA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6209" y="-4741"/>
            <a:ext cx="1728000" cy="46831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9" name="Текст 24">
            <a:extLst>
              <a:ext uri="{FF2B5EF4-FFF2-40B4-BE49-F238E27FC236}">
                <a16:creationId xmlns:a16="http://schemas.microsoft.com/office/drawing/2014/main" id="{4CEBEA2C-B822-4FE1-887C-D67000AEC0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836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0" name="Текст 24">
            <a:extLst>
              <a:ext uri="{FF2B5EF4-FFF2-40B4-BE49-F238E27FC236}">
                <a16:creationId xmlns:a16="http://schemas.microsoft.com/office/drawing/2014/main" id="{D01D06B0-194B-4778-A7AD-EA92CF6673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1" name="Текст 24">
            <a:extLst>
              <a:ext uri="{FF2B5EF4-FFF2-40B4-BE49-F238E27FC236}">
                <a16:creationId xmlns:a16="http://schemas.microsoft.com/office/drawing/2014/main" id="{1DF7B72D-5DF5-4CA1-A673-4B80B7DE4D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8627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2" name="Текст 24">
            <a:extLst>
              <a:ext uri="{FF2B5EF4-FFF2-40B4-BE49-F238E27FC236}">
                <a16:creationId xmlns:a16="http://schemas.microsoft.com/office/drawing/2014/main" id="{980AFD67-5460-4A8C-8CB2-A8CB61E7060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92418" y="-4741"/>
            <a:ext cx="1728000" cy="46831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268673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 и 3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9F7383B-8180-4ACA-A917-03F5FDB263D8}"/>
              </a:ext>
            </a:extLst>
          </p:cNvPr>
          <p:cNvSpPr/>
          <p:nvPr userDrawn="1"/>
        </p:nvSpPr>
        <p:spPr>
          <a:xfrm>
            <a:off x="176707" y="2523771"/>
            <a:ext cx="3895290" cy="3103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2D130DE-311D-41A3-8B69-07919B25A609}"/>
              </a:ext>
            </a:extLst>
          </p:cNvPr>
          <p:cNvSpPr/>
          <p:nvPr userDrawn="1"/>
        </p:nvSpPr>
        <p:spPr>
          <a:xfrm>
            <a:off x="4147827" y="2523772"/>
            <a:ext cx="3865611" cy="3103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7715AE44-67B1-4FDD-9730-76C4EAC3A615}"/>
              </a:ext>
            </a:extLst>
          </p:cNvPr>
          <p:cNvSpPr/>
          <p:nvPr userDrawn="1"/>
        </p:nvSpPr>
        <p:spPr>
          <a:xfrm>
            <a:off x="8089267" y="2523773"/>
            <a:ext cx="3878931" cy="3103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B26B909-53C4-481D-AD87-FD5DFA0F8A70}"/>
              </a:ext>
            </a:extLst>
          </p:cNvPr>
          <p:cNvSpPr/>
          <p:nvPr userDrawn="1"/>
        </p:nvSpPr>
        <p:spPr>
          <a:xfrm>
            <a:off x="11245366" y="-707"/>
            <a:ext cx="945380" cy="468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20" name="Номер слайда 4">
            <a:extLst>
              <a:ext uri="{FF2B5EF4-FFF2-40B4-BE49-F238E27FC236}">
                <a16:creationId xmlns:a16="http://schemas.microsoft.com/office/drawing/2014/main" id="{DD76099E-AABB-459D-A232-3E093773728A}"/>
              </a:ext>
            </a:extLst>
          </p:cNvPr>
          <p:cNvSpPr txBox="1">
            <a:spLocks/>
          </p:cNvSpPr>
          <p:nvPr userDrawn="1"/>
        </p:nvSpPr>
        <p:spPr>
          <a:xfrm>
            <a:off x="11244112" y="75995"/>
            <a:ext cx="945380" cy="3346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BEB037-DCC8-3D4C-BEBE-1F4619970C07}" type="slidenum">
              <a:rPr lang="ru-RU" sz="1400" b="1" smtClean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pPr algn="ctr"/>
              <a:t>‹#›</a:t>
            </a:fld>
            <a:endParaRPr lang="ru-RU" sz="1400" b="1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03A8C4-DA89-495C-A611-522FC3D208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5618" y="81013"/>
            <a:ext cx="326374" cy="307724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D4A74D6-7373-418F-93E1-12FD723BA664}"/>
              </a:ext>
            </a:extLst>
          </p:cNvPr>
          <p:cNvCxnSpPr/>
          <p:nvPr userDrawn="1"/>
        </p:nvCxnSpPr>
        <p:spPr>
          <a:xfrm>
            <a:off x="10554750" y="67028"/>
            <a:ext cx="0" cy="324774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1115368"/>
            <a:ext cx="3629289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A06BE2-0674-4C33-A281-69B4CC5B3DF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55427" y="2523771"/>
            <a:ext cx="3916570" cy="3107786"/>
          </a:xfrm>
        </p:spPr>
        <p:txBody>
          <a:bodyPr/>
          <a:lstStyle/>
          <a:p>
            <a:endParaRPr lang="ru-RU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CDE23E08-015B-4F13-A8DF-E3397357126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161164" y="2521557"/>
            <a:ext cx="3850469" cy="3107786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C0369124-8C37-457B-B9A2-8AAB490F25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096088" y="2521557"/>
            <a:ext cx="3878931" cy="3107786"/>
          </a:xfrm>
        </p:spPr>
        <p:txBody>
          <a:bodyPr/>
          <a:lstStyle/>
          <a:p>
            <a:endParaRPr lang="ru-RU"/>
          </a:p>
        </p:txBody>
      </p:sp>
      <p:sp>
        <p:nvSpPr>
          <p:cNvPr id="36" name="Текст 24">
            <a:extLst>
              <a:ext uri="{FF2B5EF4-FFF2-40B4-BE49-F238E27FC236}">
                <a16:creationId xmlns:a16="http://schemas.microsoft.com/office/drawing/2014/main" id="{504DCB6F-FBB4-4824-9F4C-4EEE78505B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4741"/>
            <a:ext cx="1728000" cy="46831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О компании</a:t>
            </a:r>
          </a:p>
        </p:txBody>
      </p:sp>
      <p:sp>
        <p:nvSpPr>
          <p:cNvPr id="37" name="Текст 24">
            <a:extLst>
              <a:ext uri="{FF2B5EF4-FFF2-40B4-BE49-F238E27FC236}">
                <a16:creationId xmlns:a16="http://schemas.microsoft.com/office/drawing/2014/main" id="{B2263961-0682-435C-A9CF-C9D5BFBCEA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6209" y="-4741"/>
            <a:ext cx="1728000" cy="46831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Структура </a:t>
            </a:r>
            <a:r>
              <a:rPr lang="en-US" dirty="0"/>
              <a:t>CAE </a:t>
            </a:r>
            <a:r>
              <a:rPr lang="en-US" dirty="0" err="1"/>
              <a:t>Fidesys</a:t>
            </a:r>
            <a:endParaRPr lang="ru-RU" dirty="0"/>
          </a:p>
        </p:txBody>
      </p:sp>
      <p:sp>
        <p:nvSpPr>
          <p:cNvPr id="39" name="Текст 24">
            <a:extLst>
              <a:ext uri="{FF2B5EF4-FFF2-40B4-BE49-F238E27FC236}">
                <a16:creationId xmlns:a16="http://schemas.microsoft.com/office/drawing/2014/main" id="{4CEBEA2C-B822-4FE1-887C-D67000AEC0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836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Моделирование </a:t>
            </a:r>
            <a:r>
              <a:rPr lang="ru-RU" dirty="0" err="1"/>
              <a:t>геомеханики</a:t>
            </a:r>
            <a:endParaRPr lang="ru-RU" dirty="0"/>
          </a:p>
        </p:txBody>
      </p:sp>
      <p:sp>
        <p:nvSpPr>
          <p:cNvPr id="40" name="Текст 24">
            <a:extLst>
              <a:ext uri="{FF2B5EF4-FFF2-40B4-BE49-F238E27FC236}">
                <a16:creationId xmlns:a16="http://schemas.microsoft.com/office/drawing/2014/main" id="{D01D06B0-194B-4778-A7AD-EA92CF6673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1" name="Текст 24">
            <a:extLst>
              <a:ext uri="{FF2B5EF4-FFF2-40B4-BE49-F238E27FC236}">
                <a16:creationId xmlns:a16="http://schemas.microsoft.com/office/drawing/2014/main" id="{1DF7B72D-5DF5-4CA1-A673-4B80B7DE4D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8627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Моделирование сейсмики</a:t>
            </a:r>
          </a:p>
        </p:txBody>
      </p:sp>
      <p:sp>
        <p:nvSpPr>
          <p:cNvPr id="42" name="Текст 24">
            <a:extLst>
              <a:ext uri="{FF2B5EF4-FFF2-40B4-BE49-F238E27FC236}">
                <a16:creationId xmlns:a16="http://schemas.microsoft.com/office/drawing/2014/main" id="{980AFD67-5460-4A8C-8CB2-A8CB61E7060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92418" y="-4741"/>
            <a:ext cx="1728000" cy="46831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Пример расчета керна</a:t>
            </a:r>
          </a:p>
        </p:txBody>
      </p:sp>
      <p:sp>
        <p:nvSpPr>
          <p:cNvPr id="2" name="Текст 31">
            <a:extLst>
              <a:ext uri="{FF2B5EF4-FFF2-40B4-BE49-F238E27FC236}">
                <a16:creationId xmlns:a16="http://schemas.microsoft.com/office/drawing/2014/main" id="{94E26BAA-C5F0-7027-4837-54D2D645075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19547" y="1115368"/>
            <a:ext cx="3629289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5" name="Текст 31">
            <a:extLst>
              <a:ext uri="{FF2B5EF4-FFF2-40B4-BE49-F238E27FC236}">
                <a16:creationId xmlns:a16="http://schemas.microsoft.com/office/drawing/2014/main" id="{93971BC9-DA8E-AD1B-31DB-9AD3C60FAD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89267" y="1115368"/>
            <a:ext cx="3629289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266831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и 3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9F7383B-8180-4ACA-A917-03F5FDB263D8}"/>
              </a:ext>
            </a:extLst>
          </p:cNvPr>
          <p:cNvSpPr/>
          <p:nvPr userDrawn="1"/>
        </p:nvSpPr>
        <p:spPr>
          <a:xfrm>
            <a:off x="560438" y="3571337"/>
            <a:ext cx="4538565" cy="3103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2D130DE-311D-41A3-8B69-07919B25A609}"/>
              </a:ext>
            </a:extLst>
          </p:cNvPr>
          <p:cNvSpPr/>
          <p:nvPr userDrawn="1"/>
        </p:nvSpPr>
        <p:spPr>
          <a:xfrm>
            <a:off x="6283711" y="3571337"/>
            <a:ext cx="4538565" cy="3103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B26B909-53C4-481D-AD87-FD5DFA0F8A70}"/>
              </a:ext>
            </a:extLst>
          </p:cNvPr>
          <p:cNvSpPr/>
          <p:nvPr userDrawn="1"/>
        </p:nvSpPr>
        <p:spPr>
          <a:xfrm>
            <a:off x="11245366" y="-707"/>
            <a:ext cx="945380" cy="468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20" name="Номер слайда 4">
            <a:extLst>
              <a:ext uri="{FF2B5EF4-FFF2-40B4-BE49-F238E27FC236}">
                <a16:creationId xmlns:a16="http://schemas.microsoft.com/office/drawing/2014/main" id="{DD76099E-AABB-459D-A232-3E093773728A}"/>
              </a:ext>
            </a:extLst>
          </p:cNvPr>
          <p:cNvSpPr txBox="1">
            <a:spLocks/>
          </p:cNvSpPr>
          <p:nvPr userDrawn="1"/>
        </p:nvSpPr>
        <p:spPr>
          <a:xfrm>
            <a:off x="11244112" y="75995"/>
            <a:ext cx="945380" cy="3346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BEB037-DCC8-3D4C-BEBE-1F4619970C07}" type="slidenum">
              <a:rPr lang="ru-RU" sz="1400" b="1" smtClean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pPr algn="ctr"/>
              <a:t>‹#›</a:t>
            </a:fld>
            <a:endParaRPr lang="ru-RU" sz="1400" b="1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03A8C4-DA89-495C-A611-522FC3D208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5618" y="81013"/>
            <a:ext cx="326374" cy="307724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D4A74D6-7373-418F-93E1-12FD723BA664}"/>
              </a:ext>
            </a:extLst>
          </p:cNvPr>
          <p:cNvCxnSpPr/>
          <p:nvPr userDrawn="1"/>
        </p:nvCxnSpPr>
        <p:spPr>
          <a:xfrm>
            <a:off x="10554750" y="67028"/>
            <a:ext cx="0" cy="324774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11198430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4E31175E-E671-416A-B2EC-BA01D4A814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335" y="1937001"/>
            <a:ext cx="11189803" cy="26634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6903B1-5ECE-4C53-ADBF-F6A93F665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0825" y="2349911"/>
            <a:ext cx="5192891" cy="12214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1EB3B2FA-E6F0-4FA4-B08D-A8B4CA8918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38671" y="2349911"/>
            <a:ext cx="5192891" cy="12214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36" name="Текст 24">
            <a:extLst>
              <a:ext uri="{FF2B5EF4-FFF2-40B4-BE49-F238E27FC236}">
                <a16:creationId xmlns:a16="http://schemas.microsoft.com/office/drawing/2014/main" id="{504DCB6F-FBB4-4824-9F4C-4EEE78505B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4741"/>
            <a:ext cx="1728000" cy="46831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О компании</a:t>
            </a:r>
          </a:p>
        </p:txBody>
      </p:sp>
      <p:sp>
        <p:nvSpPr>
          <p:cNvPr id="37" name="Текст 24">
            <a:extLst>
              <a:ext uri="{FF2B5EF4-FFF2-40B4-BE49-F238E27FC236}">
                <a16:creationId xmlns:a16="http://schemas.microsoft.com/office/drawing/2014/main" id="{B2263961-0682-435C-A9CF-C9D5BFBCEA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6209" y="-4741"/>
            <a:ext cx="1728000" cy="46831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Структура </a:t>
            </a:r>
            <a:r>
              <a:rPr lang="en-US" dirty="0"/>
              <a:t>CAE </a:t>
            </a:r>
            <a:r>
              <a:rPr lang="en-US" dirty="0" err="1"/>
              <a:t>Fidesys</a:t>
            </a:r>
            <a:endParaRPr lang="ru-RU" dirty="0"/>
          </a:p>
        </p:txBody>
      </p:sp>
      <p:sp>
        <p:nvSpPr>
          <p:cNvPr id="39" name="Текст 24">
            <a:extLst>
              <a:ext uri="{FF2B5EF4-FFF2-40B4-BE49-F238E27FC236}">
                <a16:creationId xmlns:a16="http://schemas.microsoft.com/office/drawing/2014/main" id="{4CEBEA2C-B822-4FE1-887C-D67000AEC0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836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Моделирование </a:t>
            </a:r>
            <a:r>
              <a:rPr lang="ru-RU" dirty="0" err="1"/>
              <a:t>геомеханики</a:t>
            </a:r>
            <a:endParaRPr lang="ru-RU" dirty="0"/>
          </a:p>
        </p:txBody>
      </p:sp>
      <p:sp>
        <p:nvSpPr>
          <p:cNvPr id="40" name="Текст 24">
            <a:extLst>
              <a:ext uri="{FF2B5EF4-FFF2-40B4-BE49-F238E27FC236}">
                <a16:creationId xmlns:a16="http://schemas.microsoft.com/office/drawing/2014/main" id="{D01D06B0-194B-4778-A7AD-EA92CF6673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1" name="Текст 24">
            <a:extLst>
              <a:ext uri="{FF2B5EF4-FFF2-40B4-BE49-F238E27FC236}">
                <a16:creationId xmlns:a16="http://schemas.microsoft.com/office/drawing/2014/main" id="{1DF7B72D-5DF5-4CA1-A673-4B80B7DE4D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8627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Моделирование сейсмики</a:t>
            </a:r>
          </a:p>
        </p:txBody>
      </p:sp>
      <p:sp>
        <p:nvSpPr>
          <p:cNvPr id="42" name="Текст 24">
            <a:extLst>
              <a:ext uri="{FF2B5EF4-FFF2-40B4-BE49-F238E27FC236}">
                <a16:creationId xmlns:a16="http://schemas.microsoft.com/office/drawing/2014/main" id="{980AFD67-5460-4A8C-8CB2-A8CB61E7060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92418" y="-4741"/>
            <a:ext cx="1728000" cy="46831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Пример расчета керна</a:t>
            </a:r>
          </a:p>
        </p:txBody>
      </p:sp>
    </p:spTree>
    <p:extLst>
      <p:ext uri="{BB962C8B-B14F-4D97-AF65-F5344CB8AC3E}">
        <p14:creationId xmlns:p14="http://schemas.microsoft.com/office/powerpoint/2010/main" val="2647030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B26B909-53C4-481D-AD87-FD5DFA0F8A70}"/>
              </a:ext>
            </a:extLst>
          </p:cNvPr>
          <p:cNvSpPr/>
          <p:nvPr userDrawn="1"/>
        </p:nvSpPr>
        <p:spPr>
          <a:xfrm>
            <a:off x="11245366" y="-707"/>
            <a:ext cx="945380" cy="468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20" name="Номер слайда 4">
            <a:extLst>
              <a:ext uri="{FF2B5EF4-FFF2-40B4-BE49-F238E27FC236}">
                <a16:creationId xmlns:a16="http://schemas.microsoft.com/office/drawing/2014/main" id="{DD76099E-AABB-459D-A232-3E093773728A}"/>
              </a:ext>
            </a:extLst>
          </p:cNvPr>
          <p:cNvSpPr txBox="1">
            <a:spLocks/>
          </p:cNvSpPr>
          <p:nvPr userDrawn="1"/>
        </p:nvSpPr>
        <p:spPr>
          <a:xfrm>
            <a:off x="11244112" y="75995"/>
            <a:ext cx="945380" cy="3346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BEB037-DCC8-3D4C-BEBE-1F4619970C07}" type="slidenum">
              <a:rPr lang="ru-RU" sz="1400" b="1" smtClean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pPr algn="ctr"/>
              <a:t>‹#›</a:t>
            </a:fld>
            <a:endParaRPr lang="ru-RU" sz="1400" b="1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03A8C4-DA89-495C-A611-522FC3D208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5618" y="81013"/>
            <a:ext cx="326374" cy="307724"/>
          </a:xfrm>
          <a:prstGeom prst="rect">
            <a:avLst/>
          </a:prstGeom>
        </p:spPr>
      </p:pic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11198430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6903B1-5ECE-4C53-ADBF-F6A93F665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8980" y="2519364"/>
            <a:ext cx="5192891" cy="3497978"/>
          </a:xfr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tIns="18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1EB3B2FA-E6F0-4FA4-B08D-A8B4CA8918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38671" y="2519364"/>
            <a:ext cx="5192891" cy="3497978"/>
          </a:xfr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tIns="18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5B614EC-9745-4F9B-BE34-A1E1E067DAE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0863" y="4079874"/>
            <a:ext cx="5200855" cy="1937467"/>
          </a:xfrm>
        </p:spPr>
        <p:txBody>
          <a:bodyPr>
            <a:normAutofit/>
          </a:bodyPr>
          <a:lstStyle>
            <a:lvl1pPr marL="324000" indent="-32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2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ru-RU" dirty="0"/>
              <a:t>Нумерованный список</a:t>
            </a:r>
          </a:p>
          <a:p>
            <a:pPr marL="324000" marR="0" lvl="0" indent="-32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Нумерованный список</a:t>
            </a:r>
          </a:p>
          <a:p>
            <a:pPr marL="324000" marR="0" lvl="0" indent="-32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Нумерованный список</a:t>
            </a:r>
          </a:p>
          <a:p>
            <a:pPr marL="324000" marR="0" lvl="0" indent="-32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Нумерованный список</a:t>
            </a:r>
          </a:p>
          <a:p>
            <a:pPr lvl="0"/>
            <a:endParaRPr lang="ru-RU" dirty="0"/>
          </a:p>
        </p:txBody>
      </p:sp>
      <p:sp>
        <p:nvSpPr>
          <p:cNvPr id="37" name="Текст 4">
            <a:extLst>
              <a:ext uri="{FF2B5EF4-FFF2-40B4-BE49-F238E27FC236}">
                <a16:creationId xmlns:a16="http://schemas.microsoft.com/office/drawing/2014/main" id="{77B4F16E-F35E-452B-A0A6-2A13265023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40385" y="4079874"/>
            <a:ext cx="5200855" cy="1937467"/>
          </a:xfrm>
        </p:spPr>
        <p:txBody>
          <a:bodyPr>
            <a:normAutofit/>
          </a:bodyPr>
          <a:lstStyle>
            <a:lvl1pPr marL="324000" indent="-32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2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ru-RU" dirty="0"/>
              <a:t>Нумерованный список</a:t>
            </a:r>
          </a:p>
          <a:p>
            <a:pPr marL="324000" marR="0" lvl="0" indent="-32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Нумерованный список</a:t>
            </a:r>
          </a:p>
          <a:p>
            <a:pPr marL="324000" marR="0" lvl="0" indent="-32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Нумерованный список</a:t>
            </a:r>
          </a:p>
          <a:p>
            <a:pPr marL="324000" marR="0" lvl="0" indent="-32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Нумерованный список</a:t>
            </a:r>
          </a:p>
          <a:p>
            <a:pPr lvl="0"/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A682A94A-C7E7-47F8-9251-50A8EC495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8292" y="2018586"/>
            <a:ext cx="5192891" cy="500778"/>
          </a:xfrm>
          <a:solidFill>
            <a:schemeClr val="accent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6A93C34E-5182-4BB8-82BD-37EA4B23E2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47814" y="2018586"/>
            <a:ext cx="5192891" cy="500778"/>
          </a:xfrm>
          <a:solidFill>
            <a:schemeClr val="accent2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77840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B26B909-53C4-481D-AD87-FD5DFA0F8A70}"/>
              </a:ext>
            </a:extLst>
          </p:cNvPr>
          <p:cNvSpPr/>
          <p:nvPr userDrawn="1"/>
        </p:nvSpPr>
        <p:spPr>
          <a:xfrm>
            <a:off x="11245366" y="-707"/>
            <a:ext cx="945380" cy="468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20" name="Номер слайда 4">
            <a:extLst>
              <a:ext uri="{FF2B5EF4-FFF2-40B4-BE49-F238E27FC236}">
                <a16:creationId xmlns:a16="http://schemas.microsoft.com/office/drawing/2014/main" id="{DD76099E-AABB-459D-A232-3E093773728A}"/>
              </a:ext>
            </a:extLst>
          </p:cNvPr>
          <p:cNvSpPr txBox="1">
            <a:spLocks/>
          </p:cNvSpPr>
          <p:nvPr userDrawn="1"/>
        </p:nvSpPr>
        <p:spPr>
          <a:xfrm>
            <a:off x="11244112" y="75995"/>
            <a:ext cx="945380" cy="3346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BEB037-DCC8-3D4C-BEBE-1F4619970C07}" type="slidenum">
              <a:rPr lang="ru-RU" sz="1400" b="1" smtClean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pPr algn="ctr"/>
              <a:t>‹#›</a:t>
            </a:fld>
            <a:endParaRPr lang="ru-RU" sz="1400" b="1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03A8C4-DA89-495C-A611-522FC3D208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5618" y="81013"/>
            <a:ext cx="326374" cy="307724"/>
          </a:xfrm>
          <a:prstGeom prst="rect">
            <a:avLst/>
          </a:prstGeom>
        </p:spPr>
      </p:pic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11188854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6903B1-5ECE-4C53-ADBF-F6A93F665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1551" y="2654710"/>
            <a:ext cx="3522019" cy="3421625"/>
          </a:xfr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tIns="18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1EB3B2FA-E6F0-4FA4-B08D-A8B4CA8918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5631" y="2654710"/>
            <a:ext cx="3522019" cy="3421625"/>
          </a:xfr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tIns="18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A682A94A-C7E7-47F8-9251-50A8EC495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3" y="2018586"/>
            <a:ext cx="3522019" cy="636124"/>
          </a:xfrm>
          <a:solidFill>
            <a:schemeClr val="accent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54000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6A93C34E-5182-4BB8-82BD-37EA4B23E2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34774" y="2018586"/>
            <a:ext cx="3522019" cy="636124"/>
          </a:xfrm>
          <a:solidFill>
            <a:schemeClr val="accent2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54000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2441FF68-9945-4F67-A1A6-64387EF2027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00400" y="2654710"/>
            <a:ext cx="3522019" cy="3421625"/>
          </a:xfr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tIns="18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98ADA8B5-CF8C-4A71-AA18-198E0B8C397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09543" y="2018586"/>
            <a:ext cx="3522019" cy="636124"/>
          </a:xfrm>
          <a:solidFill>
            <a:schemeClr val="accent3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54000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98660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4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11188854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5" name="Текст 3">
            <a:extLst>
              <a:ext uri="{FF2B5EF4-FFF2-40B4-BE49-F238E27FC236}">
                <a16:creationId xmlns:a16="http://schemas.microsoft.com/office/drawing/2014/main" id="{119E06B0-C17F-4A14-88A9-FE46DD0FE74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02348" y="3136490"/>
            <a:ext cx="2620071" cy="2491207"/>
          </a:xfr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tIns="18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6903B1-5ECE-4C53-ADBF-F6A93F665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1551" y="3136490"/>
            <a:ext cx="2620071" cy="2491207"/>
          </a:xfr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tIns="18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1EB3B2FA-E6F0-4FA4-B08D-A8B4CA8918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6501" y="3136490"/>
            <a:ext cx="2620071" cy="2491207"/>
          </a:xfr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tIns="18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A682A94A-C7E7-47F8-9251-50A8EC495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3" y="2050628"/>
            <a:ext cx="2620071" cy="1085862"/>
          </a:xfrm>
          <a:solidFill>
            <a:schemeClr val="accent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две/три строки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6A93C34E-5182-4BB8-82BD-37EA4B23E2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71072" y="2050628"/>
            <a:ext cx="2620071" cy="1085862"/>
          </a:xfrm>
          <a:solidFill>
            <a:schemeClr val="accent2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две/три строки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2441FF68-9945-4F67-A1A6-64387EF2027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95852" y="3136490"/>
            <a:ext cx="2620071" cy="2491207"/>
          </a:xfr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tIns="18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98ADA8B5-CF8C-4A71-AA18-198E0B8C397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91281" y="2050628"/>
            <a:ext cx="2620071" cy="1085862"/>
          </a:xfrm>
          <a:solidFill>
            <a:schemeClr val="accent3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две/три строки</a:t>
            </a:r>
          </a:p>
        </p:txBody>
      </p:sp>
      <p:sp>
        <p:nvSpPr>
          <p:cNvPr id="36" name="Текст 4">
            <a:extLst>
              <a:ext uri="{FF2B5EF4-FFF2-40B4-BE49-F238E27FC236}">
                <a16:creationId xmlns:a16="http://schemas.microsoft.com/office/drawing/2014/main" id="{B84142FF-A2C6-4B87-821C-A065360D16A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11491" y="2050628"/>
            <a:ext cx="2620071" cy="1085862"/>
          </a:xfrm>
          <a:solidFill>
            <a:schemeClr val="tx2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две/три строки</a:t>
            </a:r>
          </a:p>
        </p:txBody>
      </p:sp>
      <p:sp>
        <p:nvSpPr>
          <p:cNvPr id="38" name="Текст 4">
            <a:extLst>
              <a:ext uri="{FF2B5EF4-FFF2-40B4-BE49-F238E27FC236}">
                <a16:creationId xmlns:a16="http://schemas.microsoft.com/office/drawing/2014/main" id="{0D7B1A12-8A45-4AC5-96E6-0415037E81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0863" y="5649235"/>
            <a:ext cx="2620071" cy="530453"/>
          </a:xfrm>
          <a:solidFill>
            <a:schemeClr val="accent1">
              <a:lumMod val="20000"/>
              <a:lumOff val="80000"/>
            </a:schemeClr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Краткая информация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9" name="Текст 4">
            <a:extLst>
              <a:ext uri="{FF2B5EF4-FFF2-40B4-BE49-F238E27FC236}">
                <a16:creationId xmlns:a16="http://schemas.microsoft.com/office/drawing/2014/main" id="{9CDB9A0C-CF5C-445A-A5CD-5B0572834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71072" y="5649235"/>
            <a:ext cx="2620071" cy="530453"/>
          </a:xfrm>
          <a:solidFill>
            <a:schemeClr val="accent2">
              <a:lumMod val="20000"/>
              <a:lumOff val="80000"/>
            </a:schemeClr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Краткая информация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40" name="Текст 4">
            <a:extLst>
              <a:ext uri="{FF2B5EF4-FFF2-40B4-BE49-F238E27FC236}">
                <a16:creationId xmlns:a16="http://schemas.microsoft.com/office/drawing/2014/main" id="{C03C923A-D390-4C16-914E-1F170365739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91281" y="5649235"/>
            <a:ext cx="2620071" cy="530453"/>
          </a:xfrm>
          <a:solidFill>
            <a:schemeClr val="accent3">
              <a:lumMod val="20000"/>
              <a:lumOff val="80000"/>
            </a:schemeClr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Краткая информация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41" name="Текст 4">
            <a:extLst>
              <a:ext uri="{FF2B5EF4-FFF2-40B4-BE49-F238E27FC236}">
                <a16:creationId xmlns:a16="http://schemas.microsoft.com/office/drawing/2014/main" id="{4344C496-9D18-4CE3-A505-9EAB9A1BFAB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11491" y="5649235"/>
            <a:ext cx="2620071" cy="530453"/>
          </a:xfrm>
          <a:solidFill>
            <a:schemeClr val="tx2">
              <a:lumMod val="20000"/>
              <a:lumOff val="80000"/>
            </a:schemeClr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Краткая информация</a:t>
            </a:r>
          </a:p>
          <a:p>
            <a:pPr lvl="0"/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587066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_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665950E-EA3E-4B30-9367-73A96962B9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D3F9F3-0003-4322-B27E-A19DE2570A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" y="0"/>
            <a:ext cx="12185897" cy="685800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08A1A2A-C0AB-495C-A4CC-B8969C23E993}"/>
              </a:ext>
            </a:extLst>
          </p:cNvPr>
          <p:cNvSpPr/>
          <p:nvPr userDrawn="1"/>
        </p:nvSpPr>
        <p:spPr>
          <a:xfrm>
            <a:off x="0" y="-86264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97E56FA5-A1FE-43C8-B1AE-37391AF551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05026" y="2475781"/>
            <a:ext cx="5805247" cy="689694"/>
          </a:xfrm>
        </p:spPr>
        <p:txBody>
          <a:bodyPr anchor="ctr">
            <a:noAutofit/>
          </a:bodyPr>
          <a:lstStyle>
            <a:lvl1pPr marL="0" indent="0">
              <a:buNone/>
              <a:defRPr sz="440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ЗАГОЛОВОК</a:t>
            </a:r>
            <a:endParaRPr lang="ru-RU" dirty="0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5D085F2D-62F2-4B83-BBDD-8911F1DE1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5026" y="3156849"/>
            <a:ext cx="9221308" cy="122926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ПОДЗАГОЛОВОК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СТРОКИ</a:t>
            </a:r>
            <a:endParaRPr lang="ru-RU" dirty="0"/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9DA0D27F-BBE2-4FA6-8465-F3ABC0C8F4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5026" y="5184056"/>
            <a:ext cx="7789323" cy="164321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Лектор</a:t>
            </a:r>
            <a:endParaRPr lang="ru-RU" dirty="0"/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6CA66933-62CD-499E-89A8-AB91CE9E5C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05026" y="5631792"/>
            <a:ext cx="2803585" cy="67328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Фамилия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Имя Отчество</a:t>
            </a:r>
            <a:endParaRPr lang="ru-RU" dirty="0"/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5639B330-B8BB-4873-BD9C-DDB8D9E7CF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8610" y="5631792"/>
            <a:ext cx="7714563" cy="67328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Должность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строки</a:t>
            </a:r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A15A425-01A3-4BDB-BF55-3F751A626E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659" y="738257"/>
            <a:ext cx="1967035" cy="7067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1F5F92-FB19-48B1-97DC-1B31E520DD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273" y="-32338"/>
            <a:ext cx="6593448" cy="68580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E475A61-0FD7-4E17-8A56-2CE2B2496FCF}"/>
              </a:ext>
            </a:extLst>
          </p:cNvPr>
          <p:cNvSpPr/>
          <p:nvPr userDrawn="1"/>
        </p:nvSpPr>
        <p:spPr>
          <a:xfrm>
            <a:off x="0" y="6793325"/>
            <a:ext cx="12192000" cy="64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69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974">
          <p15:clr>
            <a:srgbClr val="FBAE40"/>
          </p15:clr>
        </p15:guide>
        <p15:guide id="5" pos="107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3">
            <a:extLst>
              <a:ext uri="{FF2B5EF4-FFF2-40B4-BE49-F238E27FC236}">
                <a16:creationId xmlns:a16="http://schemas.microsoft.com/office/drawing/2014/main" id="{D203828D-A7F6-4D1F-91B7-AE39A9A515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8981" y="3429000"/>
            <a:ext cx="4617741" cy="1744191"/>
          </a:xfr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tIns="468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11188854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5" name="Стрелка: шеврон 34">
            <a:extLst>
              <a:ext uri="{FF2B5EF4-FFF2-40B4-BE49-F238E27FC236}">
                <a16:creationId xmlns:a16="http://schemas.microsoft.com/office/drawing/2014/main" id="{360ACBC1-4DD0-45FD-B9CE-2B4374FCAE48}"/>
              </a:ext>
            </a:extLst>
          </p:cNvPr>
          <p:cNvSpPr/>
          <p:nvPr userDrawn="1"/>
        </p:nvSpPr>
        <p:spPr>
          <a:xfrm rot="5400000">
            <a:off x="4530708" y="2981748"/>
            <a:ext cx="189781" cy="370936"/>
          </a:xfrm>
          <a:prstGeom prst="chevron">
            <a:avLst>
              <a:gd name="adj" fmla="val 687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Текст 3">
            <a:extLst>
              <a:ext uri="{FF2B5EF4-FFF2-40B4-BE49-F238E27FC236}">
                <a16:creationId xmlns:a16="http://schemas.microsoft.com/office/drawing/2014/main" id="{E889EBAC-31CB-4F96-AC4E-90AEAE7343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23397" y="3429000"/>
            <a:ext cx="4617741" cy="1744191"/>
          </a:xfr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tIns="468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18BF363F-0580-4709-ACF0-2F70949FF6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39600" y="2033894"/>
            <a:ext cx="4126054" cy="871537"/>
          </a:xfrm>
          <a:solidFill>
            <a:schemeClr val="accent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tIns="468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42" name="Стрелка: шеврон 41">
            <a:extLst>
              <a:ext uri="{FF2B5EF4-FFF2-40B4-BE49-F238E27FC236}">
                <a16:creationId xmlns:a16="http://schemas.microsoft.com/office/drawing/2014/main" id="{7300BBAD-EC32-4B8B-A32E-84524E0699E9}"/>
              </a:ext>
            </a:extLst>
          </p:cNvPr>
          <p:cNvSpPr/>
          <p:nvPr userDrawn="1"/>
        </p:nvSpPr>
        <p:spPr>
          <a:xfrm rot="5400000">
            <a:off x="7484868" y="2981750"/>
            <a:ext cx="189781" cy="370936"/>
          </a:xfrm>
          <a:prstGeom prst="chevron">
            <a:avLst>
              <a:gd name="adj" fmla="val 687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Текст 24">
            <a:extLst>
              <a:ext uri="{FF2B5EF4-FFF2-40B4-BE49-F238E27FC236}">
                <a16:creationId xmlns:a16="http://schemas.microsoft.com/office/drawing/2014/main" id="{25F929C6-9C32-4688-86AA-0C1AD84F73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175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 компании</a:t>
            </a:r>
          </a:p>
        </p:txBody>
      </p:sp>
      <p:sp>
        <p:nvSpPr>
          <p:cNvPr id="44" name="Текст 24">
            <a:extLst>
              <a:ext uri="{FF2B5EF4-FFF2-40B4-BE49-F238E27FC236}">
                <a16:creationId xmlns:a16="http://schemas.microsoft.com/office/drawing/2014/main" id="{A216ADBF-91B2-49E9-8ACB-C148829B15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0513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Пример расчета керна</a:t>
            </a:r>
          </a:p>
        </p:txBody>
      </p:sp>
      <p:sp>
        <p:nvSpPr>
          <p:cNvPr id="45" name="Текст 24">
            <a:extLst>
              <a:ext uri="{FF2B5EF4-FFF2-40B4-BE49-F238E27FC236}">
                <a16:creationId xmlns:a16="http://schemas.microsoft.com/office/drawing/2014/main" id="{D3068415-BC5E-4773-820D-080817DA45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357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Моделирование сейсмики</a:t>
            </a:r>
          </a:p>
        </p:txBody>
      </p:sp>
      <p:sp>
        <p:nvSpPr>
          <p:cNvPr id="46" name="Текст 24">
            <a:extLst>
              <a:ext uri="{FF2B5EF4-FFF2-40B4-BE49-F238E27FC236}">
                <a16:creationId xmlns:a16="http://schemas.microsoft.com/office/drawing/2014/main" id="{2FB37F84-2D20-4782-949B-7CE51FA401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201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Моделирование </a:t>
            </a:r>
            <a:r>
              <a:rPr lang="ru-RU" dirty="0" err="1"/>
              <a:t>геомеханики</a:t>
            </a:r>
            <a:endParaRPr lang="ru-RU" dirty="0"/>
          </a:p>
        </p:txBody>
      </p:sp>
      <p:sp>
        <p:nvSpPr>
          <p:cNvPr id="47" name="Текст 24">
            <a:extLst>
              <a:ext uri="{FF2B5EF4-FFF2-40B4-BE49-F238E27FC236}">
                <a16:creationId xmlns:a16="http://schemas.microsoft.com/office/drawing/2014/main" id="{CD2EC1C8-0E14-48DD-8511-5E5F2CA415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8" name="Текст 24">
            <a:extLst>
              <a:ext uri="{FF2B5EF4-FFF2-40B4-BE49-F238E27FC236}">
                <a16:creationId xmlns:a16="http://schemas.microsoft.com/office/drawing/2014/main" id="{EA6C1E5E-889C-4962-B005-2685B9276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43669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Структура </a:t>
            </a:r>
            <a:r>
              <a:rPr lang="en-US" dirty="0"/>
              <a:t>CAE </a:t>
            </a:r>
            <a:r>
              <a:rPr lang="en-US" dirty="0" err="1"/>
              <a:t>Fidesys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9654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11188854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18BF363F-0580-4709-ACF0-2F70949FF6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8981" y="2422082"/>
            <a:ext cx="6406376" cy="871537"/>
          </a:xfrm>
          <a:solidFill>
            <a:schemeClr val="accent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lIns="900000" tIns="468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730D3D4B-0320-4823-AA76-98ABEBE682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7031" y="2539788"/>
            <a:ext cx="765661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31" name="Текст 3">
            <a:extLst>
              <a:ext uri="{FF2B5EF4-FFF2-40B4-BE49-F238E27FC236}">
                <a16:creationId xmlns:a16="http://schemas.microsoft.com/office/drawing/2014/main" id="{6A66AFC7-543D-4346-A253-237306FB938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499260" y="3469220"/>
            <a:ext cx="6406376" cy="871537"/>
          </a:xfrm>
          <a:solidFill>
            <a:schemeClr val="accent2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lIns="900000" tIns="468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76131CF3-2A5C-4209-8284-1D0C7A140F9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97310" y="3586926"/>
            <a:ext cx="765661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36" name="Текст 3">
            <a:extLst>
              <a:ext uri="{FF2B5EF4-FFF2-40B4-BE49-F238E27FC236}">
                <a16:creationId xmlns:a16="http://schemas.microsoft.com/office/drawing/2014/main" id="{C70F781E-03FC-4FD8-AA96-EF6E132BF25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22689" y="4516358"/>
            <a:ext cx="6406376" cy="871537"/>
          </a:xfrm>
          <a:solidFill>
            <a:schemeClr val="accent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lIns="900000" tIns="468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37" name="Текст 4">
            <a:extLst>
              <a:ext uri="{FF2B5EF4-FFF2-40B4-BE49-F238E27FC236}">
                <a16:creationId xmlns:a16="http://schemas.microsoft.com/office/drawing/2014/main" id="{709A05C2-5111-43CB-BF3E-5DE92BC2E7B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520739" y="4634064"/>
            <a:ext cx="765661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98427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мерация в 3 пун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11188854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6903B1-5ECE-4C53-ADBF-F6A93F665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630" y="2654710"/>
            <a:ext cx="3522019" cy="1115033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tIns="18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1EB3B2FA-E6F0-4FA4-B08D-A8B4CA8918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77250" y="2654710"/>
            <a:ext cx="3522019" cy="1115033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tIns="18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A682A94A-C7E7-47F8-9251-50A8EC495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24979" y="2018586"/>
            <a:ext cx="2754981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6A93C34E-5182-4BB8-82BD-37EA4B23E2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53430" y="2018586"/>
            <a:ext cx="2754981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2441FF68-9945-4F67-A1A6-64387EF2027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00400" y="2654710"/>
            <a:ext cx="3522019" cy="1115033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tIns="18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98ADA8B5-CF8C-4A71-AA18-198E0B8C397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6580" y="2018586"/>
            <a:ext cx="2754981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:a16="http://schemas.microsoft.com/office/drawing/2014/main" id="{9826002F-762A-4CEB-B165-56B311ACF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1560" y="2018586"/>
            <a:ext cx="765661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1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0BD98D1-2D48-4073-96A5-4A480EA12CA5}"/>
              </a:ext>
            </a:extLst>
          </p:cNvPr>
          <p:cNvCxnSpPr/>
          <p:nvPr userDrawn="1"/>
        </p:nvCxnSpPr>
        <p:spPr>
          <a:xfrm>
            <a:off x="1148595" y="1627243"/>
            <a:ext cx="0" cy="6306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Текст 4">
            <a:extLst>
              <a:ext uri="{FF2B5EF4-FFF2-40B4-BE49-F238E27FC236}">
                <a16:creationId xmlns:a16="http://schemas.microsoft.com/office/drawing/2014/main" id="{46F7015B-CE39-45DA-A5A1-FFA02D61ED4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77939" y="2018586"/>
            <a:ext cx="690653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2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7A01F461-9986-4901-BE19-F0010D072CA5}"/>
              </a:ext>
            </a:extLst>
          </p:cNvPr>
          <p:cNvCxnSpPr/>
          <p:nvPr userDrawn="1"/>
        </p:nvCxnSpPr>
        <p:spPr>
          <a:xfrm>
            <a:off x="4968592" y="1627243"/>
            <a:ext cx="0" cy="6306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Текст 4">
            <a:extLst>
              <a:ext uri="{FF2B5EF4-FFF2-40B4-BE49-F238E27FC236}">
                <a16:creationId xmlns:a16="http://schemas.microsoft.com/office/drawing/2014/main" id="{FBC10019-6813-4C20-9BAE-6555F7E332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10231" y="2018586"/>
            <a:ext cx="690653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3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A8FA40FC-1365-4BEB-995B-B979B2F8D5EB}"/>
              </a:ext>
            </a:extLst>
          </p:cNvPr>
          <p:cNvCxnSpPr/>
          <p:nvPr userDrawn="1"/>
        </p:nvCxnSpPr>
        <p:spPr>
          <a:xfrm>
            <a:off x="8800884" y="1627243"/>
            <a:ext cx="0" cy="6306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Текст 3">
            <a:extLst>
              <a:ext uri="{FF2B5EF4-FFF2-40B4-BE49-F238E27FC236}">
                <a16:creationId xmlns:a16="http://schemas.microsoft.com/office/drawing/2014/main" id="{F152F20D-07DA-46E7-990E-EB4C5995AE9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9316" y="3778369"/>
            <a:ext cx="3530644" cy="2315446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B22DFE09-9BBF-4CF6-8BAD-B20FCC81AF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2297" y="3778369"/>
            <a:ext cx="3530644" cy="2315446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:a16="http://schemas.microsoft.com/office/drawing/2014/main" id="{B7C7F7AE-F62A-4783-A2A7-CC1AC6D8523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00400" y="3778369"/>
            <a:ext cx="3530644" cy="2315446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</a:p>
        </p:txBody>
      </p:sp>
      <p:sp>
        <p:nvSpPr>
          <p:cNvPr id="43" name="Текст 24">
            <a:extLst>
              <a:ext uri="{FF2B5EF4-FFF2-40B4-BE49-F238E27FC236}">
                <a16:creationId xmlns:a16="http://schemas.microsoft.com/office/drawing/2014/main" id="{51EDFA2D-7C6F-4BE4-A37F-DEAC7C281E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175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 компании</a:t>
            </a:r>
          </a:p>
        </p:txBody>
      </p:sp>
      <p:sp>
        <p:nvSpPr>
          <p:cNvPr id="44" name="Текст 24">
            <a:extLst>
              <a:ext uri="{FF2B5EF4-FFF2-40B4-BE49-F238E27FC236}">
                <a16:creationId xmlns:a16="http://schemas.microsoft.com/office/drawing/2014/main" id="{99D71DBE-AA7C-4083-BFCC-771A5735A7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0513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Пример расчета керна</a:t>
            </a:r>
          </a:p>
        </p:txBody>
      </p:sp>
      <p:sp>
        <p:nvSpPr>
          <p:cNvPr id="45" name="Текст 24">
            <a:extLst>
              <a:ext uri="{FF2B5EF4-FFF2-40B4-BE49-F238E27FC236}">
                <a16:creationId xmlns:a16="http://schemas.microsoft.com/office/drawing/2014/main" id="{3BFE38DE-F3B0-4610-A0E4-E64C06A052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357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Моделирование сейсмики</a:t>
            </a:r>
          </a:p>
        </p:txBody>
      </p:sp>
      <p:sp>
        <p:nvSpPr>
          <p:cNvPr id="46" name="Текст 24">
            <a:extLst>
              <a:ext uri="{FF2B5EF4-FFF2-40B4-BE49-F238E27FC236}">
                <a16:creationId xmlns:a16="http://schemas.microsoft.com/office/drawing/2014/main" id="{1964D86D-538C-4D64-B108-69BAFD6E6B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201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Моделирование </a:t>
            </a:r>
            <a:r>
              <a:rPr lang="ru-RU" dirty="0" err="1"/>
              <a:t>геомееханики</a:t>
            </a:r>
            <a:endParaRPr lang="ru-RU" dirty="0"/>
          </a:p>
        </p:txBody>
      </p:sp>
      <p:sp>
        <p:nvSpPr>
          <p:cNvPr id="47" name="Текст 24">
            <a:extLst>
              <a:ext uri="{FF2B5EF4-FFF2-40B4-BE49-F238E27FC236}">
                <a16:creationId xmlns:a16="http://schemas.microsoft.com/office/drawing/2014/main" id="{6A577876-A1EA-46C2-90A1-F0A0BF041D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8" name="Текст 24">
            <a:extLst>
              <a:ext uri="{FF2B5EF4-FFF2-40B4-BE49-F238E27FC236}">
                <a16:creationId xmlns:a16="http://schemas.microsoft.com/office/drawing/2014/main" id="{3BD9D184-875B-4F6D-9CE9-7B5B92398D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43669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Структура </a:t>
            </a:r>
            <a:r>
              <a:rPr lang="en-US" dirty="0"/>
              <a:t>CAE </a:t>
            </a:r>
            <a:r>
              <a:rPr lang="en-US" dirty="0" err="1"/>
              <a:t>Fidesys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0324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мерация в 3 пункта с 3 изображ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0E071AB-8E7A-4A4E-A7F8-26C554E0C6CA}"/>
              </a:ext>
            </a:extLst>
          </p:cNvPr>
          <p:cNvSpPr/>
          <p:nvPr userDrawn="1"/>
        </p:nvSpPr>
        <p:spPr>
          <a:xfrm>
            <a:off x="-1" y="1764591"/>
            <a:ext cx="3992399" cy="50243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D1FB496D-A221-4A12-87B3-47687B666596}"/>
              </a:ext>
            </a:extLst>
          </p:cNvPr>
          <p:cNvSpPr/>
          <p:nvPr userDrawn="1"/>
        </p:nvSpPr>
        <p:spPr>
          <a:xfrm>
            <a:off x="4093628" y="1764591"/>
            <a:ext cx="3992399" cy="50243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7B116E1-80E4-49E4-8424-BC3DC8217498}"/>
              </a:ext>
            </a:extLst>
          </p:cNvPr>
          <p:cNvSpPr/>
          <p:nvPr userDrawn="1"/>
        </p:nvSpPr>
        <p:spPr>
          <a:xfrm>
            <a:off x="8199601" y="1764591"/>
            <a:ext cx="3992399" cy="50243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11188854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6903B1-5ECE-4C53-ADBF-F6A93F665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630" y="2654710"/>
            <a:ext cx="3522019" cy="1115033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tIns="18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1EB3B2FA-E6F0-4FA4-B08D-A8B4CA8918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77250" y="2654710"/>
            <a:ext cx="3522019" cy="1115033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tIns="18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A682A94A-C7E7-47F8-9251-50A8EC495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24979" y="2018586"/>
            <a:ext cx="2754981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6A93C34E-5182-4BB8-82BD-37EA4B23E2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53430" y="2018586"/>
            <a:ext cx="2754981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2441FF68-9945-4F67-A1A6-64387EF2027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01079" y="2654710"/>
            <a:ext cx="3522019" cy="1115033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tIns="18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98ADA8B5-CF8C-4A71-AA18-198E0B8C397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77259" y="2018586"/>
            <a:ext cx="2754981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:a16="http://schemas.microsoft.com/office/drawing/2014/main" id="{9826002F-762A-4CEB-B165-56B311ACF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1560" y="2018586"/>
            <a:ext cx="765661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1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0BD98D1-2D48-4073-96A5-4A480EA12CA5}"/>
              </a:ext>
            </a:extLst>
          </p:cNvPr>
          <p:cNvCxnSpPr/>
          <p:nvPr userDrawn="1"/>
        </p:nvCxnSpPr>
        <p:spPr>
          <a:xfrm>
            <a:off x="1148595" y="2024063"/>
            <a:ext cx="0" cy="630647"/>
          </a:xfrm>
          <a:prstGeom prst="line">
            <a:avLst/>
          </a:prstGeom>
          <a:ln w="19050">
            <a:solidFill>
              <a:schemeClr val="accent1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Текст 4">
            <a:extLst>
              <a:ext uri="{FF2B5EF4-FFF2-40B4-BE49-F238E27FC236}">
                <a16:creationId xmlns:a16="http://schemas.microsoft.com/office/drawing/2014/main" id="{46F7015B-CE39-45DA-A5A1-FFA02D61ED4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77939" y="2018586"/>
            <a:ext cx="690653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2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7A01F461-9986-4901-BE19-F0010D072CA5}"/>
              </a:ext>
            </a:extLst>
          </p:cNvPr>
          <p:cNvCxnSpPr/>
          <p:nvPr userDrawn="1"/>
        </p:nvCxnSpPr>
        <p:spPr>
          <a:xfrm>
            <a:off x="4968592" y="2024063"/>
            <a:ext cx="0" cy="630647"/>
          </a:xfrm>
          <a:prstGeom prst="line">
            <a:avLst/>
          </a:prstGeom>
          <a:ln w="19050">
            <a:solidFill>
              <a:schemeClr val="accent1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Текст 4">
            <a:extLst>
              <a:ext uri="{FF2B5EF4-FFF2-40B4-BE49-F238E27FC236}">
                <a16:creationId xmlns:a16="http://schemas.microsoft.com/office/drawing/2014/main" id="{FBC10019-6813-4C20-9BAE-6555F7E332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410910" y="2018586"/>
            <a:ext cx="690653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3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A8FA40FC-1365-4BEB-995B-B979B2F8D5EB}"/>
              </a:ext>
            </a:extLst>
          </p:cNvPr>
          <p:cNvCxnSpPr/>
          <p:nvPr userDrawn="1"/>
        </p:nvCxnSpPr>
        <p:spPr>
          <a:xfrm>
            <a:off x="9101563" y="2024063"/>
            <a:ext cx="0" cy="630647"/>
          </a:xfrm>
          <a:prstGeom prst="line">
            <a:avLst/>
          </a:prstGeom>
          <a:ln w="19050">
            <a:solidFill>
              <a:schemeClr val="accent1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Рисунок 2">
            <a:extLst>
              <a:ext uri="{FF2B5EF4-FFF2-40B4-BE49-F238E27FC236}">
                <a16:creationId xmlns:a16="http://schemas.microsoft.com/office/drawing/2014/main" id="{4E90FD5A-9A16-416A-A04E-B4993D1B182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" y="3769742"/>
            <a:ext cx="3992400" cy="3019245"/>
          </a:xfrm>
        </p:spPr>
        <p:txBody>
          <a:bodyPr/>
          <a:lstStyle/>
          <a:p>
            <a:endParaRPr lang="ru-RU"/>
          </a:p>
        </p:txBody>
      </p:sp>
      <p:sp>
        <p:nvSpPr>
          <p:cNvPr id="47" name="Рисунок 2">
            <a:extLst>
              <a:ext uri="{FF2B5EF4-FFF2-40B4-BE49-F238E27FC236}">
                <a16:creationId xmlns:a16="http://schemas.microsoft.com/office/drawing/2014/main" id="{2F5F62FE-9C70-4697-8947-0334E4BB291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093629" y="3769742"/>
            <a:ext cx="3992400" cy="3019245"/>
          </a:xfrm>
        </p:spPr>
        <p:txBody>
          <a:bodyPr/>
          <a:lstStyle/>
          <a:p>
            <a:endParaRPr lang="ru-RU"/>
          </a:p>
        </p:txBody>
      </p:sp>
      <p:sp>
        <p:nvSpPr>
          <p:cNvPr id="48" name="Рисунок 2">
            <a:extLst>
              <a:ext uri="{FF2B5EF4-FFF2-40B4-BE49-F238E27FC236}">
                <a16:creationId xmlns:a16="http://schemas.microsoft.com/office/drawing/2014/main" id="{688CA4A1-2878-4A93-8679-2185F2460AA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87260" y="3769742"/>
            <a:ext cx="3992400" cy="3019245"/>
          </a:xfrm>
        </p:spPr>
        <p:txBody>
          <a:bodyPr/>
          <a:lstStyle/>
          <a:p>
            <a:endParaRPr lang="ru-RU"/>
          </a:p>
        </p:txBody>
      </p:sp>
      <p:sp>
        <p:nvSpPr>
          <p:cNvPr id="49" name="Текст 24">
            <a:extLst>
              <a:ext uri="{FF2B5EF4-FFF2-40B4-BE49-F238E27FC236}">
                <a16:creationId xmlns:a16="http://schemas.microsoft.com/office/drawing/2014/main" id="{0BB5290D-E2D9-4863-B797-F7E4063E66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175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 компании</a:t>
            </a:r>
          </a:p>
        </p:txBody>
      </p:sp>
      <p:sp>
        <p:nvSpPr>
          <p:cNvPr id="50" name="Текст 24">
            <a:extLst>
              <a:ext uri="{FF2B5EF4-FFF2-40B4-BE49-F238E27FC236}">
                <a16:creationId xmlns:a16="http://schemas.microsoft.com/office/drawing/2014/main" id="{EEDD7F47-DC71-4B3E-A2AC-98F6FA20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0513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Пример расчета керна</a:t>
            </a:r>
          </a:p>
        </p:txBody>
      </p:sp>
      <p:sp>
        <p:nvSpPr>
          <p:cNvPr id="51" name="Текст 24">
            <a:extLst>
              <a:ext uri="{FF2B5EF4-FFF2-40B4-BE49-F238E27FC236}">
                <a16:creationId xmlns:a16="http://schemas.microsoft.com/office/drawing/2014/main" id="{773BA409-75C8-4DAC-920D-E0AD9F4FEE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357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Моделирование сейсмики</a:t>
            </a:r>
          </a:p>
        </p:txBody>
      </p:sp>
      <p:sp>
        <p:nvSpPr>
          <p:cNvPr id="52" name="Текст 24">
            <a:extLst>
              <a:ext uri="{FF2B5EF4-FFF2-40B4-BE49-F238E27FC236}">
                <a16:creationId xmlns:a16="http://schemas.microsoft.com/office/drawing/2014/main" id="{CBD0AAE2-EF44-4D5C-8028-5D5D64E3A7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201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Моделирование </a:t>
            </a:r>
            <a:r>
              <a:rPr lang="ru-RU" dirty="0" err="1"/>
              <a:t>геомеханики</a:t>
            </a:r>
            <a:endParaRPr lang="ru-RU" dirty="0"/>
          </a:p>
        </p:txBody>
      </p:sp>
      <p:sp>
        <p:nvSpPr>
          <p:cNvPr id="53" name="Текст 24">
            <a:extLst>
              <a:ext uri="{FF2B5EF4-FFF2-40B4-BE49-F238E27FC236}">
                <a16:creationId xmlns:a16="http://schemas.microsoft.com/office/drawing/2014/main" id="{E4A861CE-2CF1-4CC9-BB76-1B9443CCB0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54" name="Текст 24">
            <a:extLst>
              <a:ext uri="{FF2B5EF4-FFF2-40B4-BE49-F238E27FC236}">
                <a16:creationId xmlns:a16="http://schemas.microsoft.com/office/drawing/2014/main" id="{6D78F1F2-40E2-46AA-9E2A-130FE2126C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43669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Структура </a:t>
            </a:r>
            <a:r>
              <a:rPr lang="en-US" dirty="0"/>
              <a:t>CAE </a:t>
            </a:r>
            <a:r>
              <a:rPr lang="en-US" dirty="0" err="1"/>
              <a:t>Fidesys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681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мерация в 4 пун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11188854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A682A94A-C7E7-47F8-9251-50A8EC495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3996" y="2018586"/>
            <a:ext cx="4694713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:a16="http://schemas.microsoft.com/office/drawing/2014/main" id="{9826002F-762A-4CEB-B165-56B311ACF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86961" y="2018586"/>
            <a:ext cx="758990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1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0BD98D1-2D48-4073-96A5-4A480EA12CA5}"/>
              </a:ext>
            </a:extLst>
          </p:cNvPr>
          <p:cNvCxnSpPr>
            <a:cxnSpLocks/>
          </p:cNvCxnSpPr>
          <p:nvPr userDrawn="1"/>
        </p:nvCxnSpPr>
        <p:spPr>
          <a:xfrm>
            <a:off x="1077614" y="2024063"/>
            <a:ext cx="0" cy="6306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Текст 4">
            <a:extLst>
              <a:ext uri="{FF2B5EF4-FFF2-40B4-BE49-F238E27FC236}">
                <a16:creationId xmlns:a16="http://schemas.microsoft.com/office/drawing/2014/main" id="{4ADA06B2-3948-4A1F-A710-DA4AD43B739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36849" y="2018586"/>
            <a:ext cx="4694713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9" name="Текст 4">
            <a:extLst>
              <a:ext uri="{FF2B5EF4-FFF2-40B4-BE49-F238E27FC236}">
                <a16:creationId xmlns:a16="http://schemas.microsoft.com/office/drawing/2014/main" id="{48B7FA9C-5131-4A61-93F6-652C08E5355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9814" y="2018586"/>
            <a:ext cx="758990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2</a:t>
            </a: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63490403-4818-4D0D-8F1C-13E499802013}"/>
              </a:ext>
            </a:extLst>
          </p:cNvPr>
          <p:cNvCxnSpPr>
            <a:cxnSpLocks/>
          </p:cNvCxnSpPr>
          <p:nvPr userDrawn="1"/>
        </p:nvCxnSpPr>
        <p:spPr>
          <a:xfrm>
            <a:off x="6860467" y="2024063"/>
            <a:ext cx="0" cy="6306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Текст 3">
            <a:extLst>
              <a:ext uri="{FF2B5EF4-FFF2-40B4-BE49-F238E27FC236}">
                <a16:creationId xmlns:a16="http://schemas.microsoft.com/office/drawing/2014/main" id="{1BD4D1AF-D102-4C1B-880B-397D2DDF0F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53995" y="2671962"/>
            <a:ext cx="4694714" cy="127893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</a:p>
        </p:txBody>
      </p:sp>
      <p:sp>
        <p:nvSpPr>
          <p:cNvPr id="52" name="Текст 3">
            <a:extLst>
              <a:ext uri="{FF2B5EF4-FFF2-40B4-BE49-F238E27FC236}">
                <a16:creationId xmlns:a16="http://schemas.microsoft.com/office/drawing/2014/main" id="{E2346C62-32BE-4791-9B37-9C38E4E4E6B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36848" y="2671962"/>
            <a:ext cx="4694714" cy="127893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</a:p>
        </p:txBody>
      </p:sp>
      <p:sp>
        <p:nvSpPr>
          <p:cNvPr id="53" name="Текст 4">
            <a:extLst>
              <a:ext uri="{FF2B5EF4-FFF2-40B4-BE49-F238E27FC236}">
                <a16:creationId xmlns:a16="http://schemas.microsoft.com/office/drawing/2014/main" id="{4BB48F07-93A2-4573-B6EC-6CE39CFAB57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53996" y="4201069"/>
            <a:ext cx="4694713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4" name="Текст 4">
            <a:extLst>
              <a:ext uri="{FF2B5EF4-FFF2-40B4-BE49-F238E27FC236}">
                <a16:creationId xmlns:a16="http://schemas.microsoft.com/office/drawing/2014/main" id="{4BC920D3-ABE1-4779-9CD4-A65E86EA7D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86961" y="4201069"/>
            <a:ext cx="758990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3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933E8197-D83F-4C39-9DAC-E6C3FD96FE06}"/>
              </a:ext>
            </a:extLst>
          </p:cNvPr>
          <p:cNvCxnSpPr>
            <a:cxnSpLocks/>
          </p:cNvCxnSpPr>
          <p:nvPr userDrawn="1"/>
        </p:nvCxnSpPr>
        <p:spPr>
          <a:xfrm>
            <a:off x="1077614" y="4206546"/>
            <a:ext cx="0" cy="6306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Текст 4">
            <a:extLst>
              <a:ext uri="{FF2B5EF4-FFF2-40B4-BE49-F238E27FC236}">
                <a16:creationId xmlns:a16="http://schemas.microsoft.com/office/drawing/2014/main" id="{FB7FC6C7-C29E-4968-A4BC-1178DC01B3C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36849" y="4201069"/>
            <a:ext cx="4694713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7" name="Текст 4">
            <a:extLst>
              <a:ext uri="{FF2B5EF4-FFF2-40B4-BE49-F238E27FC236}">
                <a16:creationId xmlns:a16="http://schemas.microsoft.com/office/drawing/2014/main" id="{69CA4571-76BC-45CD-A3B6-35B1D05B4CB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69814" y="4201069"/>
            <a:ext cx="758990" cy="63612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4</a:t>
            </a:r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15CC5130-B693-4987-8E2A-9BF57CB3EFDB}"/>
              </a:ext>
            </a:extLst>
          </p:cNvPr>
          <p:cNvCxnSpPr>
            <a:cxnSpLocks/>
          </p:cNvCxnSpPr>
          <p:nvPr userDrawn="1"/>
        </p:nvCxnSpPr>
        <p:spPr>
          <a:xfrm>
            <a:off x="6860467" y="4206546"/>
            <a:ext cx="0" cy="6306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Текст 3">
            <a:extLst>
              <a:ext uri="{FF2B5EF4-FFF2-40B4-BE49-F238E27FC236}">
                <a16:creationId xmlns:a16="http://schemas.microsoft.com/office/drawing/2014/main" id="{CAEEAE5E-9DF8-4B9C-925A-275BDC5CC46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53995" y="4854445"/>
            <a:ext cx="4694714" cy="127893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</a:p>
        </p:txBody>
      </p:sp>
      <p:sp>
        <p:nvSpPr>
          <p:cNvPr id="60" name="Текст 3">
            <a:extLst>
              <a:ext uri="{FF2B5EF4-FFF2-40B4-BE49-F238E27FC236}">
                <a16:creationId xmlns:a16="http://schemas.microsoft.com/office/drawing/2014/main" id="{6A7C83E8-0344-4ADA-B06D-21C242A5E6F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36848" y="4854445"/>
            <a:ext cx="4694714" cy="127893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</a:p>
        </p:txBody>
      </p:sp>
      <p:sp>
        <p:nvSpPr>
          <p:cNvPr id="61" name="Текст 24">
            <a:extLst>
              <a:ext uri="{FF2B5EF4-FFF2-40B4-BE49-F238E27FC236}">
                <a16:creationId xmlns:a16="http://schemas.microsoft.com/office/drawing/2014/main" id="{32E570AF-B2EA-469D-A624-B2EEE399F9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175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62" name="Текст 24">
            <a:extLst>
              <a:ext uri="{FF2B5EF4-FFF2-40B4-BE49-F238E27FC236}">
                <a16:creationId xmlns:a16="http://schemas.microsoft.com/office/drawing/2014/main" id="{5631071E-4AFF-4E9A-9E12-FB2A7F49DC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0513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63" name="Текст 24">
            <a:extLst>
              <a:ext uri="{FF2B5EF4-FFF2-40B4-BE49-F238E27FC236}">
                <a16:creationId xmlns:a16="http://schemas.microsoft.com/office/drawing/2014/main" id="{BC9EDF22-AB99-4236-9AFD-BB14B34A65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357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64" name="Текст 24">
            <a:extLst>
              <a:ext uri="{FF2B5EF4-FFF2-40B4-BE49-F238E27FC236}">
                <a16:creationId xmlns:a16="http://schemas.microsoft.com/office/drawing/2014/main" id="{25D8C344-C3C2-4B95-AF2E-83AF807C82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201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65" name="Текст 24">
            <a:extLst>
              <a:ext uri="{FF2B5EF4-FFF2-40B4-BE49-F238E27FC236}">
                <a16:creationId xmlns:a16="http://schemas.microsoft.com/office/drawing/2014/main" id="{CC014D92-BFA0-4C9B-83C0-AAFF7525F0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66" name="Текст 24">
            <a:extLst>
              <a:ext uri="{FF2B5EF4-FFF2-40B4-BE49-F238E27FC236}">
                <a16:creationId xmlns:a16="http://schemas.microsoft.com/office/drawing/2014/main" id="{93FF215A-4AA5-49D2-8EB0-3F19A6E633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43669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200779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2,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929C027-7ECB-4E17-9FB4-89241EA05C2B}"/>
              </a:ext>
            </a:extLst>
          </p:cNvPr>
          <p:cNvSpPr/>
          <p:nvPr userDrawn="1"/>
        </p:nvSpPr>
        <p:spPr>
          <a:xfrm>
            <a:off x="0" y="459538"/>
            <a:ext cx="12189492" cy="37879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D203828D-A7F6-4D1F-91B7-AE39A9A515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4576655"/>
            <a:ext cx="3490195" cy="1840020"/>
          </a:xfr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lIns="216000" tIns="468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11188854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18BF363F-0580-4709-ACF0-2F70949FF6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8981" y="2033894"/>
            <a:ext cx="3482077" cy="1869512"/>
          </a:xfrm>
          <a:solidFill>
            <a:schemeClr val="accent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lIns="180000" tIns="18000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45" name="Текст 3">
            <a:extLst>
              <a:ext uri="{FF2B5EF4-FFF2-40B4-BE49-F238E27FC236}">
                <a16:creationId xmlns:a16="http://schemas.microsoft.com/office/drawing/2014/main" id="{0AE9FAD8-F79C-4715-8200-4EEF7B61C7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54513" y="2033894"/>
            <a:ext cx="3476881" cy="1869512"/>
          </a:xfrm>
          <a:solidFill>
            <a:srgbClr val="46C896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lIns="180000" tIns="18000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50" name="Текст 3">
            <a:extLst>
              <a:ext uri="{FF2B5EF4-FFF2-40B4-BE49-F238E27FC236}">
                <a16:creationId xmlns:a16="http://schemas.microsoft.com/office/drawing/2014/main" id="{8485B1FF-FDC1-4AB1-95C5-3C92F40C0E1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41199" y="4576655"/>
            <a:ext cx="3490195" cy="1840020"/>
          </a:xfr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lIns="216000" tIns="468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51" name="Текст 3">
            <a:extLst>
              <a:ext uri="{FF2B5EF4-FFF2-40B4-BE49-F238E27FC236}">
                <a16:creationId xmlns:a16="http://schemas.microsoft.com/office/drawing/2014/main" id="{8A28EF1F-8B84-4B60-9EC1-9D1184B31D4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31535" y="4576655"/>
            <a:ext cx="3490195" cy="1840020"/>
          </a:xfr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lIns="216000" tIns="468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F631304C-C362-1F10-7C4D-3E879345CCD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54681" y="2033894"/>
            <a:ext cx="3476881" cy="1869512"/>
          </a:xfrm>
          <a:solidFill>
            <a:srgbClr val="0ABBE4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lIns="180000" tIns="18000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</p:spTree>
    <p:extLst>
      <p:ext uri="{BB962C8B-B14F-4D97-AF65-F5344CB8AC3E}">
        <p14:creationId xmlns:p14="http://schemas.microsoft.com/office/powerpoint/2010/main" val="2499080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ход от одного к другому в 2 этап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3FC64B8-F66A-4CB8-AA3F-2D2CD3C359ED}"/>
              </a:ext>
            </a:extLst>
          </p:cNvPr>
          <p:cNvSpPr/>
          <p:nvPr userDrawn="1"/>
        </p:nvSpPr>
        <p:spPr>
          <a:xfrm>
            <a:off x="550863" y="2857306"/>
            <a:ext cx="5074200" cy="28797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CE506BCB-5A86-4E66-A694-3FD99EF7E555}"/>
              </a:ext>
            </a:extLst>
          </p:cNvPr>
          <p:cNvSpPr/>
          <p:nvPr userDrawn="1"/>
        </p:nvSpPr>
        <p:spPr>
          <a:xfrm>
            <a:off x="6566937" y="2857306"/>
            <a:ext cx="5074200" cy="28797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11188854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6A93C34E-5182-4BB8-82BD-37EA4B23E2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0437" y="2050628"/>
            <a:ext cx="5051375" cy="806678"/>
          </a:xfrm>
          <a:solidFill>
            <a:schemeClr val="bg2">
              <a:lumMod val="50000"/>
            </a:schemeClr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две/три строки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98ADA8B5-CF8C-4A71-AA18-198E0B8C397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80161" y="2050628"/>
            <a:ext cx="5051375" cy="806678"/>
          </a:xfrm>
          <a:solidFill>
            <a:schemeClr val="accent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две/три строки</a:t>
            </a:r>
          </a:p>
        </p:txBody>
      </p:sp>
      <p:sp>
        <p:nvSpPr>
          <p:cNvPr id="23" name="Рисунок 4">
            <a:extLst>
              <a:ext uri="{FF2B5EF4-FFF2-40B4-BE49-F238E27FC236}">
                <a16:creationId xmlns:a16="http://schemas.microsoft.com/office/drawing/2014/main" id="{6D6501DA-A772-4A5A-B971-81EA167A2D0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60421" y="2857500"/>
            <a:ext cx="5051339" cy="2879725"/>
          </a:xfrm>
        </p:spPr>
        <p:txBody>
          <a:bodyPr/>
          <a:lstStyle/>
          <a:p>
            <a:endParaRPr lang="ru-RU"/>
          </a:p>
        </p:txBody>
      </p:sp>
      <p:sp>
        <p:nvSpPr>
          <p:cNvPr id="33" name="Рисунок 4">
            <a:extLst>
              <a:ext uri="{FF2B5EF4-FFF2-40B4-BE49-F238E27FC236}">
                <a16:creationId xmlns:a16="http://schemas.microsoft.com/office/drawing/2014/main" id="{C754904A-13FD-4368-8773-BCE78B8F3F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580190" y="2857500"/>
            <a:ext cx="5051339" cy="2879725"/>
          </a:xfrm>
        </p:spPr>
        <p:txBody>
          <a:bodyPr/>
          <a:lstStyle/>
          <a:p>
            <a:endParaRPr lang="ru-RU"/>
          </a:p>
        </p:txBody>
      </p:sp>
      <p:sp>
        <p:nvSpPr>
          <p:cNvPr id="39" name="Текст 24">
            <a:extLst>
              <a:ext uri="{FF2B5EF4-FFF2-40B4-BE49-F238E27FC236}">
                <a16:creationId xmlns:a16="http://schemas.microsoft.com/office/drawing/2014/main" id="{14E5A7C8-9325-411B-801A-499D86D270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175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0" name="Текст 24">
            <a:extLst>
              <a:ext uri="{FF2B5EF4-FFF2-40B4-BE49-F238E27FC236}">
                <a16:creationId xmlns:a16="http://schemas.microsoft.com/office/drawing/2014/main" id="{134B35CF-D84C-4564-8F5B-5B054DF73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0513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1" name="Текст 24">
            <a:extLst>
              <a:ext uri="{FF2B5EF4-FFF2-40B4-BE49-F238E27FC236}">
                <a16:creationId xmlns:a16="http://schemas.microsoft.com/office/drawing/2014/main" id="{158CBCEC-9CB5-449A-BFE1-A19A4BE803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357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2" name="Текст 24">
            <a:extLst>
              <a:ext uri="{FF2B5EF4-FFF2-40B4-BE49-F238E27FC236}">
                <a16:creationId xmlns:a16="http://schemas.microsoft.com/office/drawing/2014/main" id="{142E5EDC-809B-4F17-BFDC-5FE47DE707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201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3" name="Текст 24">
            <a:extLst>
              <a:ext uri="{FF2B5EF4-FFF2-40B4-BE49-F238E27FC236}">
                <a16:creationId xmlns:a16="http://schemas.microsoft.com/office/drawing/2014/main" id="{1C20222E-56B5-410C-B7E6-C6975A4756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4" name="Текст 24">
            <a:extLst>
              <a:ext uri="{FF2B5EF4-FFF2-40B4-BE49-F238E27FC236}">
                <a16:creationId xmlns:a16="http://schemas.microsoft.com/office/drawing/2014/main" id="{A0043AA0-6950-4896-9525-F54D94CBF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43669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086735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ход от одного к другому в 3 этап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9E2CD7D7-63FE-4376-B238-78351D95B8E9}"/>
              </a:ext>
            </a:extLst>
          </p:cNvPr>
          <p:cNvSpPr/>
          <p:nvPr userDrawn="1"/>
        </p:nvSpPr>
        <p:spPr>
          <a:xfrm>
            <a:off x="550607" y="2867138"/>
            <a:ext cx="3143250" cy="28700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B6C8B0A-23A3-4766-AC85-4F809D89C8B8}"/>
              </a:ext>
            </a:extLst>
          </p:cNvPr>
          <p:cNvSpPr/>
          <p:nvPr userDrawn="1"/>
        </p:nvSpPr>
        <p:spPr>
          <a:xfrm>
            <a:off x="4519554" y="2867138"/>
            <a:ext cx="3143250" cy="28700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E04776F2-66BE-49B8-926E-D5D3BC490638}"/>
              </a:ext>
            </a:extLst>
          </p:cNvPr>
          <p:cNvSpPr/>
          <p:nvPr userDrawn="1"/>
        </p:nvSpPr>
        <p:spPr>
          <a:xfrm>
            <a:off x="8488312" y="2867138"/>
            <a:ext cx="3143250" cy="28700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11188854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A682A94A-C7E7-47F8-9251-50A8EC495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2050628"/>
            <a:ext cx="3143272" cy="806678"/>
          </a:xfrm>
          <a:solidFill>
            <a:schemeClr val="bg2">
              <a:lumMod val="90000"/>
            </a:schemeClr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две/три строки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6A93C34E-5182-4BB8-82BD-37EA4B23E2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19577" y="2050628"/>
            <a:ext cx="3143272" cy="806678"/>
          </a:xfrm>
          <a:solidFill>
            <a:schemeClr val="bg2">
              <a:lumMod val="50000"/>
            </a:schemeClr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две/три строки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98ADA8B5-CF8C-4A71-AA18-198E0B8C397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8290" y="2050628"/>
            <a:ext cx="3143272" cy="806678"/>
          </a:xfrm>
          <a:solidFill>
            <a:schemeClr val="accent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две/три строки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B67B49AA-B295-46B1-82EA-AB2E0FFBA84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50863" y="2857500"/>
            <a:ext cx="3143250" cy="2879725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4">
            <a:extLst>
              <a:ext uri="{FF2B5EF4-FFF2-40B4-BE49-F238E27FC236}">
                <a16:creationId xmlns:a16="http://schemas.microsoft.com/office/drawing/2014/main" id="{6D6501DA-A772-4A5A-B971-81EA167A2D0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19554" y="2857500"/>
            <a:ext cx="3143250" cy="2879725"/>
          </a:xfrm>
        </p:spPr>
        <p:txBody>
          <a:bodyPr/>
          <a:lstStyle/>
          <a:p>
            <a:endParaRPr lang="ru-RU"/>
          </a:p>
        </p:txBody>
      </p:sp>
      <p:sp>
        <p:nvSpPr>
          <p:cNvPr id="33" name="Рисунок 4">
            <a:extLst>
              <a:ext uri="{FF2B5EF4-FFF2-40B4-BE49-F238E27FC236}">
                <a16:creationId xmlns:a16="http://schemas.microsoft.com/office/drawing/2014/main" id="{C754904A-13FD-4368-8773-BCE78B8F3F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488312" y="2857500"/>
            <a:ext cx="3143250" cy="2879725"/>
          </a:xfrm>
        </p:spPr>
        <p:txBody>
          <a:bodyPr/>
          <a:lstStyle/>
          <a:p>
            <a:endParaRPr lang="ru-RU"/>
          </a:p>
        </p:txBody>
      </p:sp>
      <p:sp>
        <p:nvSpPr>
          <p:cNvPr id="40" name="Текст 24">
            <a:extLst>
              <a:ext uri="{FF2B5EF4-FFF2-40B4-BE49-F238E27FC236}">
                <a16:creationId xmlns:a16="http://schemas.microsoft.com/office/drawing/2014/main" id="{C40EE1CA-746E-4C36-816F-5B91FEAFC9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175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1" name="Текст 24">
            <a:extLst>
              <a:ext uri="{FF2B5EF4-FFF2-40B4-BE49-F238E27FC236}">
                <a16:creationId xmlns:a16="http://schemas.microsoft.com/office/drawing/2014/main" id="{557DD524-8C2A-45C7-BB5B-0F2C419D57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0513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2" name="Текст 24">
            <a:extLst>
              <a:ext uri="{FF2B5EF4-FFF2-40B4-BE49-F238E27FC236}">
                <a16:creationId xmlns:a16="http://schemas.microsoft.com/office/drawing/2014/main" id="{C6633C13-AFF7-4513-B014-35811DC99D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357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3" name="Текст 24">
            <a:extLst>
              <a:ext uri="{FF2B5EF4-FFF2-40B4-BE49-F238E27FC236}">
                <a16:creationId xmlns:a16="http://schemas.microsoft.com/office/drawing/2014/main" id="{097F9DF8-5FC6-46B2-AC66-668004ECB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201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4" name="Текст 24">
            <a:extLst>
              <a:ext uri="{FF2B5EF4-FFF2-40B4-BE49-F238E27FC236}">
                <a16:creationId xmlns:a16="http://schemas.microsoft.com/office/drawing/2014/main" id="{2DBB3983-9F0A-4A2D-8585-3A060CCDCC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5" name="Текст 24">
            <a:extLst>
              <a:ext uri="{FF2B5EF4-FFF2-40B4-BE49-F238E27FC236}">
                <a16:creationId xmlns:a16="http://schemas.microsoft.com/office/drawing/2014/main" id="{9CEF4F48-E110-41B1-995F-E054C31DB3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43669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701150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7" y="678312"/>
            <a:ext cx="11198429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4E31175E-E671-416A-B2EC-BA01D4A814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335" y="1941815"/>
            <a:ext cx="4646876" cy="26634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7E75A89D-A77E-4465-B789-166FD9EE5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1335" y="2208156"/>
            <a:ext cx="4646876" cy="2846922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tIns="18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D99F74AF-815C-49AF-8A04-8B3DF0F188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3" y="5204243"/>
            <a:ext cx="4547348" cy="992697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одну или несколько строк</a:t>
            </a:r>
          </a:p>
        </p:txBody>
      </p:sp>
      <p:sp>
        <p:nvSpPr>
          <p:cNvPr id="6" name="Таблица 5">
            <a:extLst>
              <a:ext uri="{FF2B5EF4-FFF2-40B4-BE49-F238E27FC236}">
                <a16:creationId xmlns:a16="http://schemas.microsoft.com/office/drawing/2014/main" id="{E575CD9B-5913-496D-A9BD-03ECA892CFC0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599113" y="2024063"/>
            <a:ext cx="6042024" cy="417353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4" name="Текст 24">
            <a:extLst>
              <a:ext uri="{FF2B5EF4-FFF2-40B4-BE49-F238E27FC236}">
                <a16:creationId xmlns:a16="http://schemas.microsoft.com/office/drawing/2014/main" id="{96FAA708-BFCF-4167-9415-BCF20A5B38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175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1" name="Текст 24">
            <a:extLst>
              <a:ext uri="{FF2B5EF4-FFF2-40B4-BE49-F238E27FC236}">
                <a16:creationId xmlns:a16="http://schemas.microsoft.com/office/drawing/2014/main" id="{615B6621-5C89-4984-964F-5F3FE33DFC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0513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3" name="Текст 24">
            <a:extLst>
              <a:ext uri="{FF2B5EF4-FFF2-40B4-BE49-F238E27FC236}">
                <a16:creationId xmlns:a16="http://schemas.microsoft.com/office/drawing/2014/main" id="{FBFEE936-A297-4D4C-AE39-D356E054A4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357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4" name="Текст 24">
            <a:extLst>
              <a:ext uri="{FF2B5EF4-FFF2-40B4-BE49-F238E27FC236}">
                <a16:creationId xmlns:a16="http://schemas.microsoft.com/office/drawing/2014/main" id="{D2DDFCC0-D537-4EE1-8AB6-7E17B4A443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201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6" name="Текст 24">
            <a:extLst>
              <a:ext uri="{FF2B5EF4-FFF2-40B4-BE49-F238E27FC236}">
                <a16:creationId xmlns:a16="http://schemas.microsoft.com/office/drawing/2014/main" id="{FCC8ECFA-D5E7-4F1C-A588-3DF9580D89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7" name="Текст 24">
            <a:extLst>
              <a:ext uri="{FF2B5EF4-FFF2-40B4-BE49-F238E27FC236}">
                <a16:creationId xmlns:a16="http://schemas.microsoft.com/office/drawing/2014/main" id="{558DC24F-F8B2-4239-AF9D-3907071EBD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43669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344917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6242764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4E31175E-E671-416A-B2EC-BA01D4A814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334" y="1941815"/>
            <a:ext cx="11189803" cy="26634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аблица 5">
            <a:extLst>
              <a:ext uri="{FF2B5EF4-FFF2-40B4-BE49-F238E27FC236}">
                <a16:creationId xmlns:a16="http://schemas.microsoft.com/office/drawing/2014/main" id="{E575CD9B-5913-496D-A9BD-03ECA892CFC0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50862" y="2363638"/>
            <a:ext cx="11090275" cy="390776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Текст 24">
            <a:extLst>
              <a:ext uri="{FF2B5EF4-FFF2-40B4-BE49-F238E27FC236}">
                <a16:creationId xmlns:a16="http://schemas.microsoft.com/office/drawing/2014/main" id="{C94586A7-2E3E-4C59-94D9-840D602E8A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175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24" name="Текст 24">
            <a:extLst>
              <a:ext uri="{FF2B5EF4-FFF2-40B4-BE49-F238E27FC236}">
                <a16:creationId xmlns:a16="http://schemas.microsoft.com/office/drawing/2014/main" id="{3EC913E7-C44C-4D86-BBF0-23B141B1AD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0513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1" name="Текст 24">
            <a:extLst>
              <a:ext uri="{FF2B5EF4-FFF2-40B4-BE49-F238E27FC236}">
                <a16:creationId xmlns:a16="http://schemas.microsoft.com/office/drawing/2014/main" id="{7437E02D-A809-45C8-940A-7F4B7D8FA9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357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3" name="Текст 24">
            <a:extLst>
              <a:ext uri="{FF2B5EF4-FFF2-40B4-BE49-F238E27FC236}">
                <a16:creationId xmlns:a16="http://schemas.microsoft.com/office/drawing/2014/main" id="{1A1CB738-9D91-49AF-897F-D31A9A4777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201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4" name="Текст 24">
            <a:extLst>
              <a:ext uri="{FF2B5EF4-FFF2-40B4-BE49-F238E27FC236}">
                <a16:creationId xmlns:a16="http://schemas.microsoft.com/office/drawing/2014/main" id="{2AB9D6DC-6AD1-4F98-91CD-FEE74C084E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6" name="Текст 24">
            <a:extLst>
              <a:ext uri="{FF2B5EF4-FFF2-40B4-BE49-F238E27FC236}">
                <a16:creationId xmlns:a16="http://schemas.microsoft.com/office/drawing/2014/main" id="{A5CEA731-9B82-496A-AC62-55BF459225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43669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01383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_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33DD463-2FD7-486D-BC06-0280EDE5A48B}"/>
              </a:ext>
            </a:extLst>
          </p:cNvPr>
          <p:cNvSpPr/>
          <p:nvPr userDrawn="1"/>
        </p:nvSpPr>
        <p:spPr>
          <a:xfrm>
            <a:off x="0" y="463570"/>
            <a:ext cx="12192000" cy="42463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A346BB5-0B25-458C-82F4-DFDCB4A0AC05}"/>
              </a:ext>
            </a:extLst>
          </p:cNvPr>
          <p:cNvSpPr/>
          <p:nvPr userDrawn="1"/>
        </p:nvSpPr>
        <p:spPr>
          <a:xfrm>
            <a:off x="0" y="4763227"/>
            <a:ext cx="12192000" cy="2094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54B8137-5E00-4A54-B5E8-783F594DEC62}"/>
              </a:ext>
            </a:extLst>
          </p:cNvPr>
          <p:cNvSpPr/>
          <p:nvPr userDrawn="1"/>
        </p:nvSpPr>
        <p:spPr>
          <a:xfrm>
            <a:off x="0" y="4709929"/>
            <a:ext cx="12192000" cy="64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97E56FA5-A1FE-43C8-B1AE-37391AF551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05026" y="2818426"/>
            <a:ext cx="6233652" cy="1221148"/>
          </a:xfrm>
        </p:spPr>
        <p:txBody>
          <a:bodyPr anchor="ctr"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ЗАГОЛОВОК</a:t>
            </a:r>
          </a:p>
          <a:p>
            <a:pPr lvl="0"/>
            <a:r>
              <a:rPr lang="ru-RU" dirty="0">
                <a:effectLst/>
              </a:rPr>
              <a:t>В ДВЕ СТРОКИ</a:t>
            </a:r>
            <a:endParaRPr lang="ru-RU" dirty="0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5D085F2D-62F2-4B83-BBDD-8911F1DE1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5026" y="5079462"/>
            <a:ext cx="9221308" cy="122926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Подзаголовок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строки</a:t>
            </a:r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29B3E6C-A5AF-4913-B1E2-D3D6C9821772}"/>
              </a:ext>
            </a:extLst>
          </p:cNvPr>
          <p:cNvSpPr/>
          <p:nvPr userDrawn="1"/>
        </p:nvSpPr>
        <p:spPr>
          <a:xfrm>
            <a:off x="11245366" y="-707"/>
            <a:ext cx="945380" cy="468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9" name="Номер слайда 4">
            <a:extLst>
              <a:ext uri="{FF2B5EF4-FFF2-40B4-BE49-F238E27FC236}">
                <a16:creationId xmlns:a16="http://schemas.microsoft.com/office/drawing/2014/main" id="{826C61AD-EE5E-4052-B3CD-08CE50D00885}"/>
              </a:ext>
            </a:extLst>
          </p:cNvPr>
          <p:cNvSpPr txBox="1">
            <a:spLocks/>
          </p:cNvSpPr>
          <p:nvPr userDrawn="1"/>
        </p:nvSpPr>
        <p:spPr>
          <a:xfrm>
            <a:off x="11244112" y="75995"/>
            <a:ext cx="945380" cy="3346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BEB037-DCC8-3D4C-BEBE-1F4619970C07}" type="slidenum">
              <a:rPr lang="ru-RU" sz="1400" b="1" smtClean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pPr algn="ctr"/>
              <a:t>‹#›</a:t>
            </a:fld>
            <a:endParaRPr lang="ru-RU" sz="1400" b="1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50163D7D-8F9D-4358-B5D3-63A154DB885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58348" y="728662"/>
            <a:ext cx="6233652" cy="61293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A15A425-01A3-4BDB-BF55-3F751A626E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59" y="738257"/>
            <a:ext cx="1837639" cy="660244"/>
          </a:xfrm>
          <a:prstGeom prst="rect">
            <a:avLst/>
          </a:prstGeom>
        </p:spPr>
      </p:pic>
      <p:sp>
        <p:nvSpPr>
          <p:cNvPr id="16" name="Текст 24">
            <a:extLst>
              <a:ext uri="{FF2B5EF4-FFF2-40B4-BE49-F238E27FC236}">
                <a16:creationId xmlns:a16="http://schemas.microsoft.com/office/drawing/2014/main" id="{921B6D64-1E35-4B25-AEAF-9D54DDA9D5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23" name="Текст 24">
            <a:extLst>
              <a:ext uri="{FF2B5EF4-FFF2-40B4-BE49-F238E27FC236}">
                <a16:creationId xmlns:a16="http://schemas.microsoft.com/office/drawing/2014/main" id="{33BFEC16-639F-47D6-B505-A8C83EB15A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418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24" name="Текст 24">
            <a:extLst>
              <a:ext uri="{FF2B5EF4-FFF2-40B4-BE49-F238E27FC236}">
                <a16:creationId xmlns:a16="http://schemas.microsoft.com/office/drawing/2014/main" id="{9B0EED22-FB9B-492F-8116-8364A4159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8627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5ECF29F-703B-4D41-BF78-1EC1E3802C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836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26" name="Текст 24">
            <a:extLst>
              <a:ext uri="{FF2B5EF4-FFF2-40B4-BE49-F238E27FC236}">
                <a16:creationId xmlns:a16="http://schemas.microsoft.com/office/drawing/2014/main" id="{15BC5E75-91F9-4040-9F2F-0D16CC4708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28" name="Текст 24">
            <a:extLst>
              <a:ext uri="{FF2B5EF4-FFF2-40B4-BE49-F238E27FC236}">
                <a16:creationId xmlns:a16="http://schemas.microsoft.com/office/drawing/2014/main" id="{E03B0185-4F51-44D6-B7B0-9E39050BAD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46209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62339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974">
          <p15:clr>
            <a:srgbClr val="FBAE40"/>
          </p15:clr>
        </p15:guide>
        <p15:guide id="5" pos="105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диаграмм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11198430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4E31175E-E671-416A-B2EC-BA01D4A814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335" y="1941815"/>
            <a:ext cx="4646876" cy="26634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7E75A89D-A77E-4465-B789-166FD9EE5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1335" y="2208156"/>
            <a:ext cx="4646876" cy="3989444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tIns="18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3" name="Диаграмма 2">
            <a:extLst>
              <a:ext uri="{FF2B5EF4-FFF2-40B4-BE49-F238E27FC236}">
                <a16:creationId xmlns:a16="http://schemas.microsoft.com/office/drawing/2014/main" id="{597AFA72-9915-4383-B7CB-B2AF6B869EE1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5581650" y="2024062"/>
            <a:ext cx="6059488" cy="4173537"/>
          </a:xfrm>
        </p:spPr>
        <p:txBody>
          <a:bodyPr/>
          <a:lstStyle/>
          <a:p>
            <a:endParaRPr lang="ru-RU"/>
          </a:p>
        </p:txBody>
      </p:sp>
      <p:sp>
        <p:nvSpPr>
          <p:cNvPr id="31" name="Текст 24">
            <a:extLst>
              <a:ext uri="{FF2B5EF4-FFF2-40B4-BE49-F238E27FC236}">
                <a16:creationId xmlns:a16="http://schemas.microsoft.com/office/drawing/2014/main" id="{8E98B57F-ADD2-44FC-B661-BD544EDEAD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175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3" name="Текст 24">
            <a:extLst>
              <a:ext uri="{FF2B5EF4-FFF2-40B4-BE49-F238E27FC236}">
                <a16:creationId xmlns:a16="http://schemas.microsoft.com/office/drawing/2014/main" id="{A0C8BC9C-CD84-4635-A78B-1EE28B51BD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0513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4" name="Текст 24">
            <a:extLst>
              <a:ext uri="{FF2B5EF4-FFF2-40B4-BE49-F238E27FC236}">
                <a16:creationId xmlns:a16="http://schemas.microsoft.com/office/drawing/2014/main" id="{FE1EAD3F-BF93-42F1-B968-7C50DC2EC3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357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6" name="Текст 24">
            <a:extLst>
              <a:ext uri="{FF2B5EF4-FFF2-40B4-BE49-F238E27FC236}">
                <a16:creationId xmlns:a16="http://schemas.microsoft.com/office/drawing/2014/main" id="{C42CE1CC-1DB9-4038-BF25-9BACECFA78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201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7" name="Текст 24">
            <a:extLst>
              <a:ext uri="{FF2B5EF4-FFF2-40B4-BE49-F238E27FC236}">
                <a16:creationId xmlns:a16="http://schemas.microsoft.com/office/drawing/2014/main" id="{F1FA5B30-D083-454A-8EE4-0FC0CC35EF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8" name="Текст 24">
            <a:extLst>
              <a:ext uri="{FF2B5EF4-FFF2-40B4-BE49-F238E27FC236}">
                <a16:creationId xmlns:a16="http://schemas.microsoft.com/office/drawing/2014/main" id="{7B884CFC-9DAC-4631-9A1A-52E3C05320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43669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733979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со спис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11198430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4E31175E-E671-416A-B2EC-BA01D4A814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335" y="4357956"/>
            <a:ext cx="5369362" cy="26634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Диаграмма 2">
            <a:extLst>
              <a:ext uri="{FF2B5EF4-FFF2-40B4-BE49-F238E27FC236}">
                <a16:creationId xmlns:a16="http://schemas.microsoft.com/office/drawing/2014/main" id="{597AFA72-9915-4383-B7CB-B2AF6B869EE1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550863" y="2024063"/>
            <a:ext cx="11090275" cy="2036660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Текст 34">
            <a:extLst>
              <a:ext uri="{FF2B5EF4-FFF2-40B4-BE49-F238E27FC236}">
                <a16:creationId xmlns:a16="http://schemas.microsoft.com/office/drawing/2014/main" id="{FE0E7FFA-CC98-4C70-B131-7EEC2973A1B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71776" y="4357956"/>
            <a:ext cx="5369362" cy="26634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9C2D5CF6-ECBE-497F-AC51-504F4259CB9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9315" y="4758813"/>
            <a:ext cx="5369361" cy="1657862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99392069-9D7A-450C-8460-92DAA2399BA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71777" y="4758813"/>
            <a:ext cx="5369361" cy="1657862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</a:p>
          <a:p>
            <a:pPr lvl="0"/>
            <a:r>
              <a:rPr lang="ru-RU" dirty="0"/>
              <a:t>Список</a:t>
            </a:r>
          </a:p>
        </p:txBody>
      </p:sp>
      <p:sp>
        <p:nvSpPr>
          <p:cNvPr id="31" name="Текст 24">
            <a:extLst>
              <a:ext uri="{FF2B5EF4-FFF2-40B4-BE49-F238E27FC236}">
                <a16:creationId xmlns:a16="http://schemas.microsoft.com/office/drawing/2014/main" id="{9E665E5D-70A2-4020-92F0-7218C0E17A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175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3" name="Текст 24">
            <a:extLst>
              <a:ext uri="{FF2B5EF4-FFF2-40B4-BE49-F238E27FC236}">
                <a16:creationId xmlns:a16="http://schemas.microsoft.com/office/drawing/2014/main" id="{D6563EA9-350D-44C0-9923-657108A403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0513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4" name="Текст 24">
            <a:extLst>
              <a:ext uri="{FF2B5EF4-FFF2-40B4-BE49-F238E27FC236}">
                <a16:creationId xmlns:a16="http://schemas.microsoft.com/office/drawing/2014/main" id="{D75290F0-6A60-4C48-B7DA-FCEBC95BC2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357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6" name="Текст 24">
            <a:extLst>
              <a:ext uri="{FF2B5EF4-FFF2-40B4-BE49-F238E27FC236}">
                <a16:creationId xmlns:a16="http://schemas.microsoft.com/office/drawing/2014/main" id="{51B28EB2-5A6A-4ECF-8619-DF197AB961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201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7" name="Текст 24">
            <a:extLst>
              <a:ext uri="{FF2B5EF4-FFF2-40B4-BE49-F238E27FC236}">
                <a16:creationId xmlns:a16="http://schemas.microsoft.com/office/drawing/2014/main" id="{CCE9A1AF-A118-4646-866A-FC349A64D3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8" name="Текст 24">
            <a:extLst>
              <a:ext uri="{FF2B5EF4-FFF2-40B4-BE49-F238E27FC236}">
                <a16:creationId xmlns:a16="http://schemas.microsoft.com/office/drawing/2014/main" id="{80916BB9-F061-407E-9260-547CCD316A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43669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776629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диаграм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11188854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6A93C34E-5182-4BB8-82BD-37EA4B23E2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0437" y="2024063"/>
            <a:ext cx="5272533" cy="623064"/>
          </a:xfrm>
          <a:solidFill>
            <a:schemeClr val="accent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две/три строки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98ADA8B5-CF8C-4A71-AA18-198E0B8C397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68605" y="2024063"/>
            <a:ext cx="5272533" cy="623064"/>
          </a:xfrm>
          <a:solidFill>
            <a:schemeClr val="accent2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две/три строки</a:t>
            </a:r>
          </a:p>
        </p:txBody>
      </p:sp>
      <p:sp>
        <p:nvSpPr>
          <p:cNvPr id="3" name="Диаграмма 2">
            <a:extLst>
              <a:ext uri="{FF2B5EF4-FFF2-40B4-BE49-F238E27FC236}">
                <a16:creationId xmlns:a16="http://schemas.microsoft.com/office/drawing/2014/main" id="{295E82A6-02F6-430A-8759-DE9AC2BEB28F}"/>
              </a:ext>
            </a:extLst>
          </p:cNvPr>
          <p:cNvSpPr>
            <a:spLocks noGrp="1"/>
          </p:cNvSpPr>
          <p:nvPr>
            <p:ph type="chart" sz="quarter" idx="30"/>
          </p:nvPr>
        </p:nvSpPr>
        <p:spPr>
          <a:xfrm>
            <a:off x="560437" y="2646363"/>
            <a:ext cx="5272533" cy="3470275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Диаграмма 2">
            <a:extLst>
              <a:ext uri="{FF2B5EF4-FFF2-40B4-BE49-F238E27FC236}">
                <a16:creationId xmlns:a16="http://schemas.microsoft.com/office/drawing/2014/main" id="{4095031C-48E5-4CAB-A685-030C0C0AD27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6368605" y="2646363"/>
            <a:ext cx="5272533" cy="3470275"/>
          </a:xfrm>
        </p:spPr>
        <p:txBody>
          <a:bodyPr/>
          <a:lstStyle/>
          <a:p>
            <a:endParaRPr lang="ru-RU"/>
          </a:p>
        </p:txBody>
      </p:sp>
      <p:sp>
        <p:nvSpPr>
          <p:cNvPr id="36" name="Текст 24">
            <a:extLst>
              <a:ext uri="{FF2B5EF4-FFF2-40B4-BE49-F238E27FC236}">
                <a16:creationId xmlns:a16="http://schemas.microsoft.com/office/drawing/2014/main" id="{CF69DF98-D405-434E-8BD1-3C7941B68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175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7" name="Текст 24">
            <a:extLst>
              <a:ext uri="{FF2B5EF4-FFF2-40B4-BE49-F238E27FC236}">
                <a16:creationId xmlns:a16="http://schemas.microsoft.com/office/drawing/2014/main" id="{26F9B88B-F642-4C93-90E3-E0E0558230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0513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8" name="Текст 24">
            <a:extLst>
              <a:ext uri="{FF2B5EF4-FFF2-40B4-BE49-F238E27FC236}">
                <a16:creationId xmlns:a16="http://schemas.microsoft.com/office/drawing/2014/main" id="{39E04EAD-B751-4838-81CA-B1D29D13EB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357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9" name="Текст 24">
            <a:extLst>
              <a:ext uri="{FF2B5EF4-FFF2-40B4-BE49-F238E27FC236}">
                <a16:creationId xmlns:a16="http://schemas.microsoft.com/office/drawing/2014/main" id="{ECF9D4DB-38E1-4C8C-A8F1-338766E79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201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0" name="Текст 24">
            <a:extLst>
              <a:ext uri="{FF2B5EF4-FFF2-40B4-BE49-F238E27FC236}">
                <a16:creationId xmlns:a16="http://schemas.microsoft.com/office/drawing/2014/main" id="{87FB7923-B052-4D47-8737-198F13FAD5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1" name="Текст 24">
            <a:extLst>
              <a:ext uri="{FF2B5EF4-FFF2-40B4-BE49-F238E27FC236}">
                <a16:creationId xmlns:a16="http://schemas.microsoft.com/office/drawing/2014/main" id="{774DBFFC-EB66-4D28-9A6D-715D530B56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43669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944338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11198430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4E31175E-E671-416A-B2EC-BA01D4A814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335" y="1941815"/>
            <a:ext cx="4646876" cy="26634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7E75A89D-A77E-4465-B789-166FD9EE5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1334" y="2208156"/>
            <a:ext cx="11189803" cy="1000870"/>
          </a:xfrm>
          <a:noFill/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tIns="18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3" name="Диаграмма 2">
            <a:extLst>
              <a:ext uri="{FF2B5EF4-FFF2-40B4-BE49-F238E27FC236}">
                <a16:creationId xmlns:a16="http://schemas.microsoft.com/office/drawing/2014/main" id="{597AFA72-9915-4383-B7CB-B2AF6B869EE1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550863" y="3429000"/>
            <a:ext cx="11090275" cy="2768599"/>
          </a:xfrm>
        </p:spPr>
        <p:txBody>
          <a:bodyPr/>
          <a:lstStyle/>
          <a:p>
            <a:endParaRPr lang="ru-RU"/>
          </a:p>
        </p:txBody>
      </p:sp>
      <p:sp>
        <p:nvSpPr>
          <p:cNvPr id="31" name="Текст 24">
            <a:extLst>
              <a:ext uri="{FF2B5EF4-FFF2-40B4-BE49-F238E27FC236}">
                <a16:creationId xmlns:a16="http://schemas.microsoft.com/office/drawing/2014/main" id="{8E98B57F-ADD2-44FC-B661-BD544EDEAD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175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3" name="Текст 24">
            <a:extLst>
              <a:ext uri="{FF2B5EF4-FFF2-40B4-BE49-F238E27FC236}">
                <a16:creationId xmlns:a16="http://schemas.microsoft.com/office/drawing/2014/main" id="{A0C8BC9C-CD84-4635-A78B-1EE28B51BD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0513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4" name="Текст 24">
            <a:extLst>
              <a:ext uri="{FF2B5EF4-FFF2-40B4-BE49-F238E27FC236}">
                <a16:creationId xmlns:a16="http://schemas.microsoft.com/office/drawing/2014/main" id="{FE1EAD3F-BF93-42F1-B968-7C50DC2EC3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357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6" name="Текст 24">
            <a:extLst>
              <a:ext uri="{FF2B5EF4-FFF2-40B4-BE49-F238E27FC236}">
                <a16:creationId xmlns:a16="http://schemas.microsoft.com/office/drawing/2014/main" id="{C42CE1CC-1DB9-4038-BF25-9BACECFA78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201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7" name="Текст 24">
            <a:extLst>
              <a:ext uri="{FF2B5EF4-FFF2-40B4-BE49-F238E27FC236}">
                <a16:creationId xmlns:a16="http://schemas.microsoft.com/office/drawing/2014/main" id="{F1FA5B30-D083-454A-8EE4-0FC0CC35EF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8" name="Текст 24">
            <a:extLst>
              <a:ext uri="{FF2B5EF4-FFF2-40B4-BE49-F238E27FC236}">
                <a16:creationId xmlns:a16="http://schemas.microsoft.com/office/drawing/2014/main" id="{7B884CFC-9DAC-4631-9A1A-52E3C05320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43669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420660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11198430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A06BE2-0674-4C33-A281-69B4CC5B3DF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85472" y="2024063"/>
            <a:ext cx="5503353" cy="4767262"/>
          </a:xfrm>
          <a:noFill/>
          <a:effectLst/>
        </p:spPr>
        <p:txBody>
          <a:bodyPr/>
          <a:lstStyle/>
          <a:p>
            <a:endParaRPr lang="ru-RU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08614995-9FF5-46D9-A55F-234AA29075B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76" y="2024063"/>
            <a:ext cx="5503353" cy="4767262"/>
          </a:xfrm>
          <a:noFill/>
          <a:effectLst/>
        </p:spPr>
        <p:txBody>
          <a:bodyPr/>
          <a:lstStyle/>
          <a:p>
            <a:endParaRPr lang="ru-RU"/>
          </a:p>
        </p:txBody>
      </p:sp>
      <p:sp>
        <p:nvSpPr>
          <p:cNvPr id="17" name="Стрелка: шеврон 16">
            <a:extLst>
              <a:ext uri="{FF2B5EF4-FFF2-40B4-BE49-F238E27FC236}">
                <a16:creationId xmlns:a16="http://schemas.microsoft.com/office/drawing/2014/main" id="{EE34FD16-BC5F-4EA5-A315-325539E572F8}"/>
              </a:ext>
            </a:extLst>
          </p:cNvPr>
          <p:cNvSpPr/>
          <p:nvPr userDrawn="1"/>
        </p:nvSpPr>
        <p:spPr>
          <a:xfrm>
            <a:off x="6047064" y="4222226"/>
            <a:ext cx="189781" cy="370936"/>
          </a:xfrm>
          <a:prstGeom prst="chevron">
            <a:avLst>
              <a:gd name="adj" fmla="val 687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Текст 24">
            <a:extLst>
              <a:ext uri="{FF2B5EF4-FFF2-40B4-BE49-F238E27FC236}">
                <a16:creationId xmlns:a16="http://schemas.microsoft.com/office/drawing/2014/main" id="{1541EBB8-220F-48CA-94D4-4248CD51A3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175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23" name="Текст 24">
            <a:extLst>
              <a:ext uri="{FF2B5EF4-FFF2-40B4-BE49-F238E27FC236}">
                <a16:creationId xmlns:a16="http://schemas.microsoft.com/office/drawing/2014/main" id="{14466EFB-25C4-4806-BF19-2B3D1EED55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0513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24" name="Текст 24">
            <a:extLst>
              <a:ext uri="{FF2B5EF4-FFF2-40B4-BE49-F238E27FC236}">
                <a16:creationId xmlns:a16="http://schemas.microsoft.com/office/drawing/2014/main" id="{A48DB614-2286-4215-8574-9C1387497F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357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1" name="Текст 24">
            <a:extLst>
              <a:ext uri="{FF2B5EF4-FFF2-40B4-BE49-F238E27FC236}">
                <a16:creationId xmlns:a16="http://schemas.microsoft.com/office/drawing/2014/main" id="{03F41AFF-4376-47A2-8C57-1604D87AF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201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3" name="Текст 24">
            <a:extLst>
              <a:ext uri="{FF2B5EF4-FFF2-40B4-BE49-F238E27FC236}">
                <a16:creationId xmlns:a16="http://schemas.microsoft.com/office/drawing/2014/main" id="{DCDC3DEC-ED14-41ED-A91D-696544EE1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4" name="Текст 24">
            <a:extLst>
              <a:ext uri="{FF2B5EF4-FFF2-40B4-BE49-F238E27FC236}">
                <a16:creationId xmlns:a16="http://schemas.microsoft.com/office/drawing/2014/main" id="{78D9B0B9-54AD-4BD1-9C0D-CC7E3C0B7B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43669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398407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ст с 4 изображ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11198430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08614995-9FF5-46D9-A55F-234AA29075B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1" y="2024062"/>
            <a:ext cx="3822319" cy="2292299"/>
          </a:xfrm>
          <a:noFill/>
          <a:effectLst/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CE7EEE51-C4AC-481D-BE1B-D289141EA00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1" y="4491958"/>
            <a:ext cx="3822319" cy="2292299"/>
          </a:xfrm>
          <a:noFill/>
          <a:effectLst/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2703A8D5-6510-4466-834D-944F7992566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982063" y="2024062"/>
            <a:ext cx="3822319" cy="2292299"/>
          </a:xfrm>
          <a:noFill/>
          <a:effectLst/>
        </p:spPr>
        <p:txBody>
          <a:bodyPr/>
          <a:lstStyle/>
          <a:p>
            <a:endParaRPr lang="ru-RU"/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669B780E-1FED-4ECF-9546-6F6FA5E80FD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982063" y="4491958"/>
            <a:ext cx="3822319" cy="2292299"/>
          </a:xfrm>
          <a:noFill/>
          <a:effectLst/>
        </p:spPr>
        <p:txBody>
          <a:bodyPr/>
          <a:lstStyle/>
          <a:p>
            <a:endParaRPr lang="ru-RU"/>
          </a:p>
        </p:txBody>
      </p:sp>
      <p:sp>
        <p:nvSpPr>
          <p:cNvPr id="33" name="Текст 34">
            <a:extLst>
              <a:ext uri="{FF2B5EF4-FFF2-40B4-BE49-F238E27FC236}">
                <a16:creationId xmlns:a16="http://schemas.microsoft.com/office/drawing/2014/main" id="{357E52F0-3685-468B-8B8E-B9D7D0C6E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2449" y="1937001"/>
            <a:ext cx="3578689" cy="66854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:a16="http://schemas.microsoft.com/office/drawing/2014/main" id="{F77933F6-AB80-4B30-9117-F1F3319FFA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61939" y="2605548"/>
            <a:ext cx="3579199" cy="381112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35" name="Текст 24">
            <a:extLst>
              <a:ext uri="{FF2B5EF4-FFF2-40B4-BE49-F238E27FC236}">
                <a16:creationId xmlns:a16="http://schemas.microsoft.com/office/drawing/2014/main" id="{243DC795-24BA-4D39-B889-97AB4BDC5E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175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6" name="Текст 24">
            <a:extLst>
              <a:ext uri="{FF2B5EF4-FFF2-40B4-BE49-F238E27FC236}">
                <a16:creationId xmlns:a16="http://schemas.microsoft.com/office/drawing/2014/main" id="{7841AA1B-753D-490B-A14F-392CC21EA4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0513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7" name="Текст 24">
            <a:extLst>
              <a:ext uri="{FF2B5EF4-FFF2-40B4-BE49-F238E27FC236}">
                <a16:creationId xmlns:a16="http://schemas.microsoft.com/office/drawing/2014/main" id="{48966341-2EBF-4439-B604-58AA934B3D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357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8" name="Текст 24">
            <a:extLst>
              <a:ext uri="{FF2B5EF4-FFF2-40B4-BE49-F238E27FC236}">
                <a16:creationId xmlns:a16="http://schemas.microsoft.com/office/drawing/2014/main" id="{CC68D862-51F4-4880-9111-C23B50831F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201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9" name="Текст 24">
            <a:extLst>
              <a:ext uri="{FF2B5EF4-FFF2-40B4-BE49-F238E27FC236}">
                <a16:creationId xmlns:a16="http://schemas.microsoft.com/office/drawing/2014/main" id="{1194AE4F-FEB4-4BF3-A471-DFC0088634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0" name="Текст 24">
            <a:extLst>
              <a:ext uri="{FF2B5EF4-FFF2-40B4-BE49-F238E27FC236}">
                <a16:creationId xmlns:a16="http://schemas.microsoft.com/office/drawing/2014/main" id="{D5C1C9B9-3E47-4A5F-8042-DFB4173FD05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43669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7612888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 2мя изображ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7" y="678312"/>
            <a:ext cx="11197921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A06BE2-0674-4C33-A281-69B4CC5B3DF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32955" y="2024063"/>
            <a:ext cx="4155870" cy="2085821"/>
          </a:xfrm>
          <a:noFill/>
          <a:effectLst/>
        </p:spPr>
        <p:txBody>
          <a:bodyPr/>
          <a:lstStyle/>
          <a:p>
            <a:endParaRPr lang="ru-RU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08614995-9FF5-46D9-A55F-234AA29075B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76" y="2024063"/>
            <a:ext cx="7410347" cy="4760195"/>
          </a:xfrm>
          <a:noFill/>
          <a:effectLst/>
        </p:spPr>
        <p:txBody>
          <a:bodyPr/>
          <a:lstStyle/>
          <a:p>
            <a:endParaRPr lang="ru-RU"/>
          </a:p>
        </p:txBody>
      </p:sp>
      <p:sp>
        <p:nvSpPr>
          <p:cNvPr id="18" name="Текст 34">
            <a:extLst>
              <a:ext uri="{FF2B5EF4-FFF2-40B4-BE49-F238E27FC236}">
                <a16:creationId xmlns:a16="http://schemas.microsoft.com/office/drawing/2014/main" id="{CA0EADFD-5B53-47A1-8762-18FFD9682B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64129" y="4336072"/>
            <a:ext cx="3677010" cy="4657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46DE0689-DF95-4829-BBF2-DD4B540305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3619" y="4890987"/>
            <a:ext cx="3677010" cy="15256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23" name="Текст 24">
            <a:extLst>
              <a:ext uri="{FF2B5EF4-FFF2-40B4-BE49-F238E27FC236}">
                <a16:creationId xmlns:a16="http://schemas.microsoft.com/office/drawing/2014/main" id="{01709500-A861-4630-B250-FFE0FA4F36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175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24" name="Текст 24">
            <a:extLst>
              <a:ext uri="{FF2B5EF4-FFF2-40B4-BE49-F238E27FC236}">
                <a16:creationId xmlns:a16="http://schemas.microsoft.com/office/drawing/2014/main" id="{83CEA97C-6864-42FA-96A9-F70717DCB6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0513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1" name="Текст 24">
            <a:extLst>
              <a:ext uri="{FF2B5EF4-FFF2-40B4-BE49-F238E27FC236}">
                <a16:creationId xmlns:a16="http://schemas.microsoft.com/office/drawing/2014/main" id="{510BDADB-B6AC-4517-BA17-5498170F3E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357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3" name="Текст 24">
            <a:extLst>
              <a:ext uri="{FF2B5EF4-FFF2-40B4-BE49-F238E27FC236}">
                <a16:creationId xmlns:a16="http://schemas.microsoft.com/office/drawing/2014/main" id="{0FA299EB-B3B2-4CBB-ADD8-0431E5AD2A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201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4" name="Текст 24">
            <a:extLst>
              <a:ext uri="{FF2B5EF4-FFF2-40B4-BE49-F238E27FC236}">
                <a16:creationId xmlns:a16="http://schemas.microsoft.com/office/drawing/2014/main" id="{9994C8D2-7FF8-46A9-9A9A-B8B94B339D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35" name="Текст 24">
            <a:extLst>
              <a:ext uri="{FF2B5EF4-FFF2-40B4-BE49-F238E27FC236}">
                <a16:creationId xmlns:a16="http://schemas.microsoft.com/office/drawing/2014/main" id="{2F662941-BDBC-470E-B3D3-08FE815893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43669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773698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тапы изменений в изображения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9DAA42A-CF28-4F52-919E-79488DC7553F}"/>
              </a:ext>
            </a:extLst>
          </p:cNvPr>
          <p:cNvSpPr/>
          <p:nvPr userDrawn="1"/>
        </p:nvSpPr>
        <p:spPr>
          <a:xfrm>
            <a:off x="-1" y="2690089"/>
            <a:ext cx="12189493" cy="1982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378635-75FD-4BA2-9095-E7EA67B9F0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08" y="678312"/>
            <a:ext cx="11198430" cy="8715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4572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 marL="9144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 marL="13716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 marL="1828800" indent="0">
              <a:buNone/>
              <a:defRPr sz="2800"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08614995-9FF5-46D9-A55F-234AA29075B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863" y="2948294"/>
            <a:ext cx="2644621" cy="1515551"/>
          </a:xfrm>
          <a:noFill/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33" name="Текст 34">
            <a:extLst>
              <a:ext uri="{FF2B5EF4-FFF2-40B4-BE49-F238E27FC236}">
                <a16:creationId xmlns:a16="http://schemas.microsoft.com/office/drawing/2014/main" id="{357E52F0-3685-468B-8B8E-B9D7D0C6E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2541" y="1937001"/>
            <a:ext cx="11188597" cy="66854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:a16="http://schemas.microsoft.com/office/drawing/2014/main" id="{F77933F6-AB80-4B30-9117-F1F3319FFA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2541" y="4931094"/>
            <a:ext cx="5515640" cy="148558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35" name="Текст 3">
            <a:extLst>
              <a:ext uri="{FF2B5EF4-FFF2-40B4-BE49-F238E27FC236}">
                <a16:creationId xmlns:a16="http://schemas.microsoft.com/office/drawing/2014/main" id="{10A730FA-4EDD-4524-B9C2-F5BABF05E6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25498" y="4931094"/>
            <a:ext cx="5515640" cy="148558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Блок текстовой информации</a:t>
            </a:r>
          </a:p>
          <a:p>
            <a:pPr lvl="0"/>
            <a:r>
              <a:rPr lang="ru-RU" dirty="0"/>
              <a:t>в две колонки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08B123EF-A336-46EC-BA68-573D23ED9F2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366166" y="2948294"/>
            <a:ext cx="2644621" cy="1515551"/>
          </a:xfrm>
          <a:noFill/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40" name="Рисунок 2">
            <a:extLst>
              <a:ext uri="{FF2B5EF4-FFF2-40B4-BE49-F238E27FC236}">
                <a16:creationId xmlns:a16="http://schemas.microsoft.com/office/drawing/2014/main" id="{B8142D87-95D2-4C52-A966-034534531EA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81469" y="2948294"/>
            <a:ext cx="2644621" cy="1515551"/>
          </a:xfrm>
          <a:noFill/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41" name="Рисунок 2">
            <a:extLst>
              <a:ext uri="{FF2B5EF4-FFF2-40B4-BE49-F238E27FC236}">
                <a16:creationId xmlns:a16="http://schemas.microsoft.com/office/drawing/2014/main" id="{F3B60517-34ED-4CFF-BFD3-F5CF5F2B157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96772" y="2948294"/>
            <a:ext cx="2644621" cy="1515551"/>
          </a:xfrm>
          <a:noFill/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42" name="Текст 24">
            <a:extLst>
              <a:ext uri="{FF2B5EF4-FFF2-40B4-BE49-F238E27FC236}">
                <a16:creationId xmlns:a16="http://schemas.microsoft.com/office/drawing/2014/main" id="{D53E0AAE-EC5A-4941-A4BA-71BFDFE0A0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175" y="-4741"/>
            <a:ext cx="1728000" cy="4683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3" name="Текст 24">
            <a:extLst>
              <a:ext uri="{FF2B5EF4-FFF2-40B4-BE49-F238E27FC236}">
                <a16:creationId xmlns:a16="http://schemas.microsoft.com/office/drawing/2014/main" id="{B4607EFE-1A52-4166-A573-F4176D7B04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0513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4" name="Текст 24">
            <a:extLst>
              <a:ext uri="{FF2B5EF4-FFF2-40B4-BE49-F238E27FC236}">
                <a16:creationId xmlns:a16="http://schemas.microsoft.com/office/drawing/2014/main" id="{6CD7FB1D-D835-48C2-BBBF-8AC9D89CDE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357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5" name="Текст 24">
            <a:extLst>
              <a:ext uri="{FF2B5EF4-FFF2-40B4-BE49-F238E27FC236}">
                <a16:creationId xmlns:a16="http://schemas.microsoft.com/office/drawing/2014/main" id="{50A08AE2-9406-45EE-BAE3-52F44844CC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201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6" name="Текст 24">
            <a:extLst>
              <a:ext uri="{FF2B5EF4-FFF2-40B4-BE49-F238E27FC236}">
                <a16:creationId xmlns:a16="http://schemas.microsoft.com/office/drawing/2014/main" id="{4298C739-FDB6-4673-A9E3-00D729D6EF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045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47" name="Текст 24">
            <a:extLst>
              <a:ext uri="{FF2B5EF4-FFF2-40B4-BE49-F238E27FC236}">
                <a16:creationId xmlns:a16="http://schemas.microsoft.com/office/drawing/2014/main" id="{4A193B91-5272-457B-AC4A-282E95797E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43669" y="-4741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9105974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Список и 2 изображения">
  <p:cSld name="1_Список и 2 изображения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"/>
          <p:cNvSpPr/>
          <p:nvPr/>
        </p:nvSpPr>
        <p:spPr>
          <a:xfrm>
            <a:off x="11245366" y="-707"/>
            <a:ext cx="945380" cy="468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3"/>
          <p:cNvSpPr txBox="1"/>
          <p:nvPr/>
        </p:nvSpPr>
        <p:spPr>
          <a:xfrm>
            <a:off x="11244112" y="75995"/>
            <a:ext cx="945380" cy="334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400" b="1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 b="1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60" name="Google Shape;160;p13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0735618" y="81013"/>
            <a:ext cx="326374" cy="30772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3"/>
          <p:cNvSpPr txBox="1">
            <a:spLocks noGrp="1"/>
          </p:cNvSpPr>
          <p:nvPr>
            <p:ph type="body" idx="1"/>
          </p:nvPr>
        </p:nvSpPr>
        <p:spPr>
          <a:xfrm>
            <a:off x="550863" y="702174"/>
            <a:ext cx="5649792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body" idx="2"/>
          </p:nvPr>
        </p:nvSpPr>
        <p:spPr>
          <a:xfrm>
            <a:off x="451335" y="1941815"/>
            <a:ext cx="6242764" cy="266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13"/>
          <p:cNvSpPr>
            <a:spLocks noGrp="1"/>
          </p:cNvSpPr>
          <p:nvPr>
            <p:ph type="pic" idx="3"/>
          </p:nvPr>
        </p:nvSpPr>
        <p:spPr>
          <a:xfrm>
            <a:off x="6983413" y="638354"/>
            <a:ext cx="5205412" cy="2932981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13"/>
          <p:cNvSpPr>
            <a:spLocks noGrp="1"/>
          </p:cNvSpPr>
          <p:nvPr>
            <p:ph type="pic" idx="4"/>
          </p:nvPr>
        </p:nvSpPr>
        <p:spPr>
          <a:xfrm>
            <a:off x="6983413" y="3681202"/>
            <a:ext cx="5205412" cy="3107786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p13"/>
          <p:cNvSpPr txBox="1">
            <a:spLocks noGrp="1"/>
          </p:cNvSpPr>
          <p:nvPr>
            <p:ph type="body" idx="5"/>
          </p:nvPr>
        </p:nvSpPr>
        <p:spPr>
          <a:xfrm>
            <a:off x="450825" y="2376995"/>
            <a:ext cx="6242764" cy="2315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/>
            </a:lvl1pPr>
            <a:lvl2pPr marL="914400" lvl="1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body" idx="6"/>
          </p:nvPr>
        </p:nvSpPr>
        <p:spPr>
          <a:xfrm>
            <a:off x="550863" y="4933278"/>
            <a:ext cx="6142038" cy="9926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E45A5-F6FC-845C-EA0B-B6AF19F1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B14744-088B-43CA-3B03-90BEC5E41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B111E9-5F03-5DD0-9046-B1257E853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60CC9E-3E12-4F8F-965F-1D688DABD765}" type="datetimeFigureOut">
              <a:rPr lang="ru-RU" smtClean="0"/>
              <a:pPr/>
              <a:t>23.09.2023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B4043D-D39D-DDEF-6BA9-C3F393EC8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985665-260D-2661-9A11-D792636A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94FFEA-2916-4142-A638-D5165F1EE5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88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_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33DD463-2FD7-486D-BC06-0280EDE5A48B}"/>
              </a:ext>
            </a:extLst>
          </p:cNvPr>
          <p:cNvSpPr/>
          <p:nvPr userDrawn="1"/>
        </p:nvSpPr>
        <p:spPr>
          <a:xfrm>
            <a:off x="0" y="463570"/>
            <a:ext cx="12192000" cy="42463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8B54EED-82AC-4721-A12E-106EAD03F3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" y="0"/>
            <a:ext cx="12185897" cy="6858000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6FA8A0C-3C3F-472B-BDCE-9388E88FCCD9}"/>
              </a:ext>
            </a:extLst>
          </p:cNvPr>
          <p:cNvSpPr/>
          <p:nvPr userDrawn="1"/>
        </p:nvSpPr>
        <p:spPr>
          <a:xfrm>
            <a:off x="0" y="843130"/>
            <a:ext cx="12188948" cy="4246359"/>
          </a:xfrm>
          <a:prstGeom prst="rect">
            <a:avLst/>
          </a:prstGeom>
          <a:gradFill flip="none" rotWithShape="1">
            <a:gsLst>
              <a:gs pos="2000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97E56FA5-A1FE-43C8-B1AE-37391AF551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05026" y="2818426"/>
            <a:ext cx="6233652" cy="1221148"/>
          </a:xfrm>
        </p:spPr>
        <p:txBody>
          <a:bodyPr anchor="ctr">
            <a:noAutofit/>
          </a:bodyPr>
          <a:lstStyle>
            <a:lvl1pPr marL="0" indent="0">
              <a:buNone/>
              <a:defRPr sz="360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ЗАГОЛОВОК</a:t>
            </a:r>
          </a:p>
          <a:p>
            <a:pPr lvl="0"/>
            <a:r>
              <a:rPr lang="ru-RU" dirty="0">
                <a:effectLst/>
              </a:rPr>
              <a:t>В ДВЕ СТРОКИ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B7A7231-5806-4618-AF9C-7065AB108F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660" y="738258"/>
            <a:ext cx="1768628" cy="6354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0014F64-7417-4EB1-8F70-DA1C4BA0ED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484" y="874256"/>
            <a:ext cx="5229489" cy="5439314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A346BB5-0B25-458C-82F4-DFDCB4A0AC05}"/>
              </a:ext>
            </a:extLst>
          </p:cNvPr>
          <p:cNvSpPr/>
          <p:nvPr userDrawn="1"/>
        </p:nvSpPr>
        <p:spPr>
          <a:xfrm>
            <a:off x="0" y="0"/>
            <a:ext cx="12192000" cy="463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921B6D64-1E35-4B25-AEAF-9D54DDA9D5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-10927"/>
            <a:ext cx="1728000" cy="468312"/>
          </a:xfrm>
          <a:solidFill>
            <a:srgbClr val="C8DEF7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О компании</a:t>
            </a:r>
          </a:p>
        </p:txBody>
      </p:sp>
      <p:sp>
        <p:nvSpPr>
          <p:cNvPr id="23" name="Текст 24">
            <a:extLst>
              <a:ext uri="{FF2B5EF4-FFF2-40B4-BE49-F238E27FC236}">
                <a16:creationId xmlns:a16="http://schemas.microsoft.com/office/drawing/2014/main" id="{33BFEC16-639F-47D6-B505-A8C83EB15A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01044" y="-10927"/>
            <a:ext cx="1728000" cy="468312"/>
          </a:xfrm>
          <a:solidFill>
            <a:srgbClr val="C8DEF7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Пример расчета керна</a:t>
            </a:r>
          </a:p>
        </p:txBody>
      </p:sp>
      <p:sp>
        <p:nvSpPr>
          <p:cNvPr id="24" name="Текст 24">
            <a:extLst>
              <a:ext uri="{FF2B5EF4-FFF2-40B4-BE49-F238E27FC236}">
                <a16:creationId xmlns:a16="http://schemas.microsoft.com/office/drawing/2014/main" id="{9B0EED22-FB9B-492F-8116-8364A4159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8627" y="-2301"/>
            <a:ext cx="1728000" cy="468312"/>
          </a:xfrm>
          <a:solidFill>
            <a:srgbClr val="185CA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Моделирование сейсмики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5ECF29F-703B-4D41-BF78-1EC1E3802C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4836" y="-10927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Моделирование </a:t>
            </a:r>
            <a:r>
              <a:rPr lang="ru-RU" dirty="0" err="1"/>
              <a:t>геомеханики</a:t>
            </a:r>
            <a:endParaRPr lang="ru-RU" dirty="0"/>
          </a:p>
        </p:txBody>
      </p:sp>
      <p:sp>
        <p:nvSpPr>
          <p:cNvPr id="26" name="Текст 24">
            <a:extLst>
              <a:ext uri="{FF2B5EF4-FFF2-40B4-BE49-F238E27FC236}">
                <a16:creationId xmlns:a16="http://schemas.microsoft.com/office/drawing/2014/main" id="{15BC5E75-91F9-4040-9F2F-0D16CC4708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31045" y="-10927"/>
            <a:ext cx="1728000" cy="4683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28" name="Текст 24">
            <a:extLst>
              <a:ext uri="{FF2B5EF4-FFF2-40B4-BE49-F238E27FC236}">
                <a16:creationId xmlns:a16="http://schemas.microsoft.com/office/drawing/2014/main" id="{E03B0185-4F51-44D6-B7B0-9E39050BAD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46209" y="-10927"/>
            <a:ext cx="1728000" cy="468312"/>
          </a:xfrm>
          <a:solidFill>
            <a:srgbClr val="C8DEF7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Структура </a:t>
            </a:r>
            <a:r>
              <a:rPr lang="en-US" dirty="0"/>
              <a:t>CAE </a:t>
            </a:r>
            <a:r>
              <a:rPr lang="en-US" dirty="0" err="1"/>
              <a:t>Fidesys</a:t>
            </a:r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9B7C7D3-C093-4F9E-8225-B1B0E0443CA6}"/>
              </a:ext>
            </a:extLst>
          </p:cNvPr>
          <p:cNvSpPr/>
          <p:nvPr userDrawn="1"/>
        </p:nvSpPr>
        <p:spPr>
          <a:xfrm>
            <a:off x="0" y="4763227"/>
            <a:ext cx="12192000" cy="2094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5D085F2D-62F2-4B83-BBDD-8911F1DE1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5026" y="5079462"/>
            <a:ext cx="9221308" cy="122926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Подзаголовок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строки</a:t>
            </a:r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54B8137-5E00-4A54-B5E8-783F594DEC62}"/>
              </a:ext>
            </a:extLst>
          </p:cNvPr>
          <p:cNvSpPr/>
          <p:nvPr userDrawn="1"/>
        </p:nvSpPr>
        <p:spPr>
          <a:xfrm>
            <a:off x="0" y="4709929"/>
            <a:ext cx="12192000" cy="64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B0515C7-E02C-410D-AF48-3F4EF5BA4333}"/>
              </a:ext>
            </a:extLst>
          </p:cNvPr>
          <p:cNvSpPr/>
          <p:nvPr userDrawn="1"/>
        </p:nvSpPr>
        <p:spPr>
          <a:xfrm>
            <a:off x="11245366" y="-707"/>
            <a:ext cx="945380" cy="468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33" name="Номер слайда 4">
            <a:extLst>
              <a:ext uri="{FF2B5EF4-FFF2-40B4-BE49-F238E27FC236}">
                <a16:creationId xmlns:a16="http://schemas.microsoft.com/office/drawing/2014/main" id="{ED5B2D9A-F62E-4A80-B676-AD0F5A6924CA}"/>
              </a:ext>
            </a:extLst>
          </p:cNvPr>
          <p:cNvSpPr txBox="1">
            <a:spLocks/>
          </p:cNvSpPr>
          <p:nvPr userDrawn="1"/>
        </p:nvSpPr>
        <p:spPr>
          <a:xfrm>
            <a:off x="11244112" y="75995"/>
            <a:ext cx="945380" cy="3346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BEB037-DCC8-3D4C-BEBE-1F4619970C07}" type="slidenum">
              <a:rPr lang="ru-RU" sz="1400" b="1" smtClean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pPr algn="ctr"/>
              <a:t>‹#›</a:t>
            </a:fld>
            <a:endParaRPr lang="ru-RU" sz="1400" b="1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D665EB-F837-1958-3253-3FEB72E657D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5618" y="81013"/>
            <a:ext cx="326374" cy="30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26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974">
          <p15:clr>
            <a:srgbClr val="FBAE40"/>
          </p15:clr>
        </p15:guide>
        <p15:guide id="5" pos="105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1DD88B-D882-B059-0CEB-F098D443A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F0BCB7-2EDE-BD5D-1CC7-8E7E52274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7946B6-EE6D-EEFE-8A91-D3FD72B44E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DE8BD0-3D33-4444-E3F6-09BAA09CD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60CC9E-3E12-4F8F-965F-1D688DABD765}" type="datetimeFigureOut">
              <a:rPr lang="ru-RU" smtClean="0"/>
              <a:pPr/>
              <a:t>23.09.2023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387750-0CC9-C550-8C32-D3B9F63B4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A68D74-E0B3-652A-B325-2849E6AD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94FFEA-2916-4142-A638-D5165F1EE5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87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6184" y="58769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4167" y="58769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E8AEA6-062A-4B52-8ACB-23197D06B7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727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B126C-1303-45E8-BCD6-0076BDECE3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72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ительный слайд_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33DD463-2FD7-486D-BC06-0280EDE5A48B}"/>
              </a:ext>
            </a:extLst>
          </p:cNvPr>
          <p:cNvSpPr/>
          <p:nvPr userDrawn="1"/>
        </p:nvSpPr>
        <p:spPr>
          <a:xfrm>
            <a:off x="0" y="0"/>
            <a:ext cx="12192000" cy="47311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8B54EED-82AC-4721-A12E-106EAD03F3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" y="0"/>
            <a:ext cx="12185897" cy="6857999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6FA8A0C-3C3F-472B-BDCE-9388E88FCCD9}"/>
              </a:ext>
            </a:extLst>
          </p:cNvPr>
          <p:cNvSpPr/>
          <p:nvPr userDrawn="1"/>
        </p:nvSpPr>
        <p:spPr>
          <a:xfrm>
            <a:off x="0" y="0"/>
            <a:ext cx="12188948" cy="5089488"/>
          </a:xfrm>
          <a:prstGeom prst="rect">
            <a:avLst/>
          </a:prstGeom>
          <a:gradFill flip="none" rotWithShape="1">
            <a:gsLst>
              <a:gs pos="2000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97E56FA5-A1FE-43C8-B1AE-37391AF551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05026" y="2818426"/>
            <a:ext cx="6233652" cy="1221148"/>
          </a:xfrm>
        </p:spPr>
        <p:txBody>
          <a:bodyPr anchor="ctr">
            <a:noAutofit/>
          </a:bodyPr>
          <a:lstStyle>
            <a:lvl1pPr marL="0" indent="0">
              <a:buNone/>
              <a:defRPr sz="360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ЗАГОЛОВОК</a:t>
            </a:r>
          </a:p>
          <a:p>
            <a:pPr lvl="0"/>
            <a:r>
              <a:rPr lang="ru-RU" dirty="0">
                <a:effectLst/>
              </a:rPr>
              <a:t>В ДВЕ СТРОКИ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B7A7231-5806-4618-AF9C-7065AB108F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659" y="738257"/>
            <a:ext cx="1751375" cy="629249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9B7C7D3-C093-4F9E-8225-B1B0E0443CA6}"/>
              </a:ext>
            </a:extLst>
          </p:cNvPr>
          <p:cNvSpPr/>
          <p:nvPr userDrawn="1"/>
        </p:nvSpPr>
        <p:spPr>
          <a:xfrm>
            <a:off x="0" y="4763227"/>
            <a:ext cx="12192000" cy="2094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5D085F2D-62F2-4B83-BBDD-8911F1DE1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5026" y="5079462"/>
            <a:ext cx="9221308" cy="122926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Подзаголовок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строки</a:t>
            </a:r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54B8137-5E00-4A54-B5E8-783F594DEC62}"/>
              </a:ext>
            </a:extLst>
          </p:cNvPr>
          <p:cNvSpPr/>
          <p:nvPr userDrawn="1"/>
        </p:nvSpPr>
        <p:spPr>
          <a:xfrm>
            <a:off x="0" y="4709929"/>
            <a:ext cx="12192000" cy="64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411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974">
          <p15:clr>
            <a:srgbClr val="FBAE40"/>
          </p15:clr>
        </p15:guide>
        <p15:guide id="5" pos="105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ресурсов_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08A1A2A-C0AB-495C-A4CC-B8969C23E993}"/>
              </a:ext>
            </a:extLst>
          </p:cNvPr>
          <p:cNvSpPr/>
          <p:nvPr userDrawn="1"/>
        </p:nvSpPr>
        <p:spPr>
          <a:xfrm>
            <a:off x="0" y="1"/>
            <a:ext cx="12192000" cy="23007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1B739AA-6A74-4905-A8CB-D4331B0674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185" y="-1906573"/>
            <a:ext cx="6163553" cy="641085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232459E-6834-442D-884E-76322217FD11}"/>
              </a:ext>
            </a:extLst>
          </p:cNvPr>
          <p:cNvSpPr/>
          <p:nvPr userDrawn="1"/>
        </p:nvSpPr>
        <p:spPr>
          <a:xfrm>
            <a:off x="1" y="2360678"/>
            <a:ext cx="12192000" cy="4497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A346BB5-0B25-458C-82F4-DFDCB4A0AC05}"/>
              </a:ext>
            </a:extLst>
          </p:cNvPr>
          <p:cNvSpPr/>
          <p:nvPr userDrawn="1"/>
        </p:nvSpPr>
        <p:spPr>
          <a:xfrm>
            <a:off x="0" y="4763227"/>
            <a:ext cx="12192000" cy="2094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54B8137-5E00-4A54-B5E8-783F594DEC62}"/>
              </a:ext>
            </a:extLst>
          </p:cNvPr>
          <p:cNvSpPr/>
          <p:nvPr userDrawn="1"/>
        </p:nvSpPr>
        <p:spPr>
          <a:xfrm>
            <a:off x="0" y="2296003"/>
            <a:ext cx="12192000" cy="64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216C4D-A5EA-4619-9E9A-0A15943473F2}"/>
              </a:ext>
            </a:extLst>
          </p:cNvPr>
          <p:cNvSpPr/>
          <p:nvPr userDrawn="1"/>
        </p:nvSpPr>
        <p:spPr>
          <a:xfrm>
            <a:off x="-1" y="3149367"/>
            <a:ext cx="3991897" cy="37086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92CE86D-9165-479B-90B3-094133FF57B7}"/>
              </a:ext>
            </a:extLst>
          </p:cNvPr>
          <p:cNvSpPr/>
          <p:nvPr userDrawn="1"/>
        </p:nvSpPr>
        <p:spPr>
          <a:xfrm>
            <a:off x="4100051" y="3149367"/>
            <a:ext cx="3991897" cy="37086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8B345D1-CC52-403B-A596-32947FF8E5B0}"/>
              </a:ext>
            </a:extLst>
          </p:cNvPr>
          <p:cNvSpPr/>
          <p:nvPr userDrawn="1"/>
        </p:nvSpPr>
        <p:spPr>
          <a:xfrm>
            <a:off x="8200103" y="3149367"/>
            <a:ext cx="3991897" cy="37086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65BE9B1B-C8C3-4A6C-9868-DB37FD6299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9534" y="2625725"/>
            <a:ext cx="2788731" cy="28098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Сайт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id="{33665CBD-C46B-4A14-B820-0D96F793C1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3275" y="2625725"/>
            <a:ext cx="3568673" cy="28098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Сайт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6E74F53-4DB4-4498-BB98-B31F38E638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0103" y="2626130"/>
            <a:ext cx="285750" cy="28575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9958B7E-412A-4C26-8442-42913A91C8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163" y="2603332"/>
            <a:ext cx="284018" cy="28401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FDB53F1-4FF2-407F-A474-A8406670EC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0051" y="2620332"/>
            <a:ext cx="311438" cy="311438"/>
          </a:xfrm>
          <a:prstGeom prst="rect">
            <a:avLst/>
          </a:prstGeom>
        </p:spPr>
      </p:pic>
      <p:sp>
        <p:nvSpPr>
          <p:cNvPr id="35" name="Текст 8">
            <a:extLst>
              <a:ext uri="{FF2B5EF4-FFF2-40B4-BE49-F238E27FC236}">
                <a16:creationId xmlns:a16="http://schemas.microsoft.com/office/drawing/2014/main" id="{3FDE2E2C-6C25-419E-AC36-30CB369CB4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13494" y="2625725"/>
            <a:ext cx="3568673" cy="28098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Сайт</a:t>
            </a:r>
          </a:p>
        </p:txBody>
      </p:sp>
      <p:sp>
        <p:nvSpPr>
          <p:cNvPr id="36" name="Текст 10">
            <a:extLst>
              <a:ext uri="{FF2B5EF4-FFF2-40B4-BE49-F238E27FC236}">
                <a16:creationId xmlns:a16="http://schemas.microsoft.com/office/drawing/2014/main" id="{0CF495A9-7F0D-417E-8C03-3F82AC45EC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232" y="973672"/>
            <a:ext cx="5805247" cy="689694"/>
          </a:xfrm>
        </p:spPr>
        <p:txBody>
          <a:bodyPr anchor="ctr"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ЗАГОЛОВОК</a:t>
            </a:r>
            <a:endParaRPr lang="ru-RU" dirty="0"/>
          </a:p>
        </p:txBody>
      </p:sp>
      <p:sp>
        <p:nvSpPr>
          <p:cNvPr id="17" name="Рисунок 4">
            <a:extLst>
              <a:ext uri="{FF2B5EF4-FFF2-40B4-BE49-F238E27FC236}">
                <a16:creationId xmlns:a16="http://schemas.microsoft.com/office/drawing/2014/main" id="{BC380891-8C48-4702-ACA0-BBFC89F5B74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098" y="3142638"/>
            <a:ext cx="3984625" cy="3715361"/>
          </a:xfrm>
        </p:spPr>
        <p:txBody>
          <a:bodyPr/>
          <a:lstStyle/>
          <a:p>
            <a:endParaRPr lang="ru-RU"/>
          </a:p>
        </p:txBody>
      </p:sp>
      <p:sp>
        <p:nvSpPr>
          <p:cNvPr id="20" name="Рисунок 4">
            <a:extLst>
              <a:ext uri="{FF2B5EF4-FFF2-40B4-BE49-F238E27FC236}">
                <a16:creationId xmlns:a16="http://schemas.microsoft.com/office/drawing/2014/main" id="{62FC6BE8-C34E-4272-8366-1B088DF5864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03227" y="3149600"/>
            <a:ext cx="3984625" cy="3715361"/>
          </a:xfrm>
        </p:spPr>
        <p:txBody>
          <a:bodyPr/>
          <a:lstStyle/>
          <a:p>
            <a:endParaRPr lang="ru-RU"/>
          </a:p>
        </p:txBody>
      </p:sp>
      <p:sp>
        <p:nvSpPr>
          <p:cNvPr id="22" name="Рисунок 4">
            <a:extLst>
              <a:ext uri="{FF2B5EF4-FFF2-40B4-BE49-F238E27FC236}">
                <a16:creationId xmlns:a16="http://schemas.microsoft.com/office/drawing/2014/main" id="{78BF26F3-1939-4D41-B3C3-B8DBDD1D7E1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03279" y="3149600"/>
            <a:ext cx="3984625" cy="3715361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735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974">
          <p15:clr>
            <a:srgbClr val="FBAE40"/>
          </p15:clr>
        </p15:guide>
        <p15:guide id="5" pos="107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ресурсов_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08A1A2A-C0AB-495C-A4CC-B8969C23E993}"/>
              </a:ext>
            </a:extLst>
          </p:cNvPr>
          <p:cNvSpPr/>
          <p:nvPr userDrawn="1"/>
        </p:nvSpPr>
        <p:spPr>
          <a:xfrm>
            <a:off x="0" y="1"/>
            <a:ext cx="12192000" cy="23007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8D5E9D-8E0D-4398-A7F9-D715A447DD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" y="0"/>
            <a:ext cx="12185897" cy="6858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1B739AA-6A74-4905-A8CB-D4331B0674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185" y="-1906573"/>
            <a:ext cx="6163553" cy="641085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232459E-6834-442D-884E-76322217FD11}"/>
              </a:ext>
            </a:extLst>
          </p:cNvPr>
          <p:cNvSpPr/>
          <p:nvPr userDrawn="1"/>
        </p:nvSpPr>
        <p:spPr>
          <a:xfrm>
            <a:off x="1" y="2360678"/>
            <a:ext cx="12192000" cy="4497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A346BB5-0B25-458C-82F4-DFDCB4A0AC05}"/>
              </a:ext>
            </a:extLst>
          </p:cNvPr>
          <p:cNvSpPr/>
          <p:nvPr userDrawn="1"/>
        </p:nvSpPr>
        <p:spPr>
          <a:xfrm>
            <a:off x="0" y="4763227"/>
            <a:ext cx="12192000" cy="2094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54B8137-5E00-4A54-B5E8-783F594DEC62}"/>
              </a:ext>
            </a:extLst>
          </p:cNvPr>
          <p:cNvSpPr/>
          <p:nvPr userDrawn="1"/>
        </p:nvSpPr>
        <p:spPr>
          <a:xfrm>
            <a:off x="0" y="2296003"/>
            <a:ext cx="12192000" cy="64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216C4D-A5EA-4619-9E9A-0A15943473F2}"/>
              </a:ext>
            </a:extLst>
          </p:cNvPr>
          <p:cNvSpPr/>
          <p:nvPr userDrawn="1"/>
        </p:nvSpPr>
        <p:spPr>
          <a:xfrm>
            <a:off x="-1" y="3149367"/>
            <a:ext cx="3991897" cy="37086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92CE86D-9165-479B-90B3-094133FF57B7}"/>
              </a:ext>
            </a:extLst>
          </p:cNvPr>
          <p:cNvSpPr/>
          <p:nvPr userDrawn="1"/>
        </p:nvSpPr>
        <p:spPr>
          <a:xfrm>
            <a:off x="4100051" y="3149367"/>
            <a:ext cx="3991897" cy="37086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8B345D1-CC52-403B-A596-32947FF8E5B0}"/>
              </a:ext>
            </a:extLst>
          </p:cNvPr>
          <p:cNvSpPr/>
          <p:nvPr userDrawn="1"/>
        </p:nvSpPr>
        <p:spPr>
          <a:xfrm>
            <a:off x="8200103" y="3149367"/>
            <a:ext cx="3991897" cy="37086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65BE9B1B-C8C3-4A6C-9868-DB37FD6299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9534" y="2625725"/>
            <a:ext cx="2788731" cy="28098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Сайт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id="{33665CBD-C46B-4A14-B820-0D96F793C1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3275" y="2625725"/>
            <a:ext cx="3568673" cy="28098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Сайт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6E74F53-4DB4-4498-BB98-B31F38E638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0103" y="2626130"/>
            <a:ext cx="285750" cy="28575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9958B7E-412A-4C26-8442-42913A91C82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163" y="2603332"/>
            <a:ext cx="284018" cy="28401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FDB53F1-4FF2-407F-A474-A8406670ECE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0051" y="2620332"/>
            <a:ext cx="311438" cy="311438"/>
          </a:xfrm>
          <a:prstGeom prst="rect">
            <a:avLst/>
          </a:prstGeom>
        </p:spPr>
      </p:pic>
      <p:sp>
        <p:nvSpPr>
          <p:cNvPr id="35" name="Текст 8">
            <a:extLst>
              <a:ext uri="{FF2B5EF4-FFF2-40B4-BE49-F238E27FC236}">
                <a16:creationId xmlns:a16="http://schemas.microsoft.com/office/drawing/2014/main" id="{3FDE2E2C-6C25-419E-AC36-30CB369CB4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13494" y="2625725"/>
            <a:ext cx="3568673" cy="28098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Сайт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0FE3CD0-2ACA-4D79-A3BE-C1C20768F874}"/>
              </a:ext>
            </a:extLst>
          </p:cNvPr>
          <p:cNvSpPr/>
          <p:nvPr userDrawn="1"/>
        </p:nvSpPr>
        <p:spPr>
          <a:xfrm>
            <a:off x="3052" y="-1"/>
            <a:ext cx="12188948" cy="2296003"/>
          </a:xfrm>
          <a:prstGeom prst="rect">
            <a:avLst/>
          </a:prstGeom>
          <a:gradFill flip="none" rotWithShape="1">
            <a:gsLst>
              <a:gs pos="2000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Текст 10">
            <a:extLst>
              <a:ext uri="{FF2B5EF4-FFF2-40B4-BE49-F238E27FC236}">
                <a16:creationId xmlns:a16="http://schemas.microsoft.com/office/drawing/2014/main" id="{0CF495A9-7F0D-417E-8C03-3F82AC45EC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232" y="973672"/>
            <a:ext cx="5805247" cy="689694"/>
          </a:xfrm>
        </p:spPr>
        <p:txBody>
          <a:bodyPr anchor="ctr">
            <a:noAutofit/>
          </a:bodyPr>
          <a:lstStyle>
            <a:lvl1pPr marL="0" indent="0">
              <a:buNone/>
              <a:defRPr sz="440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ЗАГОЛОВОК</a:t>
            </a:r>
            <a:endParaRPr lang="ru-RU" dirty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9B2F457C-13A0-4B45-90D5-014850DAEA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098" y="3142638"/>
            <a:ext cx="3984625" cy="3715361"/>
          </a:xfrm>
        </p:spPr>
        <p:txBody>
          <a:bodyPr/>
          <a:lstStyle/>
          <a:p>
            <a:endParaRPr lang="ru-RU"/>
          </a:p>
        </p:txBody>
      </p:sp>
      <p:sp>
        <p:nvSpPr>
          <p:cNvPr id="22" name="Рисунок 4">
            <a:extLst>
              <a:ext uri="{FF2B5EF4-FFF2-40B4-BE49-F238E27FC236}">
                <a16:creationId xmlns:a16="http://schemas.microsoft.com/office/drawing/2014/main" id="{E3CDB925-BCEC-4436-A2A4-D70F67B28F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03227" y="3149600"/>
            <a:ext cx="3984625" cy="3715361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4">
            <a:extLst>
              <a:ext uri="{FF2B5EF4-FFF2-40B4-BE49-F238E27FC236}">
                <a16:creationId xmlns:a16="http://schemas.microsoft.com/office/drawing/2014/main" id="{B97CAEDC-9EFB-451C-AD85-43665AC2DBF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03279" y="3149600"/>
            <a:ext cx="3984625" cy="3715361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794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974">
          <p15:clr>
            <a:srgbClr val="FBAE40"/>
          </p15:clr>
        </p15:guide>
        <p15:guide id="5" pos="107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контактов_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08A1A2A-C0AB-495C-A4CC-B8969C23E993}"/>
              </a:ext>
            </a:extLst>
          </p:cNvPr>
          <p:cNvSpPr/>
          <p:nvPr userDrawn="1"/>
        </p:nvSpPr>
        <p:spPr>
          <a:xfrm>
            <a:off x="0" y="0"/>
            <a:ext cx="12192000" cy="37740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54B8137-5E00-4A54-B5E8-783F594DEC62}"/>
              </a:ext>
            </a:extLst>
          </p:cNvPr>
          <p:cNvSpPr/>
          <p:nvPr userDrawn="1"/>
        </p:nvSpPr>
        <p:spPr>
          <a:xfrm>
            <a:off x="0" y="3709406"/>
            <a:ext cx="12192000" cy="64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97E56FA5-A1FE-43C8-B1AE-37391AF551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05026" y="2475781"/>
            <a:ext cx="5805247" cy="689694"/>
          </a:xfrm>
        </p:spPr>
        <p:txBody>
          <a:bodyPr anchor="ctr"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КОНТАКТЫ</a:t>
            </a:r>
            <a:endParaRPr lang="ru-RU" dirty="0"/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6CA66933-62CD-499E-89A8-AB91CE9E5C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05026" y="4608111"/>
            <a:ext cx="3773219" cy="331035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Мы всегда на связи:</a:t>
            </a:r>
            <a:endParaRPr lang="ru-RU" dirty="0"/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5639B330-B8BB-4873-BD9C-DDB8D9E7CF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66856" y="5251929"/>
            <a:ext cx="3850486" cy="85228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sz="18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+7 916 152 06 05</a:t>
            </a:r>
          </a:p>
          <a:p>
            <a:pPr lvl="0"/>
            <a:r>
              <a:rPr lang="en-US" dirty="0">
                <a:effectLst/>
              </a:rPr>
              <a:t>a.sboychakov@cae-fidesys.ru</a:t>
            </a:r>
            <a:endParaRPr lang="ru-RU" dirty="0">
              <a:effectLst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A15A425-01A3-4BDB-BF55-3F751A626E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59" y="738257"/>
            <a:ext cx="1673737" cy="601355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8CD5C611-00C6-4A06-9F79-B173B3A3F0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082" y="1100503"/>
            <a:ext cx="2719351" cy="420688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www.cae-fidesys.ru</a:t>
            </a:r>
            <a:endParaRPr lang="ru-RU" dirty="0"/>
          </a:p>
        </p:txBody>
      </p:sp>
      <p:pic>
        <p:nvPicPr>
          <p:cNvPr id="6" name="Рисунок 5" descr="Телефонная трубка со сплошной заливкой">
            <a:extLst>
              <a:ext uri="{FF2B5EF4-FFF2-40B4-BE49-F238E27FC236}">
                <a16:creationId xmlns:a16="http://schemas.microsoft.com/office/drawing/2014/main" id="{3E4B892B-CD97-4C56-874B-E28B8C194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3725" y="5265763"/>
            <a:ext cx="288000" cy="288000"/>
          </a:xfrm>
          <a:prstGeom prst="rect">
            <a:avLst/>
          </a:prstGeom>
        </p:spPr>
      </p:pic>
      <p:pic>
        <p:nvPicPr>
          <p:cNvPr id="8" name="Рисунок 7" descr="Конверт со сплошной заливкой">
            <a:extLst>
              <a:ext uri="{FF2B5EF4-FFF2-40B4-BE49-F238E27FC236}">
                <a16:creationId xmlns:a16="http://schemas.microsoft.com/office/drawing/2014/main" id="{8863DB79-5B29-4207-81B7-66FE5533C4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73893" y="5773176"/>
            <a:ext cx="331035" cy="331035"/>
          </a:xfrm>
          <a:prstGeom prst="rect">
            <a:avLst/>
          </a:prstGeom>
        </p:spPr>
      </p:pic>
      <p:sp>
        <p:nvSpPr>
          <p:cNvPr id="23" name="Текст 10">
            <a:extLst>
              <a:ext uri="{FF2B5EF4-FFF2-40B4-BE49-F238E27FC236}">
                <a16:creationId xmlns:a16="http://schemas.microsoft.com/office/drawing/2014/main" id="{E5259218-1CB2-4915-AC2E-F53C1E1E26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55452" y="4608111"/>
            <a:ext cx="3773219" cy="331035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Поддержка:</a:t>
            </a:r>
            <a:endParaRPr lang="ru-RU" dirty="0"/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EF240767-BB04-4CFF-B006-20221AA39F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9126" y="5251929"/>
            <a:ext cx="3850486" cy="85228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sz="18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pPr lvl="0"/>
            <a:r>
              <a:rPr lang="en-US" dirty="0">
                <a:effectLst/>
              </a:rPr>
              <a:t>support@cae-fidesys.ru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04569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974">
          <p15:clr>
            <a:srgbClr val="FBAE40"/>
          </p15:clr>
        </p15:guide>
        <p15:guide id="5" pos="107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контактов_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1EA41B0-3C31-49B9-989A-66FA7AAB994F}"/>
              </a:ext>
            </a:extLst>
          </p:cNvPr>
          <p:cNvSpPr/>
          <p:nvPr userDrawn="1"/>
        </p:nvSpPr>
        <p:spPr>
          <a:xfrm>
            <a:off x="3052" y="3"/>
            <a:ext cx="12192000" cy="47099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702B82-DD53-4C1E-9496-C4CD9EA58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" y="0"/>
            <a:ext cx="12185897" cy="6858000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DF16A9C-DD41-4BE6-B7DC-16956D8B18C4}"/>
              </a:ext>
            </a:extLst>
          </p:cNvPr>
          <p:cNvSpPr/>
          <p:nvPr userDrawn="1"/>
        </p:nvSpPr>
        <p:spPr>
          <a:xfrm>
            <a:off x="3052" y="1"/>
            <a:ext cx="12188948" cy="4709926"/>
          </a:xfrm>
          <a:prstGeom prst="rect">
            <a:avLst/>
          </a:prstGeom>
          <a:gradFill flip="none" rotWithShape="1">
            <a:gsLst>
              <a:gs pos="2000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A346BB5-0B25-458C-82F4-DFDCB4A0AC05}"/>
              </a:ext>
            </a:extLst>
          </p:cNvPr>
          <p:cNvSpPr/>
          <p:nvPr userDrawn="1"/>
        </p:nvSpPr>
        <p:spPr>
          <a:xfrm>
            <a:off x="0" y="4763227"/>
            <a:ext cx="12192000" cy="2094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54B8137-5E00-4A54-B5E8-783F594DEC62}"/>
              </a:ext>
            </a:extLst>
          </p:cNvPr>
          <p:cNvSpPr/>
          <p:nvPr userDrawn="1"/>
        </p:nvSpPr>
        <p:spPr>
          <a:xfrm>
            <a:off x="0" y="4709929"/>
            <a:ext cx="12192000" cy="64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97E56FA5-A1FE-43C8-B1AE-37391AF551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05026" y="2475781"/>
            <a:ext cx="5805247" cy="689694"/>
          </a:xfrm>
        </p:spPr>
        <p:txBody>
          <a:bodyPr anchor="ctr">
            <a:noAutofit/>
          </a:bodyPr>
          <a:lstStyle>
            <a:lvl1pPr marL="0" indent="0">
              <a:buNone/>
              <a:defRPr sz="440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КОНТАКТЫ</a:t>
            </a:r>
            <a:endParaRPr lang="ru-RU" dirty="0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5D085F2D-62F2-4B83-BBDD-8911F1DE1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5026" y="3156849"/>
            <a:ext cx="5805247" cy="122926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ПОДЗАГОЛОВОК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ДВЕ СТРОКИ</a:t>
            </a:r>
            <a:endParaRPr lang="ru-RU" dirty="0"/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6CA66933-62CD-499E-89A8-AB91CE9E5C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05026" y="5077782"/>
            <a:ext cx="3773219" cy="331035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Мы всегда на связи:</a:t>
            </a:r>
            <a:endParaRPr lang="ru-RU" dirty="0"/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5639B330-B8BB-4873-BD9C-DDB8D9E7CF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66856" y="5631791"/>
            <a:ext cx="3850486" cy="676933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+7 916 152 06 05</a:t>
            </a:r>
          </a:p>
          <a:p>
            <a:pPr lvl="0"/>
            <a:r>
              <a:rPr lang="en-US" dirty="0">
                <a:effectLst/>
              </a:rPr>
              <a:t>a.sboychakov@cae-fidesys.ru</a:t>
            </a:r>
            <a:endParaRPr lang="ru-RU" dirty="0">
              <a:effectLst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C611-00C6-4A06-9F79-B173B3A3F0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03895" y="1100503"/>
            <a:ext cx="3083079" cy="420688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www.cae-fidesys.ru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216C4D-A5EA-4619-9E9A-0A15943473F2}"/>
              </a:ext>
            </a:extLst>
          </p:cNvPr>
          <p:cNvSpPr/>
          <p:nvPr userDrawn="1"/>
        </p:nvSpPr>
        <p:spPr>
          <a:xfrm>
            <a:off x="7983705" y="1669970"/>
            <a:ext cx="2504947" cy="2504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QR-</a:t>
            </a:r>
            <a:r>
              <a:rPr lang="ru-RU" dirty="0">
                <a:solidFill>
                  <a:schemeClr val="accent1"/>
                </a:solidFill>
              </a:rPr>
              <a:t>код</a:t>
            </a:r>
          </a:p>
        </p:txBody>
      </p:sp>
      <p:pic>
        <p:nvPicPr>
          <p:cNvPr id="6" name="Рисунок 5" descr="Телефонная трубка со сплошной заливкой">
            <a:extLst>
              <a:ext uri="{FF2B5EF4-FFF2-40B4-BE49-F238E27FC236}">
                <a16:creationId xmlns:a16="http://schemas.microsoft.com/office/drawing/2014/main" id="{3E4B892B-CD97-4C56-874B-E28B8C194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3725" y="5645625"/>
            <a:ext cx="288000" cy="288000"/>
          </a:xfrm>
          <a:prstGeom prst="rect">
            <a:avLst/>
          </a:prstGeom>
        </p:spPr>
      </p:pic>
      <p:pic>
        <p:nvPicPr>
          <p:cNvPr id="8" name="Рисунок 7" descr="Конверт со сплошной заливкой">
            <a:extLst>
              <a:ext uri="{FF2B5EF4-FFF2-40B4-BE49-F238E27FC236}">
                <a16:creationId xmlns:a16="http://schemas.microsoft.com/office/drawing/2014/main" id="{8863DB79-5B29-4207-81B7-66FE5533C4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73893" y="6057093"/>
            <a:ext cx="331035" cy="331035"/>
          </a:xfrm>
          <a:prstGeom prst="rect">
            <a:avLst/>
          </a:prstGeom>
        </p:spPr>
      </p:pic>
      <p:sp>
        <p:nvSpPr>
          <p:cNvPr id="23" name="Текст 10">
            <a:extLst>
              <a:ext uri="{FF2B5EF4-FFF2-40B4-BE49-F238E27FC236}">
                <a16:creationId xmlns:a16="http://schemas.microsoft.com/office/drawing/2014/main" id="{E5259218-1CB2-4915-AC2E-F53C1E1E26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55452" y="5077782"/>
            <a:ext cx="3773219" cy="331035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accent1"/>
                </a:solidFill>
                <a:latin typeface="PT Sans bold" panose="020B0703020203020204" pitchFamily="34" charset="-52"/>
                <a:ea typeface="PT Sans bold" panose="020B0703020203020204" pitchFamily="34" charset="-52"/>
              </a:defRPr>
            </a:lvl1pPr>
          </a:lstStyle>
          <a:p>
            <a:pPr lvl="0"/>
            <a:r>
              <a:rPr lang="ru-RU" dirty="0">
                <a:effectLst/>
              </a:rPr>
              <a:t>Поддержка:</a:t>
            </a:r>
            <a:endParaRPr lang="ru-RU" dirty="0"/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EF240767-BB04-4CFF-B006-20221AA39F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9126" y="5631791"/>
            <a:ext cx="3850486" cy="676933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pPr lvl="0"/>
            <a:r>
              <a:rPr lang="en-US" dirty="0">
                <a:effectLst/>
              </a:rPr>
              <a:t>support@cae-fidesys.ru</a:t>
            </a:r>
            <a:endParaRPr lang="ru-RU" dirty="0">
              <a:effectLst/>
            </a:endParaRPr>
          </a:p>
        </p:txBody>
      </p:sp>
      <p:pic>
        <p:nvPicPr>
          <p:cNvPr id="10" name="Рисунок 9" descr="Центр обработки вызовов со сплошной заливкой">
            <a:extLst>
              <a:ext uri="{FF2B5EF4-FFF2-40B4-BE49-F238E27FC236}">
                <a16:creationId xmlns:a16="http://schemas.microsoft.com/office/drawing/2014/main" id="{92D41CC2-EE3D-4DB2-81E3-8734F3A098E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04612" y="5621306"/>
            <a:ext cx="331036" cy="33103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A4AFA27-25E9-4575-8047-2AF85402BA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660" y="738258"/>
            <a:ext cx="1682364" cy="60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01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974">
          <p15:clr>
            <a:srgbClr val="FBAE40"/>
          </p15:clr>
        </p15:guide>
        <p15:guide id="5" pos="107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0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Relationship Id="rId35" Type="http://schemas.openxmlformats.org/officeDocument/2006/relationships/image" Target="../media/image6.png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29EDE-A7FE-4154-9A31-3B7F609A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619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A02106-A0E1-4F5F-93F2-64D67611E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897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3723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701" r:id="rId5"/>
    <p:sldLayoutId id="2147483658" r:id="rId6"/>
    <p:sldLayoutId id="2147483659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T Sans" panose="020B0503020203020204" pitchFamily="34" charset="-52"/>
          <a:ea typeface="PT Sans" panose="020B0503020203020204" pitchFamily="34" charset="-5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T Sans" panose="020B0503020203020204" pitchFamily="34" charset="-52"/>
          <a:ea typeface="PT Sans" panose="020B0503020203020204" pitchFamily="34" charset="-5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T Sans" panose="020B0503020203020204" pitchFamily="34" charset="-52"/>
          <a:ea typeface="PT Sans" panose="020B0503020203020204" pitchFamily="34" charset="-5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T Sans" panose="020B0503020203020204" pitchFamily="34" charset="-52"/>
          <a:ea typeface="PT Sans" panose="020B0503020203020204" pitchFamily="34" charset="-5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 Sans" panose="020B0503020203020204" pitchFamily="34" charset="-52"/>
          <a:ea typeface="PT Sans" panose="020B0503020203020204" pitchFamily="34" charset="-5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 Sans" panose="020B0503020203020204" pitchFamily="34" charset="-52"/>
          <a:ea typeface="PT Sans" panose="020B0503020203020204" pitchFamily="34" charset="-5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59" userDrawn="1">
          <p15:clr>
            <a:srgbClr val="F26B43"/>
          </p15:clr>
        </p15:guide>
        <p15:guide id="3" orient="horz" pos="3974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5" pos="461" userDrawn="1">
          <p15:clr>
            <a:srgbClr val="F26B43"/>
          </p15:clr>
        </p15:guide>
        <p15:guide id="6" pos="107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36E2AE8-D278-4990-8073-4064596C1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4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FB7FDE0F-1F57-4DF3-BDD9-0FF6E850D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24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5E8723B-60E2-4FA5-9AEB-D7F1A88391F2}"/>
              </a:ext>
            </a:extLst>
          </p:cNvPr>
          <p:cNvSpPr/>
          <p:nvPr userDrawn="1"/>
        </p:nvSpPr>
        <p:spPr>
          <a:xfrm>
            <a:off x="0" y="6793325"/>
            <a:ext cx="12192000" cy="64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CE5E5DD-CA28-4E4B-A9A1-BE594A983A8F}"/>
              </a:ext>
            </a:extLst>
          </p:cNvPr>
          <p:cNvSpPr/>
          <p:nvPr userDrawn="1"/>
        </p:nvSpPr>
        <p:spPr>
          <a:xfrm>
            <a:off x="11245366" y="-707"/>
            <a:ext cx="945380" cy="468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29" name="Номер слайда 4">
            <a:extLst>
              <a:ext uri="{FF2B5EF4-FFF2-40B4-BE49-F238E27FC236}">
                <a16:creationId xmlns:a16="http://schemas.microsoft.com/office/drawing/2014/main" id="{BC580469-23F0-43CB-AAE1-E6F814440455}"/>
              </a:ext>
            </a:extLst>
          </p:cNvPr>
          <p:cNvSpPr txBox="1">
            <a:spLocks/>
          </p:cNvSpPr>
          <p:nvPr userDrawn="1"/>
        </p:nvSpPr>
        <p:spPr>
          <a:xfrm>
            <a:off x="11244112" y="75995"/>
            <a:ext cx="945380" cy="3346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BEB037-DCC8-3D4C-BEBE-1F4619970C07}" type="slidenum">
              <a:rPr lang="ru-RU" sz="1400" b="1" smtClean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pPr algn="ctr"/>
              <a:t>‹#›</a:t>
            </a:fld>
            <a:endParaRPr lang="ru-RU" sz="1400" b="1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5E37010-1EB8-473A-AFCF-87A162168198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5618" y="81013"/>
            <a:ext cx="326374" cy="30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8" r:id="rId2"/>
    <p:sldLayoutId id="2147483672" r:id="rId3"/>
    <p:sldLayoutId id="2147483686" r:id="rId4"/>
    <p:sldLayoutId id="2147483673" r:id="rId5"/>
    <p:sldLayoutId id="2147483700" r:id="rId6"/>
    <p:sldLayoutId id="2147483699" r:id="rId7"/>
    <p:sldLayoutId id="2147483674" r:id="rId8"/>
    <p:sldLayoutId id="2147483675" r:id="rId9"/>
    <p:sldLayoutId id="2147483676" r:id="rId10"/>
    <p:sldLayoutId id="2147483687" r:id="rId11"/>
    <p:sldLayoutId id="2147483688" r:id="rId12"/>
    <p:sldLayoutId id="2147483680" r:id="rId13"/>
    <p:sldLayoutId id="2147483696" r:id="rId14"/>
    <p:sldLayoutId id="2147483681" r:id="rId15"/>
    <p:sldLayoutId id="2147483694" r:id="rId16"/>
    <p:sldLayoutId id="2147483677" r:id="rId17"/>
    <p:sldLayoutId id="2147483678" r:id="rId18"/>
    <p:sldLayoutId id="2147483682" r:id="rId19"/>
    <p:sldLayoutId id="2147483683" r:id="rId20"/>
    <p:sldLayoutId id="2147483684" r:id="rId21"/>
    <p:sldLayoutId id="2147483689" r:id="rId22"/>
    <p:sldLayoutId id="2147483685" r:id="rId23"/>
    <p:sldLayoutId id="2147483697" r:id="rId24"/>
    <p:sldLayoutId id="2147483690" r:id="rId25"/>
    <p:sldLayoutId id="2147483692" r:id="rId26"/>
    <p:sldLayoutId id="2147483691" r:id="rId27"/>
    <p:sldLayoutId id="2147483693" r:id="rId28"/>
    <p:sldLayoutId id="2147483702" r:id="rId29"/>
    <p:sldLayoutId id="2147483703" r:id="rId30"/>
    <p:sldLayoutId id="2147483704" r:id="rId31"/>
    <p:sldLayoutId id="2147483705" r:id="rId32"/>
    <p:sldLayoutId id="2147483706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T Sans" panose="020B0503020203020204" pitchFamily="34" charset="-52"/>
          <a:ea typeface="PT Sans" panose="020B0503020203020204" pitchFamily="34" charset="-5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T Sans" panose="020B0503020203020204" pitchFamily="34" charset="-52"/>
          <a:ea typeface="PT Sans" panose="020B0503020203020204" pitchFamily="34" charset="-5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T Sans" panose="020B0503020203020204" pitchFamily="34" charset="-52"/>
          <a:ea typeface="PT Sans" panose="020B0503020203020204" pitchFamily="34" charset="-5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T Sans" panose="020B0503020203020204" pitchFamily="34" charset="-52"/>
          <a:ea typeface="PT Sans" panose="020B0503020203020204" pitchFamily="34" charset="-5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 Sans" panose="020B0503020203020204" pitchFamily="34" charset="-52"/>
          <a:ea typeface="PT Sans" panose="020B0503020203020204" pitchFamily="34" charset="-5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 Sans" panose="020B0503020203020204" pitchFamily="34" charset="-52"/>
          <a:ea typeface="PT Sans" panose="020B0503020203020204" pitchFamily="34" charset="-5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504" userDrawn="1">
          <p15:clr>
            <a:srgbClr val="F26B43"/>
          </p15:clr>
        </p15:guide>
        <p15:guide id="3" orient="horz" pos="4042" userDrawn="1">
          <p15:clr>
            <a:srgbClr val="F26B43"/>
          </p15:clr>
        </p15:guide>
        <p15:guide id="4" pos="7333" userDrawn="1">
          <p15:clr>
            <a:srgbClr val="F26B43"/>
          </p15:clr>
        </p15:guide>
        <p15:guide id="5" orient="horz" pos="935" userDrawn="1">
          <p15:clr>
            <a:srgbClr val="F26B43"/>
          </p15:clr>
        </p15:guide>
        <p15:guide id="6" orient="horz" pos="127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gif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9" Type="http://schemas.openxmlformats.org/officeDocument/2006/relationships/image" Target="../media/image62.png"/><Relationship Id="rId21" Type="http://schemas.openxmlformats.org/officeDocument/2006/relationships/image" Target="../media/image44.jpeg"/><Relationship Id="rId34" Type="http://schemas.openxmlformats.org/officeDocument/2006/relationships/image" Target="../media/image57.png"/><Relationship Id="rId42" Type="http://schemas.openxmlformats.org/officeDocument/2006/relationships/image" Target="../media/image65.jpeg"/><Relationship Id="rId47" Type="http://schemas.openxmlformats.org/officeDocument/2006/relationships/image" Target="../media/image70.tiff"/><Relationship Id="rId50" Type="http://schemas.openxmlformats.org/officeDocument/2006/relationships/image" Target="../media/image73.tiff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6" Type="http://schemas.openxmlformats.org/officeDocument/2006/relationships/image" Target="../media/image39.jpeg"/><Relationship Id="rId29" Type="http://schemas.openxmlformats.org/officeDocument/2006/relationships/image" Target="../media/image52.png"/><Relationship Id="rId11" Type="http://schemas.openxmlformats.org/officeDocument/2006/relationships/image" Target="../media/image34.jpeg"/><Relationship Id="rId24" Type="http://schemas.openxmlformats.org/officeDocument/2006/relationships/image" Target="../media/image47.tiff"/><Relationship Id="rId32" Type="http://schemas.openxmlformats.org/officeDocument/2006/relationships/image" Target="../media/image55.jpeg"/><Relationship Id="rId37" Type="http://schemas.openxmlformats.org/officeDocument/2006/relationships/image" Target="../media/image60.png"/><Relationship Id="rId40" Type="http://schemas.openxmlformats.org/officeDocument/2006/relationships/image" Target="../media/image63.jpeg"/><Relationship Id="rId45" Type="http://schemas.openxmlformats.org/officeDocument/2006/relationships/image" Target="../media/image68.tiff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23" Type="http://schemas.openxmlformats.org/officeDocument/2006/relationships/image" Target="../media/image46.gif"/><Relationship Id="rId28" Type="http://schemas.openxmlformats.org/officeDocument/2006/relationships/image" Target="../media/image51.png"/><Relationship Id="rId36" Type="http://schemas.openxmlformats.org/officeDocument/2006/relationships/image" Target="../media/image59.png"/><Relationship Id="rId49" Type="http://schemas.openxmlformats.org/officeDocument/2006/relationships/image" Target="../media/image72.tiff"/><Relationship Id="rId10" Type="http://schemas.openxmlformats.org/officeDocument/2006/relationships/image" Target="../media/image33.png"/><Relationship Id="rId19" Type="http://schemas.openxmlformats.org/officeDocument/2006/relationships/image" Target="../media/image42.tiff"/><Relationship Id="rId31" Type="http://schemas.openxmlformats.org/officeDocument/2006/relationships/image" Target="../media/image54.png"/><Relationship Id="rId44" Type="http://schemas.openxmlformats.org/officeDocument/2006/relationships/image" Target="../media/image67.tiff"/><Relationship Id="rId52" Type="http://schemas.openxmlformats.org/officeDocument/2006/relationships/image" Target="../media/image75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Relationship Id="rId30" Type="http://schemas.openxmlformats.org/officeDocument/2006/relationships/image" Target="../media/image53.png"/><Relationship Id="rId35" Type="http://schemas.openxmlformats.org/officeDocument/2006/relationships/image" Target="../media/image58.jpeg"/><Relationship Id="rId43" Type="http://schemas.openxmlformats.org/officeDocument/2006/relationships/image" Target="../media/image66.tiff"/><Relationship Id="rId48" Type="http://schemas.openxmlformats.org/officeDocument/2006/relationships/image" Target="../media/image71.tiff"/><Relationship Id="rId8" Type="http://schemas.openxmlformats.org/officeDocument/2006/relationships/image" Target="../media/image31.jpeg"/><Relationship Id="rId51" Type="http://schemas.openxmlformats.org/officeDocument/2006/relationships/image" Target="../media/image74.png"/><Relationship Id="rId3" Type="http://schemas.openxmlformats.org/officeDocument/2006/relationships/image" Target="../media/image26.jpeg"/><Relationship Id="rId12" Type="http://schemas.openxmlformats.org/officeDocument/2006/relationships/image" Target="../media/image35.png"/><Relationship Id="rId17" Type="http://schemas.openxmlformats.org/officeDocument/2006/relationships/image" Target="../media/image40.jpeg"/><Relationship Id="rId25" Type="http://schemas.openxmlformats.org/officeDocument/2006/relationships/image" Target="../media/image48.tiff"/><Relationship Id="rId33" Type="http://schemas.openxmlformats.org/officeDocument/2006/relationships/image" Target="../media/image56.png"/><Relationship Id="rId38" Type="http://schemas.openxmlformats.org/officeDocument/2006/relationships/image" Target="../media/image61.png"/><Relationship Id="rId46" Type="http://schemas.openxmlformats.org/officeDocument/2006/relationships/image" Target="../media/image69.tiff"/><Relationship Id="rId20" Type="http://schemas.openxmlformats.org/officeDocument/2006/relationships/image" Target="../media/image43.tiff"/><Relationship Id="rId41" Type="http://schemas.openxmlformats.org/officeDocument/2006/relationships/image" Target="../media/image6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tiff"/><Relationship Id="rId18" Type="http://schemas.openxmlformats.org/officeDocument/2006/relationships/image" Target="../media/image92.png"/><Relationship Id="rId3" Type="http://schemas.openxmlformats.org/officeDocument/2006/relationships/image" Target="../media/image77.png"/><Relationship Id="rId21" Type="http://schemas.openxmlformats.org/officeDocument/2006/relationships/image" Target="../media/image95.tiff"/><Relationship Id="rId7" Type="http://schemas.openxmlformats.org/officeDocument/2006/relationships/image" Target="../media/image81.jpeg"/><Relationship Id="rId12" Type="http://schemas.openxmlformats.org/officeDocument/2006/relationships/image" Target="../media/image86.tiff"/><Relationship Id="rId17" Type="http://schemas.openxmlformats.org/officeDocument/2006/relationships/image" Target="../media/image91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0.tiff"/><Relationship Id="rId20" Type="http://schemas.openxmlformats.org/officeDocument/2006/relationships/image" Target="../media/image94.tif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0.jpeg"/><Relationship Id="rId11" Type="http://schemas.openxmlformats.org/officeDocument/2006/relationships/image" Target="../media/image85.tiff"/><Relationship Id="rId24" Type="http://schemas.openxmlformats.org/officeDocument/2006/relationships/image" Target="../media/image98.png"/><Relationship Id="rId5" Type="http://schemas.openxmlformats.org/officeDocument/2006/relationships/image" Target="../media/image79.jpeg"/><Relationship Id="rId15" Type="http://schemas.openxmlformats.org/officeDocument/2006/relationships/image" Target="../media/image89.tiff"/><Relationship Id="rId23" Type="http://schemas.openxmlformats.org/officeDocument/2006/relationships/image" Target="../media/image97.png"/><Relationship Id="rId10" Type="http://schemas.openxmlformats.org/officeDocument/2006/relationships/image" Target="../media/image84.tiff"/><Relationship Id="rId19" Type="http://schemas.openxmlformats.org/officeDocument/2006/relationships/image" Target="../media/image93.jpe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tiff"/><Relationship Id="rId22" Type="http://schemas.openxmlformats.org/officeDocument/2006/relationships/image" Target="../media/image9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microsoft.com/office/2007/relationships/media" Target="../media/media2.mp4"/><Relationship Id="rId7" Type="http://schemas.openxmlformats.org/officeDocument/2006/relationships/image" Target="../media/image10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110.png"/><Relationship Id="rId4" Type="http://schemas.openxmlformats.org/officeDocument/2006/relationships/video" Target="../media/media2.mp4"/><Relationship Id="rId9" Type="http://schemas.openxmlformats.org/officeDocument/2006/relationships/image" Target="../media/image10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2.png"/><Relationship Id="rId5" Type="http://schemas.openxmlformats.org/officeDocument/2006/relationships/image" Target="../media/image21.svg"/><Relationship Id="rId10" Type="http://schemas.openxmlformats.org/officeDocument/2006/relationships/image" Target="../media/image116.png"/><Relationship Id="rId4" Type="http://schemas.openxmlformats.org/officeDocument/2006/relationships/image" Target="../media/image20.png"/><Relationship Id="rId9" Type="http://schemas.openxmlformats.org/officeDocument/2006/relationships/image" Target="../media/image1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42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rove.design/" TargetMode="External"/><Relationship Id="rId2" Type="http://schemas.openxmlformats.org/officeDocument/2006/relationships/hyperlink" Target="https://fidesys-solvers.ru/" TargetMode="Externa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cae-fidesys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1.png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4.pn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16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62.png"/><Relationship Id="rId5" Type="http://schemas.openxmlformats.org/officeDocument/2006/relationships/slideLayout" Target="../slideLayouts/slideLayout39.xml"/><Relationship Id="rId4" Type="http://schemas.openxmlformats.org/officeDocument/2006/relationships/video" Target="../media/media6.mp4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66.wmf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65.wmf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8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notesSlide" Target="../notesSlides/notesSlide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88.emf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notesSlide" Target="../notesSlides/notesSlide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6.jpe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0.png"/><Relationship Id="rId5" Type="http://schemas.openxmlformats.org/officeDocument/2006/relationships/image" Target="../media/image209.wmf"/><Relationship Id="rId4" Type="http://schemas.openxmlformats.org/officeDocument/2006/relationships/oleObject" Target="../embeddings/oleObject3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3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3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3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3.tiff"/><Relationship Id="rId18" Type="http://schemas.openxmlformats.org/officeDocument/2006/relationships/image" Target="../media/image59.png"/><Relationship Id="rId3" Type="http://schemas.openxmlformats.org/officeDocument/2006/relationships/image" Target="../media/image222.png"/><Relationship Id="rId21" Type="http://schemas.openxmlformats.org/officeDocument/2006/relationships/image" Target="../media/image230.jpeg"/><Relationship Id="rId7" Type="http://schemas.openxmlformats.org/officeDocument/2006/relationships/image" Target="../media/image226.jpeg"/><Relationship Id="rId12" Type="http://schemas.openxmlformats.org/officeDocument/2006/relationships/image" Target="../media/image58.jpeg"/><Relationship Id="rId17" Type="http://schemas.openxmlformats.org/officeDocument/2006/relationships/image" Target="../media/image63.jpeg"/><Relationship Id="rId25" Type="http://schemas.openxmlformats.org/officeDocument/2006/relationships/image" Target="../media/image73.tif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7.png"/><Relationship Id="rId20" Type="http://schemas.openxmlformats.org/officeDocument/2006/relationships/image" Target="../media/image22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25.jpeg"/><Relationship Id="rId11" Type="http://schemas.openxmlformats.org/officeDocument/2006/relationships/image" Target="../media/image228.png"/><Relationship Id="rId24" Type="http://schemas.openxmlformats.org/officeDocument/2006/relationships/image" Target="../media/image72.tiff"/><Relationship Id="rId5" Type="http://schemas.openxmlformats.org/officeDocument/2006/relationships/image" Target="../media/image224.jpeg"/><Relationship Id="rId15" Type="http://schemas.openxmlformats.org/officeDocument/2006/relationships/image" Target="../media/image56.png"/><Relationship Id="rId23" Type="http://schemas.openxmlformats.org/officeDocument/2006/relationships/image" Target="../media/image46.gif"/><Relationship Id="rId10" Type="http://schemas.openxmlformats.org/officeDocument/2006/relationships/image" Target="../media/image35.png"/><Relationship Id="rId19" Type="http://schemas.openxmlformats.org/officeDocument/2006/relationships/image" Target="../media/image64.png"/><Relationship Id="rId4" Type="http://schemas.openxmlformats.org/officeDocument/2006/relationships/image" Target="../media/image223.jpeg"/><Relationship Id="rId9" Type="http://schemas.openxmlformats.org/officeDocument/2006/relationships/image" Target="../media/image227.tiff"/><Relationship Id="rId14" Type="http://schemas.openxmlformats.org/officeDocument/2006/relationships/image" Target="../media/image51.png"/><Relationship Id="rId22" Type="http://schemas.openxmlformats.org/officeDocument/2006/relationships/image" Target="../media/image23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cae-fidesys.com" TargetMode="External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58519EF-9BCD-723D-A25D-E9BEBEA479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2800" b="1" kern="100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Изменения в работе исследователя в области механики с появлением промышленных пакетов для инженерного анализа. </a:t>
            </a:r>
            <a:br>
              <a:rPr lang="ru-RU" sz="1800" kern="100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>
              <a:latin typeface="PT Sans" panose="020B0503020203020204" pitchFamily="34" charset="-52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F91A1DE-E0E6-0685-5891-A5B6C9FF9D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48630" y="4930587"/>
            <a:ext cx="45719" cy="417790"/>
          </a:xfrm>
        </p:spPr>
        <p:txBody>
          <a:bodyPr/>
          <a:lstStyle/>
          <a:p>
            <a:endParaRPr lang="ru-RU" dirty="0">
              <a:solidFill>
                <a:srgbClr val="1D4459"/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34F7A2C-211D-E30A-3B57-229125BD8D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5511704"/>
            <a:ext cx="4256210" cy="673280"/>
          </a:xfrm>
        </p:spPr>
        <p:txBody>
          <a:bodyPr/>
          <a:lstStyle/>
          <a:p>
            <a:r>
              <a:rPr lang="ru-RU" sz="1800" kern="100" dirty="0">
                <a:solidFill>
                  <a:schemeClr val="tx1"/>
                </a:solidFill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Левин Владимир Анатольевич</a:t>
            </a:r>
            <a:endParaRPr lang="ru-RU" sz="1800" dirty="0">
              <a:solidFill>
                <a:schemeClr val="tx1"/>
              </a:solidFill>
              <a:latin typeface="PT Sans" panose="020B0503020203020204" pitchFamily="34" charset="-52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F562937-5752-21BC-E67E-1AAC948D9C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14165" y="5124258"/>
            <a:ext cx="8677835" cy="156560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1800" kern="100" dirty="0">
                <a:solidFill>
                  <a:srgbClr val="1D445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Заслуженный профессор МГУ,        Заслуженный деятель науки РФ</a:t>
            </a:r>
            <a:br>
              <a:rPr lang="ru-RU" sz="1800" kern="100" dirty="0">
                <a:solidFill>
                  <a:srgbClr val="1D445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solidFill>
                  <a:srgbClr val="1D445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Профессор кафедры «Вычислительная механика» механико- математического факультета МГУ им. М.В. Ломоносова, </a:t>
            </a:r>
          </a:p>
          <a:p>
            <a:pPr>
              <a:spcBef>
                <a:spcPts val="0"/>
              </a:spcBef>
            </a:pPr>
            <a:r>
              <a:rPr lang="ru-RU" sz="1800" kern="100" dirty="0">
                <a:solidFill>
                  <a:srgbClr val="1D445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научный руководитель проекта </a:t>
            </a:r>
            <a:r>
              <a:rPr lang="ru-RU" sz="1800" kern="100" dirty="0" err="1">
                <a:solidFill>
                  <a:srgbClr val="1D445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Фидесис</a:t>
            </a:r>
            <a:r>
              <a:rPr lang="ru-RU" sz="1800" kern="100" dirty="0">
                <a:solidFill>
                  <a:srgbClr val="1D445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spcBef>
                <a:spcPts val="0"/>
              </a:spcBef>
            </a:pPr>
            <a:r>
              <a:rPr lang="ru-RU" sz="1800" kern="100" dirty="0">
                <a:solidFill>
                  <a:srgbClr val="1D44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Председатель совета директоров компании </a:t>
            </a:r>
            <a:r>
              <a:rPr lang="ru-RU" sz="1800" kern="100" dirty="0" err="1">
                <a:solidFill>
                  <a:srgbClr val="1D44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Фидесис</a:t>
            </a:r>
            <a:endParaRPr lang="ru-RU" sz="1800" dirty="0">
              <a:solidFill>
                <a:srgbClr val="1D4459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AEE6A3-97B1-816F-81DF-F0EE5C453E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276" r="-366" b="472"/>
          <a:stretch/>
        </p:blipFill>
        <p:spPr>
          <a:xfrm>
            <a:off x="7478271" y="1081565"/>
            <a:ext cx="3832156" cy="4167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E05C4D-116B-9713-F545-AC3A65732989}"/>
              </a:ext>
            </a:extLst>
          </p:cNvPr>
          <p:cNvSpPr txBox="1"/>
          <p:nvPr/>
        </p:nvSpPr>
        <p:spPr>
          <a:xfrm>
            <a:off x="546847" y="3622788"/>
            <a:ext cx="71549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kern="100" dirty="0">
                <a:solidFill>
                  <a:srgbClr val="FFFFFF"/>
                </a:solidFill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На примере пакета Фидес и теории многократного наложения больших деформаций</a:t>
            </a:r>
            <a:r>
              <a:rPr lang="ru-RU" sz="2400" kern="100" dirty="0">
                <a:solidFill>
                  <a:srgbClr val="FFFFFF"/>
                </a:solidFill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909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FE94AC-0F3D-4744-A214-AE75319ED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052" y="1556790"/>
            <a:ext cx="10351433" cy="444059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46F0492-32A3-4106-B85B-BD7C6E00F943}"/>
              </a:ext>
            </a:extLst>
          </p:cNvPr>
          <p:cNvGrpSpPr/>
          <p:nvPr/>
        </p:nvGrpSpPr>
        <p:grpSpPr>
          <a:xfrm>
            <a:off x="1840833" y="1561916"/>
            <a:ext cx="8395193" cy="3597471"/>
            <a:chOff x="531105" y="1069765"/>
            <a:chExt cx="11302635" cy="4843355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F7A8A15F-D5E0-4213-80AB-9823DA3CD894}"/>
                </a:ext>
              </a:extLst>
            </p:cNvPr>
            <p:cNvGrpSpPr/>
            <p:nvPr/>
          </p:nvGrpSpPr>
          <p:grpSpPr>
            <a:xfrm>
              <a:off x="531106" y="5221168"/>
              <a:ext cx="11302634" cy="691952"/>
              <a:chOff x="323526" y="1054352"/>
              <a:chExt cx="7957509" cy="504056"/>
            </a:xfrm>
          </p:grpSpPr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47E83220-5104-4564-A1A0-4CFFD50820FE}"/>
                  </a:ext>
                </a:extLst>
              </p:cNvPr>
              <p:cNvSpPr/>
              <p:nvPr/>
            </p:nvSpPr>
            <p:spPr>
              <a:xfrm>
                <a:off x="323526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Прямоугольник 62">
                <a:extLst>
                  <a:ext uri="{FF2B5EF4-FFF2-40B4-BE49-F238E27FC236}">
                    <a16:creationId xmlns:a16="http://schemas.microsoft.com/office/drawing/2014/main" id="{E312B8CF-7453-43FD-AE31-DE72894A49F1}"/>
                  </a:ext>
                </a:extLst>
              </p:cNvPr>
              <p:cNvSpPr/>
              <p:nvPr/>
            </p:nvSpPr>
            <p:spPr>
              <a:xfrm>
                <a:off x="1460313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Прямоугольник 63">
                <a:extLst>
                  <a:ext uri="{FF2B5EF4-FFF2-40B4-BE49-F238E27FC236}">
                    <a16:creationId xmlns:a16="http://schemas.microsoft.com/office/drawing/2014/main" id="{4CE1FC40-9E3E-423A-AFF7-660F00616F53}"/>
                  </a:ext>
                </a:extLst>
              </p:cNvPr>
              <p:cNvSpPr/>
              <p:nvPr/>
            </p:nvSpPr>
            <p:spPr>
              <a:xfrm>
                <a:off x="2597100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id="{45950E87-41A9-4280-98A3-E237AF3E7163}"/>
                  </a:ext>
                </a:extLst>
              </p:cNvPr>
              <p:cNvSpPr/>
              <p:nvPr/>
            </p:nvSpPr>
            <p:spPr>
              <a:xfrm>
                <a:off x="3733887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Прямоугольник 65">
                <a:extLst>
                  <a:ext uri="{FF2B5EF4-FFF2-40B4-BE49-F238E27FC236}">
                    <a16:creationId xmlns:a16="http://schemas.microsoft.com/office/drawing/2014/main" id="{3DF11DA6-E02D-47BB-9381-01FA5885AC5E}"/>
                  </a:ext>
                </a:extLst>
              </p:cNvPr>
              <p:cNvSpPr/>
              <p:nvPr/>
            </p:nvSpPr>
            <p:spPr>
              <a:xfrm>
                <a:off x="4870674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рямоугольник 66">
                <a:extLst>
                  <a:ext uri="{FF2B5EF4-FFF2-40B4-BE49-F238E27FC236}">
                    <a16:creationId xmlns:a16="http://schemas.microsoft.com/office/drawing/2014/main" id="{B4C1CFFE-FD62-4DCB-B348-75F9E05AE93B}"/>
                  </a:ext>
                </a:extLst>
              </p:cNvPr>
              <p:cNvSpPr/>
              <p:nvPr/>
            </p:nvSpPr>
            <p:spPr>
              <a:xfrm>
                <a:off x="6007461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Прямоугольник 67">
                <a:extLst>
                  <a:ext uri="{FF2B5EF4-FFF2-40B4-BE49-F238E27FC236}">
                    <a16:creationId xmlns:a16="http://schemas.microsoft.com/office/drawing/2014/main" id="{AA21D27C-AB65-4F0C-B193-75DC9FFB0C37}"/>
                  </a:ext>
                </a:extLst>
              </p:cNvPr>
              <p:cNvSpPr/>
              <p:nvPr/>
            </p:nvSpPr>
            <p:spPr>
              <a:xfrm>
                <a:off x="7144248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6FA61ECC-DB1C-4132-9155-9A7923B4C420}"/>
                </a:ext>
              </a:extLst>
            </p:cNvPr>
            <p:cNvGrpSpPr/>
            <p:nvPr/>
          </p:nvGrpSpPr>
          <p:grpSpPr>
            <a:xfrm>
              <a:off x="531106" y="1069765"/>
              <a:ext cx="11302634" cy="691952"/>
              <a:chOff x="323526" y="1054352"/>
              <a:chExt cx="7957509" cy="504056"/>
            </a:xfrm>
          </p:grpSpPr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id="{11B6A9C3-1E7C-4FCB-8806-7CD5F2D152AB}"/>
                  </a:ext>
                </a:extLst>
              </p:cNvPr>
              <p:cNvSpPr/>
              <p:nvPr/>
            </p:nvSpPr>
            <p:spPr>
              <a:xfrm>
                <a:off x="323526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4C438220-B8ED-4C85-961E-4F43C8AE0AAC}"/>
                  </a:ext>
                </a:extLst>
              </p:cNvPr>
              <p:cNvSpPr/>
              <p:nvPr/>
            </p:nvSpPr>
            <p:spPr>
              <a:xfrm>
                <a:off x="1460313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5B03BF5C-D5A6-411C-A67D-B60DFF6DCE63}"/>
                  </a:ext>
                </a:extLst>
              </p:cNvPr>
              <p:cNvSpPr/>
              <p:nvPr/>
            </p:nvSpPr>
            <p:spPr>
              <a:xfrm>
                <a:off x="2597100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Прямоугольник 57">
                <a:extLst>
                  <a:ext uri="{FF2B5EF4-FFF2-40B4-BE49-F238E27FC236}">
                    <a16:creationId xmlns:a16="http://schemas.microsoft.com/office/drawing/2014/main" id="{73F49C08-FA88-4287-8F3B-19D5B7FD8B18}"/>
                  </a:ext>
                </a:extLst>
              </p:cNvPr>
              <p:cNvSpPr/>
              <p:nvPr/>
            </p:nvSpPr>
            <p:spPr>
              <a:xfrm>
                <a:off x="3733887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5CCB8120-76CC-4003-9C36-0D2736327C70}"/>
                  </a:ext>
                </a:extLst>
              </p:cNvPr>
              <p:cNvSpPr/>
              <p:nvPr/>
            </p:nvSpPr>
            <p:spPr>
              <a:xfrm>
                <a:off x="4870674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Прямоугольник 59">
                <a:extLst>
                  <a:ext uri="{FF2B5EF4-FFF2-40B4-BE49-F238E27FC236}">
                    <a16:creationId xmlns:a16="http://schemas.microsoft.com/office/drawing/2014/main" id="{19E3CA7B-A69B-4BE6-B9E4-79C5A9C5C6CB}"/>
                  </a:ext>
                </a:extLst>
              </p:cNvPr>
              <p:cNvSpPr/>
              <p:nvPr/>
            </p:nvSpPr>
            <p:spPr>
              <a:xfrm>
                <a:off x="6007461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Прямоугольник 60">
                <a:extLst>
                  <a:ext uri="{FF2B5EF4-FFF2-40B4-BE49-F238E27FC236}">
                    <a16:creationId xmlns:a16="http://schemas.microsoft.com/office/drawing/2014/main" id="{DCF26263-20DC-4F84-94F6-C6F03A607034}"/>
                  </a:ext>
                </a:extLst>
              </p:cNvPr>
              <p:cNvSpPr/>
              <p:nvPr/>
            </p:nvSpPr>
            <p:spPr>
              <a:xfrm>
                <a:off x="7144248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9D625F1A-C743-497F-B805-19961FEC6FE2}"/>
                </a:ext>
              </a:extLst>
            </p:cNvPr>
            <p:cNvGrpSpPr/>
            <p:nvPr/>
          </p:nvGrpSpPr>
          <p:grpSpPr>
            <a:xfrm>
              <a:off x="531106" y="1761717"/>
              <a:ext cx="11302634" cy="691952"/>
              <a:chOff x="323526" y="1054352"/>
              <a:chExt cx="7957509" cy="504056"/>
            </a:xfrm>
          </p:grpSpPr>
          <p:sp>
            <p:nvSpPr>
              <p:cNvPr id="48" name="Прямоугольник 47">
                <a:extLst>
                  <a:ext uri="{FF2B5EF4-FFF2-40B4-BE49-F238E27FC236}">
                    <a16:creationId xmlns:a16="http://schemas.microsoft.com/office/drawing/2014/main" id="{C1BC2E69-F4D9-4A5F-8321-48FD32627294}"/>
                  </a:ext>
                </a:extLst>
              </p:cNvPr>
              <p:cNvSpPr/>
              <p:nvPr/>
            </p:nvSpPr>
            <p:spPr>
              <a:xfrm>
                <a:off x="323526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id="{8AE70C68-A5A0-4A0E-9E8A-CB9D3671FC5F}"/>
                  </a:ext>
                </a:extLst>
              </p:cNvPr>
              <p:cNvSpPr/>
              <p:nvPr/>
            </p:nvSpPr>
            <p:spPr>
              <a:xfrm>
                <a:off x="1460313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1CD0F03B-B37A-42FC-B849-DFCEFF4851E2}"/>
                  </a:ext>
                </a:extLst>
              </p:cNvPr>
              <p:cNvSpPr/>
              <p:nvPr/>
            </p:nvSpPr>
            <p:spPr>
              <a:xfrm>
                <a:off x="2597100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43DB1382-C693-4443-9E24-4345856AE19F}"/>
                  </a:ext>
                </a:extLst>
              </p:cNvPr>
              <p:cNvSpPr/>
              <p:nvPr/>
            </p:nvSpPr>
            <p:spPr>
              <a:xfrm>
                <a:off x="3733887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7215B24F-F97F-4448-9538-8081DBB3AB94}"/>
                  </a:ext>
                </a:extLst>
              </p:cNvPr>
              <p:cNvSpPr/>
              <p:nvPr/>
            </p:nvSpPr>
            <p:spPr>
              <a:xfrm>
                <a:off x="4870674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Прямоугольник 52">
                <a:extLst>
                  <a:ext uri="{FF2B5EF4-FFF2-40B4-BE49-F238E27FC236}">
                    <a16:creationId xmlns:a16="http://schemas.microsoft.com/office/drawing/2014/main" id="{2B8EDF49-3333-4931-9DD3-7A50096862AA}"/>
                  </a:ext>
                </a:extLst>
              </p:cNvPr>
              <p:cNvSpPr/>
              <p:nvPr/>
            </p:nvSpPr>
            <p:spPr>
              <a:xfrm>
                <a:off x="6007461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id="{4AA5E261-B814-4E3E-A0E6-E1DA8932B9BF}"/>
                  </a:ext>
                </a:extLst>
              </p:cNvPr>
              <p:cNvSpPr/>
              <p:nvPr/>
            </p:nvSpPr>
            <p:spPr>
              <a:xfrm>
                <a:off x="7144248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5DFB21A1-8366-434D-8742-80BD5D07F6A1}"/>
                </a:ext>
              </a:extLst>
            </p:cNvPr>
            <p:cNvGrpSpPr/>
            <p:nvPr/>
          </p:nvGrpSpPr>
          <p:grpSpPr>
            <a:xfrm>
              <a:off x="531106" y="2453670"/>
              <a:ext cx="11302634" cy="691952"/>
              <a:chOff x="323526" y="1054352"/>
              <a:chExt cx="7957509" cy="504056"/>
            </a:xfrm>
          </p:grpSpPr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3EC2C25B-BC13-462D-BEF1-A7DE57D5B74B}"/>
                  </a:ext>
                </a:extLst>
              </p:cNvPr>
              <p:cNvSpPr/>
              <p:nvPr/>
            </p:nvSpPr>
            <p:spPr>
              <a:xfrm>
                <a:off x="323526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C39A3542-ECD5-44EC-AFF5-A3F19FB35443}"/>
                  </a:ext>
                </a:extLst>
              </p:cNvPr>
              <p:cNvSpPr/>
              <p:nvPr/>
            </p:nvSpPr>
            <p:spPr>
              <a:xfrm>
                <a:off x="1460313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14309DEC-DFC7-4460-984A-529C67994C22}"/>
                  </a:ext>
                </a:extLst>
              </p:cNvPr>
              <p:cNvSpPr/>
              <p:nvPr/>
            </p:nvSpPr>
            <p:spPr>
              <a:xfrm>
                <a:off x="2597100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55296893-4462-47DE-960B-F0C743FA5C96}"/>
                  </a:ext>
                </a:extLst>
              </p:cNvPr>
              <p:cNvSpPr/>
              <p:nvPr/>
            </p:nvSpPr>
            <p:spPr>
              <a:xfrm>
                <a:off x="3733887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03750845-4BCF-40EC-9C86-6A6DA1FF7CB1}"/>
                  </a:ext>
                </a:extLst>
              </p:cNvPr>
              <p:cNvSpPr/>
              <p:nvPr/>
            </p:nvSpPr>
            <p:spPr>
              <a:xfrm>
                <a:off x="4870674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id="{F9702E36-EA55-4C5A-AC16-46CA311A7F8C}"/>
                  </a:ext>
                </a:extLst>
              </p:cNvPr>
              <p:cNvSpPr/>
              <p:nvPr/>
            </p:nvSpPr>
            <p:spPr>
              <a:xfrm>
                <a:off x="6007461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id="{A7B2D08B-BF06-4C07-A01C-CF2E95E12720}"/>
                  </a:ext>
                </a:extLst>
              </p:cNvPr>
              <p:cNvSpPr/>
              <p:nvPr/>
            </p:nvSpPr>
            <p:spPr>
              <a:xfrm>
                <a:off x="7144248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23B86913-777A-40C1-8393-549D1DAF14EE}"/>
                </a:ext>
              </a:extLst>
            </p:cNvPr>
            <p:cNvGrpSpPr/>
            <p:nvPr/>
          </p:nvGrpSpPr>
          <p:grpSpPr>
            <a:xfrm>
              <a:off x="531106" y="3145622"/>
              <a:ext cx="11302634" cy="691952"/>
              <a:chOff x="323526" y="1054352"/>
              <a:chExt cx="7957509" cy="504056"/>
            </a:xfrm>
          </p:grpSpPr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1C5D7E18-43AA-44A5-9A7A-C0E7EC25CC8E}"/>
                  </a:ext>
                </a:extLst>
              </p:cNvPr>
              <p:cNvSpPr/>
              <p:nvPr/>
            </p:nvSpPr>
            <p:spPr>
              <a:xfrm>
                <a:off x="323526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6B73CEFC-04F4-4313-859D-4649F9642859}"/>
                  </a:ext>
                </a:extLst>
              </p:cNvPr>
              <p:cNvSpPr/>
              <p:nvPr/>
            </p:nvSpPr>
            <p:spPr>
              <a:xfrm>
                <a:off x="1460313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id="{E1048609-E997-4DC8-BD77-074601B0B513}"/>
                  </a:ext>
                </a:extLst>
              </p:cNvPr>
              <p:cNvSpPr/>
              <p:nvPr/>
            </p:nvSpPr>
            <p:spPr>
              <a:xfrm>
                <a:off x="2597100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87B2ABEB-9094-4031-9BBB-6F88C02FEF25}"/>
                  </a:ext>
                </a:extLst>
              </p:cNvPr>
              <p:cNvSpPr/>
              <p:nvPr/>
            </p:nvSpPr>
            <p:spPr>
              <a:xfrm>
                <a:off x="3733887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8C19DCA1-00C8-4776-A96E-E2AC4A4608DC}"/>
                  </a:ext>
                </a:extLst>
              </p:cNvPr>
              <p:cNvSpPr/>
              <p:nvPr/>
            </p:nvSpPr>
            <p:spPr>
              <a:xfrm>
                <a:off x="4870674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8F975734-E9DE-4582-98BC-0FC060034CE6}"/>
                  </a:ext>
                </a:extLst>
              </p:cNvPr>
              <p:cNvSpPr/>
              <p:nvPr/>
            </p:nvSpPr>
            <p:spPr>
              <a:xfrm>
                <a:off x="6007461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B7E688B2-D018-41FA-87A2-803969E2AA23}"/>
                  </a:ext>
                </a:extLst>
              </p:cNvPr>
              <p:cNvSpPr/>
              <p:nvPr/>
            </p:nvSpPr>
            <p:spPr>
              <a:xfrm>
                <a:off x="7144248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27B5C73B-D05D-4884-B487-555D3D1260C2}"/>
                </a:ext>
              </a:extLst>
            </p:cNvPr>
            <p:cNvGrpSpPr/>
            <p:nvPr/>
          </p:nvGrpSpPr>
          <p:grpSpPr>
            <a:xfrm>
              <a:off x="531106" y="3837574"/>
              <a:ext cx="11302634" cy="691952"/>
              <a:chOff x="323526" y="1054352"/>
              <a:chExt cx="7957509" cy="504056"/>
            </a:xfrm>
          </p:grpSpPr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0A268939-505A-4F79-9914-25959F34CA7B}"/>
                  </a:ext>
                </a:extLst>
              </p:cNvPr>
              <p:cNvSpPr/>
              <p:nvPr/>
            </p:nvSpPr>
            <p:spPr>
              <a:xfrm>
                <a:off x="323526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364FE413-73E9-486C-8B51-872B8F3B4C0E}"/>
                  </a:ext>
                </a:extLst>
              </p:cNvPr>
              <p:cNvSpPr/>
              <p:nvPr/>
            </p:nvSpPr>
            <p:spPr>
              <a:xfrm>
                <a:off x="1460313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03C8AC52-687C-4CCA-96EE-EFB4ABC134BE}"/>
                  </a:ext>
                </a:extLst>
              </p:cNvPr>
              <p:cNvSpPr/>
              <p:nvPr/>
            </p:nvSpPr>
            <p:spPr>
              <a:xfrm>
                <a:off x="2597100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5AF02D5B-83DB-4EE3-8DA3-97D24319D625}"/>
                  </a:ext>
                </a:extLst>
              </p:cNvPr>
              <p:cNvSpPr/>
              <p:nvPr/>
            </p:nvSpPr>
            <p:spPr>
              <a:xfrm>
                <a:off x="3733887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2D7552AF-8655-47C1-8F22-AF7D575CDA28}"/>
                  </a:ext>
                </a:extLst>
              </p:cNvPr>
              <p:cNvSpPr/>
              <p:nvPr/>
            </p:nvSpPr>
            <p:spPr>
              <a:xfrm>
                <a:off x="4870674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6A87BEED-E879-4A8A-B8C7-84500E01C633}"/>
                  </a:ext>
                </a:extLst>
              </p:cNvPr>
              <p:cNvSpPr/>
              <p:nvPr/>
            </p:nvSpPr>
            <p:spPr>
              <a:xfrm>
                <a:off x="6007461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C44F8E76-78F7-4EA1-83A5-62702711A9A5}"/>
                  </a:ext>
                </a:extLst>
              </p:cNvPr>
              <p:cNvSpPr/>
              <p:nvPr/>
            </p:nvSpPr>
            <p:spPr>
              <a:xfrm>
                <a:off x="7144248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344DD39F-5744-48B5-8FB7-2361554CD451}"/>
                </a:ext>
              </a:extLst>
            </p:cNvPr>
            <p:cNvGrpSpPr/>
            <p:nvPr/>
          </p:nvGrpSpPr>
          <p:grpSpPr>
            <a:xfrm>
              <a:off x="531105" y="4529527"/>
              <a:ext cx="11302634" cy="691952"/>
              <a:chOff x="323526" y="1054352"/>
              <a:chExt cx="7957509" cy="504056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C85557D5-BCD2-46EE-84D6-7B36189C52A4}"/>
                  </a:ext>
                </a:extLst>
              </p:cNvPr>
              <p:cNvSpPr/>
              <p:nvPr/>
            </p:nvSpPr>
            <p:spPr>
              <a:xfrm>
                <a:off x="323526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9A9C2925-EE95-40A0-9BB2-7855E7A9E307}"/>
                  </a:ext>
                </a:extLst>
              </p:cNvPr>
              <p:cNvSpPr/>
              <p:nvPr/>
            </p:nvSpPr>
            <p:spPr>
              <a:xfrm>
                <a:off x="1460313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9D57C284-9ED3-4E24-80BD-FE1E4604547B}"/>
                  </a:ext>
                </a:extLst>
              </p:cNvPr>
              <p:cNvSpPr/>
              <p:nvPr/>
            </p:nvSpPr>
            <p:spPr>
              <a:xfrm>
                <a:off x="2597100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67E4F27C-3A91-4EFE-B8FA-1D069A36F826}"/>
                  </a:ext>
                </a:extLst>
              </p:cNvPr>
              <p:cNvSpPr/>
              <p:nvPr/>
            </p:nvSpPr>
            <p:spPr>
              <a:xfrm>
                <a:off x="3733887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18B2629E-A3F3-4E26-84DF-85F13825DE14}"/>
                  </a:ext>
                </a:extLst>
              </p:cNvPr>
              <p:cNvSpPr/>
              <p:nvPr/>
            </p:nvSpPr>
            <p:spPr>
              <a:xfrm>
                <a:off x="4870674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277F4E8E-16BB-4F60-9775-3BFC0D83D086}"/>
                  </a:ext>
                </a:extLst>
              </p:cNvPr>
              <p:cNvSpPr/>
              <p:nvPr/>
            </p:nvSpPr>
            <p:spPr>
              <a:xfrm>
                <a:off x="6007461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241E1A3E-CA3A-49AA-9822-5B07AC33E784}"/>
                  </a:ext>
                </a:extLst>
              </p:cNvPr>
              <p:cNvSpPr/>
              <p:nvPr/>
            </p:nvSpPr>
            <p:spPr>
              <a:xfrm>
                <a:off x="7144248" y="1054352"/>
                <a:ext cx="1136787" cy="504056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4397106-BD9F-460A-8D15-C912576520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305" y="3256301"/>
            <a:ext cx="965510" cy="18554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77467DC7-60D8-4E00-A4A5-2EFE6FD449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653" y="2124241"/>
            <a:ext cx="742648" cy="41721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81F2337-4398-42A0-9349-AD6B2F0937C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9331" y="4182749"/>
            <a:ext cx="526948" cy="39734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2178477D-3C5F-46F2-9F54-66EBD32379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0737" y="2712516"/>
            <a:ext cx="1068092" cy="297059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37D7E2C6-EA6E-431A-807F-C2C8775816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62"/>
          <a:stretch/>
        </p:blipFill>
        <p:spPr>
          <a:xfrm>
            <a:off x="1955551" y="2106110"/>
            <a:ext cx="904531" cy="458789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5584F5D-D47B-48A9-B312-46BC95992A3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431" y="3190250"/>
            <a:ext cx="720119" cy="341032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F292A15C-507F-42C9-878C-E5FB1A1E693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505" y="3237867"/>
            <a:ext cx="974237" cy="257456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942D7B-C543-4B8E-ADE6-4DBE5C92001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689" y="2631776"/>
            <a:ext cx="954125" cy="43508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6E8DC572-9ED5-4CE3-9296-0293F5DEFE7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2164" y="2616272"/>
            <a:ext cx="887369" cy="461075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3EE65527-7B3E-425D-AAFD-411EBC173BE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640" y="4199662"/>
            <a:ext cx="875081" cy="373992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5EC567F-16BA-4F49-9355-2C38F57146B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712" y="4212567"/>
            <a:ext cx="701338" cy="33468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492C410-5651-4DFF-81CF-17378596461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1143" y="2247330"/>
            <a:ext cx="1063888" cy="198374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D8A7F68E-4AA8-4EC2-B16B-658E39571DB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1901" y="2636692"/>
            <a:ext cx="1109360" cy="465119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9C8D84C5-27F7-4F1B-94D0-8388FE46800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1741" y="2616272"/>
            <a:ext cx="1131623" cy="461075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CCA2F991-1A94-4FAB-B385-EBAC7E5E901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0416" y="3163792"/>
            <a:ext cx="991665" cy="405605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1669D6DB-BD05-420E-80B5-DA46EA55DE10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280" y="2022659"/>
            <a:ext cx="910075" cy="607054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A8DD252-5935-41B1-98FF-11688BFDB69F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999" y="1674669"/>
            <a:ext cx="933200" cy="301270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3F3FF68-8284-4188-9BFB-8BCF8782EF79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5496" y="3704329"/>
            <a:ext cx="939860" cy="316637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D23E7F20-F98C-49C7-A5B7-8ED420321AA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376" y="2179798"/>
            <a:ext cx="1052700" cy="311492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8E1CC374-DCEE-4720-AB7A-21D72FC4084E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689" y="2115043"/>
            <a:ext cx="924341" cy="462953"/>
          </a:xfrm>
          <a:prstGeom prst="rect">
            <a:avLst/>
          </a:prstGeom>
        </p:spPr>
      </p:pic>
      <p:pic>
        <p:nvPicPr>
          <p:cNvPr id="89" name="Picture 30" descr="https://doc4web.ru/uploads/files/229/230650/hello_html_2c0450b.gif">
            <a:extLst>
              <a:ext uri="{FF2B5EF4-FFF2-40B4-BE49-F238E27FC236}">
                <a16:creationId xmlns:a16="http://schemas.microsoft.com/office/drawing/2014/main" id="{D02C5527-64BB-4C20-BC89-0F3B75B3E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0088" y="3208814"/>
            <a:ext cx="972984" cy="31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DC59216C-DC25-45C4-B68F-4AC55C7A79E5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820" y="4749695"/>
            <a:ext cx="999260" cy="25783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32C880A9-E51F-4734-87E6-4DCD7E5B1657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8128" y="3227676"/>
            <a:ext cx="964658" cy="241166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5E6E8B6E-76D8-408F-87E4-CE89026C42F2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752" y="3278685"/>
            <a:ext cx="1064108" cy="190157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ADBD06F2-249A-4A82-934B-59305E692361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899" y="4832344"/>
            <a:ext cx="1023819" cy="126144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7A6948CD-1194-45C9-98C1-B3F1C6FB9792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6749" y="3686993"/>
            <a:ext cx="1076393" cy="351309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9016ED1B-DEBF-4CC4-92CA-55DBD0490447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739" y="4178103"/>
            <a:ext cx="993823" cy="403606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1161F71B-B2DB-4B15-BC99-A96FB0FD5213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257" y="4565020"/>
            <a:ext cx="1064684" cy="671019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0859D2EE-AD2D-43DA-B15E-0E3A33A447DA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861" y="1650329"/>
            <a:ext cx="941335" cy="301227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B7C096A5-DD39-4CA4-8D4B-227C7C306DB8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2771" y="2647037"/>
            <a:ext cx="1011317" cy="362537"/>
          </a:xfrm>
          <a:prstGeom prst="rect">
            <a:avLst/>
          </a:prstGeom>
        </p:spPr>
      </p:pic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C62D9421-17FE-493B-811F-0365A9B4092C}"/>
              </a:ext>
            </a:extLst>
          </p:cNvPr>
          <p:cNvGrpSpPr/>
          <p:nvPr/>
        </p:nvGrpSpPr>
        <p:grpSpPr>
          <a:xfrm>
            <a:off x="4377947" y="3696005"/>
            <a:ext cx="926051" cy="357437"/>
            <a:chOff x="7357686" y="1754328"/>
            <a:chExt cx="1246762" cy="481226"/>
          </a:xfrm>
        </p:grpSpPr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794271C0-9D2A-41A8-8701-A5166E476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7686" y="1754328"/>
              <a:ext cx="454674" cy="461460"/>
            </a:xfrm>
            <a:prstGeom prst="rect">
              <a:avLst/>
            </a:prstGeom>
          </p:spPr>
        </p:pic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4D4D6031-3EFA-4C70-93BD-E273BDED5A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54153" y="1787198"/>
              <a:ext cx="750295" cy="448356"/>
            </a:xfrm>
            <a:prstGeom prst="rect">
              <a:avLst/>
            </a:prstGeom>
          </p:spPr>
        </p:pic>
      </p:grp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D249FDED-B386-44A2-9739-0F437E1DEECD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9331" y="3642780"/>
            <a:ext cx="922250" cy="463889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EBDB6650-69AF-44C3-B61F-3EF5C4023B38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4451" y="4212565"/>
            <a:ext cx="1032015" cy="342422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D5B85E43-B6F0-437C-9ED8-2875E2856537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2791" y="4801435"/>
            <a:ext cx="956363" cy="196379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EF667506-9A67-460F-AE9E-8DE46BAF76D2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9519" y="2139324"/>
            <a:ext cx="1016198" cy="392359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E79E50C5-75DF-4F1F-83D8-CAADE885BAB5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003" y="4716869"/>
            <a:ext cx="968242" cy="355743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FF93C6C-CB65-4B43-BF28-E1276CB2EE29}"/>
              </a:ext>
            </a:extLst>
          </p:cNvPr>
          <p:cNvPicPr>
            <a:picLocks noChangeAspect="1"/>
          </p:cNvPicPr>
          <p:nvPr/>
        </p:nvPicPr>
        <p:blipFill rotWithShape="1"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2665" y="3641002"/>
            <a:ext cx="929416" cy="412440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35489C28-C3D5-4018-A8AD-722F81424D33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004" y="4279527"/>
            <a:ext cx="1015156" cy="200756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A0558947-B1A4-4092-8434-8D05137F52A8}"/>
              </a:ext>
            </a:extLst>
          </p:cNvPr>
          <p:cNvPicPr>
            <a:picLocks noChangeAspect="1"/>
          </p:cNvPicPr>
          <p:nvPr/>
        </p:nvPicPr>
        <p:blipFill rotWithShape="1"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6308" y="4164477"/>
            <a:ext cx="1121497" cy="444365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990CBB1F-7223-4586-ACB9-EC5D56E00379}"/>
              </a:ext>
            </a:extLst>
          </p:cNvPr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212" y="4775513"/>
            <a:ext cx="1067503" cy="247416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36608A8A-9534-420C-8F49-93661CD0BC4C}"/>
              </a:ext>
            </a:extLst>
          </p:cNvPr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712" y="1661909"/>
            <a:ext cx="784361" cy="324563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8C1ED49A-E97A-4712-9B72-779EFFB06E7D}"/>
              </a:ext>
            </a:extLst>
          </p:cNvPr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600" y="1649754"/>
            <a:ext cx="1151527" cy="345458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D49F08D-291C-4F05-8FE8-8406844F23FC}"/>
              </a:ext>
            </a:extLst>
          </p:cNvPr>
          <p:cNvPicPr>
            <a:picLocks noChangeAspect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4723" y="1578011"/>
            <a:ext cx="885965" cy="507347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E6028B9B-100A-4E06-BE7B-A194E31E0CD0}"/>
              </a:ext>
            </a:extLst>
          </p:cNvPr>
          <p:cNvPicPr>
            <a:picLocks noChangeAspect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428" y="2635223"/>
            <a:ext cx="1169161" cy="434486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4CEE28AC-B670-4F70-99F3-20E0042659D7}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1144" y="4811199"/>
            <a:ext cx="1108255" cy="165469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2C905A36-27D0-44B7-961B-9BBB8322E2EE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2008758" y="3704207"/>
            <a:ext cx="800421" cy="325493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FF78704E-B2D2-4DC2-9F40-4FD4B142CA71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746448" y="3674181"/>
            <a:ext cx="1028636" cy="410299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00C73FC2-91C2-4121-8F1D-FE5A32733A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62"/>
          <a:stretch/>
        </p:blipFill>
        <p:spPr>
          <a:xfrm>
            <a:off x="1954729" y="2092842"/>
            <a:ext cx="904531" cy="458789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5EA56A15-633B-4712-95DF-244966B3AE9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458" y="2009390"/>
            <a:ext cx="910075" cy="607054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4FC71E47-F8EC-4B59-80D3-F168CB646B7A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651767" y="1657134"/>
            <a:ext cx="732659" cy="324524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5F826F49-2E72-45EC-AB91-0EFF0B7E810C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6726096" y="1642985"/>
            <a:ext cx="1022787" cy="346512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C5BFEBA-822E-F3AC-AF44-2ADE7480F133}"/>
              </a:ext>
            </a:extLst>
          </p:cNvPr>
          <p:cNvSpPr txBox="1">
            <a:spLocks/>
          </p:cNvSpPr>
          <p:nvPr/>
        </p:nvSpPr>
        <p:spPr bwMode="auto">
          <a:xfrm>
            <a:off x="2520774" y="116633"/>
            <a:ext cx="77152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kern="0" dirty="0">
                <a:latin typeface="Arial" panose="020B0604020202020204" pitchFamily="34" charset="0"/>
                <a:cs typeface="Arial" panose="020B0604020202020204" pitchFamily="34" charset="0"/>
              </a:rPr>
              <a:t>Примеры внедрений </a:t>
            </a: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CAE Fidesys</a:t>
            </a:r>
            <a:endParaRPr lang="ru-RU" sz="3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6F48B-B917-26F9-C81B-A5E460AE3C80}"/>
              </a:ext>
            </a:extLst>
          </p:cNvPr>
          <p:cNvSpPr txBox="1"/>
          <p:nvPr/>
        </p:nvSpPr>
        <p:spPr>
          <a:xfrm>
            <a:off x="1959421" y="5329095"/>
            <a:ext cx="87713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CAE </a:t>
            </a:r>
            <a:r>
              <a:rPr lang="en-US" sz="1800" dirty="0" err="1"/>
              <a:t>Fidesys</a:t>
            </a:r>
            <a:r>
              <a:rPr lang="en-US" sz="1800" dirty="0"/>
              <a:t> </a:t>
            </a:r>
            <a:r>
              <a:rPr lang="ru-RU" sz="1800" dirty="0"/>
              <a:t>входит в реестр инновационной продукции ПАО Газпром и реестр отечественного ПО </a:t>
            </a:r>
            <a:r>
              <a:rPr lang="en-US" sz="1800" dirty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35309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132635F-1DA4-DD02-8D63-8342A2FAF2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2284" y="574354"/>
            <a:ext cx="11188854" cy="624277"/>
          </a:xfrm>
        </p:spPr>
        <p:txBody>
          <a:bodyPr anchor="ctr"/>
          <a:lstStyle/>
          <a:p>
            <a:r>
              <a:rPr lang="ru-RU" sz="2800" dirty="0">
                <a:solidFill>
                  <a:schemeClr val="tx2"/>
                </a:solidFill>
              </a:rPr>
              <a:t>СТРУКТУРА </a:t>
            </a:r>
            <a:r>
              <a:rPr lang="en-US" sz="2800" dirty="0">
                <a:solidFill>
                  <a:schemeClr val="tx2"/>
                </a:solidFill>
              </a:rPr>
              <a:t>CAE FIDESYS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21" name="Текст 27">
            <a:extLst>
              <a:ext uri="{FF2B5EF4-FFF2-40B4-BE49-F238E27FC236}">
                <a16:creationId xmlns:a16="http://schemas.microsoft.com/office/drawing/2014/main" id="{651C691F-0FCF-19CC-46B7-D62A6C383FA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9106" y="4751441"/>
            <a:ext cx="2885633" cy="1656154"/>
          </a:xfrm>
        </p:spPr>
        <p:txBody>
          <a:bodyPr>
            <a:normAutofit/>
          </a:bodyPr>
          <a:lstStyle/>
          <a:p>
            <a:pPr marL="271463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Доступность из любого браузера при наличии Интернета</a:t>
            </a:r>
          </a:p>
          <a:p>
            <a:pPr marL="271463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Вся работа с моделью и расчеты производятся в облаке</a:t>
            </a:r>
          </a:p>
          <a:p>
            <a:pPr marL="271463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Совместная многопользовательская онлайн работа  над задачей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9F717404-7E87-D69A-1CE0-A9D351AA5F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7718" y="2250054"/>
            <a:ext cx="2885633" cy="1406105"/>
          </a:xfrm>
        </p:spPr>
        <p:txBody>
          <a:bodyPr rIns="108000">
            <a:normAutofit/>
          </a:bodyPr>
          <a:lstStyle/>
          <a:p>
            <a:pPr marL="271463" indent="-1841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Линейные статические и динамические задачи прочности</a:t>
            </a:r>
          </a:p>
          <a:p>
            <a:pPr marL="271463" indent="-1841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Анализ собственных частот и форм колебаний</a:t>
            </a:r>
          </a:p>
          <a:p>
            <a:pPr marL="271463" indent="-1841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Анализ критических нагрузок и форм потери устойчивости</a:t>
            </a:r>
          </a:p>
        </p:txBody>
      </p:sp>
      <p:sp>
        <p:nvSpPr>
          <p:cNvPr id="23" name="Текст 23">
            <a:extLst>
              <a:ext uri="{FF2B5EF4-FFF2-40B4-BE49-F238E27FC236}">
                <a16:creationId xmlns:a16="http://schemas.microsoft.com/office/drawing/2014/main" id="{8B7CD6DE-DE40-C2DB-280C-FE54578A13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08993" y="2239021"/>
            <a:ext cx="3055094" cy="2979387"/>
          </a:xfrm>
        </p:spPr>
        <p:txBody>
          <a:bodyPr rIns="108000">
            <a:noAutofit/>
          </a:bodyPr>
          <a:lstStyle/>
          <a:p>
            <a:pPr marL="271463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Анализ прочности с учетом конечных деформаций и перемещений</a:t>
            </a:r>
          </a:p>
          <a:p>
            <a:pPr marL="271463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Нелинейный МКЭ-решатель</a:t>
            </a:r>
          </a:p>
          <a:p>
            <a:pPr marL="271463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Контактные задачи</a:t>
            </a:r>
          </a:p>
          <a:p>
            <a:pPr marL="271463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Физически нелинейные модели материалов (Мурнаган, </a:t>
            </a:r>
            <a:r>
              <a:rPr lang="ru-RU" sz="1200" dirty="0" err="1">
                <a:solidFill>
                  <a:schemeClr val="tx2"/>
                </a:solidFill>
              </a:rPr>
              <a:t>Муни</a:t>
            </a:r>
            <a:r>
              <a:rPr lang="ru-RU" sz="1200" dirty="0">
                <a:solidFill>
                  <a:schemeClr val="tx2"/>
                </a:solidFill>
              </a:rPr>
              <a:t>-Ривлин)</a:t>
            </a:r>
          </a:p>
          <a:p>
            <a:pPr marL="271463" indent="-171450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Упругопластичность</a:t>
            </a:r>
            <a:r>
              <a:rPr lang="ru-RU" sz="1200" dirty="0">
                <a:solidFill>
                  <a:schemeClr val="tx2"/>
                </a:solidFill>
              </a:rPr>
              <a:t> (Мизес, Друкер-</a:t>
            </a:r>
            <a:r>
              <a:rPr lang="ru-RU" sz="1200" dirty="0" err="1">
                <a:solidFill>
                  <a:schemeClr val="tx2"/>
                </a:solidFill>
              </a:rPr>
              <a:t>Прагер</a:t>
            </a:r>
            <a:r>
              <a:rPr lang="ru-RU" sz="1200" dirty="0">
                <a:solidFill>
                  <a:schemeClr val="tx2"/>
                </a:solidFill>
              </a:rPr>
              <a:t>)</a:t>
            </a:r>
          </a:p>
          <a:p>
            <a:pPr marL="271463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Термомеханический анализ упругих тел</a:t>
            </a:r>
          </a:p>
          <a:p>
            <a:pPr marL="271463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Расчет температурных полей (</a:t>
            </a:r>
            <a:r>
              <a:rPr lang="ru-RU" sz="1200" dirty="0" err="1">
                <a:solidFill>
                  <a:schemeClr val="tx2"/>
                </a:solidFill>
              </a:rPr>
              <a:t>стац</a:t>
            </a:r>
            <a:r>
              <a:rPr lang="ru-RU" sz="1200" dirty="0">
                <a:solidFill>
                  <a:schemeClr val="tx2"/>
                </a:solidFill>
              </a:rPr>
              <a:t>. и </a:t>
            </a:r>
            <a:r>
              <a:rPr lang="ru-RU" sz="1200" dirty="0" err="1">
                <a:solidFill>
                  <a:schemeClr val="tx2"/>
                </a:solidFill>
              </a:rPr>
              <a:t>нестац</a:t>
            </a:r>
            <a:r>
              <a:rPr lang="ru-RU" sz="1200" dirty="0">
                <a:solidFill>
                  <a:schemeClr val="tx2"/>
                </a:solidFill>
              </a:rPr>
              <a:t>. теплопроводность)</a:t>
            </a:r>
          </a:p>
        </p:txBody>
      </p:sp>
      <p:sp>
        <p:nvSpPr>
          <p:cNvPr id="24" name="Текст 22">
            <a:extLst>
              <a:ext uri="{FF2B5EF4-FFF2-40B4-BE49-F238E27FC236}">
                <a16:creationId xmlns:a16="http://schemas.microsoft.com/office/drawing/2014/main" id="{68B31919-E303-961F-031E-A61E2187C2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3147" y="1495346"/>
            <a:ext cx="2885633" cy="480071"/>
          </a:xfrm>
        </p:spPr>
        <p:txBody>
          <a:bodyPr anchor="ctr"/>
          <a:lstStyle/>
          <a:p>
            <a:pPr marL="87313"/>
            <a:r>
              <a:rPr lang="en-US" sz="1800" dirty="0" err="1">
                <a:latin typeface="FreeSetC" panose="00000500000000000000" pitchFamily="50" charset="0"/>
              </a:rPr>
              <a:t>Fidesys</a:t>
            </a:r>
            <a:r>
              <a:rPr lang="en-US" sz="1800" dirty="0">
                <a:latin typeface="FreeSetC" panose="00000500000000000000" pitchFamily="50" charset="0"/>
              </a:rPr>
              <a:t> Standard</a:t>
            </a:r>
            <a:endParaRPr lang="ru-RU" sz="1800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CACB99AC-78D6-CD13-71D9-A05F658B18A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13564" y="1484313"/>
            <a:ext cx="3055094" cy="480071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/>
          <a:p>
            <a:pPr marL="87313"/>
            <a:r>
              <a:rPr lang="en-US" sz="1800" dirty="0" err="1">
                <a:latin typeface="FreeSetC" panose="00000500000000000000" pitchFamily="50" charset="0"/>
              </a:rPr>
              <a:t>Fidesys</a:t>
            </a:r>
            <a:r>
              <a:rPr lang="en-US" sz="1800" dirty="0">
                <a:latin typeface="FreeSetC" panose="00000500000000000000" pitchFamily="50" charset="0"/>
              </a:rPr>
              <a:t> Professional</a:t>
            </a:r>
            <a:endParaRPr lang="ru-RU" sz="1800" dirty="0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A79B3E66-CEFF-C81B-7453-10153C3B4A4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651003" y="2280739"/>
            <a:ext cx="4998336" cy="1127432"/>
          </a:xfrm>
        </p:spPr>
        <p:txBody>
          <a:bodyPr>
            <a:noAutofit/>
          </a:bodyPr>
          <a:lstStyle/>
          <a:p>
            <a:pPr marL="271463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Нестационарные задачи с быстропротекающими процессами</a:t>
            </a:r>
          </a:p>
          <a:p>
            <a:pPr marL="271463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Моделирование неразрушающего контроля</a:t>
            </a:r>
          </a:p>
          <a:p>
            <a:pPr marL="271463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Распространение упругих колебаний в твердых телах</a:t>
            </a:r>
          </a:p>
          <a:p>
            <a:pPr marL="271463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Высокоточное описание волновых процессов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E7B907B0-D6CE-ED17-F288-FCDEB47E65D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650891" y="1496178"/>
            <a:ext cx="4993261" cy="486177"/>
          </a:xfrm>
          <a:solidFill>
            <a:srgbClr val="48C09D"/>
          </a:solidFill>
        </p:spPr>
        <p:txBody>
          <a:bodyPr anchor="ctr">
            <a:normAutofit/>
          </a:bodyPr>
          <a:lstStyle/>
          <a:p>
            <a:pPr marL="87313"/>
            <a:r>
              <a:rPr lang="en-US" sz="1700" dirty="0" err="1">
                <a:latin typeface="FreeSetC" panose="00000500000000000000" pitchFamily="50" charset="0"/>
              </a:rPr>
              <a:t>Fidesys</a:t>
            </a:r>
            <a:r>
              <a:rPr lang="ru-RU" sz="1700" dirty="0"/>
              <a:t> </a:t>
            </a:r>
            <a:r>
              <a:rPr lang="en-US" sz="1700" dirty="0">
                <a:latin typeface="FreeSetC" panose="00000500000000000000" pitchFamily="50" charset="0"/>
              </a:rPr>
              <a:t>Dynamics</a:t>
            </a:r>
            <a:endParaRPr lang="ru-RU" sz="1700" dirty="0"/>
          </a:p>
        </p:txBody>
      </p:sp>
      <p:sp>
        <p:nvSpPr>
          <p:cNvPr id="28" name="Текст 28">
            <a:extLst>
              <a:ext uri="{FF2B5EF4-FFF2-40B4-BE49-F238E27FC236}">
                <a16:creationId xmlns:a16="http://schemas.microsoft.com/office/drawing/2014/main" id="{1A860DA7-894A-96C4-AE44-2C963380859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50861" y="4095700"/>
            <a:ext cx="2885633" cy="384424"/>
          </a:xfrm>
        </p:spPr>
        <p:txBody>
          <a:bodyPr anchor="ctr">
            <a:normAutofit/>
          </a:bodyPr>
          <a:lstStyle/>
          <a:p>
            <a:pPr marL="87313"/>
            <a:r>
              <a:rPr lang="en-US" sz="1800" dirty="0" err="1">
                <a:latin typeface="FreeSetC" panose="00000500000000000000" pitchFamily="50" charset="0"/>
              </a:rPr>
              <a:t>Fidesys</a:t>
            </a:r>
            <a:r>
              <a:rPr lang="en-US" sz="1800" dirty="0">
                <a:latin typeface="FreeSetC" panose="00000500000000000000" pitchFamily="50" charset="0"/>
              </a:rPr>
              <a:t> Online</a:t>
            </a:r>
            <a:endParaRPr lang="ru-RU" sz="1800" dirty="0"/>
          </a:p>
        </p:txBody>
      </p:sp>
      <p:sp>
        <p:nvSpPr>
          <p:cNvPr id="29" name="Текст 29">
            <a:extLst>
              <a:ext uri="{FF2B5EF4-FFF2-40B4-BE49-F238E27FC236}">
                <a16:creationId xmlns:a16="http://schemas.microsoft.com/office/drawing/2014/main" id="{1BBBD756-F6EE-8422-7BC5-626BE2A4C39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6686" y="1981507"/>
            <a:ext cx="2885633" cy="265227"/>
          </a:xfrm>
        </p:spPr>
        <p:txBody>
          <a:bodyPr>
            <a:noAutofit/>
          </a:bodyPr>
          <a:lstStyle/>
          <a:p>
            <a:pPr marL="174625" indent="-87313"/>
            <a:r>
              <a:rPr lang="ru-RU" sz="1200" dirty="0">
                <a:solidFill>
                  <a:srgbClr val="185CAC"/>
                </a:solidFill>
              </a:rPr>
              <a:t>Базовая версия</a:t>
            </a:r>
          </a:p>
        </p:txBody>
      </p:sp>
      <p:sp>
        <p:nvSpPr>
          <p:cNvPr id="30" name="Текст 30">
            <a:extLst>
              <a:ext uri="{FF2B5EF4-FFF2-40B4-BE49-F238E27FC236}">
                <a16:creationId xmlns:a16="http://schemas.microsoft.com/office/drawing/2014/main" id="{FD5A3473-9357-47FE-94E3-276E7EA4669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510025" y="1970474"/>
            <a:ext cx="3055094" cy="265227"/>
          </a:xfrm>
        </p:spPr>
        <p:txBody>
          <a:bodyPr>
            <a:noAutofit/>
          </a:bodyPr>
          <a:lstStyle/>
          <a:p>
            <a:pPr marL="87313"/>
            <a:r>
              <a:rPr lang="ru-RU" sz="1200" dirty="0">
                <a:solidFill>
                  <a:srgbClr val="185CAC"/>
                </a:solidFill>
              </a:rPr>
              <a:t>Нелинейные задачи</a:t>
            </a:r>
          </a:p>
        </p:txBody>
      </p:sp>
      <p:sp>
        <p:nvSpPr>
          <p:cNvPr id="31" name="Текст 31">
            <a:extLst>
              <a:ext uri="{FF2B5EF4-FFF2-40B4-BE49-F238E27FC236}">
                <a16:creationId xmlns:a16="http://schemas.microsoft.com/office/drawing/2014/main" id="{C72B5284-614E-2E53-86D6-836C3104602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650891" y="1989624"/>
            <a:ext cx="4993261" cy="38735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87313"/>
            <a:r>
              <a:rPr lang="ru-RU" sz="1200" dirty="0">
                <a:solidFill>
                  <a:srgbClr val="185CAC"/>
                </a:solidFill>
              </a:rPr>
              <a:t>Метод спектральных элементов.</a:t>
            </a:r>
          </a:p>
          <a:p>
            <a:pPr marL="87313"/>
            <a:r>
              <a:rPr lang="ru-RU" sz="1200" dirty="0">
                <a:solidFill>
                  <a:srgbClr val="185CAC"/>
                </a:solidFill>
              </a:rPr>
              <a:t>Нестационарные задачи с высокой точностью</a:t>
            </a:r>
          </a:p>
        </p:txBody>
      </p:sp>
      <p:sp>
        <p:nvSpPr>
          <p:cNvPr id="32" name="Текст 32">
            <a:extLst>
              <a:ext uri="{FF2B5EF4-FFF2-40B4-BE49-F238E27FC236}">
                <a16:creationId xmlns:a16="http://schemas.microsoft.com/office/drawing/2014/main" id="{058DD0BB-AD57-87D9-79D7-17E82B3870E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50442" y="4486213"/>
            <a:ext cx="2885633" cy="265227"/>
          </a:xfrm>
        </p:spPr>
        <p:txBody>
          <a:bodyPr>
            <a:noAutofit/>
          </a:bodyPr>
          <a:lstStyle/>
          <a:p>
            <a:pPr marL="87313"/>
            <a:r>
              <a:rPr lang="ru-RU" sz="1200" dirty="0">
                <a:solidFill>
                  <a:srgbClr val="185CAC"/>
                </a:solidFill>
              </a:rPr>
              <a:t>Расчеты в облаке</a:t>
            </a:r>
          </a:p>
        </p:txBody>
      </p:sp>
      <p:sp>
        <p:nvSpPr>
          <p:cNvPr id="33" name="Текст 25">
            <a:extLst>
              <a:ext uri="{FF2B5EF4-FFF2-40B4-BE49-F238E27FC236}">
                <a16:creationId xmlns:a16="http://schemas.microsoft.com/office/drawing/2014/main" id="{71CDF70D-F7A3-8F18-F1DF-D1CC0B277509}"/>
              </a:ext>
            </a:extLst>
          </p:cNvPr>
          <p:cNvSpPr txBox="1">
            <a:spLocks/>
          </p:cNvSpPr>
          <p:nvPr/>
        </p:nvSpPr>
        <p:spPr>
          <a:xfrm>
            <a:off x="6650891" y="5513978"/>
            <a:ext cx="4993261" cy="912534"/>
          </a:xfrm>
          <a:prstGeom prst="rect">
            <a:avLst/>
          </a:prstGeo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18000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Расчет эффективных свойств композитов</a:t>
            </a:r>
          </a:p>
          <a:p>
            <a:pPr marL="271463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Расчет пористых материалов при малых и конечных деформациях</a:t>
            </a:r>
          </a:p>
          <a:p>
            <a:pPr marL="271463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Определение упругих свойств </a:t>
            </a:r>
            <a:r>
              <a:rPr lang="ru-RU" sz="1200" dirty="0" err="1">
                <a:solidFill>
                  <a:schemeClr val="tx2"/>
                </a:solidFill>
              </a:rPr>
              <a:t>монослоя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17973689-5554-CA0E-9965-11F67D600431}"/>
              </a:ext>
            </a:extLst>
          </p:cNvPr>
          <p:cNvSpPr txBox="1">
            <a:spLocks/>
          </p:cNvSpPr>
          <p:nvPr/>
        </p:nvSpPr>
        <p:spPr>
          <a:xfrm>
            <a:off x="6650891" y="4852714"/>
            <a:ext cx="4993261" cy="456407"/>
          </a:xfrm>
          <a:prstGeom prst="rect">
            <a:avLst/>
          </a:prstGeom>
          <a:solidFill>
            <a:srgbClr val="48C09D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3"/>
            <a:r>
              <a:rPr lang="en-US" sz="1800" dirty="0" err="1">
                <a:latin typeface="FreeSetC" panose="00000500000000000000" pitchFamily="50" charset="0"/>
              </a:rPr>
              <a:t>Fidesys</a:t>
            </a:r>
            <a:r>
              <a:rPr lang="en-US" sz="1800" dirty="0">
                <a:latin typeface="FreeSetC" panose="00000500000000000000" pitchFamily="50" charset="0"/>
              </a:rPr>
              <a:t> Composite</a:t>
            </a:r>
            <a:endParaRPr lang="ru-RU" sz="1800" dirty="0">
              <a:latin typeface="FreeSetC" panose="00000500000000000000" pitchFamily="50" charset="0"/>
            </a:endParaRPr>
          </a:p>
        </p:txBody>
      </p:sp>
      <p:sp>
        <p:nvSpPr>
          <p:cNvPr id="35" name="Текст 31">
            <a:extLst>
              <a:ext uri="{FF2B5EF4-FFF2-40B4-BE49-F238E27FC236}">
                <a16:creationId xmlns:a16="http://schemas.microsoft.com/office/drawing/2014/main" id="{9A4B564B-E4A1-1D34-0700-FB23711A8BE4}"/>
              </a:ext>
            </a:extLst>
          </p:cNvPr>
          <p:cNvSpPr txBox="1">
            <a:spLocks/>
          </p:cNvSpPr>
          <p:nvPr/>
        </p:nvSpPr>
        <p:spPr>
          <a:xfrm>
            <a:off x="6650891" y="5325016"/>
            <a:ext cx="4993261" cy="2420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3"/>
            <a:r>
              <a:rPr lang="ru-RU" sz="1200" dirty="0">
                <a:solidFill>
                  <a:srgbClr val="185CAC"/>
                </a:solidFill>
              </a:rPr>
              <a:t>Оценка эффективных свойств композитов</a:t>
            </a:r>
          </a:p>
        </p:txBody>
      </p:sp>
      <p:sp>
        <p:nvSpPr>
          <p:cNvPr id="36" name="Текст 25">
            <a:extLst>
              <a:ext uri="{FF2B5EF4-FFF2-40B4-BE49-F238E27FC236}">
                <a16:creationId xmlns:a16="http://schemas.microsoft.com/office/drawing/2014/main" id="{CC44879A-964D-071E-FF07-290AA44A800D}"/>
              </a:ext>
            </a:extLst>
          </p:cNvPr>
          <p:cNvSpPr txBox="1">
            <a:spLocks/>
          </p:cNvSpPr>
          <p:nvPr/>
        </p:nvSpPr>
        <p:spPr>
          <a:xfrm>
            <a:off x="6651171" y="3984667"/>
            <a:ext cx="5006061" cy="912534"/>
          </a:xfrm>
          <a:prstGeom prst="rect">
            <a:avLst/>
          </a:prstGeo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18000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Распараллеливание всех основных этапов решения задачи</a:t>
            </a:r>
          </a:p>
          <a:p>
            <a:pPr marL="271463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Ускорение расчетов и сокращение времени анализа</a:t>
            </a:r>
          </a:p>
          <a:p>
            <a:pPr marL="271463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Технологии </a:t>
            </a:r>
            <a:r>
              <a:rPr lang="en-US" sz="1200" dirty="0" err="1">
                <a:solidFill>
                  <a:schemeClr val="tx2"/>
                </a:solidFill>
                <a:latin typeface="FreeSetC" panose="00000500000000000000" pitchFamily="50" charset="0"/>
              </a:rPr>
              <a:t>OpenMP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37" name="Текст 26">
            <a:extLst>
              <a:ext uri="{FF2B5EF4-FFF2-40B4-BE49-F238E27FC236}">
                <a16:creationId xmlns:a16="http://schemas.microsoft.com/office/drawing/2014/main" id="{6710AFC7-0724-B995-D520-D561E63E37DF}"/>
              </a:ext>
            </a:extLst>
          </p:cNvPr>
          <p:cNvSpPr txBox="1">
            <a:spLocks/>
          </p:cNvSpPr>
          <p:nvPr/>
        </p:nvSpPr>
        <p:spPr>
          <a:xfrm>
            <a:off x="6650826" y="3363684"/>
            <a:ext cx="4990311" cy="453592"/>
          </a:xfrm>
          <a:prstGeom prst="rect">
            <a:avLst/>
          </a:prstGeom>
          <a:solidFill>
            <a:srgbClr val="48C09D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3"/>
            <a:r>
              <a:rPr lang="en-US" sz="1800" dirty="0" err="1">
                <a:latin typeface="FreeSetC" panose="00000500000000000000" pitchFamily="50" charset="0"/>
              </a:rPr>
              <a:t>Fidesys</a:t>
            </a:r>
            <a:r>
              <a:rPr lang="en-US" sz="1800" dirty="0">
                <a:latin typeface="FreeSetC" panose="00000500000000000000" pitchFamily="50" charset="0"/>
              </a:rPr>
              <a:t> HPC</a:t>
            </a:r>
            <a:endParaRPr lang="ru-RU" sz="1800" dirty="0"/>
          </a:p>
        </p:txBody>
      </p:sp>
      <p:sp>
        <p:nvSpPr>
          <p:cNvPr id="38" name="Текст 31">
            <a:extLst>
              <a:ext uri="{FF2B5EF4-FFF2-40B4-BE49-F238E27FC236}">
                <a16:creationId xmlns:a16="http://schemas.microsoft.com/office/drawing/2014/main" id="{0DAAA904-4399-410A-4FAE-8E5547655D8F}"/>
              </a:ext>
            </a:extLst>
          </p:cNvPr>
          <p:cNvSpPr txBox="1">
            <a:spLocks/>
          </p:cNvSpPr>
          <p:nvPr/>
        </p:nvSpPr>
        <p:spPr>
          <a:xfrm>
            <a:off x="6651171" y="3824545"/>
            <a:ext cx="5006061" cy="256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3"/>
            <a:r>
              <a:rPr lang="ru-RU" sz="1200" dirty="0">
                <a:solidFill>
                  <a:srgbClr val="185CAC"/>
                </a:solidFill>
              </a:rPr>
              <a:t>Ускорение расчетов (распараллеливание вычислительных процессов)</a:t>
            </a:r>
          </a:p>
        </p:txBody>
      </p:sp>
    </p:spTree>
    <p:extLst>
      <p:ext uri="{BB962C8B-B14F-4D97-AF65-F5344CB8AC3E}">
        <p14:creationId xmlns:p14="http://schemas.microsoft.com/office/powerpoint/2010/main" val="538311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"/>
          <p:cNvSpPr txBox="1">
            <a:spLocks noGrp="1"/>
          </p:cNvSpPr>
          <p:nvPr>
            <p:ph type="body" idx="1"/>
          </p:nvPr>
        </p:nvSpPr>
        <p:spPr>
          <a:xfrm>
            <a:off x="550863" y="800100"/>
            <a:ext cx="7823649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69"/>
              </a:buClr>
              <a:buSzPts val="2800"/>
              <a:buNone/>
            </a:pPr>
            <a:r>
              <a:rPr lang="de-DE" b="0" i="0">
                <a:solidFill>
                  <a:srgbClr val="002A69"/>
                </a:solidFill>
              </a:rPr>
              <a:t>Поддержка импорта геометрии из сторонних CAD пакетов и моделей из других CAE пакетов</a:t>
            </a:r>
            <a:endParaRPr>
              <a:solidFill>
                <a:srgbClr val="002A69"/>
              </a:solidFill>
            </a:endParaRPr>
          </a:p>
        </p:txBody>
      </p:sp>
      <p:sp>
        <p:nvSpPr>
          <p:cNvPr id="617" name="Google Shape;617;p2"/>
          <p:cNvSpPr txBox="1">
            <a:spLocks noGrp="1"/>
          </p:cNvSpPr>
          <p:nvPr>
            <p:ph type="body" idx="5"/>
          </p:nvPr>
        </p:nvSpPr>
        <p:spPr>
          <a:xfrm>
            <a:off x="688879" y="2802376"/>
            <a:ext cx="1789224" cy="2746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b="1" i="0">
                <a:solidFill>
                  <a:srgbClr val="262F35"/>
                </a:solidFill>
              </a:rPr>
              <a:t>ACIS </a:t>
            </a:r>
            <a:r>
              <a:rPr lang="de-DE" b="0" i="0">
                <a:solidFill>
                  <a:srgbClr val="262F35"/>
                </a:solidFill>
              </a:rPr>
              <a:t>(*.sat, *.sab)</a:t>
            </a:r>
            <a:endParaRPr b="0" i="0">
              <a:solidFill>
                <a:srgbClr val="262F35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b="1" i="0">
                <a:solidFill>
                  <a:srgbClr val="262F35"/>
                </a:solidFill>
              </a:rPr>
              <a:t>IGES</a:t>
            </a:r>
            <a:r>
              <a:rPr lang="de-DE" b="0" i="0">
                <a:solidFill>
                  <a:srgbClr val="262F35"/>
                </a:solidFill>
              </a:rPr>
              <a:t> (*.igs, *.iges)</a:t>
            </a:r>
            <a:endParaRPr b="0" i="0">
              <a:solidFill>
                <a:srgbClr val="262F35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b="1" i="0">
                <a:solidFill>
                  <a:srgbClr val="262F35"/>
                </a:solidFill>
              </a:rPr>
              <a:t>STEP</a:t>
            </a:r>
            <a:r>
              <a:rPr lang="de-DE" b="0" i="0">
                <a:solidFill>
                  <a:srgbClr val="262F35"/>
                </a:solidFill>
              </a:rPr>
              <a:t> (*.stp, *.step) </a:t>
            </a:r>
            <a:endParaRPr b="0" i="0">
              <a:solidFill>
                <a:srgbClr val="262F35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b="1" i="0">
                <a:solidFill>
                  <a:srgbClr val="262F35"/>
                </a:solidFill>
              </a:rPr>
              <a:t>Facets</a:t>
            </a:r>
            <a:r>
              <a:rPr lang="de-DE" b="0" i="0">
                <a:solidFill>
                  <a:srgbClr val="262F35"/>
                </a:solidFill>
              </a:rPr>
              <a:t> (*.fac)</a:t>
            </a:r>
            <a:endParaRPr b="0" i="0">
              <a:solidFill>
                <a:srgbClr val="262F35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b="1" i="0">
                <a:solidFill>
                  <a:srgbClr val="262F35"/>
                </a:solidFill>
              </a:rPr>
              <a:t>AVS</a:t>
            </a:r>
            <a:r>
              <a:rPr lang="de-DE" b="0" i="0">
                <a:solidFill>
                  <a:srgbClr val="262F35"/>
                </a:solidFill>
              </a:rPr>
              <a:t> (*.avs)</a:t>
            </a:r>
            <a:endParaRPr b="0" i="0">
              <a:solidFill>
                <a:srgbClr val="262F35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400" b="1" i="0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STL Files </a:t>
            </a:r>
            <a:r>
              <a:rPr lang="de-DE" sz="1400" b="0" i="0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(*.stl)</a:t>
            </a:r>
            <a:endParaRPr sz="1400" b="0" i="0">
              <a:solidFill>
                <a:srgbClr val="262F35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400" b="1" i="0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JT</a:t>
            </a:r>
            <a:r>
              <a:rPr lang="de-DE" sz="1400" b="0" i="0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 (*.jt)</a:t>
            </a:r>
            <a:endParaRPr sz="1400" b="0" i="0">
              <a:solidFill>
                <a:srgbClr val="262F35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sz="1400" b="1" i="0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VTK</a:t>
            </a:r>
            <a:r>
              <a:rPr lang="de-DE" sz="1400" b="0" i="0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 (*.vtu)</a:t>
            </a:r>
            <a:endParaRPr sz="1400" b="0" i="0">
              <a:solidFill>
                <a:srgbClr val="262F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18" name="Google Shape;618;p2"/>
          <p:cNvSpPr txBox="1"/>
          <p:nvPr/>
        </p:nvSpPr>
        <p:spPr>
          <a:xfrm>
            <a:off x="688879" y="2029638"/>
            <a:ext cx="6208189" cy="55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Препроцессор поддерживает большое число форматов импорта геометрии и моделей (для 5.0)</a:t>
            </a:r>
            <a:endParaRPr/>
          </a:p>
        </p:txBody>
      </p:sp>
      <p:sp>
        <p:nvSpPr>
          <p:cNvPr id="619" name="Google Shape;619;p2"/>
          <p:cNvSpPr txBox="1"/>
          <p:nvPr/>
        </p:nvSpPr>
        <p:spPr>
          <a:xfrm>
            <a:off x="2478103" y="2582676"/>
            <a:ext cx="1807803" cy="2966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Ideas</a:t>
            </a:r>
            <a:r>
              <a:rPr lang="de-DE" sz="1400" b="0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 (*.unv)</a:t>
            </a:r>
            <a:endParaRPr sz="1400" b="0" i="0" u="none" strike="noStrike" cap="none">
              <a:solidFill>
                <a:srgbClr val="262F35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Abaqus</a:t>
            </a:r>
            <a:r>
              <a:rPr lang="de-DE" sz="1400" b="0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 (*.inp) </a:t>
            </a:r>
            <a:endParaRPr sz="1400" b="0" i="0" u="none" strike="noStrike" cap="none">
              <a:solidFill>
                <a:srgbClr val="262F35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Fluent</a:t>
            </a:r>
            <a:r>
              <a:rPr lang="de-DE" sz="1400" b="0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 (*.msh) </a:t>
            </a:r>
            <a:endParaRPr sz="1400" b="0" i="0" u="none" strike="noStrike" cap="none">
              <a:solidFill>
                <a:srgbClr val="262F35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Nastran</a:t>
            </a:r>
            <a:r>
              <a:rPr lang="de-DE" sz="1400" b="0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 (*.bdf) </a:t>
            </a:r>
            <a:endParaRPr sz="1400" b="0" i="0" u="none" strike="noStrike" cap="none">
              <a:solidFill>
                <a:srgbClr val="262F35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LS-Dyna</a:t>
            </a:r>
            <a:r>
              <a:rPr lang="de-DE" sz="1400" b="0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 (*.k*) </a:t>
            </a:r>
            <a:endParaRPr sz="1400" b="0" i="0" u="none" strike="noStrike" cap="none">
              <a:solidFill>
                <a:srgbClr val="262F35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Ansys</a:t>
            </a:r>
            <a:r>
              <a:rPr lang="de-DE" sz="1400" b="0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 (*.cdb) </a:t>
            </a:r>
            <a:endParaRPr sz="1400" b="0" i="0" u="none" strike="noStrike" cap="none">
              <a:solidFill>
                <a:srgbClr val="262F35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Additive</a:t>
            </a:r>
            <a:r>
              <a:rPr lang="de-DE" sz="1400" b="0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 (*.cli)</a:t>
            </a:r>
            <a:endParaRPr sz="1400" b="0" i="0" u="none" strike="noStrike" cap="none">
              <a:solidFill>
                <a:srgbClr val="262F35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AzoreCFD</a:t>
            </a:r>
            <a:r>
              <a:rPr lang="de-DE" sz="1400" b="0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 (*.azmsh)</a:t>
            </a:r>
            <a:endParaRPr sz="1400" b="0" i="0" u="none" strike="noStrike" cap="none">
              <a:solidFill>
                <a:srgbClr val="262F35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Pro/E </a:t>
            </a:r>
            <a:r>
              <a:rPr lang="de-DE" sz="1400" b="0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(*.prt, *.asm)</a:t>
            </a:r>
            <a:r>
              <a:rPr lang="de-DE" sz="1400" b="1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endParaRPr sz="1400" b="0" i="0" u="none" strike="noStrike" cap="none">
              <a:solidFill>
                <a:srgbClr val="262F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20" name="Google Shape;620;p2"/>
          <p:cNvSpPr txBox="1"/>
          <p:nvPr/>
        </p:nvSpPr>
        <p:spPr>
          <a:xfrm>
            <a:off x="4334019" y="2582676"/>
            <a:ext cx="2919913" cy="2966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CATIA v4 </a:t>
            </a:r>
            <a:r>
              <a:rPr lang="de-DE" sz="1400" b="0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(*.model)</a:t>
            </a:r>
            <a:endParaRPr sz="1400" b="0" i="0" u="none" strike="noStrike" cap="none">
              <a:solidFill>
                <a:srgbClr val="262F35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Parasolid</a:t>
            </a:r>
            <a:r>
              <a:rPr lang="de-DE" sz="1400" b="0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 (*.x_t, *.x_b) </a:t>
            </a:r>
            <a:endParaRPr sz="1400" b="0" i="0" u="none" strike="noStrike" cap="none">
              <a:solidFill>
                <a:srgbClr val="262F35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Stanford Polygon </a:t>
            </a:r>
            <a:r>
              <a:rPr lang="de-DE" sz="1400" b="0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(*.ply) </a:t>
            </a:r>
            <a:endParaRPr sz="1400" b="0" i="0" u="none" strike="noStrike" cap="none">
              <a:solidFill>
                <a:srgbClr val="262F35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CATIA</a:t>
            </a:r>
            <a:r>
              <a:rPr lang="de-DE" sz="1400" b="0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 (*.CATPart, *.CATProduct)</a:t>
            </a:r>
            <a:endParaRPr sz="1400" b="0" i="0" u="none" strike="noStrike" cap="none">
              <a:solidFill>
                <a:srgbClr val="262F35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SolidWorks</a:t>
            </a:r>
            <a:r>
              <a:rPr lang="de-DE" sz="1400" b="0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 (*.sldprt, *.sldasm)</a:t>
            </a:r>
            <a:endParaRPr sz="1400" b="0" i="0" u="none" strike="noStrike" cap="none">
              <a:solidFill>
                <a:srgbClr val="262F35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GAMBIT Real Geometry </a:t>
            </a:r>
            <a:r>
              <a:rPr lang="de-DE" sz="1400" b="0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(*.dbs)   </a:t>
            </a:r>
            <a:endParaRPr sz="1400" b="0" i="0" u="none" strike="noStrike" cap="none">
              <a:solidFill>
                <a:srgbClr val="262F35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Wavefront Object </a:t>
            </a:r>
            <a:r>
              <a:rPr lang="de-DE" sz="1400" b="0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(*.obj) </a:t>
            </a:r>
            <a:endParaRPr sz="1400" b="0" i="0" u="none" strike="noStrike" cap="none">
              <a:solidFill>
                <a:srgbClr val="262F35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Patran</a:t>
            </a:r>
            <a:r>
              <a:rPr lang="de-DE" sz="1400" b="0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 (*.pat, *.neu, *.out) </a:t>
            </a:r>
            <a:r>
              <a:rPr lang="de-DE" sz="1400" b="1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Genesis/Exodus </a:t>
            </a:r>
            <a:r>
              <a:rPr lang="de-DE" sz="1400" b="0" i="0" u="none" strike="noStrike" cap="none">
                <a:solidFill>
                  <a:srgbClr val="262F35"/>
                </a:solidFill>
                <a:latin typeface="PT Sans"/>
                <a:ea typeface="PT Sans"/>
                <a:cs typeface="PT Sans"/>
                <a:sym typeface="PT Sans"/>
              </a:rPr>
              <a:t>(*.g, *.gen, *.e, *.exo)</a:t>
            </a:r>
            <a:endParaRPr sz="1400" b="0" i="0" u="none" strike="noStrike" cap="none">
              <a:solidFill>
                <a:srgbClr val="262F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621" name="Google Shape;621;p2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7406326" y="1824049"/>
            <a:ext cx="4234825" cy="4310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1CADDAD-4334-F545-BC46-D5AEAE16A0D1}"/>
              </a:ext>
            </a:extLst>
          </p:cNvPr>
          <p:cNvSpPr/>
          <p:nvPr/>
        </p:nvSpPr>
        <p:spPr>
          <a:xfrm>
            <a:off x="5434948" y="1639850"/>
            <a:ext cx="49095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>
                <a:latin typeface="Arial" pitchFamily="34" charset="0"/>
              </a:rPr>
              <a:t>Разработка пакета по стандартам </a:t>
            </a:r>
            <a:r>
              <a:rPr lang="en-US" dirty="0">
                <a:latin typeface="Arial" pitchFamily="34" charset="0"/>
              </a:rPr>
              <a:t>NAFEMS</a:t>
            </a:r>
            <a:r>
              <a:rPr lang="ru-RU" dirty="0">
                <a:latin typeface="Arial" pitchFamily="34" charset="0"/>
              </a:rPr>
              <a:t> </a:t>
            </a:r>
          </a:p>
          <a:p>
            <a:pPr>
              <a:lnSpc>
                <a:spcPts val="1800"/>
              </a:lnSpc>
            </a:pPr>
            <a:r>
              <a:rPr lang="ru-RU" dirty="0">
                <a:latin typeface="Arial" pitchFamily="34" charset="0"/>
              </a:rPr>
              <a:t>обеспечивает надежное тестирование и точность расчетов</a:t>
            </a:r>
          </a:p>
          <a:p>
            <a:pPr>
              <a:lnSpc>
                <a:spcPts val="1800"/>
              </a:lnSpc>
            </a:pPr>
            <a:endParaRPr lang="ru-RU" dirty="0">
              <a:latin typeface="Arial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EA294EF-B49F-BC4D-ADF2-D980AF4FE90E}"/>
              </a:ext>
            </a:extLst>
          </p:cNvPr>
          <p:cNvSpPr/>
          <p:nvPr/>
        </p:nvSpPr>
        <p:spPr>
          <a:xfrm>
            <a:off x="1775520" y="6165304"/>
            <a:ext cx="128432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rgbClr val="37B18C"/>
                </a:solidFill>
                <a:latin typeface="Arial" pitchFamily="34" charset="0"/>
              </a:rPr>
              <a:t>О ПАКЕТЕ </a:t>
            </a:r>
            <a:r>
              <a:rPr lang="en-US" sz="900" dirty="0">
                <a:latin typeface="Arial" pitchFamily="34" charset="0"/>
              </a:rPr>
              <a:t>FIDESYS</a:t>
            </a:r>
            <a:endParaRPr lang="ru-RU" sz="900" dirty="0"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91438" y="357389"/>
            <a:ext cx="5256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itchFamily="34" charset="0"/>
              </a:rPr>
              <a:t>ПРОГРАММНЫЙ КОМПЛЕКС </a:t>
            </a:r>
            <a:r>
              <a:rPr lang="en-US" dirty="0">
                <a:latin typeface="Arial" pitchFamily="34" charset="0"/>
              </a:rPr>
              <a:t>CAE FIDESYS</a:t>
            </a:r>
            <a:endParaRPr lang="ru-RU" dirty="0"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49992" y="3293494"/>
            <a:ext cx="3130119" cy="638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i="1" dirty="0">
                <a:latin typeface="Arial" pitchFamily="34" charset="0"/>
              </a:rPr>
              <a:t>Интерфейс препроцессора </a:t>
            </a:r>
            <a:r>
              <a:rPr lang="en-US" i="1" dirty="0">
                <a:latin typeface="Arial" pitchFamily="34" charset="0"/>
              </a:rPr>
              <a:t>CAE Fidesys</a:t>
            </a:r>
            <a:endParaRPr lang="ru-RU" i="1" dirty="0">
              <a:latin typeface="Arial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038" y="3093145"/>
            <a:ext cx="875393" cy="3285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26" y="1654058"/>
            <a:ext cx="949192" cy="2499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3F1BD3-C5BE-5F48-8FCF-9E4C9A5AD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441" y="3648858"/>
            <a:ext cx="3449567" cy="19403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84FAC1-E758-DD48-8A35-CA169414C9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441" y="1349344"/>
            <a:ext cx="3449566" cy="194038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667140B-7468-114D-B738-E74EAD815CF4}"/>
              </a:ext>
            </a:extLst>
          </p:cNvPr>
          <p:cNvSpPr/>
          <p:nvPr/>
        </p:nvSpPr>
        <p:spPr>
          <a:xfrm>
            <a:off x="1855250" y="5661248"/>
            <a:ext cx="3449567" cy="459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i="1" dirty="0">
                <a:latin typeface="Arial" pitchFamily="34" charset="0"/>
              </a:rPr>
              <a:t>Интерфейс постпроцессора </a:t>
            </a:r>
            <a:r>
              <a:rPr lang="en-US" i="1" dirty="0">
                <a:latin typeface="Arial" pitchFamily="34" charset="0"/>
              </a:rPr>
              <a:t>CAE Fidesys</a:t>
            </a:r>
            <a:endParaRPr lang="ru-RU" i="1" dirty="0">
              <a:latin typeface="Arial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CAF6DFF-0A76-4B4B-A7C3-2ECBE365FCC3}"/>
              </a:ext>
            </a:extLst>
          </p:cNvPr>
          <p:cNvSpPr/>
          <p:nvPr/>
        </p:nvSpPr>
        <p:spPr>
          <a:xfrm>
            <a:off x="5434948" y="4125987"/>
            <a:ext cx="483751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>
                <a:latin typeface="Arial" pitchFamily="34" charset="0"/>
              </a:rPr>
              <a:t>Интеграция с </a:t>
            </a:r>
            <a:r>
              <a:rPr lang="en-US" dirty="0">
                <a:latin typeface="Arial" pitchFamily="34" charset="0"/>
              </a:rPr>
              <a:t>CAD </a:t>
            </a:r>
            <a:r>
              <a:rPr lang="ru-RU" dirty="0">
                <a:latin typeface="Arial" pitchFamily="34" charset="0"/>
              </a:rPr>
              <a:t>системами и другими </a:t>
            </a:r>
            <a:r>
              <a:rPr lang="en-US" dirty="0">
                <a:latin typeface="Arial" pitchFamily="34" charset="0"/>
              </a:rPr>
              <a:t>CAE </a:t>
            </a:r>
            <a:r>
              <a:rPr lang="ru-RU" dirty="0">
                <a:latin typeface="Arial" pitchFamily="34" charset="0"/>
              </a:rPr>
              <a:t>решениями делает пакет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Fidesys</a:t>
            </a:r>
            <a:r>
              <a:rPr lang="en-US" dirty="0">
                <a:latin typeface="Arial" pitchFamily="34" charset="0"/>
              </a:rPr>
              <a:t> </a:t>
            </a:r>
            <a:r>
              <a:rPr lang="ru-RU" dirty="0">
                <a:latin typeface="Arial" pitchFamily="34" charset="0"/>
              </a:rPr>
              <a:t>удобным элементом </a:t>
            </a:r>
            <a:r>
              <a:rPr lang="en-US" dirty="0">
                <a:latin typeface="Arial" pitchFamily="34" charset="0"/>
              </a:rPr>
              <a:t>IT </a:t>
            </a:r>
            <a:r>
              <a:rPr lang="ru-RU" dirty="0">
                <a:latin typeface="Arial" pitchFamily="34" charset="0"/>
              </a:rPr>
              <a:t>инфраструктуры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85D1E2F-B0E5-F748-83CB-D8D7CDCB7B9B}"/>
              </a:ext>
            </a:extLst>
          </p:cNvPr>
          <p:cNvSpPr/>
          <p:nvPr/>
        </p:nvSpPr>
        <p:spPr>
          <a:xfrm>
            <a:off x="5434948" y="2250026"/>
            <a:ext cx="490952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>
                <a:latin typeface="Arial" pitchFamily="34" charset="0"/>
              </a:rPr>
              <a:t>Партнерство с ведущими производителями операционных систем, процессоров и серверного оборудования позволило обеспечить надежную работу пакета </a:t>
            </a:r>
            <a:r>
              <a:rPr lang="en-US" dirty="0">
                <a:latin typeface="Arial" pitchFamily="34" charset="0"/>
              </a:rPr>
              <a:t>CAE </a:t>
            </a:r>
            <a:r>
              <a:rPr lang="en-US" dirty="0" err="1">
                <a:latin typeface="Arial" pitchFamily="34" charset="0"/>
              </a:rPr>
              <a:t>Fidesys</a:t>
            </a:r>
            <a:endParaRPr lang="ru-RU" dirty="0">
              <a:latin typeface="Arial" pitchFamily="34" charset="0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22F1E3A-6CFB-F04D-96EF-B94B70B49C2E}"/>
              </a:ext>
            </a:extLst>
          </p:cNvPr>
          <p:cNvGrpSpPr/>
          <p:nvPr/>
        </p:nvGrpSpPr>
        <p:grpSpPr>
          <a:xfrm>
            <a:off x="5524020" y="3173123"/>
            <a:ext cx="1312855" cy="207707"/>
            <a:chOff x="107504" y="5451232"/>
            <a:chExt cx="5688632" cy="900000"/>
          </a:xfrm>
        </p:grpSpPr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504AD125-3F1D-3947-8080-46C7DEBF03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5451232"/>
              <a:ext cx="991502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CAF0771E-3BFB-6641-8C17-DAE57D005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0311" y="5451232"/>
              <a:ext cx="2045825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81896BCC-0F79-B04B-87FF-A731088FE2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7443" y="5451232"/>
              <a:ext cx="2234431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5E433C-6B3C-6742-B50C-6E709F1CE5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5104" y="3082298"/>
            <a:ext cx="371357" cy="3713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B8933B-1A6F-DE43-91B1-52ED3342F6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017" y="3573325"/>
            <a:ext cx="724562" cy="23783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8E439D8-791E-F94D-AF51-AABBA6C537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9130" y="3571719"/>
            <a:ext cx="950212" cy="2533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DE812B5-4421-6540-8DBC-482E7F8A04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53714" y="3567790"/>
            <a:ext cx="633804" cy="23028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8A9BE29-3449-8C49-B4FA-0DEA450513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11069" y="3106669"/>
            <a:ext cx="419536" cy="37364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DEDA8F5-A5E8-AE4C-9D41-7CFCA32447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70891" y="4834312"/>
            <a:ext cx="1056911" cy="1976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925E1F2-9782-2445-B621-2C8A39CF0A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49286" y="4810334"/>
            <a:ext cx="978062" cy="21448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F7D70ED-3213-5E49-8BB8-A837017D40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10782" y="4854437"/>
            <a:ext cx="840342" cy="1514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AA05EB7-2E31-0740-951A-B7C239D568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87337" y="5288344"/>
            <a:ext cx="877626" cy="230166"/>
          </a:xfrm>
          <a:prstGeom prst="rect">
            <a:avLst/>
          </a:prstGeom>
        </p:spPr>
      </p:pic>
      <p:pic>
        <p:nvPicPr>
          <p:cNvPr id="32" name="Picture 2" descr="https://c3dlabs.com/source/news/2383/nanocad.jpg">
            <a:extLst>
              <a:ext uri="{FF2B5EF4-FFF2-40B4-BE49-F238E27FC236}">
                <a16:creationId xmlns:a16="http://schemas.microsoft.com/office/drawing/2014/main" id="{4DEFBF55-1C96-E445-AB7A-D714DE046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337" y="4828313"/>
            <a:ext cx="877626" cy="20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C89017-1E58-9146-B6C2-B1144200A67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85807" y="5205824"/>
            <a:ext cx="450692" cy="4154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A18CFE-8617-8844-A05A-4670E033AF5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21973" y="5153032"/>
            <a:ext cx="611798" cy="4682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D1AFA5-7D37-234D-AE38-C161B729EC05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8216" t="14061" r="8171" b="15905"/>
          <a:stretch/>
        </p:blipFill>
        <p:spPr>
          <a:xfrm>
            <a:off x="7949288" y="5264406"/>
            <a:ext cx="683789" cy="2454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62CBD94-EC6B-9A42-92DC-B2AC8408B64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88932" y="5295418"/>
            <a:ext cx="841724" cy="15729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DC124EE-5EA8-914E-8C9B-133AD811FB0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590" y="276707"/>
            <a:ext cx="1089511" cy="45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18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FBFBD-8687-4B49-8EC3-1566D86DB40E}" type="slidenum">
              <a:rPr lang="ru-RU"/>
              <a:pPr/>
              <a:t>14</a:t>
            </a:fld>
            <a:endParaRPr lang="ru-RU"/>
          </a:p>
        </p:txBody>
      </p:sp>
      <p:sp>
        <p:nvSpPr>
          <p:cNvPr id="11274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127427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0109003"/>
              </p:ext>
            </p:extLst>
          </p:nvPr>
        </p:nvGraphicFramePr>
        <p:xfrm>
          <a:off x="152402" y="1"/>
          <a:ext cx="11528610" cy="6721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2" imgW="8476190" imgH="6211167" progId="PBrush">
                  <p:embed/>
                </p:oleObj>
              </mc:Choice>
              <mc:Fallback>
                <p:oleObj name="Точечный рисунок" r:id="rId2" imgW="8476190" imgH="6211167" progId="PBrush">
                  <p:embed/>
                  <p:pic>
                    <p:nvPicPr>
                      <p:cNvPr id="1127427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2" y="1"/>
                        <a:ext cx="11528610" cy="67214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025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Стрелка: вправо 69">
            <a:extLst>
              <a:ext uri="{FF2B5EF4-FFF2-40B4-BE49-F238E27FC236}">
                <a16:creationId xmlns:a16="http://schemas.microsoft.com/office/drawing/2014/main" id="{59A81275-A103-226F-55C2-7F3A08294B02}"/>
              </a:ext>
            </a:extLst>
          </p:cNvPr>
          <p:cNvSpPr/>
          <p:nvPr/>
        </p:nvSpPr>
        <p:spPr>
          <a:xfrm>
            <a:off x="152400" y="1000654"/>
            <a:ext cx="12144672" cy="1251378"/>
          </a:xfrm>
          <a:prstGeom prst="rightArrow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5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34B239-753B-430D-8088-88ECDC6FA6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3724" y="120944"/>
            <a:ext cx="9057217" cy="1325620"/>
          </a:xfrm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/>
              <a:t>В</a:t>
            </a:r>
            <a:r>
              <a:rPr lang="ru-RU" kern="0" dirty="0"/>
              <a:t>озможности </a:t>
            </a:r>
            <a:r>
              <a:rPr lang="en-US" kern="0" dirty="0"/>
              <a:t>CAE Fidesys</a:t>
            </a:r>
            <a:r>
              <a:rPr lang="ru-RU" kern="0" dirty="0"/>
              <a:t> для аддитивных технологий</a:t>
            </a:r>
            <a:endParaRPr lang="en-GB" kern="0" dirty="0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9D7BC92-03A5-4B9F-9A24-939FBF329D96}"/>
              </a:ext>
            </a:extLst>
          </p:cNvPr>
          <p:cNvSpPr/>
          <p:nvPr/>
        </p:nvSpPr>
        <p:spPr>
          <a:xfrm>
            <a:off x="239349" y="2994884"/>
            <a:ext cx="2112235" cy="35283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Моделирование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34839D7-6493-4C8A-BA3E-3692685FB877}"/>
              </a:ext>
            </a:extLst>
          </p:cNvPr>
          <p:cNvSpPr/>
          <p:nvPr/>
        </p:nvSpPr>
        <p:spPr>
          <a:xfrm>
            <a:off x="2447595" y="2994884"/>
            <a:ext cx="2016224" cy="35283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Оценка НДС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7E96E17-BE1B-4E9C-8B91-98E2E450D0C3}"/>
              </a:ext>
            </a:extLst>
          </p:cNvPr>
          <p:cNvSpPr/>
          <p:nvPr/>
        </p:nvSpPr>
        <p:spPr>
          <a:xfrm>
            <a:off x="4559829" y="2996952"/>
            <a:ext cx="2112235" cy="35283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Оптимизация конструкции для печати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C25BA8-33F8-4722-A7F9-D53C5B7528A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380" y="3936224"/>
            <a:ext cx="1827629" cy="22887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B567E7-5080-418B-B483-AF901469038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362" y="3992764"/>
            <a:ext cx="1902276" cy="22547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013FD35-CCE4-4E45-B05D-7E2C43FAE73A}"/>
              </a:ext>
            </a:extLst>
          </p:cNvPr>
          <p:cNvSpPr/>
          <p:nvPr/>
        </p:nvSpPr>
        <p:spPr>
          <a:xfrm>
            <a:off x="6768075" y="2994884"/>
            <a:ext cx="2457149" cy="35283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Симуляция процесса печати для оценки НДС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1462BC-521B-46B2-8C10-A5C8A5F2659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7785" y="3972029"/>
            <a:ext cx="1692260" cy="2249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D6800BF-DFC0-4801-99A3-C5945E4A0046}"/>
              </a:ext>
            </a:extLst>
          </p:cNvPr>
          <p:cNvSpPr/>
          <p:nvPr/>
        </p:nvSpPr>
        <p:spPr>
          <a:xfrm>
            <a:off x="9321235" y="2994884"/>
            <a:ext cx="2457149" cy="35283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Вывод модели для печати</a:t>
            </a:r>
          </a:p>
          <a:p>
            <a:pPr algn="ctr"/>
            <a:endParaRPr lang="ru-RU" sz="1400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BA6BCD-B508-4EBD-A7D2-4EE881204B7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62160" y="3852010"/>
            <a:ext cx="1559971" cy="2498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DE88A78-BA27-4BD6-A6B1-77CED222C2F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52915" y="3944423"/>
            <a:ext cx="1727396" cy="22547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" name="Группа 40">
            <a:extLst>
              <a:ext uri="{FF2B5EF4-FFF2-40B4-BE49-F238E27FC236}">
                <a16:creationId xmlns:a16="http://schemas.microsoft.com/office/drawing/2014/main" id="{440CB971-1E25-047E-6833-AF58B875F053}"/>
              </a:ext>
            </a:extLst>
          </p:cNvPr>
          <p:cNvGrpSpPr/>
          <p:nvPr/>
        </p:nvGrpSpPr>
        <p:grpSpPr>
          <a:xfrm>
            <a:off x="1434080" y="2254953"/>
            <a:ext cx="779941" cy="423414"/>
            <a:chOff x="746" y="1605707"/>
            <a:chExt cx="779941" cy="56455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E5C18326-10BD-5288-C428-88375DAC76C6}"/>
                </a:ext>
              </a:extLst>
            </p:cNvPr>
            <p:cNvSpPr/>
            <p:nvPr/>
          </p:nvSpPr>
          <p:spPr>
            <a:xfrm>
              <a:off x="746" y="1605707"/>
              <a:ext cx="779941" cy="564552"/>
            </a:xfrm>
            <a:prstGeom prst="roundRect">
              <a:avLst/>
            </a:prstGeom>
            <a:grpFill/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3" name="Прямоугольник: скругленные углы 4">
              <a:extLst>
                <a:ext uri="{FF2B5EF4-FFF2-40B4-BE49-F238E27FC236}">
                  <a16:creationId xmlns:a16="http://schemas.microsoft.com/office/drawing/2014/main" id="{2948A068-E94A-3C37-E2F2-D692CDE7407D}"/>
                </a:ext>
              </a:extLst>
            </p:cNvPr>
            <p:cNvSpPr txBox="1"/>
            <p:nvPr/>
          </p:nvSpPr>
          <p:spPr>
            <a:xfrm>
              <a:off x="28305" y="1633266"/>
              <a:ext cx="724823" cy="5094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718" tIns="25718" rIns="25718" bIns="25718" numCol="1" spcCol="1270" anchor="ctr" anchorCtr="0">
              <a:noAutofit/>
            </a:bodyPr>
            <a:lstStyle/>
            <a:p>
              <a:pPr algn="ctr" defTabSz="300038">
                <a:lnSpc>
                  <a:spcPct val="90000"/>
                </a:lnSpc>
                <a:spcAft>
                  <a:spcPct val="35000"/>
                </a:spcAft>
              </a:pPr>
              <a:r>
                <a:rPr lang="ru-RU" sz="675" b="1" dirty="0">
                  <a:solidFill>
                    <a:schemeClr val="tx1"/>
                  </a:solidFill>
                </a:rPr>
                <a:t>Создание 3</a:t>
              </a:r>
              <a:r>
                <a:rPr lang="en-US" sz="675" b="1" dirty="0">
                  <a:solidFill>
                    <a:schemeClr val="tx1"/>
                  </a:solidFill>
                </a:rPr>
                <a:t>D (CAD) </a:t>
              </a:r>
              <a:r>
                <a:rPr lang="ru-RU" sz="675" b="1" dirty="0">
                  <a:solidFill>
                    <a:schemeClr val="tx1"/>
                  </a:solidFill>
                </a:rPr>
                <a:t>модели</a:t>
              </a:r>
            </a:p>
          </p:txBody>
        </p:sp>
      </p:grpSp>
      <p:grpSp>
        <p:nvGrpSpPr>
          <p:cNvPr id="14" name="Группа 43">
            <a:extLst>
              <a:ext uri="{FF2B5EF4-FFF2-40B4-BE49-F238E27FC236}">
                <a16:creationId xmlns:a16="http://schemas.microsoft.com/office/drawing/2014/main" id="{B2EB1C3F-FC99-F809-745C-40E636A40366}"/>
              </a:ext>
            </a:extLst>
          </p:cNvPr>
          <p:cNvGrpSpPr/>
          <p:nvPr/>
        </p:nvGrpSpPr>
        <p:grpSpPr>
          <a:xfrm>
            <a:off x="2257443" y="2254953"/>
            <a:ext cx="1250487" cy="423414"/>
            <a:chOff x="824108" y="1605707"/>
            <a:chExt cx="1250487" cy="56455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75E02F91-89B3-74FE-48EA-0D64A617B9FC}"/>
                </a:ext>
              </a:extLst>
            </p:cNvPr>
            <p:cNvSpPr/>
            <p:nvPr/>
          </p:nvSpPr>
          <p:spPr>
            <a:xfrm>
              <a:off x="824108" y="1605707"/>
              <a:ext cx="1250487" cy="564552"/>
            </a:xfrm>
            <a:prstGeom prst="roundRect">
              <a:avLst/>
            </a:prstGeom>
            <a:grpFill/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shade val="50000"/>
                <a:hueOff val="4364"/>
                <a:satOff val="6158"/>
                <a:lumOff val="774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6" name="Прямоугольник: скругленные углы 6">
              <a:extLst>
                <a:ext uri="{FF2B5EF4-FFF2-40B4-BE49-F238E27FC236}">
                  <a16:creationId xmlns:a16="http://schemas.microsoft.com/office/drawing/2014/main" id="{37946073-2745-0A4B-3DCD-045D84410E3D}"/>
                </a:ext>
              </a:extLst>
            </p:cNvPr>
            <p:cNvSpPr txBox="1"/>
            <p:nvPr/>
          </p:nvSpPr>
          <p:spPr>
            <a:xfrm>
              <a:off x="851667" y="1633266"/>
              <a:ext cx="1195369" cy="5094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575" tIns="28575" rIns="28575" bIns="28575" numCol="1" spcCol="1270" anchor="ctr" anchorCtr="0">
              <a:noAutofit/>
            </a:bodyPr>
            <a:lstStyle/>
            <a:p>
              <a:pPr algn="ctr" defTabSz="333375">
                <a:lnSpc>
                  <a:spcPct val="90000"/>
                </a:lnSpc>
                <a:spcAft>
                  <a:spcPct val="35000"/>
                </a:spcAft>
              </a:pPr>
              <a:r>
                <a:rPr lang="ru-RU" sz="750" b="1" dirty="0">
                  <a:solidFill>
                    <a:schemeClr val="tx1"/>
                  </a:solidFill>
                </a:rPr>
                <a:t>Оптимизация 3</a:t>
              </a:r>
              <a:r>
                <a:rPr lang="en-US" sz="750" b="1" dirty="0">
                  <a:solidFill>
                    <a:schemeClr val="tx1"/>
                  </a:solidFill>
                </a:rPr>
                <a:t>D </a:t>
              </a:r>
              <a:r>
                <a:rPr lang="ru-RU" sz="750" b="1" dirty="0">
                  <a:solidFill>
                    <a:schemeClr val="tx1"/>
                  </a:solidFill>
                </a:rPr>
                <a:t>модели</a:t>
              </a:r>
            </a:p>
          </p:txBody>
        </p:sp>
      </p:grpSp>
      <p:grpSp>
        <p:nvGrpSpPr>
          <p:cNvPr id="15" name="Группа 46">
            <a:extLst>
              <a:ext uri="{FF2B5EF4-FFF2-40B4-BE49-F238E27FC236}">
                <a16:creationId xmlns:a16="http://schemas.microsoft.com/office/drawing/2014/main" id="{1577203B-39AB-42D5-D635-1CEA6F456232}"/>
              </a:ext>
            </a:extLst>
          </p:cNvPr>
          <p:cNvGrpSpPr/>
          <p:nvPr/>
        </p:nvGrpSpPr>
        <p:grpSpPr>
          <a:xfrm>
            <a:off x="3551351" y="2254953"/>
            <a:ext cx="718067" cy="423414"/>
            <a:chOff x="2118016" y="1605707"/>
            <a:chExt cx="718067" cy="56455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D03556FB-1B9B-A29E-6EA4-83CDC751B5CE}"/>
                </a:ext>
              </a:extLst>
            </p:cNvPr>
            <p:cNvSpPr/>
            <p:nvPr/>
          </p:nvSpPr>
          <p:spPr>
            <a:xfrm>
              <a:off x="2118016" y="1605707"/>
              <a:ext cx="718067" cy="564552"/>
            </a:xfrm>
            <a:prstGeom prst="roundRect">
              <a:avLst/>
            </a:prstGeom>
            <a:grpFill/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shade val="50000"/>
                <a:hueOff val="8728"/>
                <a:satOff val="12317"/>
                <a:lumOff val="15495"/>
                <a:alphaOff val="0"/>
              </a:schemeClr>
            </a:fillRef>
            <a:effectRef idx="0">
              <a:schemeClr val="accent1">
                <a:shade val="50000"/>
                <a:hueOff val="8728"/>
                <a:satOff val="12317"/>
                <a:lumOff val="1549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9" name="Прямоугольник: скругленные углы 8">
              <a:extLst>
                <a:ext uri="{FF2B5EF4-FFF2-40B4-BE49-F238E27FC236}">
                  <a16:creationId xmlns:a16="http://schemas.microsoft.com/office/drawing/2014/main" id="{91F50164-613E-8AEA-82F9-5E5416F6D468}"/>
                </a:ext>
              </a:extLst>
            </p:cNvPr>
            <p:cNvSpPr txBox="1"/>
            <p:nvPr/>
          </p:nvSpPr>
          <p:spPr>
            <a:xfrm>
              <a:off x="2145575" y="1633266"/>
              <a:ext cx="662949" cy="5094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575" tIns="28575" rIns="28575" bIns="28575" numCol="1" spcCol="1270" anchor="ctr" anchorCtr="0">
              <a:noAutofit/>
            </a:bodyPr>
            <a:lstStyle/>
            <a:p>
              <a:pPr algn="ctr" defTabSz="333375">
                <a:lnSpc>
                  <a:spcPct val="90000"/>
                </a:lnSpc>
                <a:spcAft>
                  <a:spcPct val="35000"/>
                </a:spcAft>
              </a:pPr>
              <a:r>
                <a:rPr lang="en-US" sz="750" b="1" dirty="0">
                  <a:solidFill>
                    <a:schemeClr val="tx1"/>
                  </a:solidFill>
                </a:rPr>
                <a:t>STL </a:t>
              </a:r>
              <a:r>
                <a:rPr lang="ru-RU" sz="750" b="1" dirty="0">
                  <a:solidFill>
                    <a:schemeClr val="tx1"/>
                  </a:solidFill>
                </a:rPr>
                <a:t>модель</a:t>
              </a:r>
            </a:p>
          </p:txBody>
        </p:sp>
      </p:grpSp>
      <p:grpSp>
        <p:nvGrpSpPr>
          <p:cNvPr id="16" name="Группа 49">
            <a:extLst>
              <a:ext uri="{FF2B5EF4-FFF2-40B4-BE49-F238E27FC236}">
                <a16:creationId xmlns:a16="http://schemas.microsoft.com/office/drawing/2014/main" id="{47AC5861-4D1B-7001-CD29-76325749A86E}"/>
              </a:ext>
            </a:extLst>
          </p:cNvPr>
          <p:cNvGrpSpPr/>
          <p:nvPr/>
        </p:nvGrpSpPr>
        <p:grpSpPr>
          <a:xfrm>
            <a:off x="4312838" y="2254953"/>
            <a:ext cx="1042079" cy="423414"/>
            <a:chOff x="2879504" y="1605707"/>
            <a:chExt cx="1042078" cy="56455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320CE989-ED5F-BB2C-38BA-0CB217E91592}"/>
                </a:ext>
              </a:extLst>
            </p:cNvPr>
            <p:cNvSpPr/>
            <p:nvPr/>
          </p:nvSpPr>
          <p:spPr>
            <a:xfrm>
              <a:off x="2879504" y="1605707"/>
              <a:ext cx="1042078" cy="564552"/>
            </a:xfrm>
            <a:prstGeom prst="roundRect">
              <a:avLst/>
            </a:prstGeom>
            <a:grpFill/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shade val="50000"/>
                <a:hueOff val="13092"/>
                <a:satOff val="18475"/>
                <a:lumOff val="23243"/>
                <a:alphaOff val="0"/>
              </a:schemeClr>
            </a:fillRef>
            <a:effectRef idx="0">
              <a:schemeClr val="accent1">
                <a:shade val="50000"/>
                <a:hueOff val="13092"/>
                <a:satOff val="18475"/>
                <a:lumOff val="2324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52" name="Прямоугольник: скругленные углы 10">
              <a:extLst>
                <a:ext uri="{FF2B5EF4-FFF2-40B4-BE49-F238E27FC236}">
                  <a16:creationId xmlns:a16="http://schemas.microsoft.com/office/drawing/2014/main" id="{5BA99971-8483-92E4-22D0-3A27C7D62AAA}"/>
                </a:ext>
              </a:extLst>
            </p:cNvPr>
            <p:cNvSpPr txBox="1"/>
            <p:nvPr/>
          </p:nvSpPr>
          <p:spPr>
            <a:xfrm>
              <a:off x="2907063" y="1633266"/>
              <a:ext cx="986960" cy="5094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575" tIns="28575" rIns="28575" bIns="28575" numCol="1" spcCol="1270" anchor="ctr" anchorCtr="0">
              <a:noAutofit/>
            </a:bodyPr>
            <a:lstStyle/>
            <a:p>
              <a:pPr algn="ctr" defTabSz="333375">
                <a:lnSpc>
                  <a:spcPct val="90000"/>
                </a:lnSpc>
                <a:spcAft>
                  <a:spcPct val="35000"/>
                </a:spcAft>
              </a:pPr>
              <a:r>
                <a:rPr lang="ru-RU" sz="750" b="1" dirty="0">
                  <a:solidFill>
                    <a:schemeClr val="tx1"/>
                  </a:solidFill>
                </a:rPr>
                <a:t>Подготовка параметров и настройка принтера</a:t>
              </a:r>
            </a:p>
          </p:txBody>
        </p:sp>
      </p:grpSp>
      <p:grpSp>
        <p:nvGrpSpPr>
          <p:cNvPr id="17" name="Группа 52">
            <a:extLst>
              <a:ext uri="{FF2B5EF4-FFF2-40B4-BE49-F238E27FC236}">
                <a16:creationId xmlns:a16="http://schemas.microsoft.com/office/drawing/2014/main" id="{0191D038-966B-928D-73B9-324EB463FA7E}"/>
              </a:ext>
            </a:extLst>
          </p:cNvPr>
          <p:cNvGrpSpPr/>
          <p:nvPr/>
        </p:nvGrpSpPr>
        <p:grpSpPr>
          <a:xfrm>
            <a:off x="5398337" y="2254953"/>
            <a:ext cx="1326316" cy="423414"/>
            <a:chOff x="3965003" y="1605707"/>
            <a:chExt cx="1326316" cy="56455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3A0B505F-63BC-C19B-0601-62039CE1CEC8}"/>
                </a:ext>
              </a:extLst>
            </p:cNvPr>
            <p:cNvSpPr/>
            <p:nvPr/>
          </p:nvSpPr>
          <p:spPr>
            <a:xfrm>
              <a:off x="3965003" y="1605707"/>
              <a:ext cx="1326316" cy="564552"/>
            </a:xfrm>
            <a:prstGeom prst="roundRect">
              <a:avLst/>
            </a:prstGeom>
            <a:grpFill/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shade val="50000"/>
                <a:hueOff val="17456"/>
                <a:satOff val="24633"/>
                <a:lumOff val="30991"/>
                <a:alphaOff val="0"/>
              </a:schemeClr>
            </a:fillRef>
            <a:effectRef idx="0">
              <a:schemeClr val="accent1">
                <a:shade val="50000"/>
                <a:hueOff val="17456"/>
                <a:satOff val="24633"/>
                <a:lumOff val="3099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55" name="Прямоугольник: скругленные углы 12">
              <a:extLst>
                <a:ext uri="{FF2B5EF4-FFF2-40B4-BE49-F238E27FC236}">
                  <a16:creationId xmlns:a16="http://schemas.microsoft.com/office/drawing/2014/main" id="{B5D156A3-F5C2-7044-F317-87D3792FBC27}"/>
                </a:ext>
              </a:extLst>
            </p:cNvPr>
            <p:cNvSpPr txBox="1"/>
            <p:nvPr/>
          </p:nvSpPr>
          <p:spPr>
            <a:xfrm>
              <a:off x="3992562" y="1633266"/>
              <a:ext cx="1271198" cy="5094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575" tIns="28575" rIns="28575" bIns="28575" numCol="1" spcCol="1270" anchor="ctr" anchorCtr="0">
              <a:noAutofit/>
            </a:bodyPr>
            <a:lstStyle/>
            <a:p>
              <a:pPr algn="ctr" defTabSz="333375">
                <a:lnSpc>
                  <a:spcPct val="90000"/>
                </a:lnSpc>
                <a:spcAft>
                  <a:spcPct val="35000"/>
                </a:spcAft>
              </a:pPr>
              <a:r>
                <a:rPr lang="ru-RU" sz="750" b="1" dirty="0">
                  <a:solidFill>
                    <a:schemeClr val="tx1"/>
                  </a:solidFill>
                </a:rPr>
                <a:t>Моделирование (симуляция) производства</a:t>
              </a:r>
            </a:p>
          </p:txBody>
        </p:sp>
      </p:grpSp>
      <p:grpSp>
        <p:nvGrpSpPr>
          <p:cNvPr id="18" name="Группа 55">
            <a:extLst>
              <a:ext uri="{FF2B5EF4-FFF2-40B4-BE49-F238E27FC236}">
                <a16:creationId xmlns:a16="http://schemas.microsoft.com/office/drawing/2014/main" id="{EEFEECEC-2E60-FC37-199E-684EC51A2A50}"/>
              </a:ext>
            </a:extLst>
          </p:cNvPr>
          <p:cNvGrpSpPr/>
          <p:nvPr/>
        </p:nvGrpSpPr>
        <p:grpSpPr>
          <a:xfrm>
            <a:off x="6768075" y="2254953"/>
            <a:ext cx="1123831" cy="423414"/>
            <a:chOff x="5334741" y="1605707"/>
            <a:chExt cx="1123830" cy="56455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id="{76220953-86D4-8891-3148-AB8A2A85273D}"/>
                </a:ext>
              </a:extLst>
            </p:cNvPr>
            <p:cNvSpPr/>
            <p:nvPr/>
          </p:nvSpPr>
          <p:spPr>
            <a:xfrm>
              <a:off x="5334741" y="1605707"/>
              <a:ext cx="1123830" cy="564552"/>
            </a:xfrm>
            <a:prstGeom prst="roundRect">
              <a:avLst/>
            </a:prstGeom>
            <a:grpFill/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shade val="50000"/>
                <a:hueOff val="13092"/>
                <a:satOff val="18475"/>
                <a:lumOff val="23243"/>
                <a:alphaOff val="0"/>
              </a:schemeClr>
            </a:fillRef>
            <a:effectRef idx="0">
              <a:schemeClr val="accent1">
                <a:shade val="50000"/>
                <a:hueOff val="13092"/>
                <a:satOff val="18475"/>
                <a:lumOff val="2324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58" name="Прямоугольник: скругленные углы 14">
              <a:extLst>
                <a:ext uri="{FF2B5EF4-FFF2-40B4-BE49-F238E27FC236}">
                  <a16:creationId xmlns:a16="http://schemas.microsoft.com/office/drawing/2014/main" id="{9F9A57F3-6B34-99A5-D0FA-A13D04DED6AC}"/>
                </a:ext>
              </a:extLst>
            </p:cNvPr>
            <p:cNvSpPr txBox="1"/>
            <p:nvPr/>
          </p:nvSpPr>
          <p:spPr>
            <a:xfrm>
              <a:off x="5362300" y="1633266"/>
              <a:ext cx="1068712" cy="5094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575" tIns="28575" rIns="28575" bIns="28575" numCol="1" spcCol="1270" anchor="ctr" anchorCtr="0">
              <a:noAutofit/>
            </a:bodyPr>
            <a:lstStyle/>
            <a:p>
              <a:pPr algn="ctr" defTabSz="333375">
                <a:lnSpc>
                  <a:spcPct val="90000"/>
                </a:lnSpc>
                <a:spcAft>
                  <a:spcPct val="35000"/>
                </a:spcAft>
              </a:pPr>
              <a:r>
                <a:rPr lang="ru-RU" sz="750" b="1" dirty="0">
                  <a:solidFill>
                    <a:schemeClr val="tx1"/>
                  </a:solidFill>
                </a:rPr>
                <a:t>Производство и постобработка</a:t>
              </a:r>
            </a:p>
          </p:txBody>
        </p:sp>
      </p:grpSp>
      <p:grpSp>
        <p:nvGrpSpPr>
          <p:cNvPr id="19" name="Группа 58">
            <a:extLst>
              <a:ext uri="{FF2B5EF4-FFF2-40B4-BE49-F238E27FC236}">
                <a16:creationId xmlns:a16="http://schemas.microsoft.com/office/drawing/2014/main" id="{761B604E-E03B-D0CA-B740-E28BD909D4FC}"/>
              </a:ext>
            </a:extLst>
          </p:cNvPr>
          <p:cNvGrpSpPr/>
          <p:nvPr/>
        </p:nvGrpSpPr>
        <p:grpSpPr>
          <a:xfrm>
            <a:off x="7935326" y="2254953"/>
            <a:ext cx="1148180" cy="423414"/>
            <a:chOff x="6501992" y="1605707"/>
            <a:chExt cx="1148180" cy="56455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8393E998-87B0-FDE7-1056-BC1FE01C1E71}"/>
                </a:ext>
              </a:extLst>
            </p:cNvPr>
            <p:cNvSpPr/>
            <p:nvPr/>
          </p:nvSpPr>
          <p:spPr>
            <a:xfrm>
              <a:off x="6501992" y="1605707"/>
              <a:ext cx="1148180" cy="564552"/>
            </a:xfrm>
            <a:prstGeom prst="roundRect">
              <a:avLst/>
            </a:prstGeom>
            <a:grpFill/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shade val="50000"/>
                <a:hueOff val="8728"/>
                <a:satOff val="12317"/>
                <a:lumOff val="15495"/>
                <a:alphaOff val="0"/>
              </a:schemeClr>
            </a:fillRef>
            <a:effectRef idx="0">
              <a:schemeClr val="accent1">
                <a:shade val="50000"/>
                <a:hueOff val="8728"/>
                <a:satOff val="12317"/>
                <a:lumOff val="1549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1" name="Прямоугольник: скругленные углы 16">
              <a:extLst>
                <a:ext uri="{FF2B5EF4-FFF2-40B4-BE49-F238E27FC236}">
                  <a16:creationId xmlns:a16="http://schemas.microsoft.com/office/drawing/2014/main" id="{4BC49F65-1E7C-C4B1-A99F-5B119C944D54}"/>
                </a:ext>
              </a:extLst>
            </p:cNvPr>
            <p:cNvSpPr txBox="1"/>
            <p:nvPr/>
          </p:nvSpPr>
          <p:spPr>
            <a:xfrm>
              <a:off x="6529551" y="1633266"/>
              <a:ext cx="1093062" cy="5094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575" tIns="28575" rIns="28575" bIns="28575" numCol="1" spcCol="1270" anchor="ctr" anchorCtr="0">
              <a:noAutofit/>
            </a:bodyPr>
            <a:lstStyle/>
            <a:p>
              <a:pPr algn="ctr" defTabSz="333375">
                <a:lnSpc>
                  <a:spcPct val="90000"/>
                </a:lnSpc>
                <a:spcAft>
                  <a:spcPct val="35000"/>
                </a:spcAft>
              </a:pPr>
              <a:r>
                <a:rPr lang="ru-RU" sz="750" b="1" dirty="0">
                  <a:solidFill>
                    <a:schemeClr val="tx1"/>
                  </a:solidFill>
                </a:rPr>
                <a:t>Тестирование</a:t>
              </a:r>
            </a:p>
          </p:txBody>
        </p:sp>
      </p:grpSp>
      <p:grpSp>
        <p:nvGrpSpPr>
          <p:cNvPr id="20" name="Группа 61">
            <a:extLst>
              <a:ext uri="{FF2B5EF4-FFF2-40B4-BE49-F238E27FC236}">
                <a16:creationId xmlns:a16="http://schemas.microsoft.com/office/drawing/2014/main" id="{5B6B0F95-F92A-34B2-F88D-04530B2DC154}"/>
              </a:ext>
            </a:extLst>
          </p:cNvPr>
          <p:cNvGrpSpPr/>
          <p:nvPr/>
        </p:nvGrpSpPr>
        <p:grpSpPr>
          <a:xfrm>
            <a:off x="9126927" y="2254953"/>
            <a:ext cx="1198140" cy="423414"/>
            <a:chOff x="7693593" y="1605707"/>
            <a:chExt cx="1198140" cy="56455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102527CB-291D-7A4A-56CA-FED5C9F7E45D}"/>
                </a:ext>
              </a:extLst>
            </p:cNvPr>
            <p:cNvSpPr/>
            <p:nvPr/>
          </p:nvSpPr>
          <p:spPr>
            <a:xfrm>
              <a:off x="7693593" y="1605707"/>
              <a:ext cx="1198140" cy="564552"/>
            </a:xfrm>
            <a:prstGeom prst="roundRect">
              <a:avLst/>
            </a:prstGeom>
            <a:grpFill/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shade val="50000"/>
                <a:hueOff val="4364"/>
                <a:satOff val="6158"/>
                <a:lumOff val="7748"/>
                <a:alphaOff val="0"/>
              </a:schemeClr>
            </a:fillRef>
            <a:effectRef idx="0">
              <a:schemeClr val="accent1">
                <a:shade val="50000"/>
                <a:hueOff val="4364"/>
                <a:satOff val="6158"/>
                <a:lumOff val="774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4" name="Прямоугольник: скругленные углы 18">
              <a:extLst>
                <a:ext uri="{FF2B5EF4-FFF2-40B4-BE49-F238E27FC236}">
                  <a16:creationId xmlns:a16="http://schemas.microsoft.com/office/drawing/2014/main" id="{88D1D35E-2A3C-8439-241E-8664A272470D}"/>
                </a:ext>
              </a:extLst>
            </p:cNvPr>
            <p:cNvSpPr txBox="1"/>
            <p:nvPr/>
          </p:nvSpPr>
          <p:spPr>
            <a:xfrm>
              <a:off x="7721152" y="1633266"/>
              <a:ext cx="1143022" cy="5094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575" tIns="28575" rIns="28575" bIns="28575" numCol="1" spcCol="1270" anchor="ctr" anchorCtr="0">
              <a:noAutofit/>
            </a:bodyPr>
            <a:lstStyle/>
            <a:p>
              <a:pPr algn="ctr" defTabSz="333375">
                <a:lnSpc>
                  <a:spcPct val="90000"/>
                </a:lnSpc>
                <a:spcAft>
                  <a:spcPct val="35000"/>
                </a:spcAft>
              </a:pPr>
              <a:r>
                <a:rPr lang="ru-RU" sz="750" b="1" dirty="0">
                  <a:solidFill>
                    <a:schemeClr val="tx1"/>
                  </a:solidFill>
                </a:rPr>
                <a:t>Использование</a:t>
              </a:r>
            </a:p>
          </p:txBody>
        </p:sp>
      </p:grpSp>
      <p:cxnSp>
        <p:nvCxnSpPr>
          <p:cNvPr id="65" name="Соединитель: уступ 64">
            <a:extLst>
              <a:ext uri="{FF2B5EF4-FFF2-40B4-BE49-F238E27FC236}">
                <a16:creationId xmlns:a16="http://schemas.microsoft.com/office/drawing/2014/main" id="{D2365CFD-5900-3E53-B7D5-C07FD54D9ED2}"/>
              </a:ext>
            </a:extLst>
          </p:cNvPr>
          <p:cNvCxnSpPr>
            <a:cxnSpLocks/>
            <a:endCxn id="42" idx="0"/>
          </p:cNvCxnSpPr>
          <p:nvPr/>
        </p:nvCxnSpPr>
        <p:spPr>
          <a:xfrm rot="10800000" flipV="1">
            <a:off x="1824051" y="2052702"/>
            <a:ext cx="2852775" cy="202253"/>
          </a:xfrm>
          <a:prstGeom prst="bentConnector2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Соединитель: уступ 65">
            <a:extLst>
              <a:ext uri="{FF2B5EF4-FFF2-40B4-BE49-F238E27FC236}">
                <a16:creationId xmlns:a16="http://schemas.microsoft.com/office/drawing/2014/main" id="{D02E64BE-4239-E8D6-1C4F-843F9FE80475}"/>
              </a:ext>
            </a:extLst>
          </p:cNvPr>
          <p:cNvCxnSpPr>
            <a:cxnSpLocks/>
            <a:endCxn id="45" idx="0"/>
          </p:cNvCxnSpPr>
          <p:nvPr/>
        </p:nvCxnSpPr>
        <p:spPr>
          <a:xfrm rot="10800000" flipV="1">
            <a:off x="2882687" y="2052702"/>
            <a:ext cx="1794139" cy="202253"/>
          </a:xfrm>
          <a:prstGeom prst="bentConnector2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Соединитель: уступ 66">
            <a:extLst>
              <a:ext uri="{FF2B5EF4-FFF2-40B4-BE49-F238E27FC236}">
                <a16:creationId xmlns:a16="http://schemas.microsoft.com/office/drawing/2014/main" id="{CD5B1E7B-D1C9-042D-0882-8C183C0BE22F}"/>
              </a:ext>
            </a:extLst>
          </p:cNvPr>
          <p:cNvCxnSpPr>
            <a:cxnSpLocks/>
          </p:cNvCxnSpPr>
          <p:nvPr/>
        </p:nvCxnSpPr>
        <p:spPr>
          <a:xfrm rot="10800000" flipV="1">
            <a:off x="3820747" y="2032031"/>
            <a:ext cx="766441" cy="202253"/>
          </a:xfrm>
          <a:prstGeom prst="bentConnector2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Соединитель: уступ 67">
            <a:extLst>
              <a:ext uri="{FF2B5EF4-FFF2-40B4-BE49-F238E27FC236}">
                <a16:creationId xmlns:a16="http://schemas.microsoft.com/office/drawing/2014/main" id="{F896290C-6CA0-77DC-52AC-E1D39844E982}"/>
              </a:ext>
            </a:extLst>
          </p:cNvPr>
          <p:cNvCxnSpPr>
            <a:cxnSpLocks/>
            <a:endCxn id="54" idx="0"/>
          </p:cNvCxnSpPr>
          <p:nvPr/>
        </p:nvCxnSpPr>
        <p:spPr>
          <a:xfrm>
            <a:off x="4990929" y="2052702"/>
            <a:ext cx="1070567" cy="202253"/>
          </a:xfrm>
          <a:prstGeom prst="bentConnector2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2D0D8681-BA74-AE2F-BC74-CB3E0CC9A4B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44240" y="1966960"/>
            <a:ext cx="314103" cy="22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66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FD7DD7-96B6-477C-8A99-30749F5AB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008" y="3763109"/>
            <a:ext cx="2818188" cy="200727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EA294EF-B49F-BC4D-ADF2-D980AF4FE90E}"/>
              </a:ext>
            </a:extLst>
          </p:cNvPr>
          <p:cNvSpPr/>
          <p:nvPr/>
        </p:nvSpPr>
        <p:spPr>
          <a:xfrm>
            <a:off x="1847526" y="5562629"/>
            <a:ext cx="29017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rgbClr val="37B18C"/>
                </a:solidFill>
                <a:latin typeface="Arial" pitchFamily="34" charset="0"/>
              </a:rPr>
              <a:t>ДОПОЛНИТЕЛЬНЫЕ ВОЗМОЖНОСТЕЙ </a:t>
            </a:r>
            <a:r>
              <a:rPr lang="en-US" sz="900" dirty="0">
                <a:latin typeface="Arial" pitchFamily="34" charset="0"/>
              </a:rPr>
              <a:t>FIDESYS</a:t>
            </a:r>
            <a:endParaRPr lang="ru-RU" sz="900" dirty="0">
              <a:latin typeface="Arial" pitchFamily="34" charset="0"/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5C0AAC8-F627-DCDD-C068-1037ED1D6DA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4964" y="1016220"/>
            <a:ext cx="1089511" cy="450015"/>
          </a:xfrm>
          <a:prstGeom prst="rect">
            <a:avLst/>
          </a:prstGeom>
        </p:spPr>
      </p:pic>
      <p:pic>
        <p:nvPicPr>
          <p:cNvPr id="26" name="Untitledп">
            <a:hlinkClick r:id="" action="ppaction://media"/>
            <a:extLst>
              <a:ext uri="{FF2B5EF4-FFF2-40B4-BE49-F238E27FC236}">
                <a16:creationId xmlns:a16="http://schemas.microsoft.com/office/drawing/2014/main" id="{5557D441-F246-472B-9965-CE5602B34A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1653" r="10145"/>
          <a:stretch/>
        </p:blipFill>
        <p:spPr>
          <a:xfrm>
            <a:off x="2010243" y="1951414"/>
            <a:ext cx="2684938" cy="193127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34A6C14-0585-4CDB-A638-15E33E574A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805"/>
          <a:stretch/>
        </p:blipFill>
        <p:spPr>
          <a:xfrm rot="16200000">
            <a:off x="2142191" y="4358772"/>
            <a:ext cx="1649790" cy="43871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A1A7EDB-551F-4D41-9D94-F612291919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6535" y="3882685"/>
            <a:ext cx="967279" cy="1581129"/>
          </a:xfrm>
          <a:prstGeom prst="rect">
            <a:avLst/>
          </a:prstGeom>
        </p:spPr>
      </p:pic>
      <p:pic>
        <p:nvPicPr>
          <p:cNvPr id="2" name="Opti3D">
            <a:hlinkClick r:id="" action="ppaction://media"/>
            <a:extLst>
              <a:ext uri="{FF2B5EF4-FFF2-40B4-BE49-F238E27FC236}">
                <a16:creationId xmlns:a16="http://schemas.microsoft.com/office/drawing/2014/main" id="{2B5D87FE-683D-4984-8EEE-4D5F2FC4D20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9218" t="4064" r="26403" b="21444"/>
          <a:stretch/>
        </p:blipFill>
        <p:spPr>
          <a:xfrm>
            <a:off x="5428004" y="1944352"/>
            <a:ext cx="2908277" cy="1938332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107D3DCB-18A6-B435-AF88-96415AACC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5462" y="39805"/>
            <a:ext cx="8013986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PT Sans" pitchFamily="34" charset="-52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kern="0" dirty="0"/>
              <a:t>Пример топологической оптимизации в </a:t>
            </a:r>
            <a:r>
              <a:rPr lang="en-US" kern="0" dirty="0"/>
              <a:t>CAE Fidesys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86622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3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966AEFF-40BA-44DA-ABF3-C9607C07B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3934" y="954583"/>
            <a:ext cx="45755" cy="5376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3D9901-1124-45D5-A028-3461EB83F91F}"/>
              </a:ext>
            </a:extLst>
          </p:cNvPr>
          <p:cNvSpPr txBox="1"/>
          <p:nvPr/>
        </p:nvSpPr>
        <p:spPr>
          <a:xfrm>
            <a:off x="1663934" y="5532428"/>
            <a:ext cx="3383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1B67B1"/>
                </a:solidFill>
                <a:latin typeface="Ubuntu" panose="020B0504030602030204" pitchFamily="34" charset="0"/>
              </a:rPr>
              <a:t>40</a:t>
            </a:r>
          </a:p>
        </p:txBody>
      </p:sp>
      <p:sp>
        <p:nvSpPr>
          <p:cNvPr id="52" name="AutoShape 18" descr="https://dfnc.ru/wp-content/uploads/2015/12/argon.jpg">
            <a:extLst>
              <a:ext uri="{FF2B5EF4-FFF2-40B4-BE49-F238E27FC236}">
                <a16:creationId xmlns:a16="http://schemas.microsoft.com/office/drawing/2014/main" id="{C334E7C5-DF3E-45B0-B1AC-8DC07D8235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36775" y="116998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" name="AutoShape 20" descr="https://dfnc.ru/wp-content/uploads/2015/12/argon.jpg">
            <a:extLst>
              <a:ext uri="{FF2B5EF4-FFF2-40B4-BE49-F238E27FC236}">
                <a16:creationId xmlns:a16="http://schemas.microsoft.com/office/drawing/2014/main" id="{50FA1121-FE79-4BBC-8B06-94A7695822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9175" y="132238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" name="AutoShape 27" descr="https://store-images.s-microsoft.com/image/apps.27811.13510798887026704.fa4b0912-0c7c-4cc9-83ed-5fb42b33c287.2bfa3410-6413-4a01-b1e8-f1d390f04d88">
            <a:extLst>
              <a:ext uri="{FF2B5EF4-FFF2-40B4-BE49-F238E27FC236}">
                <a16:creationId xmlns:a16="http://schemas.microsoft.com/office/drawing/2014/main" id="{DA3DE6B1-0779-4BF6-A947-BE151C280A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41575" y="147478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" name="AutoShape 2" descr="https://phonoteka.org/uploads/posts/2021-05/1621898666_35-phonoteka_org-p-inzhenernaya-grafika-fon-35.jpg">
            <a:extLst>
              <a:ext uri="{FF2B5EF4-FFF2-40B4-BE49-F238E27FC236}">
                <a16:creationId xmlns:a16="http://schemas.microsoft.com/office/drawing/2014/main" id="{7E1DE3F1-E9EE-4A19-BBCD-6336CDAACC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93975" y="162718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0" name="Mises_v2.avi">
            <a:hlinkClick r:id="" action="ppaction://media"/>
            <a:extLst>
              <a:ext uri="{FF2B5EF4-FFF2-40B4-BE49-F238E27FC236}">
                <a16:creationId xmlns:a16="http://schemas.microsoft.com/office/drawing/2014/main" id="{BD31334C-9D3E-46D8-897D-54BE0F40B6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4889" y="2071987"/>
            <a:ext cx="3918291" cy="2900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0F8D9911-C74C-4816-8ACB-51883C12E5BD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0" t="5977" r="17764" b="25455"/>
          <a:stretch/>
        </p:blipFill>
        <p:spPr bwMode="auto">
          <a:xfrm rot="16200000" flipV="1">
            <a:off x="7374997" y="685860"/>
            <a:ext cx="810090" cy="3368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" name="Picture 5">
            <a:extLst>
              <a:ext uri="{FF2B5EF4-FFF2-40B4-BE49-F238E27FC236}">
                <a16:creationId xmlns:a16="http://schemas.microsoft.com/office/drawing/2014/main" id="{AB715F16-8F1D-4D3B-847B-AAD46DD10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19176" b="10554"/>
          <a:stretch/>
        </p:blipFill>
        <p:spPr bwMode="auto">
          <a:xfrm>
            <a:off x="6250132" y="2655332"/>
            <a:ext cx="3376712" cy="1125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E511901D-1118-405B-BE63-E714E76AA5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26" y="3896314"/>
            <a:ext cx="3501088" cy="996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8642E692-0991-45EC-A900-A8465B4AE1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2573" y="4893144"/>
            <a:ext cx="3657600" cy="856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1419EE35-8455-12F0-D2E3-295D70076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376" y="103018"/>
            <a:ext cx="8064896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PT Sans" pitchFamily="34" charset="-52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kern="0" dirty="0"/>
              <a:t>Калибровочный тест для моделирования 3</a:t>
            </a:r>
            <a:r>
              <a:rPr lang="en-US" kern="0" dirty="0"/>
              <a:t>D-</a:t>
            </a:r>
            <a:r>
              <a:rPr lang="ru-RU" kern="0" dirty="0"/>
              <a:t>печати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66772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A76358-5E26-446B-80E1-17F3B4F17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366" y="4365104"/>
            <a:ext cx="4802635" cy="2142238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"/>
            <a:ext cx="4140461" cy="27176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95292" y="267436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Численное моделирование послойной 3</a:t>
            </a:r>
            <a:r>
              <a:rPr lang="en-US" b="1" dirty="0"/>
              <a:t>D </a:t>
            </a:r>
            <a:r>
              <a:rPr lang="ru-RU" b="1" dirty="0"/>
              <a:t>печати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6871" y="1286212"/>
            <a:ext cx="509427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Изделие в форме бруса размером (45мм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6мм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5мм) с вырезами печатается на цилиндрической платформе радиусом 50мм и высотой 20мм. Температура порошка для печати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-6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-4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считается равной 26 С</a:t>
            </a:r>
            <a:r>
              <a:rPr lang="ru-RU" dirty="0">
                <a:solidFill>
                  <a:srgbClr val="000000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На основании платформы в процессе печати поддерживается постоянная температура 150 С</a:t>
            </a:r>
            <a:r>
              <a:rPr lang="ru-RU" dirty="0">
                <a:solidFill>
                  <a:srgbClr val="000000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Мощность лазера составила 200Вт, время воздействия лазера 40мкс, толщина слоя печати 60мкм. После печати изделия медленно выполняется горизонтальный разрез в его верхней части. 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6671681" y="2060848"/>
          <a:ext cx="3439792" cy="2538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847528" y="4002129"/>
            <a:ext cx="362963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Полученные при численном моделировании результаты хорошо согласуются с результатами натурного эксперимента, что подтверждает корректность подхода к анализу напряженно-деформированного состояния в изделии аддитивного производства, изготовленного методом селективного лазерного спекания, на основе теории многократного наложения конечных деформаций.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641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20E4E07B-0FB2-4FA1-BB96-CC730B65A0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4071" y="102173"/>
            <a:ext cx="10022541" cy="1313309"/>
          </a:xfrm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kern="0" dirty="0"/>
              <a:t>Пример моделирования 3</a:t>
            </a:r>
            <a:r>
              <a:rPr lang="en-US" kern="0" dirty="0"/>
              <a:t>D-</a:t>
            </a:r>
            <a:r>
              <a:rPr lang="ru-RU" kern="0" dirty="0"/>
              <a:t>печати </a:t>
            </a:r>
            <a:br>
              <a:rPr lang="ru-RU" kern="0" dirty="0"/>
            </a:br>
            <a:r>
              <a:rPr lang="ru-RU" kern="0" dirty="0"/>
              <a:t>в </a:t>
            </a:r>
            <a:r>
              <a:rPr lang="en-US" kern="0" dirty="0"/>
              <a:t>CAE Fidesys</a:t>
            </a:r>
            <a:endParaRPr lang="en-GB" kern="0" dirty="0"/>
          </a:p>
        </p:txBody>
      </p:sp>
      <p:pic>
        <p:nvPicPr>
          <p:cNvPr id="13" name="Fast_Additive">
            <a:hlinkClick r:id="" action="ppaction://media"/>
            <a:extLst>
              <a:ext uri="{FF2B5EF4-FFF2-40B4-BE49-F238E27FC236}">
                <a16:creationId xmlns:a16="http://schemas.microsoft.com/office/drawing/2014/main" id="{70733EE8-F69F-4F11-AA7C-14305AAB7A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2898"/>
          <a:stretch/>
        </p:blipFill>
        <p:spPr>
          <a:xfrm>
            <a:off x="1631504" y="1988840"/>
            <a:ext cx="4406312" cy="36936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1CB51E-2735-4D09-A657-20AB63FD612F}"/>
              </a:ext>
            </a:extLst>
          </p:cNvPr>
          <p:cNvPicPr/>
          <p:nvPr/>
        </p:nvPicPr>
        <p:blipFill rotWithShape="1">
          <a:blip r:embed="rId5"/>
          <a:srcRect l="18483" r="30605"/>
          <a:stretch/>
        </p:blipFill>
        <p:spPr>
          <a:xfrm>
            <a:off x="6096001" y="1052737"/>
            <a:ext cx="2144893" cy="287592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3C86123-63EE-4726-B7B4-348E0EB18F65}"/>
              </a:ext>
            </a:extLst>
          </p:cNvPr>
          <p:cNvPicPr/>
          <p:nvPr/>
        </p:nvPicPr>
        <p:blipFill rotWithShape="1">
          <a:blip r:embed="rId6"/>
          <a:srcRect l="19696" r="34242" b="4248"/>
          <a:stretch/>
        </p:blipFill>
        <p:spPr>
          <a:xfrm>
            <a:off x="8415451" y="1916832"/>
            <a:ext cx="2033830" cy="30243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2EBB66-78FF-4EBA-AB78-AC317C90293B}"/>
              </a:ext>
            </a:extLst>
          </p:cNvPr>
          <p:cNvSpPr txBox="1"/>
          <p:nvPr/>
        </p:nvSpPr>
        <p:spPr>
          <a:xfrm>
            <a:off x="9624392" y="465313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х10</a:t>
            </a:r>
          </a:p>
        </p:txBody>
      </p:sp>
    </p:spTree>
    <p:extLst>
      <p:ext uri="{BB962C8B-B14F-4D97-AF65-F5344CB8AC3E}">
        <p14:creationId xmlns:p14="http://schemas.microsoft.com/office/powerpoint/2010/main" val="17662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655B18-65AA-D91B-8E44-E41F6E4883CA}"/>
              </a:ext>
            </a:extLst>
          </p:cNvPr>
          <p:cNvSpPr/>
          <p:nvPr/>
        </p:nvSpPr>
        <p:spPr>
          <a:xfrm>
            <a:off x="-1" y="486990"/>
            <a:ext cx="12185897" cy="6310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B3F4AF26-4264-48A2-8F6F-684970087A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1956" y="800100"/>
            <a:ext cx="6034780" cy="483351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ПРОСЬБА ПОСМОТРЕТЬ РЕСУРСЫ</a:t>
            </a:r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F655081C-AF4B-4B4A-9012-48DE5EBE6FA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339052" y="5040463"/>
            <a:ext cx="4998439" cy="871537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kern="100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https://fidesys-solvers.ru</a:t>
            </a:r>
            <a:endParaRPr lang="ru-RU" sz="2400" kern="100" dirty="0">
              <a:effectLst/>
              <a:latin typeface="PT Sans" panose="020B0503020203020204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DA536540-BB26-421A-AD08-EC15A062B63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75482" y="5278939"/>
            <a:ext cx="480588" cy="543890"/>
          </a:xfrm>
        </p:spPr>
        <p:txBody>
          <a:bodyPr/>
          <a:lstStyle/>
          <a:p>
            <a:r>
              <a:rPr lang="ru-RU" sz="2400" dirty="0"/>
              <a:t>3.</a:t>
            </a: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3F7FEAC0-DD64-75D9-3743-4BB67D3E593D}"/>
              </a:ext>
            </a:extLst>
          </p:cNvPr>
          <p:cNvSpPr/>
          <p:nvPr/>
        </p:nvSpPr>
        <p:spPr>
          <a:xfrm>
            <a:off x="4311402" y="1495380"/>
            <a:ext cx="431321" cy="354508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3E47B2B9-704F-5AAB-7CFC-84E81A30BAF0}"/>
              </a:ext>
            </a:extLst>
          </p:cNvPr>
          <p:cNvSpPr/>
          <p:nvPr/>
        </p:nvSpPr>
        <p:spPr>
          <a:xfrm>
            <a:off x="2354345" y="1495034"/>
            <a:ext cx="382830" cy="74469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1EA5F32F-16B8-7278-27F4-B1F8C26EC939}"/>
              </a:ext>
            </a:extLst>
          </p:cNvPr>
          <p:cNvSpPr/>
          <p:nvPr/>
        </p:nvSpPr>
        <p:spPr>
          <a:xfrm>
            <a:off x="3308628" y="1495034"/>
            <a:ext cx="431321" cy="2149284"/>
          </a:xfrm>
          <a:prstGeom prst="downArrow">
            <a:avLst/>
          </a:prstGeom>
          <a:solidFill>
            <a:srgbClr val="48C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00D3A4E6-F36E-4A6B-ADC7-1E22D5D2FDC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68746" y="3645010"/>
            <a:ext cx="4744528" cy="87153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400" kern="100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ru-RU" sz="2400" kern="100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en-US" sz="2400" kern="100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prove</a:t>
            </a:r>
            <a:r>
              <a:rPr lang="ru-RU" sz="2400" kern="100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2400" kern="100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design</a:t>
            </a:r>
            <a:endParaRPr lang="ru-RU" sz="2400" kern="100" dirty="0">
              <a:effectLst/>
              <a:latin typeface="PT Sans" panose="020B0503020203020204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A2DC84B-0EDB-48BD-A816-3763346F9CF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84178" y="3917364"/>
            <a:ext cx="431321" cy="425686"/>
          </a:xfrm>
        </p:spPr>
        <p:txBody>
          <a:bodyPr/>
          <a:lstStyle/>
          <a:p>
            <a:r>
              <a:rPr lang="ru-RU" sz="2400" dirty="0"/>
              <a:t>2.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5A0F019F-7CDB-4129-982E-E4005B2542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51193" y="2249557"/>
            <a:ext cx="5056307" cy="871537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ru-RU" sz="2400" kern="100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en-US" sz="2400" kern="100" dirty="0" err="1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cae</a:t>
            </a:r>
            <a:r>
              <a:rPr lang="ru-RU" sz="2400" kern="100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sz="2400" kern="100" dirty="0" err="1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fidesys</a:t>
            </a:r>
            <a:r>
              <a:rPr lang="ru-RU" sz="2400" kern="100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2400" kern="100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</a:t>
            </a:r>
            <a:r>
              <a:rPr lang="ru-RU" sz="2400" kern="100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ru-RU" sz="2400" kern="100" dirty="0">
              <a:effectLst/>
              <a:latin typeface="PT Sans" panose="020B0503020203020204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4EA1B1FE-B29F-46CB-BC7F-D638DF0DF4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296807" y="2507476"/>
            <a:ext cx="431322" cy="436321"/>
          </a:xfrm>
        </p:spPr>
        <p:txBody>
          <a:bodyPr/>
          <a:lstStyle/>
          <a:p>
            <a:r>
              <a:rPr lang="ru-RU" sz="2400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216839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2D432-FFDB-4C2D-A82D-33E962907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2456" y="211009"/>
            <a:ext cx="7715200" cy="745592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Задачи с </a:t>
            </a:r>
            <a:r>
              <a:rPr lang="ru-RU" sz="2400" dirty="0" err="1"/>
              <a:t>преднатягом</a:t>
            </a:r>
            <a:r>
              <a:rPr lang="ru-RU" sz="2400" dirty="0"/>
              <a:t> болтовых соединений через «общий контакт»</a:t>
            </a:r>
            <a:endParaRPr lang="ru-RU" sz="1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85D591-A489-4BA8-9015-60D2AB26A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306" y="2144056"/>
            <a:ext cx="1436319" cy="31683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7A36B51-B0B3-40E2-9F02-AFF23337D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84" y="2080480"/>
            <a:ext cx="1656184" cy="35258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AC998A-B7AD-4DDA-8F8F-0EBBE6405010}"/>
              </a:ext>
            </a:extLst>
          </p:cNvPr>
          <p:cNvSpPr txBox="1"/>
          <p:nvPr/>
        </p:nvSpPr>
        <p:spPr>
          <a:xfrm>
            <a:off x="4186484" y="5236440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х10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7899F4C-ED63-4529-B3E2-A25F29990B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16" r="-2" b="11976"/>
          <a:stretch/>
        </p:blipFill>
        <p:spPr>
          <a:xfrm>
            <a:off x="5233458" y="2117697"/>
            <a:ext cx="1197544" cy="30243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9B8466-B9D5-4A95-8056-C501DD6EFA67}"/>
              </a:ext>
            </a:extLst>
          </p:cNvPr>
          <p:cNvSpPr txBox="1"/>
          <p:nvPr/>
        </p:nvSpPr>
        <p:spPr>
          <a:xfrm>
            <a:off x="5616948" y="5236440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х20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051F655-0735-42B2-BA9A-D492CCAE54AE}"/>
              </a:ext>
            </a:extLst>
          </p:cNvPr>
          <p:cNvCxnSpPr/>
          <p:nvPr/>
        </p:nvCxnSpPr>
        <p:spPr>
          <a:xfrm>
            <a:off x="6600056" y="2001360"/>
            <a:ext cx="0" cy="33252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966288D-B97E-425C-9D41-E1ED2F4E50D0}"/>
              </a:ext>
            </a:extLst>
          </p:cNvPr>
          <p:cNvSpPr txBox="1"/>
          <p:nvPr/>
        </p:nvSpPr>
        <p:spPr>
          <a:xfrm>
            <a:off x="4699136" y="1774725"/>
            <a:ext cx="1061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болта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гайки</a:t>
            </a:r>
            <a:endParaRPr lang="ru-RU" sz="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9AA12E-D242-41DF-80E4-52A87FDCA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1744" y="2031830"/>
            <a:ext cx="1800200" cy="26339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31470F-68E5-4D00-9470-20606C53D5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151313" y="2691818"/>
            <a:ext cx="2623239" cy="12985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1CE4809-2BC6-41D3-A050-BDE2193C3871}"/>
              </a:ext>
            </a:extLst>
          </p:cNvPr>
          <p:cNvSpPr txBox="1"/>
          <p:nvPr/>
        </p:nvSpPr>
        <p:spPr>
          <a:xfrm>
            <a:off x="8976320" y="4665805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х10</a:t>
            </a:r>
          </a:p>
        </p:txBody>
      </p:sp>
    </p:spTree>
    <p:extLst>
      <p:ext uri="{BB962C8B-B14F-4D97-AF65-F5344CB8AC3E}">
        <p14:creationId xmlns:p14="http://schemas.microsoft.com/office/powerpoint/2010/main" val="1904638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83832" y="1615152"/>
            <a:ext cx="568863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Построение реалистичной микроструктуры композита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Моделирование изделий из </a:t>
            </a:r>
            <a:r>
              <a:rPr lang="ru-RU" sz="1600" dirty="0" err="1"/>
              <a:t>резинокорда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76" y="1759337"/>
            <a:ext cx="2737341" cy="20545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75" y="3969038"/>
            <a:ext cx="2737341" cy="2048434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520774" y="116633"/>
            <a:ext cx="77152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Структура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Fidesys</a:t>
            </a:r>
            <a:endParaRPr lang="ru-RU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9817" y="3486746"/>
            <a:ext cx="4065587" cy="2822575"/>
          </a:xfrm>
        </p:spPr>
      </p:pic>
      <p:pic>
        <p:nvPicPr>
          <p:cNvPr id="12" name="Рисунок 6" descr="шина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056" y="2417116"/>
            <a:ext cx="2094936" cy="1803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3862715" y="980728"/>
            <a:ext cx="6805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15888E"/>
                </a:solidFill>
                <a:latin typeface="Arial" panose="020B0604020202020204" pitchFamily="34" charset="0"/>
              </a:rPr>
              <a:t>Расчет эффективных свойств композиционных материалов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02475" y="992091"/>
            <a:ext cx="2167820" cy="667021"/>
          </a:xfrm>
          <a:prstGeom prst="roundRect">
            <a:avLst/>
          </a:prstGeom>
          <a:solidFill>
            <a:srgbClr val="1CAF90"/>
          </a:solidFill>
          <a:ln>
            <a:solidFill>
              <a:srgbClr val="1CAF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Fidesys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Composite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800" dirty="0"/>
              <a:t>Многомасштабное моделирование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345032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703512" y="920914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15888E"/>
                </a:solidFill>
                <a:latin typeface="Arial" panose="020B0604020202020204" pitchFamily="34" charset="0"/>
              </a:rPr>
              <a:t>Fidesys</a:t>
            </a:r>
            <a:r>
              <a:rPr lang="en-US" sz="2000" dirty="0">
                <a:solidFill>
                  <a:srgbClr val="15888E"/>
                </a:solidFill>
                <a:latin typeface="Arial" panose="020B0604020202020204" pitchFamily="34" charset="0"/>
              </a:rPr>
              <a:t> Composite - </a:t>
            </a:r>
            <a:r>
              <a:rPr lang="ru-RU" sz="2000" dirty="0">
                <a:solidFill>
                  <a:srgbClr val="15888E"/>
                </a:solidFill>
                <a:latin typeface="Arial" panose="020B0604020202020204" pitchFamily="34" charset="0"/>
              </a:rPr>
              <a:t>Расчет эффективных свойств композитных материалов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9816" y="1759338"/>
            <a:ext cx="568863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Моделирование прочности композитов и элементов конструкций из них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Учет нелинейных эффектов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Работа с ткаными структурами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dirty="0"/>
              <a:t>Учет свойств армирующих нитей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dirty="0"/>
              <a:t>Построение матрицы тканого композита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dirty="0"/>
              <a:t>Нахождение эффективных свойств тканого композита для ячеек периодичности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Прогрессирующее разрушение композита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dirty="0"/>
              <a:t>Определение критической величины несущей способности конструкции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dirty="0"/>
              <a:t>Моделирование поведения композита после начала разрушения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604166"/>
            <a:ext cx="1584176" cy="14450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3140969"/>
            <a:ext cx="2088232" cy="1404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4674982"/>
            <a:ext cx="2616325" cy="149379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2520774" y="116633"/>
            <a:ext cx="77152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69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29C089-3DEC-4914-B928-4D0967A247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2848" t="5718" r="21523" b="4698"/>
          <a:stretch/>
        </p:blipFill>
        <p:spPr>
          <a:xfrm>
            <a:off x="7745508" y="3856522"/>
            <a:ext cx="4446493" cy="265260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C073C-9E92-48A2-87F2-36D691B9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78" y="238517"/>
            <a:ext cx="9121013" cy="994172"/>
          </a:xfrm>
        </p:spPr>
        <p:txBody>
          <a:bodyPr/>
          <a:lstStyle/>
          <a:p>
            <a:r>
              <a:rPr lang="ru-RU" dirty="0"/>
              <a:t>Метаматериалы</a:t>
            </a:r>
            <a:br>
              <a:rPr lang="ru-RU" dirty="0"/>
            </a:b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5D538E-E1F5-4230-880C-C2715824D5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7" y="929336"/>
            <a:ext cx="1927412" cy="14455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11DC7-B7F0-49B4-8F53-6C9FB481DB00}"/>
              </a:ext>
            </a:extLst>
          </p:cNvPr>
          <p:cNvSpPr txBox="1"/>
          <p:nvPr/>
        </p:nvSpPr>
        <p:spPr>
          <a:xfrm>
            <a:off x="3311691" y="1340769"/>
            <a:ext cx="1927412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</a:t>
            </a:r>
          </a:p>
          <a:p>
            <a:r>
              <a:rPr lang="ru-RU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ячейки</a:t>
            </a:r>
          </a:p>
          <a:p>
            <a:r>
              <a:rPr lang="ru-RU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периодичности </a:t>
            </a:r>
            <a:endParaRPr lang="ru-RU" sz="9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09ACE94-1541-4D10-BD63-EC89F9843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7" y="2377590"/>
            <a:ext cx="7322955" cy="32153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34A99C-A3A6-4752-B5DF-D47305E42AD3}"/>
              </a:ext>
            </a:extLst>
          </p:cNvPr>
          <p:cNvSpPr txBox="1"/>
          <p:nvPr/>
        </p:nvSpPr>
        <p:spPr>
          <a:xfrm>
            <a:off x="6864085" y="327811"/>
            <a:ext cx="544998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Оптимизация геометрических параметров ячейки периодичности позволяет добиться как отрицательного эффективного коэффициента теплового расширения, достаточно большого по модулю, так и </a:t>
            </a:r>
            <a:r>
              <a:rPr lang="ru-RU" sz="15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околонулевого</a:t>
            </a: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эффективного коэффициента</a:t>
            </a:r>
            <a:endParaRPr lang="ru-RU" sz="1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169D9D-4C51-4305-B0FE-ECEB3FF67551}"/>
              </a:ext>
            </a:extLst>
          </p:cNvPr>
          <p:cNvSpPr txBox="1"/>
          <p:nvPr/>
        </p:nvSpPr>
        <p:spPr>
          <a:xfrm>
            <a:off x="7745508" y="2377590"/>
            <a:ext cx="431977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algn="just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Свойства меди: модуль Юнга Е= 1.1∙10</a:t>
            </a:r>
            <a:r>
              <a:rPr lang="ru-RU" sz="15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МПа, коэффициент Пуассона</a:t>
            </a:r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v=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0.35, К=1.67∙10</a:t>
            </a:r>
            <a:r>
              <a:rPr lang="ru-RU" sz="15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-5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</a:t>
            </a:r>
            <a:r>
              <a:rPr lang="ru-RU" sz="15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342900" algn="just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Свойства полимера: Е=10</a:t>
            </a:r>
            <a:r>
              <a:rPr lang="ru-RU" sz="15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МПа, </a:t>
            </a:r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v=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0.45, К=1.5∙10</a:t>
            </a:r>
            <a:r>
              <a:rPr lang="ru-RU" sz="15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-4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</a:t>
            </a:r>
            <a:r>
              <a:rPr lang="ru-RU" sz="15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2CAAE2-C73D-42D8-9173-2B44487BEFB5}"/>
              </a:ext>
            </a:extLst>
          </p:cNvPr>
          <p:cNvSpPr txBox="1"/>
          <p:nvPr/>
        </p:nvSpPr>
        <p:spPr>
          <a:xfrm>
            <a:off x="126717" y="5539606"/>
            <a:ext cx="80670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зависимость к-та температурного расширения К (единицы измерения </a:t>
            </a:r>
          </a:p>
          <a:p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ru-RU" sz="15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от угла наклона между медным контуром и полимерным стержнем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410097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48F7CE3-1ED4-4408-B834-A37C8A3BF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616" y="1628800"/>
            <a:ext cx="7128792" cy="3744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350" b="1" dirty="0"/>
              <a:t>Метаматериал</a:t>
            </a:r>
            <a:r>
              <a:rPr lang="ru-RU" sz="1350" dirty="0"/>
              <a:t> — композиционный материал, свойства которого обусловлены не столько свойствами составляющих его элементов, сколько искусственно созданной периодической структурой.</a:t>
            </a:r>
          </a:p>
          <a:p>
            <a:pPr marL="0" indent="0">
              <a:buNone/>
            </a:pPr>
            <a:endParaRPr lang="ru-RU" sz="1350" dirty="0"/>
          </a:p>
          <a:p>
            <a:pPr marL="0" indent="0">
              <a:buNone/>
            </a:pPr>
            <a:r>
              <a:rPr lang="ru-RU" sz="1350" b="1" dirty="0" err="1"/>
              <a:t>Ауксетик</a:t>
            </a:r>
            <a:r>
              <a:rPr lang="ru-RU" sz="1350" b="1" dirty="0"/>
              <a:t> </a:t>
            </a:r>
            <a:r>
              <a:rPr lang="ru-RU" sz="1350" dirty="0"/>
              <a:t>– материалы, имеющие отрицательные значения коэффициента Пуассона.</a:t>
            </a:r>
          </a:p>
          <a:p>
            <a:pPr marL="0" indent="0">
              <a:buNone/>
            </a:pPr>
            <a:r>
              <a:rPr lang="ru-RU" sz="1350" dirty="0"/>
              <a:t>При растяжении материалы-</a:t>
            </a:r>
            <a:r>
              <a:rPr lang="ru-RU" sz="1350" dirty="0" err="1"/>
              <a:t>ауксетики</a:t>
            </a:r>
            <a:r>
              <a:rPr lang="ru-RU" sz="1350" dirty="0"/>
              <a:t> расширяются в направлении, перпендикулярном приложенной силе.</a:t>
            </a:r>
          </a:p>
          <a:p>
            <a:pPr marL="0" indent="0">
              <a:buNone/>
            </a:pPr>
            <a:endParaRPr lang="ru-RU" sz="1350" dirty="0"/>
          </a:p>
          <a:p>
            <a:pPr marL="0" indent="0">
              <a:buNone/>
            </a:pPr>
            <a:r>
              <a:rPr lang="ru-RU" sz="1350" dirty="0"/>
              <a:t>Примеры </a:t>
            </a:r>
            <a:r>
              <a:rPr lang="ru-RU" sz="1350" dirty="0" err="1"/>
              <a:t>ауксетиков</a:t>
            </a:r>
            <a:r>
              <a:rPr lang="ru-RU" sz="1350" dirty="0"/>
              <a:t>:</a:t>
            </a:r>
          </a:p>
          <a:p>
            <a:pPr marL="0" indent="0">
              <a:buNone/>
            </a:pPr>
            <a:endParaRPr lang="ru-RU" sz="731" dirty="0"/>
          </a:p>
          <a:p>
            <a:pPr>
              <a:buFontTx/>
              <a:buChar char="-"/>
            </a:pPr>
            <a:r>
              <a:rPr lang="ru-RU" sz="1350" dirty="0"/>
              <a:t>горные породы и минералы (пирит)</a:t>
            </a:r>
          </a:p>
          <a:p>
            <a:pPr>
              <a:buFontTx/>
              <a:buChar char="-"/>
            </a:pPr>
            <a:r>
              <a:rPr lang="ru-RU" sz="1350" dirty="0"/>
              <a:t>полимеры (</a:t>
            </a:r>
            <a:r>
              <a:rPr lang="en-US" sz="1350" dirty="0" err="1"/>
              <a:t>Gore-tex</a:t>
            </a:r>
            <a:r>
              <a:rPr lang="ru-RU" sz="1350" dirty="0"/>
              <a:t>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C1BC69-0E8A-4E2D-947B-4D655EC297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253" y="3570117"/>
            <a:ext cx="1108074" cy="863993"/>
          </a:xfrm>
          <a:prstGeom prst="rect">
            <a:avLst/>
          </a:prstGeom>
        </p:spPr>
      </p:pic>
      <p:pic>
        <p:nvPicPr>
          <p:cNvPr id="1026" name="Picture 2" descr="Картинки по запросу пирит">
            <a:extLst>
              <a:ext uri="{FF2B5EF4-FFF2-40B4-BE49-F238E27FC236}">
                <a16:creationId xmlns:a16="http://schemas.microsoft.com/office/drawing/2014/main" id="{57311499-2883-4E62-A9F8-9456854A1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196" y="3557587"/>
            <a:ext cx="995219" cy="98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217E6A-4DC0-4EFB-A382-5BDD027F329B}"/>
              </a:ext>
            </a:extLst>
          </p:cNvPr>
          <p:cNvSpPr txBox="1"/>
          <p:nvPr/>
        </p:nvSpPr>
        <p:spPr>
          <a:xfrm>
            <a:off x="7535327" y="4519877"/>
            <a:ext cx="13869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Пирит и его структура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95678" y="245991"/>
            <a:ext cx="5786400" cy="745592"/>
          </a:xfrm>
        </p:spPr>
        <p:txBody>
          <a:bodyPr/>
          <a:lstStyle/>
          <a:p>
            <a:r>
              <a:rPr lang="ru-RU" dirty="0" err="1"/>
              <a:t>Метаматериалы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0918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ACB5722-85A2-4759-85D3-08B783A65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331" y="3041863"/>
            <a:ext cx="3307052" cy="113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0A5C8E1-607C-4B23-8903-B071BB610E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785" y="3261504"/>
            <a:ext cx="1262261" cy="79897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4377906-D3C7-4E62-805C-93A410774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196" y="4144472"/>
            <a:ext cx="4183380" cy="121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EF8837-9961-44EB-BCF8-7E713F7FEA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553" y="2076589"/>
            <a:ext cx="1286356" cy="767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01CAC5-BD94-4456-97AB-6628E2EC07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17" y="2201310"/>
            <a:ext cx="381619" cy="4184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4314180-6F08-4330-89D0-E922BD6C12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772" y="3130668"/>
            <a:ext cx="1064178" cy="101427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8A887D1-7CFC-4AA1-997E-5F6A40C8A0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995" y="2026142"/>
            <a:ext cx="1705916" cy="86795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5FACB9E-D64E-441D-B28D-F2E3C784D3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915" y="1886646"/>
            <a:ext cx="1131290" cy="10987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2FED91F-DB93-4911-8535-A1D7F5171D33}"/>
              </a:ext>
            </a:extLst>
          </p:cNvPr>
          <p:cNvSpPr txBox="1"/>
          <p:nvPr/>
        </p:nvSpPr>
        <p:spPr>
          <a:xfrm>
            <a:off x="3532181" y="2827981"/>
            <a:ext cx="814647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75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Простая модель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F72969-0578-425D-AD5F-CD70C012BBC1}"/>
              </a:ext>
            </a:extLst>
          </p:cNvPr>
          <p:cNvSpPr txBox="1"/>
          <p:nvPr/>
        </p:nvSpPr>
        <p:spPr>
          <a:xfrm>
            <a:off x="7510443" y="4186352"/>
            <a:ext cx="875561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75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Хиральная модель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ED3F6E-F4E3-489D-8B14-47C747FC5013}"/>
              </a:ext>
            </a:extLst>
          </p:cNvPr>
          <p:cNvSpPr txBox="1"/>
          <p:nvPr/>
        </p:nvSpPr>
        <p:spPr>
          <a:xfrm>
            <a:off x="6114424" y="2969756"/>
            <a:ext cx="1314784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75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Модель из квадратных сеток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5795" y="302042"/>
            <a:ext cx="7440645" cy="745592"/>
          </a:xfrm>
        </p:spPr>
        <p:txBody>
          <a:bodyPr>
            <a:normAutofit fontScale="90000"/>
          </a:bodyPr>
          <a:lstStyle/>
          <a:p>
            <a:r>
              <a:rPr lang="ru-RU" dirty="0"/>
              <a:t>Модели ячеек периодичности</a:t>
            </a:r>
          </a:p>
        </p:txBody>
      </p:sp>
    </p:spTree>
    <p:extLst>
      <p:ext uri="{BB962C8B-B14F-4D97-AF65-F5344CB8AC3E}">
        <p14:creationId xmlns:p14="http://schemas.microsoft.com/office/powerpoint/2010/main" val="1141708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36FD32E-CA74-47BF-926D-5EAD40C53170}"/>
              </a:ext>
            </a:extLst>
          </p:cNvPr>
          <p:cNvGrpSpPr/>
          <p:nvPr/>
        </p:nvGrpSpPr>
        <p:grpSpPr>
          <a:xfrm>
            <a:off x="3029349" y="2255777"/>
            <a:ext cx="1391962" cy="1577836"/>
            <a:chOff x="636820" y="458441"/>
            <a:chExt cx="2474598" cy="2805042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45314D9A-787A-4D6D-951E-20D21E770094}"/>
                </a:ext>
              </a:extLst>
            </p:cNvPr>
            <p:cNvCxnSpPr/>
            <p:nvPr/>
          </p:nvCxnSpPr>
          <p:spPr>
            <a:xfrm>
              <a:off x="1203158" y="827773"/>
              <a:ext cx="175179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E234A510-DDFD-4E8A-91B0-6C596A69D973}"/>
                </a:ext>
              </a:extLst>
            </p:cNvPr>
            <p:cNvCxnSpPr/>
            <p:nvPr/>
          </p:nvCxnSpPr>
          <p:spPr>
            <a:xfrm flipH="1">
              <a:off x="2127183" y="827773"/>
              <a:ext cx="827773" cy="9240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5C35F320-C873-469B-9BF3-748E9D3747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03159" y="827774"/>
              <a:ext cx="924024" cy="924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F743BA42-0ED0-4F79-BE27-1EEEC36C64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8155" y="1751798"/>
              <a:ext cx="849029" cy="9235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9629EE6D-EDA5-4038-A381-CEB39CEDE5D2}"/>
                </a:ext>
              </a:extLst>
            </p:cNvPr>
            <p:cNvCxnSpPr>
              <a:cxnSpLocks/>
            </p:cNvCxnSpPr>
            <p:nvPr/>
          </p:nvCxnSpPr>
          <p:spPr>
            <a:xfrm>
              <a:off x="2127183" y="1751798"/>
              <a:ext cx="984235" cy="9007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0DB93B2D-294B-47F3-8E37-72CD8A16EC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8155" y="2652513"/>
              <a:ext cx="1833263" cy="228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EFABEE23-866D-4447-ACD7-EFB22894EB37}"/>
                </a:ext>
              </a:extLst>
            </p:cNvPr>
            <p:cNvCxnSpPr/>
            <p:nvPr/>
          </p:nvCxnSpPr>
          <p:spPr>
            <a:xfrm>
              <a:off x="781251" y="3099335"/>
              <a:ext cx="51816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D0F11B2E-E6BE-4543-AA01-449D59F33793}"/>
                </a:ext>
              </a:extLst>
            </p:cNvPr>
            <p:cNvCxnSpPr/>
            <p:nvPr/>
          </p:nvCxnSpPr>
          <p:spPr>
            <a:xfrm flipV="1">
              <a:off x="781251" y="2530375"/>
              <a:ext cx="0" cy="5689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EF56A8-41CA-4DC9-B7A1-2492BD511FD5}"/>
                </a:ext>
              </a:extLst>
            </p:cNvPr>
            <p:cNvSpPr txBox="1"/>
            <p:nvPr/>
          </p:nvSpPr>
          <p:spPr>
            <a:xfrm>
              <a:off x="1299410" y="2914669"/>
              <a:ext cx="408089" cy="3488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x</a:t>
              </a:r>
              <a:endParaRPr lang="ru-RU" sz="675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C0F26B-FCED-43DB-AAFD-F76811FA468B}"/>
                </a:ext>
              </a:extLst>
            </p:cNvPr>
            <p:cNvSpPr txBox="1"/>
            <p:nvPr/>
          </p:nvSpPr>
          <p:spPr>
            <a:xfrm>
              <a:off x="636820" y="2161044"/>
              <a:ext cx="399541" cy="3488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y</a:t>
              </a:r>
              <a:endParaRPr lang="ru-RU" sz="675" dirty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83D10569-502F-4216-99C4-2F4E8F309D1A}"/>
                </a:ext>
              </a:extLst>
            </p:cNvPr>
            <p:cNvSpPr/>
            <p:nvPr/>
          </p:nvSpPr>
          <p:spPr>
            <a:xfrm>
              <a:off x="2104324" y="1728939"/>
              <a:ext cx="45719" cy="457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75"/>
            </a:p>
          </p:txBody>
        </p: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7FC69AD1-7228-4CFF-92F4-287A98A3E85F}"/>
                </a:ext>
              </a:extLst>
            </p:cNvPr>
            <p:cNvCxnSpPr/>
            <p:nvPr/>
          </p:nvCxnSpPr>
          <p:spPr>
            <a:xfrm>
              <a:off x="1203158" y="698500"/>
              <a:ext cx="175179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D42483A6-94C4-41EC-BE18-582A7E841D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40279" y="914400"/>
              <a:ext cx="830182" cy="86905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5C9507-0F81-48CE-AC95-087423E3571A}"/>
                </a:ext>
              </a:extLst>
            </p:cNvPr>
            <p:cNvSpPr txBox="1"/>
            <p:nvPr/>
          </p:nvSpPr>
          <p:spPr>
            <a:xfrm>
              <a:off x="2027253" y="458441"/>
              <a:ext cx="390990" cy="3181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563" dirty="0"/>
                <a:t>a</a:t>
              </a:r>
              <a:endParaRPr lang="ru-RU" sz="563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75F584-4BA0-4F7E-A640-3999F95BB1FB}"/>
                </a:ext>
              </a:extLst>
            </p:cNvPr>
            <p:cNvSpPr txBox="1"/>
            <p:nvPr/>
          </p:nvSpPr>
          <p:spPr>
            <a:xfrm>
              <a:off x="2612343" y="1289678"/>
              <a:ext cx="396690" cy="3181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563" dirty="0"/>
                <a:t>b</a:t>
              </a:r>
              <a:endParaRPr lang="ru-RU" sz="563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DD4D819-4356-47C2-9E27-C1FD180D10C3}"/>
              </a:ext>
            </a:extLst>
          </p:cNvPr>
          <p:cNvGrpSpPr/>
          <p:nvPr/>
        </p:nvGrpSpPr>
        <p:grpSpPr>
          <a:xfrm>
            <a:off x="4511333" y="2390809"/>
            <a:ext cx="1235435" cy="1407644"/>
            <a:chOff x="5378754" y="761004"/>
            <a:chExt cx="2196328" cy="2502478"/>
          </a:xfrm>
        </p:grpSpPr>
        <p:cxnSp>
          <p:nvCxnSpPr>
            <p:cNvPr id="20" name="Прямая со стрелкой 19">
              <a:extLst>
                <a:ext uri="{FF2B5EF4-FFF2-40B4-BE49-F238E27FC236}">
                  <a16:creationId xmlns:a16="http://schemas.microsoft.com/office/drawing/2014/main" id="{A32BF6F2-4A29-4DEA-80EA-9FBEB987128C}"/>
                </a:ext>
              </a:extLst>
            </p:cNvPr>
            <p:cNvCxnSpPr/>
            <p:nvPr/>
          </p:nvCxnSpPr>
          <p:spPr>
            <a:xfrm>
              <a:off x="5523185" y="3099334"/>
              <a:ext cx="51816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582DE65E-F9E2-407E-AC5F-EEBFE575BB2D}"/>
                </a:ext>
              </a:extLst>
            </p:cNvPr>
            <p:cNvCxnSpPr/>
            <p:nvPr/>
          </p:nvCxnSpPr>
          <p:spPr>
            <a:xfrm flipV="1">
              <a:off x="5523185" y="2530374"/>
              <a:ext cx="0" cy="5689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0B6CE06-CB04-4415-B05D-4DD87C2E35A4}"/>
                </a:ext>
              </a:extLst>
            </p:cNvPr>
            <p:cNvSpPr txBox="1"/>
            <p:nvPr/>
          </p:nvSpPr>
          <p:spPr>
            <a:xfrm>
              <a:off x="6041346" y="2914668"/>
              <a:ext cx="396690" cy="3488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z</a:t>
              </a:r>
              <a:endParaRPr lang="ru-RU" sz="675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71EEE57-8FC2-4377-9978-9C440E5D701F}"/>
                </a:ext>
              </a:extLst>
            </p:cNvPr>
            <p:cNvSpPr txBox="1"/>
            <p:nvPr/>
          </p:nvSpPr>
          <p:spPr>
            <a:xfrm>
              <a:off x="5378754" y="2161041"/>
              <a:ext cx="399541" cy="3488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y</a:t>
              </a:r>
              <a:endParaRPr lang="ru-RU" sz="675" dirty="0"/>
            </a:p>
          </p:txBody>
        </p: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21E08966-7A37-4B81-9DC3-EA1CED546F83}"/>
                </a:ext>
              </a:extLst>
            </p:cNvPr>
            <p:cNvCxnSpPr/>
            <p:nvPr/>
          </p:nvCxnSpPr>
          <p:spPr>
            <a:xfrm flipV="1">
              <a:off x="6096000" y="827773"/>
              <a:ext cx="853440" cy="10202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AF31F53A-AE61-40A0-BE40-C4516093842C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853654"/>
              <a:ext cx="853440" cy="82171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B8B1AC8B-C72F-450C-B77B-0639E2DCFB0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848051"/>
              <a:ext cx="14790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873593F6-90CE-4ED9-81F2-EC1E68DA3644}"/>
                </a:ext>
              </a:extLst>
            </p:cNvPr>
            <p:cNvCxnSpPr/>
            <p:nvPr/>
          </p:nvCxnSpPr>
          <p:spPr>
            <a:xfrm>
              <a:off x="6949440" y="827773"/>
              <a:ext cx="0" cy="184760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>
              <a:extLst>
                <a:ext uri="{FF2B5EF4-FFF2-40B4-BE49-F238E27FC236}">
                  <a16:creationId xmlns:a16="http://schemas.microsoft.com/office/drawing/2014/main" id="{025535BA-294E-41B5-9834-1F0AAE6185A1}"/>
                </a:ext>
              </a:extLst>
            </p:cNvPr>
            <p:cNvCxnSpPr/>
            <p:nvPr/>
          </p:nvCxnSpPr>
          <p:spPr>
            <a:xfrm>
              <a:off x="6254750" y="1943100"/>
              <a:ext cx="69469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8A367DFA-4EC9-423D-921F-A0E207E9DBE3}"/>
                </a:ext>
              </a:extLst>
            </p:cNvPr>
            <p:cNvCxnSpPr>
              <a:cxnSpLocks/>
            </p:cNvCxnSpPr>
            <p:nvPr/>
          </p:nvCxnSpPr>
          <p:spPr>
            <a:xfrm>
              <a:off x="6949440" y="1943100"/>
              <a:ext cx="62564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198D824-CB29-4481-BD9B-51D3297FE3F4}"/>
                </a:ext>
              </a:extLst>
            </p:cNvPr>
            <p:cNvSpPr txBox="1"/>
            <p:nvPr/>
          </p:nvSpPr>
          <p:spPr>
            <a:xfrm>
              <a:off x="6571946" y="1914821"/>
              <a:ext cx="433738" cy="3181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563" dirty="0"/>
                <a:t>m</a:t>
              </a:r>
              <a:endParaRPr lang="ru-RU" sz="563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F09E94F-4E4F-45D1-9D90-04C627B88588}"/>
                </a:ext>
              </a:extLst>
            </p:cNvPr>
            <p:cNvSpPr txBox="1"/>
            <p:nvPr/>
          </p:nvSpPr>
          <p:spPr>
            <a:xfrm>
              <a:off x="7176401" y="1914821"/>
              <a:ext cx="393842" cy="3181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563" dirty="0"/>
                <a:t>L</a:t>
              </a:r>
              <a:endParaRPr lang="ru-RU" sz="563" dirty="0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14D49EF3-9637-4AF2-9906-661BBFBAD413}"/>
                </a:ext>
              </a:extLst>
            </p:cNvPr>
            <p:cNvSpPr/>
            <p:nvPr/>
          </p:nvSpPr>
          <p:spPr>
            <a:xfrm>
              <a:off x="6936674" y="808189"/>
              <a:ext cx="45719" cy="457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75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9ABB0767-45F7-40AA-BF9C-92A1E4C796C2}"/>
                </a:ext>
              </a:extLst>
            </p:cNvPr>
            <p:cNvSpPr/>
            <p:nvPr/>
          </p:nvSpPr>
          <p:spPr>
            <a:xfrm>
              <a:off x="6943024" y="2662389"/>
              <a:ext cx="45719" cy="457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75"/>
            </a:p>
          </p:txBody>
        </p:sp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74198A2F-9158-45C5-849A-FA3F2C3FC6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9931" y="761004"/>
              <a:ext cx="856399" cy="100356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5E36E8F-7042-4E64-A465-536474C4F0B2}"/>
                </a:ext>
              </a:extLst>
            </p:cNvPr>
            <p:cNvSpPr txBox="1"/>
            <p:nvPr/>
          </p:nvSpPr>
          <p:spPr>
            <a:xfrm>
              <a:off x="6248098" y="1115779"/>
              <a:ext cx="396690" cy="3181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563" dirty="0"/>
                <a:t>b</a:t>
              </a:r>
              <a:endParaRPr lang="ru-RU" sz="563" dirty="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C179F21-C4CC-405C-9BE9-4FA2C42AC57B}"/>
              </a:ext>
            </a:extLst>
          </p:cNvPr>
          <p:cNvSpPr txBox="1"/>
          <p:nvPr/>
        </p:nvSpPr>
        <p:spPr>
          <a:xfrm>
            <a:off x="2699428" y="4430410"/>
            <a:ext cx="2372765" cy="611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i="1" dirty="0"/>
              <a:t>Бакелит </a:t>
            </a:r>
          </a:p>
          <a:p>
            <a:r>
              <a:rPr lang="en-US" sz="1125" dirty="0"/>
              <a:t>O</a:t>
            </a:r>
            <a:r>
              <a:rPr lang="ru-RU" sz="1125" dirty="0"/>
              <a:t> </a:t>
            </a:r>
            <a:r>
              <a:rPr lang="ru-RU" sz="1125" b="1" dirty="0"/>
              <a:t>Е</a:t>
            </a:r>
            <a:r>
              <a:rPr lang="ru-RU" sz="1125" dirty="0"/>
              <a:t> = 3000 Мпа – Модуль Юнга </a:t>
            </a:r>
          </a:p>
          <a:p>
            <a:r>
              <a:rPr lang="en-US" sz="1125" dirty="0"/>
              <a:t>O</a:t>
            </a:r>
            <a:r>
              <a:rPr lang="ru-RU" sz="1125" dirty="0"/>
              <a:t> </a:t>
            </a:r>
            <a:r>
              <a:rPr lang="en-US" sz="1125" dirty="0"/>
              <a:t>𝝁 = 0.36 – </a:t>
            </a:r>
            <a:r>
              <a:rPr lang="ru-RU" sz="1125" dirty="0"/>
              <a:t>Коэффициент Пуассона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D014AD5-9B01-43D7-853A-5318223EF6EF}"/>
              </a:ext>
            </a:extLst>
          </p:cNvPr>
          <p:cNvSpPr txBox="1"/>
          <p:nvPr/>
        </p:nvSpPr>
        <p:spPr>
          <a:xfrm>
            <a:off x="2725183" y="4141822"/>
            <a:ext cx="2130711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Материал для моделирования: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FBFE80-F556-4080-AC6D-0300CC749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206" y="1841890"/>
            <a:ext cx="2658172" cy="225708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037BBF2-2509-433F-83D1-2FDE7742BB5D}"/>
              </a:ext>
            </a:extLst>
          </p:cNvPr>
          <p:cNvSpPr txBox="1"/>
          <p:nvPr/>
        </p:nvSpPr>
        <p:spPr>
          <a:xfrm>
            <a:off x="6668776" y="4141823"/>
            <a:ext cx="2616422" cy="957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Полученные коэффициенты Пуассона:</a:t>
            </a:r>
          </a:p>
          <a:p>
            <a:endParaRPr lang="en-US" sz="1125" dirty="0"/>
          </a:p>
          <a:p>
            <a:r>
              <a:rPr lang="en-US" sz="1125" dirty="0"/>
              <a:t>𝝁 </a:t>
            </a:r>
            <a:r>
              <a:rPr lang="en-US" sz="1125" dirty="0" err="1"/>
              <a:t>xy</a:t>
            </a:r>
            <a:r>
              <a:rPr lang="en-US" sz="1125" dirty="0"/>
              <a:t> = </a:t>
            </a:r>
            <a:r>
              <a:rPr lang="ru-RU" sz="1125" dirty="0">
                <a:solidFill>
                  <a:srgbClr val="000000"/>
                </a:solidFill>
                <a:latin typeface="Calibri" panose="020F0502020204030204" pitchFamily="34" charset="0"/>
              </a:rPr>
              <a:t>-4,98495</a:t>
            </a:r>
            <a:endParaRPr lang="ru-RU" sz="1125" dirty="0"/>
          </a:p>
          <a:p>
            <a:r>
              <a:rPr lang="en-US" sz="1125" dirty="0"/>
              <a:t>𝝁 </a:t>
            </a:r>
            <a:r>
              <a:rPr lang="en-US" sz="1125" dirty="0" err="1"/>
              <a:t>xz</a:t>
            </a:r>
            <a:r>
              <a:rPr lang="en-US" sz="1125" dirty="0"/>
              <a:t> = </a:t>
            </a:r>
            <a:r>
              <a:rPr lang="ru-RU" sz="1125" dirty="0">
                <a:solidFill>
                  <a:srgbClr val="000000"/>
                </a:solidFill>
                <a:latin typeface="Calibri" panose="020F0502020204030204" pitchFamily="34" charset="0"/>
              </a:rPr>
              <a:t>-0,893</a:t>
            </a:r>
            <a:endParaRPr lang="ru-RU" sz="1125" dirty="0"/>
          </a:p>
          <a:p>
            <a:r>
              <a:rPr lang="en-US" sz="1125" dirty="0"/>
              <a:t>𝝁 </a:t>
            </a:r>
            <a:r>
              <a:rPr lang="en-US" sz="1125" dirty="0" err="1"/>
              <a:t>yz</a:t>
            </a:r>
            <a:r>
              <a:rPr lang="en-US" sz="1125" dirty="0"/>
              <a:t> = </a:t>
            </a:r>
            <a:r>
              <a:rPr lang="ru-RU" sz="1125" dirty="0">
                <a:solidFill>
                  <a:srgbClr val="000000"/>
                </a:solidFill>
                <a:latin typeface="Calibri" panose="020F0502020204030204" pitchFamily="34" charset="0"/>
              </a:rPr>
              <a:t>-0,17731</a:t>
            </a:r>
            <a:endParaRPr lang="ru-RU" sz="1125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9A0076-3CAB-4CA1-BC22-27046B8AD04D}"/>
              </a:ext>
            </a:extLst>
          </p:cNvPr>
          <p:cNvSpPr txBox="1"/>
          <p:nvPr/>
        </p:nvSpPr>
        <p:spPr>
          <a:xfrm>
            <a:off x="5178512" y="4144084"/>
            <a:ext cx="1443024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25" dirty="0"/>
              <a:t>Параметры модели:</a:t>
            </a:r>
            <a:endParaRPr lang="en-US" sz="1125" dirty="0"/>
          </a:p>
          <a:p>
            <a:endParaRPr lang="en-US" sz="1125" dirty="0"/>
          </a:p>
          <a:p>
            <a:r>
              <a:rPr lang="en-US" sz="1125" b="1" i="1" dirty="0"/>
              <a:t>a</a:t>
            </a:r>
            <a:r>
              <a:rPr lang="en-US" sz="1125" dirty="0"/>
              <a:t>= </a:t>
            </a:r>
            <a:r>
              <a:rPr lang="en-US" sz="1125" dirty="0">
                <a:solidFill>
                  <a:srgbClr val="000000"/>
                </a:solidFill>
                <a:latin typeface="Calibri" panose="020F0502020204030204" pitchFamily="34" charset="0"/>
              </a:rPr>
              <a:t>6</a:t>
            </a:r>
            <a:r>
              <a:rPr lang="en-US" sz="1125" dirty="0"/>
              <a:t> </a:t>
            </a:r>
            <a:endParaRPr lang="ru-RU" sz="1125" dirty="0"/>
          </a:p>
          <a:p>
            <a:r>
              <a:rPr lang="en-US" sz="1125" b="1" i="1" dirty="0"/>
              <a:t>b</a:t>
            </a:r>
            <a:r>
              <a:rPr lang="en-US" sz="1125" dirty="0"/>
              <a:t> = 4</a:t>
            </a:r>
            <a:endParaRPr lang="ru-RU" sz="1125" dirty="0"/>
          </a:p>
          <a:p>
            <a:r>
              <a:rPr lang="en-US" sz="1125" b="1" i="1" dirty="0"/>
              <a:t>m</a:t>
            </a:r>
            <a:r>
              <a:rPr lang="en-US" sz="1125" dirty="0"/>
              <a:t> = 3,2</a:t>
            </a:r>
          </a:p>
          <a:p>
            <a:r>
              <a:rPr lang="en-US" sz="1125" b="1" i="1" dirty="0"/>
              <a:t>L</a:t>
            </a:r>
            <a:r>
              <a:rPr lang="en-US" sz="1125" dirty="0"/>
              <a:t> = 1</a:t>
            </a:r>
            <a:endParaRPr lang="ru-RU" sz="1125" dirty="0"/>
          </a:p>
        </p:txBody>
      </p:sp>
      <p:sp>
        <p:nvSpPr>
          <p:cNvPr id="42" name="Заголовок 2"/>
          <p:cNvSpPr>
            <a:spLocks noGrp="1"/>
          </p:cNvSpPr>
          <p:nvPr>
            <p:ph type="title"/>
          </p:nvPr>
        </p:nvSpPr>
        <p:spPr>
          <a:xfrm>
            <a:off x="3254091" y="260855"/>
            <a:ext cx="5786400" cy="745592"/>
          </a:xfrm>
        </p:spPr>
        <p:txBody>
          <a:bodyPr/>
          <a:lstStyle/>
          <a:p>
            <a:r>
              <a:rPr lang="ru-RU" dirty="0"/>
              <a:t>Результаты расчета. </a:t>
            </a:r>
          </a:p>
        </p:txBody>
      </p:sp>
    </p:spTree>
    <p:extLst>
      <p:ext uri="{BB962C8B-B14F-4D97-AF65-F5344CB8AC3E}">
        <p14:creationId xmlns:p14="http://schemas.microsoft.com/office/powerpoint/2010/main" val="91465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90138B-635C-4745-91A0-B09170E05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624" y="190403"/>
            <a:ext cx="7560840" cy="1019013"/>
          </a:xfrm>
        </p:spPr>
        <p:txBody>
          <a:bodyPr>
            <a:noAutofit/>
          </a:bodyPr>
          <a:lstStyle/>
          <a:p>
            <a:pPr lvl="0" algn="ctr"/>
            <a:r>
              <a:rPr lang="ru-RU" sz="2800" dirty="0">
                <a:latin typeface="Trebuchet MS" panose="020B0603020202020204"/>
              </a:rPr>
              <a:t>Моделирование решетчатой структуры, сжимающейся при нагревании</a:t>
            </a:r>
            <a:endParaRPr lang="ru-RU" sz="28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DE8C09-7059-44EB-AE4E-A355AE37D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99249" y="4898455"/>
            <a:ext cx="384378" cy="205383"/>
          </a:xfrm>
        </p:spPr>
        <p:txBody>
          <a:bodyPr>
            <a:normAutofit fontScale="47500" lnSpcReduction="20000"/>
          </a:bodyPr>
          <a:lstStyle/>
          <a:p>
            <a:pPr>
              <a:spcAft>
                <a:spcPts val="338"/>
              </a:spcAft>
            </a:pPr>
            <a:fld id="{519954A3-9DFD-4C44-94BA-B95130A3BA1C}" type="slidenum">
              <a:rPr lang="en-US" dirty="0"/>
              <a:pPr>
                <a:spcAft>
                  <a:spcPts val="338"/>
                </a:spcAft>
              </a:pPr>
              <a:t>27</a:t>
            </a:fld>
            <a:endParaRPr lang="ru-RU"/>
          </a:p>
        </p:txBody>
      </p:sp>
      <p:pic>
        <p:nvPicPr>
          <p:cNvPr id="29" name="Рисунок 29">
            <a:extLst>
              <a:ext uri="{FF2B5EF4-FFF2-40B4-BE49-F238E27FC236}">
                <a16:creationId xmlns:a16="http://schemas.microsoft.com/office/drawing/2014/main" id="{8824562C-7375-4FFF-B276-99C7BC3CB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79" t="25499" r="20823" b="28160"/>
          <a:stretch/>
        </p:blipFill>
        <p:spPr>
          <a:xfrm>
            <a:off x="2667001" y="2294876"/>
            <a:ext cx="4959245" cy="2134099"/>
          </a:xfrm>
          <a:prstGeom prst="rect">
            <a:avLst/>
          </a:prstGeom>
        </p:spPr>
      </p:pic>
      <p:pic>
        <p:nvPicPr>
          <p:cNvPr id="6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4103" y="3746548"/>
            <a:ext cx="2520659" cy="2254203"/>
          </a:xfrm>
        </p:spPr>
      </p:pic>
    </p:spTree>
    <p:extLst>
      <p:ext uri="{BB962C8B-B14F-4D97-AF65-F5344CB8AC3E}">
        <p14:creationId xmlns:p14="http://schemas.microsoft.com/office/powerpoint/2010/main" val="1204098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2"/>
          <p:cNvSpPr>
            <a:spLocks noGrp="1"/>
          </p:cNvSpPr>
          <p:nvPr>
            <p:ph type="title"/>
          </p:nvPr>
        </p:nvSpPr>
        <p:spPr>
          <a:xfrm>
            <a:off x="2351585" y="257773"/>
            <a:ext cx="8300991" cy="685800"/>
          </a:xfrm>
        </p:spPr>
        <p:txBody>
          <a:bodyPr/>
          <a:lstStyle/>
          <a:p>
            <a:pPr eaLnBrk="1" hangingPunct="1"/>
            <a:r>
              <a:rPr lang="ru-RU" altLang="ru-RU" sz="2700" dirty="0"/>
              <a:t>Моделирование решетчатых структур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9" y="1814515"/>
            <a:ext cx="2708275" cy="203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1790701"/>
            <a:ext cx="2717800" cy="20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7" y="3915967"/>
            <a:ext cx="2328863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3976688"/>
            <a:ext cx="2197100" cy="155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9" y="1796656"/>
            <a:ext cx="2728912" cy="202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958831"/>
            <a:ext cx="2362200" cy="122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Box 1"/>
          <p:cNvSpPr txBox="1">
            <a:spLocks noChangeArrowheads="1"/>
          </p:cNvSpPr>
          <p:nvPr/>
        </p:nvSpPr>
        <p:spPr bwMode="auto">
          <a:xfrm>
            <a:off x="1750501" y="5527078"/>
            <a:ext cx="293846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900" dirty="0"/>
              <a:t>Классический вариант, с=0</a:t>
            </a:r>
          </a:p>
        </p:txBody>
      </p:sp>
      <p:sp>
        <p:nvSpPr>
          <p:cNvPr id="7178" name="TextBox 9"/>
          <p:cNvSpPr txBox="1">
            <a:spLocks noChangeArrowheads="1"/>
          </p:cNvSpPr>
          <p:nvPr/>
        </p:nvSpPr>
        <p:spPr bwMode="auto">
          <a:xfrm>
            <a:off x="4674031" y="5527078"/>
            <a:ext cx="254317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900" dirty="0"/>
              <a:t>Лифтовая решетка, с=1</a:t>
            </a:r>
          </a:p>
        </p:txBody>
      </p:sp>
      <p:sp>
        <p:nvSpPr>
          <p:cNvPr id="7179" name="TextBox 10"/>
          <p:cNvSpPr txBox="1">
            <a:spLocks noChangeArrowheads="1"/>
          </p:cNvSpPr>
          <p:nvPr/>
        </p:nvSpPr>
        <p:spPr bwMode="auto">
          <a:xfrm>
            <a:off x="7520781" y="5527078"/>
            <a:ext cx="274796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900"/>
              <a:t>Звездачато-круговая решетка, с=1</a:t>
            </a:r>
          </a:p>
        </p:txBody>
      </p:sp>
    </p:spTree>
    <p:extLst>
      <p:ext uri="{BB962C8B-B14F-4D97-AF65-F5344CB8AC3E}">
        <p14:creationId xmlns:p14="http://schemas.microsoft.com/office/powerpoint/2010/main" val="453634882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2"/>
          <p:cNvSpPr>
            <a:spLocks noGrp="1"/>
          </p:cNvSpPr>
          <p:nvPr>
            <p:ph type="title"/>
          </p:nvPr>
        </p:nvSpPr>
        <p:spPr>
          <a:xfrm>
            <a:off x="1681212" y="351831"/>
            <a:ext cx="8135888" cy="53935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dirty="0"/>
              <a:t>Акустическая фильтрация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078832"/>
            <a:ext cx="3024188" cy="22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5" y="2025255"/>
            <a:ext cx="3024187" cy="226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4" y="4305301"/>
            <a:ext cx="2284412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1" y="2037161"/>
            <a:ext cx="3060700" cy="228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7" y="4305300"/>
            <a:ext cx="2276475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Box 10"/>
          <p:cNvSpPr txBox="1">
            <a:spLocks noChangeArrowheads="1"/>
          </p:cNvSpPr>
          <p:nvPr/>
        </p:nvSpPr>
        <p:spPr bwMode="auto">
          <a:xfrm>
            <a:off x="1703389" y="4346972"/>
            <a:ext cx="259238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900"/>
              <a:t>Классическая решетка без искривлений</a:t>
            </a:r>
          </a:p>
        </p:txBody>
      </p:sp>
      <p:sp>
        <p:nvSpPr>
          <p:cNvPr id="10249" name="TextBox 11"/>
          <p:cNvSpPr txBox="1">
            <a:spLocks noChangeArrowheads="1"/>
          </p:cNvSpPr>
          <p:nvPr/>
        </p:nvSpPr>
        <p:spPr bwMode="auto">
          <a:xfrm>
            <a:off x="4727575" y="5643563"/>
            <a:ext cx="259238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900"/>
              <a:t>Лифтовая</a:t>
            </a:r>
            <a:r>
              <a:rPr lang="en-US" altLang="ru-RU" sz="900"/>
              <a:t>,</a:t>
            </a:r>
            <a:r>
              <a:rPr lang="ru-RU" altLang="ru-RU" sz="900"/>
              <a:t> </a:t>
            </a:r>
            <a:r>
              <a:rPr lang="en-US" altLang="ru-RU" sz="900"/>
              <a:t>c</a:t>
            </a:r>
            <a:r>
              <a:rPr lang="ru-RU" altLang="ru-RU" sz="900"/>
              <a:t>= 1 </a:t>
            </a:r>
          </a:p>
        </p:txBody>
      </p:sp>
      <p:sp>
        <p:nvSpPr>
          <p:cNvPr id="10250" name="TextBox 12"/>
          <p:cNvSpPr txBox="1">
            <a:spLocks noChangeArrowheads="1"/>
          </p:cNvSpPr>
          <p:nvPr/>
        </p:nvSpPr>
        <p:spPr bwMode="auto">
          <a:xfrm>
            <a:off x="7896226" y="5643563"/>
            <a:ext cx="259238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900"/>
              <a:t>Звёздчато-круговая</a:t>
            </a:r>
            <a:r>
              <a:rPr lang="en-US" altLang="ru-RU" sz="900"/>
              <a:t>,</a:t>
            </a:r>
            <a:r>
              <a:rPr lang="ru-RU" altLang="ru-RU" sz="900"/>
              <a:t> </a:t>
            </a:r>
            <a:r>
              <a:rPr lang="en-US" altLang="ru-RU" sz="900"/>
              <a:t>c</a:t>
            </a:r>
            <a:r>
              <a:rPr lang="ru-RU" altLang="ru-RU" sz="900"/>
              <a:t>= 1 </a:t>
            </a:r>
          </a:p>
        </p:txBody>
      </p:sp>
    </p:spTree>
    <p:extLst>
      <p:ext uri="{BB962C8B-B14F-4D97-AF65-F5344CB8AC3E}">
        <p14:creationId xmlns:p14="http://schemas.microsoft.com/office/powerpoint/2010/main" val="407253089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FBD30F6-28D4-2191-5BF4-3F9A083112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F16B8E-A2FB-2AFB-D76B-B4E8E5EA73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5AB3CA-1D2D-57CC-7790-4899AD47E8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27F5A7-FF0E-28DF-44CB-5438AA5DA2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D090CBA-FC16-997F-57BA-9B4BCB0523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B5006CD-4AF2-2436-7532-E7348766EB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708" y="678312"/>
            <a:ext cx="10279080" cy="871538"/>
          </a:xfrm>
        </p:spPr>
        <p:txBody>
          <a:bodyPr/>
          <a:lstStyle/>
          <a:p>
            <a:r>
              <a:rPr lang="ru-RU" dirty="0"/>
              <a:t>Кто создает пакеты для инженерного анализа (САЕ)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30C1587-6246-BD4C-8E43-B97E53DE0E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334" y="1936955"/>
            <a:ext cx="11740665" cy="4479721"/>
          </a:xfrm>
        </p:spPr>
        <p:txBody>
          <a:bodyPr>
            <a:normAutofit/>
          </a:bodyPr>
          <a:lstStyle/>
          <a:p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С++,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Python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численные методы,</a:t>
            </a:r>
          </a:p>
          <a:p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параллельные вычисления,</a:t>
            </a:r>
          </a:p>
          <a:p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вычислительная механика,</a:t>
            </a:r>
          </a:p>
          <a:p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Qt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VTK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ParaView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веб-разработка на 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JavaScript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Python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инженеры-расчетчики со знанием 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CAE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72C72A0-168C-EC52-59F5-08E3EBCCD5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217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67608" y="1196752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 одновременно трех видов нелинейных эффектов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Множественный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самоконтакт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процессе деформирования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Возникновение и развитие полос локализации пластических деформаций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Закритическое моделирование при больших упругопластических деформациях</a:t>
            </a:r>
          </a:p>
        </p:txBody>
      </p:sp>
      <p:pic>
        <p:nvPicPr>
          <p:cNvPr id="3" name="cylind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3040" y="2708920"/>
            <a:ext cx="5354961" cy="3212976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567608" y="116633"/>
            <a:ext cx="77152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Комплексные нелинейные задачи</a:t>
            </a:r>
            <a:endParaRPr lang="ru-RU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ing">
            <a:hlinkClick r:id="" action="ppaction://media"/>
            <a:extLst>
              <a:ext uri="{FF2B5EF4-FFF2-40B4-BE49-F238E27FC236}">
                <a16:creationId xmlns:a16="http://schemas.microsoft.com/office/drawing/2014/main" id="{30348EDA-8B8E-0A1E-CBDF-3316ED460E6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2708921"/>
            <a:ext cx="5770654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6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8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ticity">
            <a:hlinkClick r:id="" action="ppaction://media"/>
            <a:extLst>
              <a:ext uri="{FF2B5EF4-FFF2-40B4-BE49-F238E27FC236}">
                <a16:creationId xmlns:a16="http://schemas.microsoft.com/office/drawing/2014/main" id="{83BBBBEC-48D5-3E9A-1F4A-2EE813C0A7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 cstate="print"/>
          <a:srcRect b="1789"/>
          <a:stretch/>
        </p:blipFill>
        <p:spPr>
          <a:xfrm>
            <a:off x="11504" y="3212976"/>
            <a:ext cx="8050149" cy="333540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574142" y="88307"/>
            <a:ext cx="6689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15888E"/>
                </a:solidFill>
                <a:latin typeface="Arial" panose="020B0604020202020204" pitchFamily="34" charset="0"/>
              </a:rPr>
              <a:t>Анализ прочности деформируемого твердого тела с учетом физической нелинейности</a:t>
            </a:r>
          </a:p>
        </p:txBody>
      </p:sp>
      <p:pic>
        <p:nvPicPr>
          <p:cNvPr id="8" name="Рисунок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816" y="2266468"/>
            <a:ext cx="12192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464" y="2199038"/>
            <a:ext cx="13208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-11046" y="1197040"/>
            <a:ext cx="8364783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+mn-lt"/>
              </a:rPr>
              <a:t>Нелинейно упругие модели материалов</a:t>
            </a:r>
            <a:r>
              <a:rPr lang="en-US" sz="1600" dirty="0">
                <a:latin typeface="+mn-lt"/>
              </a:rPr>
              <a:t> (</a:t>
            </a:r>
            <a:r>
              <a:rPr lang="ru-RU" sz="1600" dirty="0">
                <a:latin typeface="+mn-lt"/>
              </a:rPr>
              <a:t>Мурнаган, </a:t>
            </a:r>
            <a:r>
              <a:rPr lang="ru-RU" sz="1600" dirty="0" err="1">
                <a:latin typeface="+mn-lt"/>
              </a:rPr>
              <a:t>Муни</a:t>
            </a:r>
            <a:r>
              <a:rPr lang="ru-RU" sz="1600" dirty="0">
                <a:latin typeface="+mn-lt"/>
              </a:rPr>
              <a:t>-Ривлин</a:t>
            </a:r>
            <a:r>
              <a:rPr lang="en-US" sz="1600" dirty="0">
                <a:latin typeface="+mn-lt"/>
              </a:rPr>
              <a:t>)</a:t>
            </a:r>
            <a:endParaRPr lang="ru-RU" sz="1600" dirty="0">
              <a:latin typeface="+mn-lt"/>
            </a:endParaRP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+mn-lt"/>
              </a:rPr>
              <a:t>Упругопластические модели (</a:t>
            </a:r>
            <a:r>
              <a:rPr lang="ru-RU" sz="1600" dirty="0" err="1">
                <a:latin typeface="+mn-lt"/>
              </a:rPr>
              <a:t>Мизес</a:t>
            </a:r>
            <a:r>
              <a:rPr lang="ru-RU" sz="1600" dirty="0">
                <a:latin typeface="+mn-lt"/>
              </a:rPr>
              <a:t>, </a:t>
            </a:r>
            <a:r>
              <a:rPr lang="ru-RU" sz="1600" dirty="0" err="1">
                <a:latin typeface="+mn-lt"/>
              </a:rPr>
              <a:t>Друкер-Прагер</a:t>
            </a:r>
            <a:r>
              <a:rPr lang="ru-RU" sz="1600" dirty="0">
                <a:latin typeface="+mn-lt"/>
              </a:rPr>
              <a:t>)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+mn-lt"/>
              </a:rPr>
              <a:t>Неассоциированный закон пластического течения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+mn-lt"/>
              </a:rPr>
              <a:t>Линейное</a:t>
            </a:r>
            <a:r>
              <a:rPr lang="en-US" sz="1600" dirty="0">
                <a:latin typeface="+mn-lt"/>
              </a:rPr>
              <a:t>/</a:t>
            </a:r>
            <a:r>
              <a:rPr lang="ru-RU" sz="1600" dirty="0">
                <a:latin typeface="+mn-lt"/>
              </a:rPr>
              <a:t>Полилинейное</a:t>
            </a:r>
            <a:r>
              <a:rPr lang="en-US" sz="1600" dirty="0">
                <a:latin typeface="+mn-lt"/>
              </a:rPr>
              <a:t>/</a:t>
            </a:r>
            <a:r>
              <a:rPr lang="ru-RU" sz="1600" dirty="0">
                <a:latin typeface="+mn-lt"/>
              </a:rPr>
              <a:t>Степенное упрочнение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36817" y="31028"/>
            <a:ext cx="4033883" cy="20368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FB34E0-8CB8-4330-12F1-037BDC9524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42599" t="9361" r="1640" b="12896"/>
          <a:stretch/>
        </p:blipFill>
        <p:spPr bwMode="auto">
          <a:xfrm>
            <a:off x="9356017" y="2671898"/>
            <a:ext cx="2471095" cy="17727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66D0C2-7067-D056-6C5A-63128A0DF802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03847" y="4555166"/>
            <a:ext cx="3613487" cy="23028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51B3AE-3790-64B6-775C-C178B3E41EF2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99061" y="3617370"/>
            <a:ext cx="674969" cy="293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8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G:\Science\Start-Up\Clients\Salut\Mises_Fidesys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55" y="2960948"/>
            <a:ext cx="8304245" cy="36086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696" y="44624"/>
            <a:ext cx="10286933" cy="994122"/>
          </a:xfrm>
        </p:spPr>
        <p:txBody>
          <a:bodyPr/>
          <a:lstStyle/>
          <a:p>
            <a:r>
              <a:rPr lang="ru-RU" dirty="0"/>
              <a:t>Расчет лопатки авиадвигателя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G:\Science\Start-Up\Clients\Salut\Mises_Ansy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1052736"/>
            <a:ext cx="6912768" cy="381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6493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67" y="116632"/>
            <a:ext cx="10286933" cy="994122"/>
          </a:xfrm>
        </p:spPr>
        <p:txBody>
          <a:bodyPr/>
          <a:lstStyle/>
          <a:p>
            <a:r>
              <a:rPr lang="ru-RU" dirty="0"/>
              <a:t>Расчет кессона крыла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Resultant_Displacements_sparpre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98" y="2933109"/>
            <a:ext cx="7913149" cy="393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59" y="1052736"/>
            <a:ext cx="815666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840417" y="6381328"/>
            <a:ext cx="9131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/>
              <a:t>Nastran </a:t>
            </a:r>
            <a:endParaRPr lang="ru-RU" sz="1600" b="1" i="1" dirty="0"/>
          </a:p>
        </p:txBody>
      </p:sp>
    </p:spTree>
    <p:extLst>
      <p:ext uri="{BB962C8B-B14F-4D97-AF65-F5344CB8AC3E}">
        <p14:creationId xmlns:p14="http://schemas.microsoft.com/office/powerpoint/2010/main" val="56115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"/>
          <p:cNvSpPr txBox="1">
            <a:spLocks noGrp="1"/>
          </p:cNvSpPr>
          <p:nvPr>
            <p:ph type="body" idx="1"/>
          </p:nvPr>
        </p:nvSpPr>
        <p:spPr>
          <a:xfrm>
            <a:off x="550863" y="842080"/>
            <a:ext cx="8205959" cy="82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69"/>
              </a:buClr>
              <a:buSzPts val="2800"/>
              <a:buNone/>
            </a:pPr>
            <a:r>
              <a:rPr lang="ru-RU" dirty="0" err="1">
                <a:solidFill>
                  <a:srgbClr val="002A69"/>
                </a:solidFill>
              </a:rPr>
              <a:t>Геомеханическое</a:t>
            </a:r>
            <a:r>
              <a:rPr lang="ru-RU" dirty="0">
                <a:solidFill>
                  <a:srgbClr val="002A69"/>
                </a:solidFill>
              </a:rPr>
              <a:t> моделирование. Возможности</a:t>
            </a:r>
            <a:endParaRPr dirty="0">
              <a:solidFill>
                <a:srgbClr val="002A69"/>
              </a:solidFill>
            </a:endParaRPr>
          </a:p>
        </p:txBody>
      </p:sp>
      <p:sp>
        <p:nvSpPr>
          <p:cNvPr id="627" name="Google Shape;627;p3"/>
          <p:cNvSpPr txBox="1">
            <a:spLocks noGrp="1"/>
          </p:cNvSpPr>
          <p:nvPr>
            <p:ph type="body" idx="5"/>
          </p:nvPr>
        </p:nvSpPr>
        <p:spPr>
          <a:xfrm>
            <a:off x="6030097" y="2024062"/>
            <a:ext cx="5107459" cy="3948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b="0" i="0" dirty="0">
                <a:solidFill>
                  <a:srgbClr val="262F35"/>
                </a:solidFill>
              </a:rPr>
              <a:t>Оптимизация маршрутов проходки за счет моделирования </a:t>
            </a:r>
            <a:r>
              <a:rPr lang="ru-RU" dirty="0" err="1">
                <a:solidFill>
                  <a:srgbClr val="262F35"/>
                </a:solidFill>
              </a:rPr>
              <a:t>напряженно-деформировнного</a:t>
            </a:r>
            <a:r>
              <a:rPr lang="ru-RU" dirty="0">
                <a:solidFill>
                  <a:srgbClr val="262F35"/>
                </a:solidFill>
              </a:rPr>
              <a:t> состояния  в горной породе с учетом контактного взаимодействия слоев и температурных деформаций;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ru-RU" dirty="0">
              <a:solidFill>
                <a:srgbClr val="262F3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>
                <a:solidFill>
                  <a:srgbClr val="262F35"/>
                </a:solidFill>
              </a:rPr>
              <a:t>Расчет вероятности </a:t>
            </a:r>
            <a:r>
              <a:rPr lang="ru-RU" dirty="0" err="1">
                <a:solidFill>
                  <a:srgbClr val="262F35"/>
                </a:solidFill>
              </a:rPr>
              <a:t>метановыделения</a:t>
            </a:r>
            <a:r>
              <a:rPr lang="ru-RU" dirty="0">
                <a:solidFill>
                  <a:srgbClr val="262F35"/>
                </a:solidFill>
              </a:rPr>
              <a:t> при проходческих работах и формирование карты расположения крепей для предотвращения обрушения породы;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ru-RU" dirty="0">
              <a:solidFill>
                <a:srgbClr val="262F3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>
                <a:solidFill>
                  <a:srgbClr val="262F35"/>
                </a:solidFill>
              </a:rPr>
              <a:t>Определение механических свойств горных пород по </a:t>
            </a:r>
            <a:r>
              <a:rPr lang="ru-RU" dirty="0" err="1">
                <a:solidFill>
                  <a:srgbClr val="262F35"/>
                </a:solidFill>
              </a:rPr>
              <a:t>томографическому</a:t>
            </a:r>
            <a:r>
              <a:rPr lang="ru-RU" dirty="0">
                <a:solidFill>
                  <a:srgbClr val="262F35"/>
                </a:solidFill>
              </a:rPr>
              <a:t> изображению керна, включая их фильтрационно-емкостные характеристики;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ru-RU" dirty="0">
              <a:solidFill>
                <a:srgbClr val="262F3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Обработка сейсмограмм, позволяющая определить структуру и свойства исследуемых пород;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Расчет устойчивости бортов карьеров при проведении открытых горных работ</a:t>
            </a:r>
            <a:endParaRPr dirty="0"/>
          </a:p>
        </p:txBody>
      </p:sp>
      <p:sp>
        <p:nvSpPr>
          <p:cNvPr id="628" name="Google Shape;628;p3"/>
          <p:cNvSpPr txBox="1"/>
          <p:nvPr/>
        </p:nvSpPr>
        <p:spPr>
          <a:xfrm>
            <a:off x="6059488" y="2946392"/>
            <a:ext cx="538411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262F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58" y="1843174"/>
            <a:ext cx="2232660" cy="1988820"/>
          </a:xfrm>
          <a:prstGeom prst="rect">
            <a:avLst/>
          </a:prstGeom>
        </p:spPr>
      </p:pic>
      <p:pic>
        <p:nvPicPr>
          <p:cNvPr id="7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4399" y="4028303"/>
            <a:ext cx="4489622" cy="2376612"/>
          </a:xfrm>
          <a:prstGeom prst="rect">
            <a:avLst/>
          </a:prstGeom>
        </p:spPr>
      </p:pic>
      <p:pic>
        <p:nvPicPr>
          <p:cNvPr id="9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63170" y="1911178"/>
            <a:ext cx="2814992" cy="183468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7608" y="11155"/>
            <a:ext cx="3888432" cy="1368152"/>
          </a:xfrm>
        </p:spPr>
        <p:txBody>
          <a:bodyPr/>
          <a:lstStyle/>
          <a:p>
            <a:r>
              <a:rPr lang="ru-RU" dirty="0"/>
              <a:t>Цанговый замок</a:t>
            </a:r>
          </a:p>
        </p:txBody>
      </p:sp>
      <p:pic>
        <p:nvPicPr>
          <p:cNvPr id="5" name="canga50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440" y="2789160"/>
            <a:ext cx="6300192" cy="3376144"/>
          </a:xfrm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688" y="-243408"/>
            <a:ext cx="4389313" cy="324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9" y="3002024"/>
            <a:ext cx="3419871" cy="316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31504" y="1379307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PMingLiU" panose="02020500000000000000" pitchFamily="18" charset="-120"/>
              </a:rPr>
              <a:t>Кинематическое перемещение торца цанги до полного ее выхода из втулки</a:t>
            </a:r>
            <a:endParaRPr lang="ru-RU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PMingLiU" panose="02020500000000000000" pitchFamily="18" charset="-120"/>
              </a:rPr>
              <a:t>Изменяемая в процессе решения нелинейной задачи область контакта</a:t>
            </a:r>
          </a:p>
        </p:txBody>
      </p:sp>
    </p:spTree>
    <p:extLst>
      <p:ext uri="{BB962C8B-B14F-4D97-AF65-F5344CB8AC3E}">
        <p14:creationId xmlns:p14="http://schemas.microsoft.com/office/powerpoint/2010/main" val="372183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4008" y="1376244"/>
            <a:ext cx="4128459" cy="2286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hevron 13"/>
          <p:cNvSpPr/>
          <p:nvPr/>
        </p:nvSpPr>
        <p:spPr>
          <a:xfrm>
            <a:off x="4231218" y="4164014"/>
            <a:ext cx="645583" cy="4841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96" y="1516622"/>
            <a:ext cx="5184576" cy="2005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hevron 14"/>
          <p:cNvSpPr/>
          <p:nvPr/>
        </p:nvSpPr>
        <p:spPr>
          <a:xfrm rot="3469837">
            <a:off x="7799773" y="3881883"/>
            <a:ext cx="533400" cy="646176"/>
          </a:xfrm>
          <a:prstGeom prst="chevron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295467" y="58962"/>
            <a:ext cx="102870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600" dirty="0"/>
              <a:t>Анализ напряженного состояния в каретке железнодорожного вагона</a:t>
            </a:r>
            <a:endParaRPr lang="ru-RU" sz="3600" kern="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666" y="3986173"/>
            <a:ext cx="4886193" cy="2346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hevron 14"/>
          <p:cNvSpPr/>
          <p:nvPr/>
        </p:nvSpPr>
        <p:spPr>
          <a:xfrm rot="16200000">
            <a:off x="6437987" y="2196366"/>
            <a:ext cx="533400" cy="646176"/>
          </a:xfrm>
          <a:prstGeom prst="chevron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3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31277" t="26709" r="24397" b="15358"/>
          <a:stretch>
            <a:fillRect/>
          </a:stretch>
        </p:blipFill>
        <p:spPr bwMode="auto">
          <a:xfrm>
            <a:off x="2474007" y="786822"/>
            <a:ext cx="4400550" cy="323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5600" y="188640"/>
            <a:ext cx="8172400" cy="994122"/>
          </a:xfrm>
        </p:spPr>
        <p:txBody>
          <a:bodyPr/>
          <a:lstStyle/>
          <a:p>
            <a:r>
              <a:rPr lang="ru-RU" sz="2800" dirty="0"/>
              <a:t>Контактная задача от ОАО "РЖД" (ПКБ И)</a:t>
            </a:r>
            <a:br>
              <a:rPr lang="ru-RU" sz="2800" b="1" dirty="0"/>
            </a:br>
            <a:endParaRPr lang="ru-RU" sz="28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l="32097" t="39282" r="28942" b="19139"/>
          <a:stretch>
            <a:fillRect/>
          </a:stretch>
        </p:blipFill>
        <p:spPr bwMode="auto">
          <a:xfrm>
            <a:off x="6873403" y="908720"/>
            <a:ext cx="3775710" cy="214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43526" y="4008982"/>
          <a:ext cx="8531543" cy="1306576"/>
        </p:xfrm>
        <a:graphic>
          <a:graphicData uri="http://schemas.openxmlformats.org/drawingml/2006/table">
            <a:tbl>
              <a:tblPr/>
              <a:tblGrid>
                <a:gridCol w="6876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показателя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Значение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Максимальная нагрузка от колесной пары на рельс, кН (тс):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265 (27)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latin typeface="Times New Roman"/>
                          <a:ea typeface="Times New Roman"/>
                          <a:cs typeface="Times New Roman"/>
                        </a:rPr>
                        <a:t>Номинальное усилие затяжки гаек стыковых болтов, Н·м (кгс·м)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600 (6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Применяемые стали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К54, Э54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653370" y="5472022"/>
          <a:ext cx="8521699" cy="1077198"/>
        </p:xfrm>
        <a:graphic>
          <a:graphicData uri="http://schemas.openxmlformats.org/drawingml/2006/table">
            <a:tbl>
              <a:tblPr/>
              <a:tblGrid>
                <a:gridCol w="3689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1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0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0628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Общие</a:t>
                      </a:r>
                      <a:endParaRPr lang="ru-RU" sz="16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Массовая плотность</a:t>
                      </a:r>
                      <a:endParaRPr lang="ru-RU" sz="16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7,85 г/см</a:t>
                      </a:r>
                      <a:r>
                        <a:rPr lang="ru-RU" sz="1600" baseline="30000">
                          <a:latin typeface="Times New Roman"/>
                          <a:cs typeface="Times New Roman"/>
                        </a:rPr>
                        <a:t>3</a:t>
                      </a:r>
                      <a:endParaRPr lang="ru-RU" sz="16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Предел текучести</a:t>
                      </a:r>
                      <a:endParaRPr lang="ru-RU" sz="16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530 MПа</a:t>
                      </a:r>
                      <a:endParaRPr lang="ru-RU" sz="16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5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Окончательный предел прочности растяжения</a:t>
                      </a:r>
                      <a:endParaRPr lang="ru-RU" sz="16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844 </a:t>
                      </a:r>
                      <a:r>
                        <a:rPr lang="ru-RU" sz="1600" dirty="0" err="1">
                          <a:latin typeface="Times New Roman"/>
                          <a:cs typeface="Times New Roman"/>
                        </a:rPr>
                        <a:t>MПа</a:t>
                      </a:r>
                      <a:endParaRPr lang="ru-RU" sz="16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0394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qstre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5841" y="3518511"/>
            <a:ext cx="6008879" cy="3339490"/>
          </a:xfrm>
          <a:prstGeom prst="rect">
            <a:avLst/>
          </a:prstGeom>
        </p:spPr>
      </p:pic>
      <p:sp>
        <p:nvSpPr>
          <p:cNvPr id="8199" name="AutoShape 9"/>
          <p:cNvSpPr>
            <a:spLocks noChangeAspect="1" noChangeArrowheads="1" noTextEdit="1"/>
          </p:cNvSpPr>
          <p:nvPr/>
        </p:nvSpPr>
        <p:spPr bwMode="gray">
          <a:xfrm flipH="1">
            <a:off x="7262671" y="3646727"/>
            <a:ext cx="1053265" cy="144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2708858" y="142874"/>
            <a:ext cx="7959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Математическое моделирование деформаций ограничителей хлыстовых перемещений при разрывах трубопроводов</a:t>
            </a:r>
            <a:endParaRPr lang="ru-RU" sz="2000" dirty="0">
              <a:solidFill>
                <a:srgbClr val="15888E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0" y="4221089"/>
            <a:ext cx="31318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err="1"/>
              <a:t>Упрогопластический</a:t>
            </a:r>
            <a:r>
              <a:rPr lang="ru-RU" sz="2000" i="1" dirty="0"/>
              <a:t> расчет модели с нелинейным упрочнением при конечных деформациях и множественным </a:t>
            </a:r>
            <a:r>
              <a:rPr lang="ru-RU" sz="2000" i="1" dirty="0" err="1"/>
              <a:t>самоконтактом</a:t>
            </a:r>
            <a:endParaRPr lang="ru-RU" sz="20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8776" y="908720"/>
            <a:ext cx="5265737" cy="3024336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051753"/>
            <a:ext cx="3914775" cy="300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69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lh4.googleusercontent.com/1qMxN-ABoTl8eguRcFoxEPSirYBN-ocXOF_GcqO8aZTMR3Gf6ps3THWwb7Yos-sePGImDo6aAtNHYww36bHj3dZi4GyRS50j7G5GeTXpv3Boya1tPw_jtAq8xQNvIqucRa16nk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906" y="827549"/>
            <a:ext cx="2900094" cy="305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79577" y="145514"/>
            <a:ext cx="7645747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/>
              <a:t>Промышленный пример</a:t>
            </a:r>
            <a:r>
              <a:rPr lang="en-US" sz="3600" dirty="0"/>
              <a:t>: </a:t>
            </a:r>
            <a:r>
              <a:rPr lang="ru-RU" sz="3600" dirty="0"/>
              <a:t>Тепловой анализ роторной сборки</a:t>
            </a:r>
            <a:endParaRPr lang="en-US" sz="3600" dirty="0"/>
          </a:p>
        </p:txBody>
      </p:sp>
      <p:pic>
        <p:nvPicPr>
          <p:cNvPr id="11268" name="Picture 4" descr="https://lh6.googleusercontent.com/RA0475vyXieu-n5Z5aJTNwx9AVfp9gZQjPuswPMmTiyVJ0VKNNm5ybZP_rJGIiwO_qGa8kazoCpuuEmP_zcHk_aCGCvlv6m0_zJha6gNp1q2ShG0Rf-Jc36WSNHFJVzL-e9bNij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6772"/>
            <a:ext cx="3093244" cy="16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lh3.googleusercontent.com/uXWKj3CeEZXSgrbpExJUD1-mbUe9fZszc3jD329V5w2AulMLE6pA4l7yDcv-IOuNu0xSBp5ss_rXiPpPxItrv5d78bqMxwelbh_dPAaXq2Ql1cJB930qO1nFNDI8tjQlvDsPCN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109" y="1375311"/>
            <a:ext cx="3028950" cy="202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95217" y="2942946"/>
            <a:ext cx="4647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Автоматически определенные зоны контакта</a:t>
            </a:r>
          </a:p>
        </p:txBody>
      </p:sp>
      <p:pic>
        <p:nvPicPr>
          <p:cNvPr id="11272" name="Picture 8" descr="https://lh5.googleusercontent.com/L-_ZhWLuN4AyeXZ0hdYSGjjAZbWAVOtTTEKCGvt5BijTJxOKj5Os4g8DuhS5MU1cs6EVHRgBr5if2ualSeqd6swVnSZuRypuiwtAwaTpE5nSYcoHE87YJVLeHzzH8LX5m1jHECU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8967"/>
            <a:ext cx="3977934" cy="272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lh3.googleusercontent.com/EZ4-WhYFdoSCm5tvlGTAg9gX1UoRdWPekOjU3mYCbgVmlmWC29J_F4PC9DvzM7R3izln0ErIhqVLuPYUciYi_zzx1fnukrZt0CqKtP-u9VbBa2O6GbHva94uqAtoah6BLTjhiUS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69" y="4185085"/>
            <a:ext cx="4300538" cy="159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961875" y="4898795"/>
            <a:ext cx="3683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Непрерывные температурные поля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663953" y="3342722"/>
            <a:ext cx="33720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Неструктурированные криволинейные сетки, построенные независимо в каждой детали сборки</a:t>
            </a:r>
          </a:p>
        </p:txBody>
      </p:sp>
    </p:spTree>
    <p:extLst>
      <p:ext uri="{BB962C8B-B14F-4D97-AF65-F5344CB8AC3E}">
        <p14:creationId xmlns:p14="http://schemas.microsoft.com/office/powerpoint/2010/main" val="178733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B47247D-7E2F-5246-EBEF-5EBBFB144C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618945"/>
            <a:ext cx="11198430" cy="684213"/>
          </a:xfrm>
        </p:spPr>
        <p:txBody>
          <a:bodyPr anchor="ctr"/>
          <a:lstStyle/>
          <a:p>
            <a:r>
              <a:rPr lang="ru-RU" sz="2800" dirty="0">
                <a:solidFill>
                  <a:schemeClr val="tx2"/>
                </a:solidFill>
                <a:latin typeface="PT Sans" panose="020B0503020203020204" pitchFamily="34" charset="-52"/>
                <a:cs typeface="Times New Roman" panose="02020603050405020304" pitchFamily="18" charset="0"/>
              </a:rPr>
              <a:t>«ЦИФРОВОЕ СРЕДСТВО ПРОИЗВОДСТВА»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D151DD-8580-0892-A926-4AF6426488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2625" y="1257613"/>
            <a:ext cx="8797373" cy="17849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  <a:latin typeface="PT Sans" panose="020B0503020203020204" pitchFamily="34" charset="-52"/>
              </a:rPr>
              <a:t>В условиях новой промышленной революции (Индустрия 4.0), одной из основ которой стала цифровизация (автоматизация интеллектуальной деятельности) , во всех отраслях промышленности, с которыми связана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  <a:latin typeface="PT Sans" panose="020B0503020203020204" pitchFamily="34" charset="-52"/>
              </a:rPr>
              <a:t>наука механика, стали происходить стремительные изменения в востребованности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  <a:latin typeface="PT Sans" panose="020B0503020203020204" pitchFamily="34" charset="-52"/>
              </a:rPr>
              <a:t>и способах использования научных результатов . </a:t>
            </a:r>
          </a:p>
          <a:p>
            <a:pPr marL="0" indent="0">
              <a:buNone/>
            </a:pPr>
            <a:endParaRPr lang="ru-RU" sz="1800" dirty="0">
              <a:solidFill>
                <a:schemeClr val="tx2"/>
              </a:solidFill>
              <a:latin typeface="PT Sans" panose="020B0503020203020204" pitchFamily="34" charset="-52"/>
            </a:endParaRPr>
          </a:p>
          <a:p>
            <a:pPr marL="0" indent="0">
              <a:buNone/>
            </a:pPr>
            <a:r>
              <a:rPr lang="ru-RU" sz="1800" i="1" dirty="0">
                <a:solidFill>
                  <a:srgbClr val="185CAC"/>
                </a:solidFill>
                <a:latin typeface="PT Sans" panose="020B0503020203020204" pitchFamily="34" charset="-52"/>
              </a:rPr>
              <a:t>Изменяется инструментарий</a:t>
            </a:r>
            <a:r>
              <a:rPr lang="ru-RU" sz="1800" dirty="0">
                <a:solidFill>
                  <a:schemeClr val="tx2"/>
                </a:solidFill>
                <a:latin typeface="PT Sans" panose="020B0503020203020204" pitchFamily="34" charset="-52"/>
              </a:rPr>
              <a:t>, используемый при получении научных результатов.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ABEDD431-A640-DB83-19C9-544275DE8810}"/>
              </a:ext>
            </a:extLst>
          </p:cNvPr>
          <p:cNvSpPr txBox="1">
            <a:spLocks/>
          </p:cNvSpPr>
          <p:nvPr/>
        </p:nvSpPr>
        <p:spPr>
          <a:xfrm>
            <a:off x="542625" y="3815484"/>
            <a:ext cx="8920941" cy="2919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  <a:latin typeface="PT Sans" panose="020B0503020203020204" pitchFamily="34" charset="-52"/>
              </a:rPr>
              <a:t>Возникло понятие </a:t>
            </a:r>
            <a:r>
              <a:rPr lang="ru-RU" sz="1800" b="1" dirty="0">
                <a:solidFill>
                  <a:srgbClr val="185CAC"/>
                </a:solidFill>
                <a:latin typeface="PT Sans" panose="020B0503020203020204" pitchFamily="34" charset="-52"/>
              </a:rPr>
              <a:t>«цифровое средство производства» (ЦСП) </a:t>
            </a:r>
            <a:r>
              <a:rPr lang="ru-RU" sz="1800" dirty="0">
                <a:solidFill>
                  <a:srgbClr val="185CAC"/>
                </a:solidFill>
                <a:latin typeface="PT Sans" panose="020B0503020203020204" pitchFamily="34" charset="-52"/>
              </a:rPr>
              <a:t> </a:t>
            </a:r>
            <a:r>
              <a:rPr lang="ru-RU" sz="1800" dirty="0">
                <a:solidFill>
                  <a:schemeClr val="tx2"/>
                </a:solidFill>
                <a:latin typeface="PT Sans" panose="020B0503020203020204" pitchFamily="34" charset="-52"/>
              </a:rPr>
              <a:t>̶   программный продукт, с помощью которого создается (проектируется) изделие</a:t>
            </a:r>
            <a:r>
              <a:rPr lang="en-US" sz="1800" dirty="0">
                <a:solidFill>
                  <a:schemeClr val="tx2"/>
                </a:solidFill>
                <a:latin typeface="PT Sans" panose="020B0503020203020204" pitchFamily="34" charset="-52"/>
              </a:rPr>
              <a:t> </a:t>
            </a:r>
            <a:r>
              <a:rPr lang="ru-RU" sz="1800" dirty="0">
                <a:solidFill>
                  <a:schemeClr val="tx2"/>
                </a:solidFill>
                <a:latin typeface="PT Sans" panose="020B0503020203020204" pitchFamily="34" charset="-52"/>
              </a:rPr>
              <a:t>. </a:t>
            </a:r>
          </a:p>
          <a:p>
            <a:pPr marL="0" indent="0">
              <a:buNone/>
            </a:pPr>
            <a:endParaRPr lang="ru-RU" sz="1800" dirty="0">
              <a:solidFill>
                <a:schemeClr val="tx2"/>
              </a:solidFill>
              <a:latin typeface="PT Sans" panose="020B0503020203020204" pitchFamily="34" charset="-52"/>
            </a:endParaRPr>
          </a:p>
          <a:p>
            <a:pPr marL="0" indent="0">
              <a:buNone/>
            </a:pPr>
            <a:r>
              <a:rPr lang="ru-RU" sz="1800" i="1" dirty="0">
                <a:solidFill>
                  <a:srgbClr val="185CAC"/>
                </a:solidFill>
                <a:latin typeface="PT Sans" panose="020B0503020203020204" pitchFamily="34" charset="-52"/>
              </a:rPr>
              <a:t>В частности, это промышленные пакеты для моделирования при проведении инженерного анализа изделия (САЕ </a:t>
            </a:r>
            <a:r>
              <a:rPr lang="ru-RU" sz="1800" b="1" i="1" dirty="0">
                <a:solidFill>
                  <a:srgbClr val="185CAC"/>
                </a:solidFill>
                <a:latin typeface="PT Sans" panose="020B0503020203020204" pitchFamily="34" charset="-52"/>
              </a:rPr>
              <a:t> ̶ </a:t>
            </a:r>
            <a:r>
              <a:rPr lang="ru-RU" sz="1800" i="1" dirty="0">
                <a:solidFill>
                  <a:srgbClr val="185CAC"/>
                </a:solidFill>
                <a:latin typeface="PT Sans" panose="020B0503020203020204" pitchFamily="34" charset="-52"/>
              </a:rPr>
              <a:t>  Computer-</a:t>
            </a:r>
            <a:r>
              <a:rPr lang="ru-RU" sz="1800" i="1" dirty="0" err="1">
                <a:solidFill>
                  <a:srgbClr val="185CAC"/>
                </a:solidFill>
                <a:latin typeface="PT Sans" panose="020B0503020203020204" pitchFamily="34" charset="-52"/>
              </a:rPr>
              <a:t>aided</a:t>
            </a:r>
            <a:r>
              <a:rPr lang="ru-RU" sz="1800" i="1" dirty="0">
                <a:solidFill>
                  <a:srgbClr val="185CAC"/>
                </a:solidFill>
                <a:latin typeface="PT Sans" panose="020B0503020203020204" pitchFamily="34" charset="-52"/>
              </a:rPr>
              <a:t> </a:t>
            </a:r>
            <a:r>
              <a:rPr lang="ru-RU" sz="1800" i="1" dirty="0" err="1">
                <a:solidFill>
                  <a:srgbClr val="185CAC"/>
                </a:solidFill>
                <a:latin typeface="PT Sans" panose="020B0503020203020204" pitchFamily="34" charset="-52"/>
              </a:rPr>
              <a:t>engineering</a:t>
            </a:r>
            <a:r>
              <a:rPr lang="ru-RU" sz="1800" i="1" dirty="0">
                <a:solidFill>
                  <a:srgbClr val="185CAC"/>
                </a:solidFill>
                <a:latin typeface="PT Sans" panose="020B0503020203020204" pitchFamily="34" charset="-52"/>
              </a:rPr>
              <a:t>) на стадии проектирования и эксплуатации. </a:t>
            </a:r>
          </a:p>
          <a:p>
            <a:pPr marL="0" indent="0">
              <a:buNone/>
            </a:pPr>
            <a:endParaRPr lang="en-US" sz="1800" i="1" dirty="0">
              <a:solidFill>
                <a:schemeClr val="tx2"/>
              </a:solidFill>
              <a:latin typeface="PT Sans" panose="020B0503020203020204" pitchFamily="34" charset="-52"/>
            </a:endParaRPr>
          </a:p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  <a:latin typeface="PT Sans" panose="020B0503020203020204" pitchFamily="34" charset="-52"/>
              </a:rPr>
              <a:t>Практически общепринятыми стали сквозное проектирование изделия и унификация методик проектирования, создание «цифровых двойников», оцифровка имеющихся технических архивов и вовлечение их в моделирование.</a:t>
            </a:r>
          </a:p>
        </p:txBody>
      </p:sp>
    </p:spTree>
    <p:extLst>
      <p:ext uri="{BB962C8B-B14F-4D97-AF65-F5344CB8AC3E}">
        <p14:creationId xmlns:p14="http://schemas.microsoft.com/office/powerpoint/2010/main" val="26354632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2520774" y="44625"/>
            <a:ext cx="77152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Структура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Fidesys</a:t>
            </a:r>
            <a:endParaRPr lang="ru-RU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9" name="AutoShape 9"/>
          <p:cNvSpPr>
            <a:spLocks noChangeAspect="1" noChangeArrowheads="1" noTextEdit="1"/>
          </p:cNvSpPr>
          <p:nvPr/>
        </p:nvSpPr>
        <p:spPr bwMode="gray">
          <a:xfrm flipH="1">
            <a:off x="7233704" y="3412592"/>
            <a:ext cx="1053265" cy="144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6" name="Picture 2" descr="Diapir_geometry_top_sid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40" y="3142042"/>
            <a:ext cx="4320480" cy="238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8008" y="3140969"/>
            <a:ext cx="3912628" cy="235491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348325" y="5591515"/>
            <a:ext cx="5203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/>
              <a:t>Динамическая задача о моделировании сейсмических колебаний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631504" y="1556793"/>
            <a:ext cx="2167820" cy="667021"/>
          </a:xfrm>
          <a:prstGeom prst="roundRect">
            <a:avLst/>
          </a:prstGeom>
          <a:solidFill>
            <a:srgbClr val="1CAF90"/>
          </a:solidFill>
          <a:ln>
            <a:solidFill>
              <a:srgbClr val="1CAF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Fidesys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Dynamics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800" dirty="0"/>
              <a:t>Метод спектральных элементов.</a:t>
            </a:r>
          </a:p>
          <a:p>
            <a:r>
              <a:rPr lang="ru-RU" sz="800" dirty="0"/>
              <a:t>Нестационарные задачи с высокой точностью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3852380" y="1013071"/>
            <a:ext cx="681562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PT Sans" pitchFamily="34" charset="-52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PT Sans" pitchFamily="34" charset="-52"/>
                <a:ea typeface="+mn-ea"/>
                <a:cs typeface="Arial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PT Sans" pitchFamily="34" charset="-52"/>
                <a:ea typeface="+mn-ea"/>
                <a:cs typeface="Arial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PT Sans" pitchFamily="34" charset="-52"/>
                <a:ea typeface="+mn-ea"/>
                <a:cs typeface="Arial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PT Sans" pitchFamily="34" charset="-52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PT Sans" pitchFamily="34" charset="-52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PT Sans" pitchFamily="34" charset="-52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PT Sans" pitchFamily="34" charset="-52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PT Sans" pitchFamily="34" charset="-52"/>
                <a:ea typeface="+mn-ea"/>
                <a:cs typeface="Arial" pitchFamily="34" charset="0"/>
              </a:defRPr>
            </a:lvl9pPr>
          </a:lstStyle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+mn-lt"/>
              </a:rPr>
              <a:t>Современная модификация МКЭ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+mn-lt"/>
              </a:rPr>
              <a:t>Наиболее эффективен для динамического анализа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+mn-lt"/>
              </a:rPr>
              <a:t>Расчет нестационарных задач с быстропротекающими процессами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+mn-lt"/>
              </a:rPr>
              <a:t>Повышенная скорость и точность расчета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+mn-lt"/>
              </a:rPr>
              <a:t>Возможность эффективного распараллеливания с применением модуля </a:t>
            </a:r>
            <a:r>
              <a:rPr lang="en-US" sz="1600" dirty="0" err="1">
                <a:latin typeface="+mn-lt"/>
              </a:rPr>
              <a:t>Fidesys</a:t>
            </a:r>
            <a:r>
              <a:rPr lang="en-US" sz="1600" dirty="0">
                <a:latin typeface="+mn-lt"/>
              </a:rPr>
              <a:t> HPC</a:t>
            </a:r>
            <a:endParaRPr lang="ru-R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826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6227" y="188640"/>
            <a:ext cx="7200213" cy="857250"/>
          </a:xfrm>
        </p:spPr>
        <p:txBody>
          <a:bodyPr>
            <a:normAutofit fontScale="90000"/>
          </a:bodyPr>
          <a:lstStyle/>
          <a:p>
            <a:r>
              <a:rPr lang="ru-RU" dirty="0"/>
              <a:t>Требования по дискретизации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75520" y="1226378"/>
            <a:ext cx="6804756" cy="18225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Максимизация длины самого короткого ребра при дискретизации границ криволинейных подобластей</a:t>
            </a:r>
            <a:r>
              <a:rPr lang="en-US" dirty="0"/>
              <a:t>.</a:t>
            </a:r>
            <a:endParaRPr lang="ru-RU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ru-RU" dirty="0"/>
              <a:t>условие Куранта</a:t>
            </a:r>
            <a:r>
              <a:rPr lang="en-US" dirty="0"/>
              <a:t>: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592808" y="1610627"/>
            <a:ext cx="138564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900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/>
        </p:nvGraphicFramePr>
        <p:xfrm>
          <a:off x="1867328" y="3131645"/>
          <a:ext cx="1599344" cy="677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79280" imgH="457200" progId="Equation.DSMT4">
                  <p:embed/>
                </p:oleObj>
              </mc:Choice>
              <mc:Fallback>
                <p:oleObj name="Equation" r:id="rId2" imgW="1079280" imgH="457200" progId="Equation.DSMT4">
                  <p:embed/>
                  <p:pic>
                    <p:nvPicPr>
                      <p:cNvPr id="14" name="Объект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7328" y="3131645"/>
                        <a:ext cx="1599344" cy="6774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2" descr="\\134.32.242.124\sem\Mesh for pipes00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3833" y="2087764"/>
            <a:ext cx="4800147" cy="3543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25290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586753" y="319406"/>
            <a:ext cx="9251576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SEM2D_VelocityMagnitud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4000" y="-27384"/>
            <a:ext cx="9144000" cy="6624736"/>
          </a:xfrm>
        </p:spPr>
      </p:pic>
    </p:spTree>
    <p:extLst>
      <p:ext uri="{BB962C8B-B14F-4D97-AF65-F5344CB8AC3E}">
        <p14:creationId xmlns:p14="http://schemas.microsoft.com/office/powerpoint/2010/main" val="322393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5600" y="0"/>
            <a:ext cx="7715200" cy="994122"/>
          </a:xfrm>
        </p:spPr>
        <p:txBody>
          <a:bodyPr/>
          <a:lstStyle/>
          <a:p>
            <a:r>
              <a:rPr lang="ru-RU" dirty="0"/>
              <a:t>Синтетические сейсмограммы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77" y="994122"/>
            <a:ext cx="4448708" cy="586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:\Science\Start-Up\Clients\Yandex-terra\Ux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724" y="994123"/>
            <a:ext cx="4550987" cy="58631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526198" y="1126239"/>
            <a:ext cx="1149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Давление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38724" y="1050764"/>
            <a:ext cx="2829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Горизонтальное смещение</a:t>
            </a:r>
          </a:p>
        </p:txBody>
      </p:sp>
    </p:spTree>
    <p:extLst>
      <p:ext uri="{BB962C8B-B14F-4D97-AF65-F5344CB8AC3E}">
        <p14:creationId xmlns:p14="http://schemas.microsoft.com/office/powerpoint/2010/main" val="33465355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603" y="208545"/>
            <a:ext cx="8550397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Сейсмический мониторинг </a:t>
            </a:r>
            <a:r>
              <a:rPr lang="ru-RU" dirty="0" err="1"/>
              <a:t>трещиноватости</a:t>
            </a:r>
            <a:r>
              <a:rPr lang="en-US" dirty="0"/>
              <a:t>: </a:t>
            </a:r>
            <a:r>
              <a:rPr lang="ru-RU" dirty="0"/>
              <a:t>постановка задачи</a:t>
            </a:r>
          </a:p>
        </p:txBody>
      </p:sp>
      <p:grpSp>
        <p:nvGrpSpPr>
          <p:cNvPr id="478" name="Группа 477"/>
          <p:cNvGrpSpPr/>
          <p:nvPr/>
        </p:nvGrpSpPr>
        <p:grpSpPr>
          <a:xfrm>
            <a:off x="1955032" y="1722736"/>
            <a:ext cx="8544570" cy="140146"/>
            <a:chOff x="819448" y="1402904"/>
            <a:chExt cx="8544570" cy="140146"/>
          </a:xfrm>
        </p:grpSpPr>
        <p:sp>
          <p:nvSpPr>
            <p:cNvPr id="479" name="Равнобедренный треугольник 478"/>
            <p:cNvSpPr/>
            <p:nvPr/>
          </p:nvSpPr>
          <p:spPr>
            <a:xfrm>
              <a:off x="819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80" name="Равнобедренный треугольник 479"/>
            <p:cNvSpPr/>
            <p:nvPr/>
          </p:nvSpPr>
          <p:spPr>
            <a:xfrm>
              <a:off x="1073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81" name="Равнобедренный треугольник 480"/>
            <p:cNvSpPr/>
            <p:nvPr/>
          </p:nvSpPr>
          <p:spPr>
            <a:xfrm>
              <a:off x="1327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82" name="Равнобедренный треугольник 481"/>
            <p:cNvSpPr/>
            <p:nvPr/>
          </p:nvSpPr>
          <p:spPr>
            <a:xfrm>
              <a:off x="1581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83" name="Равнобедренный треугольник 482"/>
            <p:cNvSpPr/>
            <p:nvPr/>
          </p:nvSpPr>
          <p:spPr>
            <a:xfrm>
              <a:off x="1835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84" name="Равнобедренный треугольник 483"/>
            <p:cNvSpPr/>
            <p:nvPr/>
          </p:nvSpPr>
          <p:spPr>
            <a:xfrm>
              <a:off x="2089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85" name="Равнобедренный треугольник 484"/>
            <p:cNvSpPr/>
            <p:nvPr/>
          </p:nvSpPr>
          <p:spPr>
            <a:xfrm>
              <a:off x="2343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86" name="Равнобедренный треугольник 485"/>
            <p:cNvSpPr/>
            <p:nvPr/>
          </p:nvSpPr>
          <p:spPr>
            <a:xfrm>
              <a:off x="2597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87" name="Равнобедренный треугольник 486"/>
            <p:cNvSpPr/>
            <p:nvPr/>
          </p:nvSpPr>
          <p:spPr>
            <a:xfrm>
              <a:off x="2851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88" name="Равнобедренный треугольник 487"/>
            <p:cNvSpPr/>
            <p:nvPr/>
          </p:nvSpPr>
          <p:spPr>
            <a:xfrm>
              <a:off x="3105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89" name="Равнобедренный треугольник 488"/>
            <p:cNvSpPr/>
            <p:nvPr/>
          </p:nvSpPr>
          <p:spPr>
            <a:xfrm>
              <a:off x="3359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90" name="Равнобедренный треугольник 489"/>
            <p:cNvSpPr/>
            <p:nvPr/>
          </p:nvSpPr>
          <p:spPr>
            <a:xfrm>
              <a:off x="3613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91" name="Равнобедренный треугольник 490"/>
            <p:cNvSpPr/>
            <p:nvPr/>
          </p:nvSpPr>
          <p:spPr>
            <a:xfrm>
              <a:off x="3867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92" name="Равнобедренный треугольник 491"/>
            <p:cNvSpPr/>
            <p:nvPr/>
          </p:nvSpPr>
          <p:spPr>
            <a:xfrm>
              <a:off x="4121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93" name="Равнобедренный треугольник 492"/>
            <p:cNvSpPr/>
            <p:nvPr/>
          </p:nvSpPr>
          <p:spPr>
            <a:xfrm>
              <a:off x="4375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94" name="Равнобедренный треугольник 493"/>
            <p:cNvSpPr/>
            <p:nvPr/>
          </p:nvSpPr>
          <p:spPr>
            <a:xfrm>
              <a:off x="4629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95" name="Равнобедренный треугольник 494"/>
            <p:cNvSpPr/>
            <p:nvPr/>
          </p:nvSpPr>
          <p:spPr>
            <a:xfrm>
              <a:off x="4883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96" name="Равнобедренный треугольник 495"/>
            <p:cNvSpPr/>
            <p:nvPr/>
          </p:nvSpPr>
          <p:spPr>
            <a:xfrm>
              <a:off x="5137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97" name="Равнобедренный треугольник 496"/>
            <p:cNvSpPr/>
            <p:nvPr/>
          </p:nvSpPr>
          <p:spPr>
            <a:xfrm>
              <a:off x="5391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98" name="Равнобедренный треугольник 497"/>
            <p:cNvSpPr/>
            <p:nvPr/>
          </p:nvSpPr>
          <p:spPr>
            <a:xfrm>
              <a:off x="5645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99" name="Равнобедренный треугольник 498"/>
            <p:cNvSpPr/>
            <p:nvPr/>
          </p:nvSpPr>
          <p:spPr>
            <a:xfrm>
              <a:off x="5899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00" name="Равнобедренный треугольник 499"/>
            <p:cNvSpPr/>
            <p:nvPr/>
          </p:nvSpPr>
          <p:spPr>
            <a:xfrm>
              <a:off x="6153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01" name="Равнобедренный треугольник 500"/>
            <p:cNvSpPr/>
            <p:nvPr/>
          </p:nvSpPr>
          <p:spPr>
            <a:xfrm>
              <a:off x="6407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02" name="Равнобедренный треугольник 501"/>
            <p:cNvSpPr/>
            <p:nvPr/>
          </p:nvSpPr>
          <p:spPr>
            <a:xfrm>
              <a:off x="6661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03" name="Равнобедренный треугольник 502"/>
            <p:cNvSpPr/>
            <p:nvPr/>
          </p:nvSpPr>
          <p:spPr>
            <a:xfrm>
              <a:off x="6915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04" name="Равнобедренный треугольник 503"/>
            <p:cNvSpPr/>
            <p:nvPr/>
          </p:nvSpPr>
          <p:spPr>
            <a:xfrm>
              <a:off x="7169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05" name="Равнобедренный треугольник 504"/>
            <p:cNvSpPr/>
            <p:nvPr/>
          </p:nvSpPr>
          <p:spPr>
            <a:xfrm>
              <a:off x="7423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06" name="Равнобедренный треугольник 505"/>
            <p:cNvSpPr/>
            <p:nvPr/>
          </p:nvSpPr>
          <p:spPr>
            <a:xfrm>
              <a:off x="7677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07" name="Равнобедренный треугольник 506"/>
            <p:cNvSpPr/>
            <p:nvPr/>
          </p:nvSpPr>
          <p:spPr>
            <a:xfrm>
              <a:off x="7931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08" name="Равнобедренный треугольник 507"/>
            <p:cNvSpPr/>
            <p:nvPr/>
          </p:nvSpPr>
          <p:spPr>
            <a:xfrm>
              <a:off x="8185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09" name="Равнобедренный треугольник 508"/>
            <p:cNvSpPr/>
            <p:nvPr/>
          </p:nvSpPr>
          <p:spPr>
            <a:xfrm>
              <a:off x="8439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10" name="Равнобедренный треугольник 509"/>
            <p:cNvSpPr/>
            <p:nvPr/>
          </p:nvSpPr>
          <p:spPr>
            <a:xfrm>
              <a:off x="8693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11" name="Равнобедренный треугольник 510"/>
            <p:cNvSpPr/>
            <p:nvPr/>
          </p:nvSpPr>
          <p:spPr>
            <a:xfrm>
              <a:off x="8947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12" name="Равнобедренный треугольник 511"/>
            <p:cNvSpPr/>
            <p:nvPr/>
          </p:nvSpPr>
          <p:spPr>
            <a:xfrm>
              <a:off x="9201448" y="1402904"/>
              <a:ext cx="162570" cy="140146"/>
            </a:xfrm>
            <a:prstGeom prst="triangle">
              <a:avLst/>
            </a:prstGeom>
            <a:solidFill>
              <a:srgbClr val="00B05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513" name="Прямоугольник 512"/>
          <p:cNvSpPr/>
          <p:nvPr/>
        </p:nvSpPr>
        <p:spPr>
          <a:xfrm>
            <a:off x="1739008" y="1876624"/>
            <a:ext cx="8928992" cy="3024336"/>
          </a:xfrm>
          <a:prstGeom prst="rect">
            <a:avLst/>
          </a:prstGeom>
          <a:solidFill>
            <a:srgbClr val="FFFF00">
              <a:lumMod val="20000"/>
              <a:lumOff val="80000"/>
            </a:srgbClr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296">
              <a:defRPr/>
            </a:pPr>
            <a:endParaRPr lang="ru-RU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4" name="Прямоугольник 513"/>
          <p:cNvSpPr/>
          <p:nvPr/>
        </p:nvSpPr>
        <p:spPr>
          <a:xfrm>
            <a:off x="1739008" y="4900960"/>
            <a:ext cx="8928992" cy="1656184"/>
          </a:xfrm>
          <a:prstGeom prst="rect">
            <a:avLst/>
          </a:prstGeom>
          <a:solidFill>
            <a:srgbClr val="FE6700">
              <a:lumMod val="20000"/>
              <a:lumOff val="80000"/>
            </a:srgbClr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296">
              <a:defRPr/>
            </a:pPr>
            <a:endParaRPr lang="ru-RU" kern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515" name="Группа 514"/>
          <p:cNvGrpSpPr/>
          <p:nvPr/>
        </p:nvGrpSpPr>
        <p:grpSpPr>
          <a:xfrm>
            <a:off x="5815125" y="1516584"/>
            <a:ext cx="360040" cy="360040"/>
            <a:chOff x="1496616" y="2204864"/>
            <a:chExt cx="360040" cy="360040"/>
          </a:xfrm>
        </p:grpSpPr>
        <p:sp>
          <p:nvSpPr>
            <p:cNvPr id="516" name="7-конечная звезда 515"/>
            <p:cNvSpPr/>
            <p:nvPr/>
          </p:nvSpPr>
          <p:spPr>
            <a:xfrm>
              <a:off x="1496616" y="2204864"/>
              <a:ext cx="360040" cy="360040"/>
            </a:xfrm>
            <a:prstGeom prst="star7">
              <a:avLst/>
            </a:prstGeom>
            <a:solidFill>
              <a:srgbClr val="FFFF00">
                <a:lumMod val="60000"/>
                <a:lumOff val="40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17" name="7-конечная звезда 516"/>
            <p:cNvSpPr/>
            <p:nvPr/>
          </p:nvSpPr>
          <p:spPr>
            <a:xfrm rot="19409886">
              <a:off x="1560869" y="2272900"/>
              <a:ext cx="223968" cy="223968"/>
            </a:xfrm>
            <a:prstGeom prst="star7">
              <a:avLst>
                <a:gd name="adj" fmla="val 15113"/>
                <a:gd name="hf" fmla="val 102572"/>
                <a:gd name="vf" fmla="val 105210"/>
              </a:avLst>
            </a:prstGeom>
            <a:solidFill>
              <a:srgbClr val="FF0000"/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518" name="TextBox 517"/>
          <p:cNvSpPr txBox="1"/>
          <p:nvPr/>
        </p:nvSpPr>
        <p:spPr>
          <a:xfrm>
            <a:off x="5405913" y="1187902"/>
            <a:ext cx="117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6"/>
            <a:r>
              <a:rPr lang="ru-RU" dirty="0">
                <a:solidFill>
                  <a:prstClr val="black"/>
                </a:solidFill>
                <a:latin typeface="Arial"/>
              </a:rPr>
              <a:t>Источник</a:t>
            </a:r>
          </a:p>
        </p:txBody>
      </p:sp>
      <p:sp>
        <p:nvSpPr>
          <p:cNvPr id="519" name="TextBox 518"/>
          <p:cNvSpPr txBox="1"/>
          <p:nvPr/>
        </p:nvSpPr>
        <p:spPr>
          <a:xfrm>
            <a:off x="2034063" y="3073853"/>
            <a:ext cx="1388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6"/>
            <a:r>
              <a:rPr lang="en-US" sz="1600" i="1" dirty="0">
                <a:solidFill>
                  <a:prstClr val="black"/>
                </a:solidFill>
                <a:latin typeface="Arial"/>
              </a:rPr>
              <a:t>V</a:t>
            </a:r>
            <a:r>
              <a:rPr lang="en-US" sz="1600" baseline="-25000" dirty="0">
                <a:solidFill>
                  <a:prstClr val="black"/>
                </a:solidFill>
                <a:latin typeface="Arial"/>
              </a:rPr>
              <a:t>P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= </a:t>
            </a:r>
            <a:r>
              <a:rPr lang="ru-RU" sz="1600" dirty="0">
                <a:solidFill>
                  <a:prstClr val="black"/>
                </a:solidFill>
                <a:latin typeface="Arial"/>
              </a:rPr>
              <a:t>6000</a:t>
            </a:r>
            <a:endParaRPr lang="en-US" sz="1600" dirty="0">
              <a:solidFill>
                <a:prstClr val="black"/>
              </a:solidFill>
              <a:latin typeface="Arial"/>
            </a:endParaRPr>
          </a:p>
          <a:p>
            <a:pPr defTabSz="914296"/>
            <a:r>
              <a:rPr lang="en-US" sz="1600" i="1" dirty="0">
                <a:solidFill>
                  <a:prstClr val="black"/>
                </a:solidFill>
                <a:latin typeface="Arial"/>
              </a:rPr>
              <a:t>V</a:t>
            </a:r>
            <a:r>
              <a:rPr lang="en-US" sz="1600" baseline="-25000" dirty="0">
                <a:solidFill>
                  <a:prstClr val="black"/>
                </a:solidFill>
                <a:latin typeface="Arial"/>
              </a:rPr>
              <a:t>S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= </a:t>
            </a:r>
            <a:r>
              <a:rPr lang="ru-RU" sz="1600" dirty="0">
                <a:solidFill>
                  <a:prstClr val="black"/>
                </a:solidFill>
                <a:latin typeface="Arial"/>
              </a:rPr>
              <a:t>3200</a:t>
            </a:r>
            <a:endParaRPr lang="en-US" sz="1600" dirty="0">
              <a:solidFill>
                <a:prstClr val="black"/>
              </a:solidFill>
              <a:latin typeface="Arial"/>
            </a:endParaRPr>
          </a:p>
          <a:p>
            <a:pPr defTabSz="914296"/>
            <a:r>
              <a:rPr lang="en-US" sz="1600" i="1" dirty="0">
                <a:solidFill>
                  <a:prstClr val="black"/>
                </a:solidFill>
                <a:latin typeface="Arial"/>
              </a:rPr>
              <a:t>Density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= </a:t>
            </a:r>
            <a:r>
              <a:rPr lang="ru-RU" sz="1600" dirty="0">
                <a:solidFill>
                  <a:prstClr val="black"/>
                </a:solidFill>
                <a:latin typeface="Arial"/>
              </a:rPr>
              <a:t>2,6</a:t>
            </a:r>
          </a:p>
        </p:txBody>
      </p:sp>
      <p:sp>
        <p:nvSpPr>
          <p:cNvPr id="520" name="TextBox 519"/>
          <p:cNvSpPr txBox="1"/>
          <p:nvPr/>
        </p:nvSpPr>
        <p:spPr>
          <a:xfrm>
            <a:off x="2034063" y="5388428"/>
            <a:ext cx="1502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6"/>
            <a:r>
              <a:rPr lang="en-US" sz="1600" i="1" dirty="0">
                <a:solidFill>
                  <a:prstClr val="black"/>
                </a:solidFill>
                <a:latin typeface="Arial"/>
              </a:rPr>
              <a:t>V</a:t>
            </a:r>
            <a:r>
              <a:rPr lang="en-US" sz="1600" baseline="-25000" dirty="0">
                <a:solidFill>
                  <a:prstClr val="black"/>
                </a:solidFill>
                <a:latin typeface="Arial"/>
              </a:rPr>
              <a:t>P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= </a:t>
            </a:r>
            <a:r>
              <a:rPr lang="ru-RU" sz="1600" dirty="0">
                <a:solidFill>
                  <a:prstClr val="black"/>
                </a:solidFill>
                <a:latin typeface="Arial"/>
              </a:rPr>
              <a:t>6400</a:t>
            </a:r>
            <a:endParaRPr lang="en-US" sz="1600" dirty="0">
              <a:solidFill>
                <a:prstClr val="black"/>
              </a:solidFill>
              <a:latin typeface="Arial"/>
            </a:endParaRPr>
          </a:p>
          <a:p>
            <a:pPr defTabSz="914296"/>
            <a:r>
              <a:rPr lang="en-US" sz="1600" i="1" dirty="0">
                <a:solidFill>
                  <a:prstClr val="black"/>
                </a:solidFill>
                <a:latin typeface="Arial"/>
              </a:rPr>
              <a:t>V</a:t>
            </a:r>
            <a:r>
              <a:rPr lang="en-US" sz="1600" baseline="-25000" dirty="0">
                <a:solidFill>
                  <a:prstClr val="black"/>
                </a:solidFill>
                <a:latin typeface="Arial"/>
              </a:rPr>
              <a:t>S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= </a:t>
            </a:r>
            <a:r>
              <a:rPr lang="ru-RU" sz="1600" dirty="0">
                <a:solidFill>
                  <a:prstClr val="black"/>
                </a:solidFill>
                <a:latin typeface="Arial"/>
              </a:rPr>
              <a:t>3400</a:t>
            </a:r>
            <a:endParaRPr lang="en-US" sz="1600" dirty="0">
              <a:solidFill>
                <a:prstClr val="black"/>
              </a:solidFill>
              <a:latin typeface="Arial"/>
            </a:endParaRPr>
          </a:p>
          <a:p>
            <a:pPr defTabSz="914296"/>
            <a:r>
              <a:rPr lang="en-US" sz="1600" i="1" dirty="0">
                <a:solidFill>
                  <a:prstClr val="black"/>
                </a:solidFill>
                <a:latin typeface="Arial"/>
              </a:rPr>
              <a:t>Density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= </a:t>
            </a:r>
            <a:r>
              <a:rPr lang="ru-RU" sz="1600" dirty="0">
                <a:solidFill>
                  <a:prstClr val="black"/>
                </a:solidFill>
                <a:latin typeface="Arial"/>
              </a:rPr>
              <a:t>2,75</a:t>
            </a:r>
          </a:p>
        </p:txBody>
      </p:sp>
      <p:grpSp>
        <p:nvGrpSpPr>
          <p:cNvPr id="521" name="Группа 520"/>
          <p:cNvGrpSpPr/>
          <p:nvPr/>
        </p:nvGrpSpPr>
        <p:grpSpPr>
          <a:xfrm>
            <a:off x="5336729" y="4949676"/>
            <a:ext cx="1485900" cy="894656"/>
            <a:chOff x="2575223" y="4653136"/>
            <a:chExt cx="4898057" cy="1252339"/>
          </a:xfrm>
        </p:grpSpPr>
        <p:cxnSp>
          <p:nvCxnSpPr>
            <p:cNvPr id="522" name="Прямая соединительная линия 521"/>
            <p:cNvCxnSpPr/>
            <p:nvPr/>
          </p:nvCxnSpPr>
          <p:spPr>
            <a:xfrm rot="21480000">
              <a:off x="3368824" y="4869160"/>
              <a:ext cx="0" cy="36004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</a:ln>
            <a:effectLst/>
          </p:spPr>
        </p:cxnSp>
        <p:cxnSp>
          <p:nvCxnSpPr>
            <p:cNvPr id="523" name="Прямая соединительная линия 522"/>
            <p:cNvCxnSpPr/>
            <p:nvPr/>
          </p:nvCxnSpPr>
          <p:spPr>
            <a:xfrm rot="120000">
              <a:off x="3645049" y="5097760"/>
              <a:ext cx="0" cy="36004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</a:ln>
            <a:effectLst/>
          </p:spPr>
        </p:cxnSp>
        <p:cxnSp>
          <p:nvCxnSpPr>
            <p:cNvPr id="524" name="Прямая соединительная линия 523"/>
            <p:cNvCxnSpPr/>
            <p:nvPr/>
          </p:nvCxnSpPr>
          <p:spPr>
            <a:xfrm rot="21300000">
              <a:off x="3854599" y="4754859"/>
              <a:ext cx="0" cy="36004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</a:ln>
            <a:effectLst/>
          </p:spPr>
        </p:cxnSp>
        <p:cxnSp>
          <p:nvCxnSpPr>
            <p:cNvPr id="525" name="Прямая соединительная линия 524"/>
            <p:cNvCxnSpPr/>
            <p:nvPr/>
          </p:nvCxnSpPr>
          <p:spPr>
            <a:xfrm rot="21420000">
              <a:off x="4045098" y="5126335"/>
              <a:ext cx="0" cy="36004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</a:ln>
            <a:effectLst/>
          </p:spPr>
        </p:cxnSp>
        <p:cxnSp>
          <p:nvCxnSpPr>
            <p:cNvPr id="526" name="Прямая соединительная линия 525"/>
            <p:cNvCxnSpPr/>
            <p:nvPr/>
          </p:nvCxnSpPr>
          <p:spPr>
            <a:xfrm>
              <a:off x="4445149" y="4669135"/>
              <a:ext cx="0" cy="36004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</a:ln>
            <a:effectLst/>
          </p:spPr>
        </p:cxnSp>
        <p:cxnSp>
          <p:nvCxnSpPr>
            <p:cNvPr id="527" name="Прямая соединительная линия 526"/>
            <p:cNvCxnSpPr/>
            <p:nvPr/>
          </p:nvCxnSpPr>
          <p:spPr>
            <a:xfrm rot="21180000">
              <a:off x="5054749" y="5164435"/>
              <a:ext cx="0" cy="36004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</a:ln>
            <a:effectLst/>
          </p:spPr>
        </p:cxnSp>
        <p:cxnSp>
          <p:nvCxnSpPr>
            <p:cNvPr id="528" name="Прямая соединительная линия 527"/>
            <p:cNvCxnSpPr/>
            <p:nvPr/>
          </p:nvCxnSpPr>
          <p:spPr>
            <a:xfrm rot="240000">
              <a:off x="4626124" y="5164435"/>
              <a:ext cx="0" cy="36004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</a:ln>
            <a:effectLst/>
          </p:spPr>
        </p:cxnSp>
        <p:cxnSp>
          <p:nvCxnSpPr>
            <p:cNvPr id="529" name="Прямая соединительная линия 528"/>
            <p:cNvCxnSpPr/>
            <p:nvPr/>
          </p:nvCxnSpPr>
          <p:spPr>
            <a:xfrm>
              <a:off x="2978299" y="5545435"/>
              <a:ext cx="0" cy="36004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</a:ln>
            <a:effectLst/>
          </p:spPr>
        </p:cxnSp>
        <p:cxnSp>
          <p:nvCxnSpPr>
            <p:cNvPr id="530" name="Прямая соединительная линия 529"/>
            <p:cNvCxnSpPr/>
            <p:nvPr/>
          </p:nvCxnSpPr>
          <p:spPr>
            <a:xfrm>
              <a:off x="2892574" y="4745335"/>
              <a:ext cx="0" cy="36004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</a:ln>
            <a:effectLst/>
          </p:spPr>
        </p:cxnSp>
        <p:cxnSp>
          <p:nvCxnSpPr>
            <p:cNvPr id="531" name="Прямая соединительная линия 530"/>
            <p:cNvCxnSpPr/>
            <p:nvPr/>
          </p:nvCxnSpPr>
          <p:spPr>
            <a:xfrm>
              <a:off x="3883174" y="5412085"/>
              <a:ext cx="0" cy="36004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</a:ln>
            <a:effectLst/>
          </p:spPr>
        </p:cxnSp>
        <p:cxnSp>
          <p:nvCxnSpPr>
            <p:cNvPr id="532" name="Прямая соединительная линия 531"/>
            <p:cNvCxnSpPr/>
            <p:nvPr/>
          </p:nvCxnSpPr>
          <p:spPr>
            <a:xfrm rot="300000">
              <a:off x="4902349" y="4678660"/>
              <a:ext cx="0" cy="36004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</a:ln>
            <a:effectLst/>
          </p:spPr>
        </p:cxnSp>
        <p:cxnSp>
          <p:nvCxnSpPr>
            <p:cNvPr id="533" name="Прямая соединительная линия 532"/>
            <p:cNvCxnSpPr/>
            <p:nvPr/>
          </p:nvCxnSpPr>
          <p:spPr>
            <a:xfrm rot="900000">
              <a:off x="5635775" y="4754859"/>
              <a:ext cx="0" cy="36004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</a:ln>
            <a:effectLst/>
          </p:spPr>
        </p:cxnSp>
        <p:cxnSp>
          <p:nvCxnSpPr>
            <p:cNvPr id="534" name="Прямая соединительная линия 533"/>
            <p:cNvCxnSpPr/>
            <p:nvPr/>
          </p:nvCxnSpPr>
          <p:spPr>
            <a:xfrm rot="20880000">
              <a:off x="5416699" y="5145385"/>
              <a:ext cx="0" cy="36004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</a:ln>
            <a:effectLst/>
          </p:spPr>
        </p:cxnSp>
        <p:cxnSp>
          <p:nvCxnSpPr>
            <p:cNvPr id="535" name="Прямая соединительная линия 534"/>
            <p:cNvCxnSpPr/>
            <p:nvPr/>
          </p:nvCxnSpPr>
          <p:spPr>
            <a:xfrm rot="21000000">
              <a:off x="6035824" y="5393035"/>
              <a:ext cx="0" cy="36004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</a:ln>
            <a:effectLst/>
          </p:spPr>
        </p:cxnSp>
        <p:cxnSp>
          <p:nvCxnSpPr>
            <p:cNvPr id="536" name="Прямая соединительная линия 535"/>
            <p:cNvCxnSpPr/>
            <p:nvPr/>
          </p:nvCxnSpPr>
          <p:spPr>
            <a:xfrm rot="60000">
              <a:off x="5616726" y="5526386"/>
              <a:ext cx="0" cy="36004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</a:ln>
            <a:effectLst/>
          </p:spPr>
        </p:cxnSp>
        <p:cxnSp>
          <p:nvCxnSpPr>
            <p:cNvPr id="537" name="Прямая соединительная линия 536"/>
            <p:cNvCxnSpPr/>
            <p:nvPr/>
          </p:nvCxnSpPr>
          <p:spPr>
            <a:xfrm>
              <a:off x="5883424" y="4831060"/>
              <a:ext cx="0" cy="36004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</a:ln>
            <a:effectLst/>
          </p:spPr>
        </p:cxnSp>
        <p:cxnSp>
          <p:nvCxnSpPr>
            <p:cNvPr id="538" name="Прямая соединительная линия 537"/>
            <p:cNvCxnSpPr/>
            <p:nvPr/>
          </p:nvCxnSpPr>
          <p:spPr>
            <a:xfrm rot="120000">
              <a:off x="6388248" y="5297786"/>
              <a:ext cx="0" cy="36004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</a:ln>
            <a:effectLst/>
          </p:spPr>
        </p:cxnSp>
        <p:cxnSp>
          <p:nvCxnSpPr>
            <p:cNvPr id="539" name="Прямая соединительная линия 538"/>
            <p:cNvCxnSpPr/>
            <p:nvPr/>
          </p:nvCxnSpPr>
          <p:spPr>
            <a:xfrm rot="240000">
              <a:off x="6435874" y="4831060"/>
              <a:ext cx="0" cy="36004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</a:ln>
            <a:effectLst/>
          </p:spPr>
        </p:cxnSp>
        <p:cxnSp>
          <p:nvCxnSpPr>
            <p:cNvPr id="540" name="Прямая соединительная линия 539"/>
            <p:cNvCxnSpPr/>
            <p:nvPr/>
          </p:nvCxnSpPr>
          <p:spPr>
            <a:xfrm rot="180000">
              <a:off x="7321700" y="5316836"/>
              <a:ext cx="0" cy="36004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</a:ln>
            <a:effectLst/>
          </p:spPr>
        </p:cxnSp>
        <p:cxnSp>
          <p:nvCxnSpPr>
            <p:cNvPr id="541" name="Прямая соединительная линия 540"/>
            <p:cNvCxnSpPr/>
            <p:nvPr/>
          </p:nvCxnSpPr>
          <p:spPr>
            <a:xfrm rot="600000">
              <a:off x="6921648" y="4812010"/>
              <a:ext cx="0" cy="36004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</a:ln>
            <a:effectLst/>
          </p:spPr>
        </p:cxnSp>
        <p:grpSp>
          <p:nvGrpSpPr>
            <p:cNvPr id="542" name="Группа 541"/>
            <p:cNvGrpSpPr/>
            <p:nvPr/>
          </p:nvGrpSpPr>
          <p:grpSpPr>
            <a:xfrm rot="10800000">
              <a:off x="2900139" y="4653136"/>
              <a:ext cx="4429125" cy="779165"/>
              <a:chOff x="3044974" y="4821535"/>
              <a:chExt cx="4429125" cy="1236340"/>
            </a:xfrm>
          </p:grpSpPr>
          <p:cxnSp>
            <p:nvCxnSpPr>
              <p:cNvPr id="606" name="Прямая соединительная линия 605"/>
              <p:cNvCxnSpPr/>
              <p:nvPr/>
            </p:nvCxnSpPr>
            <p:spPr>
              <a:xfrm>
                <a:off x="3521224" y="5021560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07" name="Прямая соединительная линия 606"/>
              <p:cNvCxnSpPr/>
              <p:nvPr/>
            </p:nvCxnSpPr>
            <p:spPr>
              <a:xfrm>
                <a:off x="3797449" y="5250160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08" name="Прямая соединительная линия 607"/>
              <p:cNvCxnSpPr/>
              <p:nvPr/>
            </p:nvCxnSpPr>
            <p:spPr>
              <a:xfrm rot="10560000">
                <a:off x="4007000" y="4907260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09" name="Прямая соединительная линия 608"/>
              <p:cNvCxnSpPr/>
              <p:nvPr/>
            </p:nvCxnSpPr>
            <p:spPr>
              <a:xfrm rot="11040000">
                <a:off x="4197499" y="5278733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10" name="Прямая соединительная линия 609"/>
              <p:cNvCxnSpPr/>
              <p:nvPr/>
            </p:nvCxnSpPr>
            <p:spPr>
              <a:xfrm rot="10320000">
                <a:off x="4597549" y="4821535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11" name="Прямая соединительная линия 610"/>
              <p:cNvCxnSpPr/>
              <p:nvPr/>
            </p:nvCxnSpPr>
            <p:spPr>
              <a:xfrm rot="10920000">
                <a:off x="5207147" y="5316834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12" name="Прямая соединительная линия 611"/>
              <p:cNvCxnSpPr/>
              <p:nvPr/>
            </p:nvCxnSpPr>
            <p:spPr>
              <a:xfrm>
                <a:off x="4778524" y="5316835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13" name="Прямая соединительная линия 612"/>
              <p:cNvCxnSpPr/>
              <p:nvPr/>
            </p:nvCxnSpPr>
            <p:spPr>
              <a:xfrm>
                <a:off x="3130699" y="5697835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14" name="Прямая соединительная линия 613"/>
              <p:cNvCxnSpPr/>
              <p:nvPr/>
            </p:nvCxnSpPr>
            <p:spPr>
              <a:xfrm rot="10500000">
                <a:off x="3044974" y="4897733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15" name="Прямая соединительная линия 614"/>
              <p:cNvCxnSpPr/>
              <p:nvPr/>
            </p:nvCxnSpPr>
            <p:spPr>
              <a:xfrm>
                <a:off x="4035574" y="5564485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16" name="Прямая соединительная линия 615"/>
              <p:cNvCxnSpPr/>
              <p:nvPr/>
            </p:nvCxnSpPr>
            <p:spPr>
              <a:xfrm>
                <a:off x="5054749" y="4831060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17" name="Прямая соединительная линия 616"/>
              <p:cNvCxnSpPr/>
              <p:nvPr/>
            </p:nvCxnSpPr>
            <p:spPr>
              <a:xfrm>
                <a:off x="5788174" y="4907260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18" name="Прямая соединительная линия 617"/>
              <p:cNvCxnSpPr/>
              <p:nvPr/>
            </p:nvCxnSpPr>
            <p:spPr>
              <a:xfrm rot="10380000">
                <a:off x="5569097" y="5297784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19" name="Прямая соединительная линия 618"/>
              <p:cNvCxnSpPr/>
              <p:nvPr/>
            </p:nvCxnSpPr>
            <p:spPr>
              <a:xfrm rot="11040000">
                <a:off x="6188223" y="5545433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20" name="Прямая соединительная линия 619"/>
              <p:cNvCxnSpPr/>
              <p:nvPr/>
            </p:nvCxnSpPr>
            <p:spPr>
              <a:xfrm rot="10680000">
                <a:off x="5769124" y="5678783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21" name="Прямая соединительная линия 620"/>
              <p:cNvCxnSpPr/>
              <p:nvPr/>
            </p:nvCxnSpPr>
            <p:spPr>
              <a:xfrm rot="10980000">
                <a:off x="6035826" y="4983460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22" name="Прямая соединительная линия 621"/>
              <p:cNvCxnSpPr/>
              <p:nvPr/>
            </p:nvCxnSpPr>
            <p:spPr>
              <a:xfrm rot="10860000">
                <a:off x="6540650" y="5450184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23" name="Прямая соединительная линия 622"/>
              <p:cNvCxnSpPr/>
              <p:nvPr/>
            </p:nvCxnSpPr>
            <p:spPr>
              <a:xfrm rot="10200000">
                <a:off x="6588275" y="4983460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24" name="Прямая соединительная линия 623"/>
              <p:cNvCxnSpPr/>
              <p:nvPr/>
            </p:nvCxnSpPr>
            <p:spPr>
              <a:xfrm>
                <a:off x="7474099" y="5469235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25" name="Прямая соединительная линия 624"/>
              <p:cNvCxnSpPr/>
              <p:nvPr/>
            </p:nvCxnSpPr>
            <p:spPr>
              <a:xfrm rot="10920000">
                <a:off x="7074050" y="4964409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</p:grpSp>
        <p:grpSp>
          <p:nvGrpSpPr>
            <p:cNvPr id="543" name="Группа 542"/>
            <p:cNvGrpSpPr/>
            <p:nvPr/>
          </p:nvGrpSpPr>
          <p:grpSpPr>
            <a:xfrm rot="10800000">
              <a:off x="2816374" y="4730746"/>
              <a:ext cx="4429125" cy="366539"/>
              <a:chOff x="3044974" y="4821535"/>
              <a:chExt cx="4429125" cy="1236340"/>
            </a:xfrm>
          </p:grpSpPr>
          <p:cxnSp>
            <p:nvCxnSpPr>
              <p:cNvPr id="586" name="Прямая соединительная линия 585"/>
              <p:cNvCxnSpPr/>
              <p:nvPr/>
            </p:nvCxnSpPr>
            <p:spPr>
              <a:xfrm rot="10260000">
                <a:off x="3521225" y="5021558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87" name="Прямая соединительная линия 586"/>
              <p:cNvCxnSpPr/>
              <p:nvPr/>
            </p:nvCxnSpPr>
            <p:spPr>
              <a:xfrm rot="11520000">
                <a:off x="3797450" y="5250161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88" name="Прямая соединительная линия 587"/>
              <p:cNvCxnSpPr/>
              <p:nvPr/>
            </p:nvCxnSpPr>
            <p:spPr>
              <a:xfrm>
                <a:off x="4006999" y="4907260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89" name="Прямая соединительная линия 588"/>
              <p:cNvCxnSpPr/>
              <p:nvPr/>
            </p:nvCxnSpPr>
            <p:spPr>
              <a:xfrm rot="11460000">
                <a:off x="4197499" y="5278736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90" name="Прямая соединительная линия 589"/>
              <p:cNvCxnSpPr/>
              <p:nvPr/>
            </p:nvCxnSpPr>
            <p:spPr>
              <a:xfrm>
                <a:off x="4597549" y="4821535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91" name="Прямая соединительная линия 590"/>
              <p:cNvCxnSpPr/>
              <p:nvPr/>
            </p:nvCxnSpPr>
            <p:spPr>
              <a:xfrm rot="11520000">
                <a:off x="5207147" y="5316834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92" name="Прямая соединительная линия 591"/>
              <p:cNvCxnSpPr/>
              <p:nvPr/>
            </p:nvCxnSpPr>
            <p:spPr>
              <a:xfrm rot="10020000">
                <a:off x="4778525" y="5316834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93" name="Прямая соединительная линия 592"/>
              <p:cNvCxnSpPr/>
              <p:nvPr/>
            </p:nvCxnSpPr>
            <p:spPr>
              <a:xfrm>
                <a:off x="3130699" y="5697835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94" name="Прямая соединительная линия 593"/>
              <p:cNvCxnSpPr/>
              <p:nvPr/>
            </p:nvCxnSpPr>
            <p:spPr>
              <a:xfrm>
                <a:off x="3044974" y="4897735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95" name="Прямая соединительная линия 594"/>
              <p:cNvCxnSpPr/>
              <p:nvPr/>
            </p:nvCxnSpPr>
            <p:spPr>
              <a:xfrm rot="9960000">
                <a:off x="4035572" y="5564484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96" name="Прямая соединительная линия 595"/>
              <p:cNvCxnSpPr/>
              <p:nvPr/>
            </p:nvCxnSpPr>
            <p:spPr>
              <a:xfrm rot="10920000">
                <a:off x="5054750" y="4831058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97" name="Прямая соединительная линия 596"/>
              <p:cNvCxnSpPr/>
              <p:nvPr/>
            </p:nvCxnSpPr>
            <p:spPr>
              <a:xfrm rot="10980000">
                <a:off x="5788173" y="4907259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98" name="Прямая соединительная линия 597"/>
              <p:cNvCxnSpPr/>
              <p:nvPr/>
            </p:nvCxnSpPr>
            <p:spPr>
              <a:xfrm rot="11040000">
                <a:off x="5569097" y="5297783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99" name="Прямая соединительная линия 598"/>
              <p:cNvCxnSpPr/>
              <p:nvPr/>
            </p:nvCxnSpPr>
            <p:spPr>
              <a:xfrm rot="10200000">
                <a:off x="6188223" y="5545432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00" name="Прямая соединительная линия 599"/>
              <p:cNvCxnSpPr/>
              <p:nvPr/>
            </p:nvCxnSpPr>
            <p:spPr>
              <a:xfrm rot="10920000">
                <a:off x="5769124" y="5678783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01" name="Прямая соединительная линия 600"/>
              <p:cNvCxnSpPr/>
              <p:nvPr/>
            </p:nvCxnSpPr>
            <p:spPr>
              <a:xfrm rot="11460000">
                <a:off x="6035826" y="4983460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02" name="Прямая соединительная линия 601"/>
              <p:cNvCxnSpPr/>
              <p:nvPr/>
            </p:nvCxnSpPr>
            <p:spPr>
              <a:xfrm rot="10920000">
                <a:off x="6540650" y="5450184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03" name="Прямая соединительная линия 602"/>
              <p:cNvCxnSpPr/>
              <p:nvPr/>
            </p:nvCxnSpPr>
            <p:spPr>
              <a:xfrm rot="9900000">
                <a:off x="6588275" y="4983460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04" name="Прямая соединительная линия 603"/>
              <p:cNvCxnSpPr/>
              <p:nvPr/>
            </p:nvCxnSpPr>
            <p:spPr>
              <a:xfrm>
                <a:off x="7474099" y="5469235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05" name="Прямая соединительная линия 604"/>
              <p:cNvCxnSpPr/>
              <p:nvPr/>
            </p:nvCxnSpPr>
            <p:spPr>
              <a:xfrm rot="11160000">
                <a:off x="7074050" y="4964409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</p:grpSp>
        <p:grpSp>
          <p:nvGrpSpPr>
            <p:cNvPr id="544" name="Группа 543"/>
            <p:cNvGrpSpPr/>
            <p:nvPr/>
          </p:nvGrpSpPr>
          <p:grpSpPr>
            <a:xfrm rot="10800000" flipH="1">
              <a:off x="2575223" y="5187945"/>
              <a:ext cx="4473276" cy="366539"/>
              <a:chOff x="3044974" y="4821535"/>
              <a:chExt cx="4429125" cy="1236340"/>
            </a:xfrm>
          </p:grpSpPr>
          <p:cxnSp>
            <p:nvCxnSpPr>
              <p:cNvPr id="566" name="Прямая соединительная линия 565"/>
              <p:cNvCxnSpPr/>
              <p:nvPr/>
            </p:nvCxnSpPr>
            <p:spPr>
              <a:xfrm>
                <a:off x="3521224" y="5021560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67" name="Прямая соединительная линия 566"/>
              <p:cNvCxnSpPr/>
              <p:nvPr/>
            </p:nvCxnSpPr>
            <p:spPr>
              <a:xfrm rot="10560000">
                <a:off x="3797448" y="5250161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68" name="Прямая соединительная линия 567"/>
              <p:cNvCxnSpPr/>
              <p:nvPr/>
            </p:nvCxnSpPr>
            <p:spPr>
              <a:xfrm rot="10500000">
                <a:off x="4006999" y="4907259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69" name="Прямая соединительная линия 568"/>
              <p:cNvCxnSpPr/>
              <p:nvPr/>
            </p:nvCxnSpPr>
            <p:spPr>
              <a:xfrm rot="10380000">
                <a:off x="4197498" y="5278736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70" name="Прямая соединительная линия 569"/>
              <p:cNvCxnSpPr/>
              <p:nvPr/>
            </p:nvCxnSpPr>
            <p:spPr>
              <a:xfrm>
                <a:off x="4597549" y="4821535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71" name="Прямая соединительная линия 570"/>
              <p:cNvCxnSpPr/>
              <p:nvPr/>
            </p:nvCxnSpPr>
            <p:spPr>
              <a:xfrm rot="10500000">
                <a:off x="5207149" y="5316834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72" name="Прямая соединительная линия 571"/>
              <p:cNvCxnSpPr/>
              <p:nvPr/>
            </p:nvCxnSpPr>
            <p:spPr>
              <a:xfrm>
                <a:off x="4778524" y="5316835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73" name="Прямая соединительная линия 572"/>
              <p:cNvCxnSpPr/>
              <p:nvPr/>
            </p:nvCxnSpPr>
            <p:spPr>
              <a:xfrm rot="10440000">
                <a:off x="3130698" y="5697834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74" name="Прямая соединительная линия 573"/>
              <p:cNvCxnSpPr/>
              <p:nvPr/>
            </p:nvCxnSpPr>
            <p:spPr>
              <a:xfrm>
                <a:off x="3044974" y="4897735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75" name="Прямая соединительная линия 574"/>
              <p:cNvCxnSpPr/>
              <p:nvPr/>
            </p:nvCxnSpPr>
            <p:spPr>
              <a:xfrm>
                <a:off x="4035574" y="5564485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76" name="Прямая соединительная линия 575"/>
              <p:cNvCxnSpPr/>
              <p:nvPr/>
            </p:nvCxnSpPr>
            <p:spPr>
              <a:xfrm>
                <a:off x="5054749" y="4831060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77" name="Прямая соединительная линия 576"/>
              <p:cNvCxnSpPr/>
              <p:nvPr/>
            </p:nvCxnSpPr>
            <p:spPr>
              <a:xfrm>
                <a:off x="5788174" y="4907260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78" name="Прямая соединительная линия 577"/>
              <p:cNvCxnSpPr/>
              <p:nvPr/>
            </p:nvCxnSpPr>
            <p:spPr>
              <a:xfrm rot="10620000">
                <a:off x="5569100" y="5297783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79" name="Прямая соединительная линия 578"/>
              <p:cNvCxnSpPr/>
              <p:nvPr/>
            </p:nvCxnSpPr>
            <p:spPr>
              <a:xfrm>
                <a:off x="6188224" y="5545435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80" name="Прямая соединительная линия 579"/>
              <p:cNvCxnSpPr/>
              <p:nvPr/>
            </p:nvCxnSpPr>
            <p:spPr>
              <a:xfrm rot="10320000">
                <a:off x="5769124" y="5678783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81" name="Прямая соединительная линия 580"/>
              <p:cNvCxnSpPr/>
              <p:nvPr/>
            </p:nvCxnSpPr>
            <p:spPr>
              <a:xfrm rot="11280000">
                <a:off x="6035824" y="4983460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82" name="Прямая соединительная линия 581"/>
              <p:cNvCxnSpPr/>
              <p:nvPr/>
            </p:nvCxnSpPr>
            <p:spPr>
              <a:xfrm rot="11220000">
                <a:off x="6540649" y="5450184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83" name="Прямая соединительная линия 582"/>
              <p:cNvCxnSpPr/>
              <p:nvPr/>
            </p:nvCxnSpPr>
            <p:spPr>
              <a:xfrm>
                <a:off x="6588274" y="4983460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84" name="Прямая соединительная линия 583"/>
              <p:cNvCxnSpPr/>
              <p:nvPr/>
            </p:nvCxnSpPr>
            <p:spPr>
              <a:xfrm rot="11040000">
                <a:off x="7474099" y="5469236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85" name="Прямая соединительная линия 584"/>
              <p:cNvCxnSpPr/>
              <p:nvPr/>
            </p:nvCxnSpPr>
            <p:spPr>
              <a:xfrm rot="11040000">
                <a:off x="7074049" y="4964409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</p:grpSp>
        <p:grpSp>
          <p:nvGrpSpPr>
            <p:cNvPr id="545" name="Группа 544"/>
            <p:cNvGrpSpPr/>
            <p:nvPr/>
          </p:nvGrpSpPr>
          <p:grpSpPr>
            <a:xfrm rot="10800000" flipH="1">
              <a:off x="3000004" y="5373214"/>
              <a:ext cx="4473276" cy="371905"/>
              <a:chOff x="3044974" y="4803437"/>
              <a:chExt cx="4429125" cy="1254438"/>
            </a:xfrm>
          </p:grpSpPr>
          <p:cxnSp>
            <p:nvCxnSpPr>
              <p:cNvPr id="546" name="Прямая соединительная линия 545"/>
              <p:cNvCxnSpPr/>
              <p:nvPr/>
            </p:nvCxnSpPr>
            <p:spPr>
              <a:xfrm>
                <a:off x="3521224" y="5021560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47" name="Прямая соединительная линия 546"/>
              <p:cNvCxnSpPr/>
              <p:nvPr/>
            </p:nvCxnSpPr>
            <p:spPr>
              <a:xfrm rot="11220000">
                <a:off x="3797448" y="5250161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48" name="Прямая соединительная линия 547"/>
              <p:cNvCxnSpPr/>
              <p:nvPr/>
            </p:nvCxnSpPr>
            <p:spPr>
              <a:xfrm rot="11520000">
                <a:off x="4006999" y="4907259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49" name="Прямая соединительная линия 548"/>
              <p:cNvCxnSpPr/>
              <p:nvPr/>
            </p:nvCxnSpPr>
            <p:spPr>
              <a:xfrm>
                <a:off x="4197499" y="5278735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50" name="Прямая соединительная линия 549"/>
              <p:cNvCxnSpPr/>
              <p:nvPr/>
            </p:nvCxnSpPr>
            <p:spPr>
              <a:xfrm rot="10380000">
                <a:off x="4597548" y="4821535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51" name="Прямая соединительная линия 550"/>
              <p:cNvCxnSpPr/>
              <p:nvPr/>
            </p:nvCxnSpPr>
            <p:spPr>
              <a:xfrm rot="11640000">
                <a:off x="5207149" y="5316834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52" name="Прямая соединительная линия 551"/>
              <p:cNvCxnSpPr/>
              <p:nvPr/>
            </p:nvCxnSpPr>
            <p:spPr>
              <a:xfrm rot="10080000">
                <a:off x="4778524" y="5316834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53" name="Прямая соединительная линия 552"/>
              <p:cNvCxnSpPr/>
              <p:nvPr/>
            </p:nvCxnSpPr>
            <p:spPr>
              <a:xfrm rot="10320000">
                <a:off x="3130698" y="5697834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54" name="Прямая соединительная линия 553"/>
              <p:cNvCxnSpPr/>
              <p:nvPr/>
            </p:nvCxnSpPr>
            <p:spPr>
              <a:xfrm>
                <a:off x="3044974" y="4897735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55" name="Прямая соединительная линия 554"/>
              <p:cNvCxnSpPr/>
              <p:nvPr/>
            </p:nvCxnSpPr>
            <p:spPr>
              <a:xfrm>
                <a:off x="4035574" y="5564485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56" name="Прямая соединительная линия 555"/>
              <p:cNvCxnSpPr/>
              <p:nvPr/>
            </p:nvCxnSpPr>
            <p:spPr>
              <a:xfrm rot="10320000">
                <a:off x="5053857" y="4803437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57" name="Прямая соединительная линия 556"/>
              <p:cNvCxnSpPr/>
              <p:nvPr/>
            </p:nvCxnSpPr>
            <p:spPr>
              <a:xfrm rot="10560000">
                <a:off x="5788175" y="4907259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58" name="Прямая соединительная линия 557"/>
              <p:cNvCxnSpPr/>
              <p:nvPr/>
            </p:nvCxnSpPr>
            <p:spPr>
              <a:xfrm>
                <a:off x="5569099" y="5297785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59" name="Прямая соединительная линия 558"/>
              <p:cNvCxnSpPr/>
              <p:nvPr/>
            </p:nvCxnSpPr>
            <p:spPr>
              <a:xfrm>
                <a:off x="6188224" y="5545435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60" name="Прямая соединительная линия 559"/>
              <p:cNvCxnSpPr/>
              <p:nvPr/>
            </p:nvCxnSpPr>
            <p:spPr>
              <a:xfrm rot="10560000">
                <a:off x="5769124" y="5678783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61" name="Прямая соединительная линия 560"/>
              <p:cNvCxnSpPr/>
              <p:nvPr/>
            </p:nvCxnSpPr>
            <p:spPr>
              <a:xfrm>
                <a:off x="6035824" y="4983460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62" name="Прямая соединительная линия 561"/>
              <p:cNvCxnSpPr/>
              <p:nvPr/>
            </p:nvCxnSpPr>
            <p:spPr>
              <a:xfrm rot="10380000">
                <a:off x="6540649" y="5450184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63" name="Прямая соединительная линия 562"/>
              <p:cNvCxnSpPr/>
              <p:nvPr/>
            </p:nvCxnSpPr>
            <p:spPr>
              <a:xfrm rot="10380000">
                <a:off x="6560457" y="4959522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64" name="Прямая соединительная линия 563"/>
              <p:cNvCxnSpPr/>
              <p:nvPr/>
            </p:nvCxnSpPr>
            <p:spPr>
              <a:xfrm>
                <a:off x="7474099" y="5469235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565" name="Прямая соединительная линия 564"/>
              <p:cNvCxnSpPr/>
              <p:nvPr/>
            </p:nvCxnSpPr>
            <p:spPr>
              <a:xfrm rot="9960000">
                <a:off x="7074049" y="4964409"/>
                <a:ext cx="0" cy="360041"/>
              </a:xfrm>
              <a:prstGeom prst="line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</p:grpSp>
      </p:grpSp>
      <p:sp>
        <p:nvSpPr>
          <p:cNvPr id="626" name="Прямоугольник 625"/>
          <p:cNvSpPr/>
          <p:nvPr/>
        </p:nvSpPr>
        <p:spPr>
          <a:xfrm>
            <a:off x="5241480" y="4900961"/>
            <a:ext cx="1685925" cy="943372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65000"/>
              </a:sysClr>
            </a:solidFill>
            <a:prstDash val="lgDash"/>
          </a:ln>
          <a:effectLst/>
        </p:spPr>
        <p:txBody>
          <a:bodyPr rtlCol="0" anchor="ctr"/>
          <a:lstStyle/>
          <a:p>
            <a:pPr algn="ctr" defTabSz="914296">
              <a:defRPr/>
            </a:pPr>
            <a:endParaRPr lang="ru-RU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27" name="TextBox 626"/>
          <p:cNvSpPr txBox="1"/>
          <p:nvPr/>
        </p:nvSpPr>
        <p:spPr>
          <a:xfrm>
            <a:off x="9387363" y="141650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6"/>
            <a:r>
              <a:rPr lang="ru-RU" dirty="0">
                <a:solidFill>
                  <a:prstClr val="black"/>
                </a:solidFill>
                <a:latin typeface="Arial"/>
              </a:rPr>
              <a:t>приёмники</a:t>
            </a:r>
          </a:p>
        </p:txBody>
      </p:sp>
      <p:grpSp>
        <p:nvGrpSpPr>
          <p:cNvPr id="628" name="Группа 627"/>
          <p:cNvGrpSpPr/>
          <p:nvPr/>
        </p:nvGrpSpPr>
        <p:grpSpPr>
          <a:xfrm>
            <a:off x="4616500" y="332656"/>
            <a:ext cx="2768104" cy="2768104"/>
            <a:chOff x="3118346" y="803391"/>
            <a:chExt cx="2768104" cy="2768104"/>
          </a:xfrm>
        </p:grpSpPr>
        <p:sp>
          <p:nvSpPr>
            <p:cNvPr id="629" name="Дуга 628"/>
            <p:cNvSpPr/>
            <p:nvPr/>
          </p:nvSpPr>
          <p:spPr>
            <a:xfrm>
              <a:off x="3848100" y="1543050"/>
              <a:ext cx="1295400" cy="1295400"/>
            </a:xfrm>
            <a:prstGeom prst="arc">
              <a:avLst>
                <a:gd name="adj1" fmla="val 1864284"/>
                <a:gd name="adj2" fmla="val 8779220"/>
              </a:avLst>
            </a:prstGeom>
            <a:noFill/>
            <a:ln w="3175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630" name="Дуга 629"/>
            <p:cNvSpPr/>
            <p:nvPr/>
          </p:nvSpPr>
          <p:spPr>
            <a:xfrm>
              <a:off x="3505018" y="1204276"/>
              <a:ext cx="1981382" cy="1981382"/>
            </a:xfrm>
            <a:prstGeom prst="arc">
              <a:avLst>
                <a:gd name="adj1" fmla="val 1465907"/>
                <a:gd name="adj2" fmla="val 9323049"/>
              </a:avLst>
            </a:prstGeom>
            <a:noFill/>
            <a:ln w="3175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631" name="Дуга 630"/>
            <p:cNvSpPr/>
            <p:nvPr/>
          </p:nvSpPr>
          <p:spPr>
            <a:xfrm>
              <a:off x="3118346" y="803391"/>
              <a:ext cx="2768104" cy="2768104"/>
            </a:xfrm>
            <a:prstGeom prst="arc">
              <a:avLst>
                <a:gd name="adj1" fmla="val 1465907"/>
                <a:gd name="adj2" fmla="val 9323049"/>
              </a:avLst>
            </a:prstGeom>
            <a:noFill/>
            <a:ln w="3175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96">
                <a:defRPr/>
              </a:pPr>
              <a:endParaRPr lang="ru-RU" kern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632" name="TextBox 631"/>
          <p:cNvSpPr txBox="1"/>
          <p:nvPr/>
        </p:nvSpPr>
        <p:spPr>
          <a:xfrm>
            <a:off x="5166818" y="1838524"/>
            <a:ext cx="2591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6"/>
            <a:r>
              <a:rPr lang="ru-RU" dirty="0">
                <a:solidFill>
                  <a:prstClr val="black"/>
                </a:solidFill>
                <a:latin typeface="Arial"/>
              </a:rPr>
              <a:t>Импульс </a:t>
            </a:r>
            <a:r>
              <a:rPr lang="ru-RU" dirty="0" err="1">
                <a:solidFill>
                  <a:prstClr val="black"/>
                </a:solidFill>
                <a:latin typeface="Arial"/>
              </a:rPr>
              <a:t>Рикера</a:t>
            </a:r>
            <a:r>
              <a:rPr lang="ru-RU" dirty="0">
                <a:solidFill>
                  <a:prstClr val="black"/>
                </a:solidFill>
                <a:latin typeface="Arial"/>
              </a:rPr>
              <a:t> 25 Гц</a:t>
            </a:r>
          </a:p>
        </p:txBody>
      </p:sp>
      <p:cxnSp>
        <p:nvCxnSpPr>
          <p:cNvPr id="633" name="Прямая со стрелкой 632"/>
          <p:cNvCxnSpPr/>
          <p:nvPr/>
        </p:nvCxnSpPr>
        <p:spPr>
          <a:xfrm>
            <a:off x="9003532" y="1891458"/>
            <a:ext cx="0" cy="3019425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634" name="Прямая со стрелкой 633"/>
          <p:cNvCxnSpPr/>
          <p:nvPr/>
        </p:nvCxnSpPr>
        <p:spPr>
          <a:xfrm>
            <a:off x="7012807" y="4900962"/>
            <a:ext cx="0" cy="943371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635" name="TextBox 634"/>
          <p:cNvSpPr txBox="1"/>
          <p:nvPr/>
        </p:nvSpPr>
        <p:spPr>
          <a:xfrm>
            <a:off x="7014667" y="5172274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6"/>
            <a:r>
              <a:rPr lang="ru-RU" dirty="0">
                <a:solidFill>
                  <a:prstClr val="black"/>
                </a:solidFill>
                <a:latin typeface="Arial"/>
              </a:rPr>
              <a:t>50 м</a:t>
            </a:r>
          </a:p>
        </p:txBody>
      </p:sp>
      <p:sp>
        <p:nvSpPr>
          <p:cNvPr id="636" name="TextBox 635"/>
          <p:cNvSpPr txBox="1"/>
          <p:nvPr/>
        </p:nvSpPr>
        <p:spPr>
          <a:xfrm>
            <a:off x="9024443" y="4257874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6"/>
            <a:r>
              <a:rPr lang="en-US" dirty="0">
                <a:solidFill>
                  <a:prstClr val="black"/>
                </a:solidFill>
                <a:latin typeface="Arial"/>
              </a:rPr>
              <a:t>&gt;&gt; </a:t>
            </a:r>
            <a:r>
              <a:rPr lang="ru-RU" dirty="0">
                <a:solidFill>
                  <a:prstClr val="black"/>
                </a:solidFill>
                <a:latin typeface="Arial"/>
              </a:rPr>
              <a:t>50 м</a:t>
            </a:r>
          </a:p>
        </p:txBody>
      </p:sp>
      <p:cxnSp>
        <p:nvCxnSpPr>
          <p:cNvPr id="637" name="Прямая со стрелкой 636"/>
          <p:cNvCxnSpPr/>
          <p:nvPr/>
        </p:nvCxnSpPr>
        <p:spPr>
          <a:xfrm flipH="1" flipV="1">
            <a:off x="5220525" y="5935774"/>
            <a:ext cx="1706881" cy="1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638" name="TextBox 637"/>
          <p:cNvSpPr txBox="1"/>
          <p:nvPr/>
        </p:nvSpPr>
        <p:spPr>
          <a:xfrm>
            <a:off x="5864309" y="5957134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6"/>
            <a:r>
              <a:rPr lang="en-US" dirty="0">
                <a:solidFill>
                  <a:prstClr val="black"/>
                </a:solidFill>
                <a:latin typeface="Arial"/>
              </a:rPr>
              <a:t>~30</a:t>
            </a:r>
            <a:r>
              <a:rPr lang="ru-RU" dirty="0">
                <a:solidFill>
                  <a:prstClr val="black"/>
                </a:solidFill>
                <a:latin typeface="Arial"/>
              </a:rPr>
              <a:t>0 м</a:t>
            </a:r>
          </a:p>
        </p:txBody>
      </p:sp>
      <p:cxnSp>
        <p:nvCxnSpPr>
          <p:cNvPr id="639" name="Прямая со стрелкой 638"/>
          <p:cNvCxnSpPr/>
          <p:nvPr/>
        </p:nvCxnSpPr>
        <p:spPr>
          <a:xfrm flipH="1">
            <a:off x="7872286" y="1645714"/>
            <a:ext cx="266699" cy="1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640" name="TextBox 639"/>
          <p:cNvSpPr txBox="1"/>
          <p:nvPr/>
        </p:nvSpPr>
        <p:spPr>
          <a:xfrm>
            <a:off x="7799200" y="1356436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6"/>
            <a:r>
              <a:rPr lang="en-US" dirty="0">
                <a:solidFill>
                  <a:prstClr val="black"/>
                </a:solidFill>
                <a:latin typeface="Arial"/>
              </a:rPr>
              <a:t>25</a:t>
            </a:r>
            <a:r>
              <a:rPr lang="ru-RU" dirty="0">
                <a:solidFill>
                  <a:prstClr val="black"/>
                </a:solidFill>
                <a:latin typeface="Arial"/>
              </a:rPr>
              <a:t> м</a:t>
            </a:r>
          </a:p>
        </p:txBody>
      </p:sp>
    </p:spTree>
    <p:extLst>
      <p:ext uri="{BB962C8B-B14F-4D97-AF65-F5344CB8AC3E}">
        <p14:creationId xmlns:p14="http://schemas.microsoft.com/office/powerpoint/2010/main" val="20355307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58614"/>
            <a:ext cx="8892480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Результаты численного моделирования</a:t>
            </a:r>
          </a:p>
        </p:txBody>
      </p:sp>
      <p:pic>
        <p:nvPicPr>
          <p:cNvPr id="4" name="wave_100Hz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2372704"/>
            <a:ext cx="9144000" cy="44640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512" y="1124744"/>
            <a:ext cx="5927488" cy="21519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98817" y="1124745"/>
            <a:ext cx="33010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Двуслойный массив с системой трещин </a:t>
            </a:r>
          </a:p>
          <a:p>
            <a:r>
              <a:rPr lang="ru-RU" sz="1400" dirty="0"/>
              <a:t>(длина 0.5-10 м, углы падения +</a:t>
            </a:r>
            <a:r>
              <a:rPr lang="en-US" sz="1400" dirty="0"/>
              <a:t>/- </a:t>
            </a:r>
            <a:r>
              <a:rPr lang="ru-RU" sz="1400" dirty="0"/>
              <a:t>15°), </a:t>
            </a:r>
          </a:p>
          <a:p>
            <a:r>
              <a:rPr lang="ru-RU" sz="1400" dirty="0"/>
              <a:t>являющихся источником вторичных волн.</a:t>
            </a:r>
          </a:p>
        </p:txBody>
      </p:sp>
    </p:spTree>
    <p:extLst>
      <p:ext uri="{BB962C8B-B14F-4D97-AF65-F5344CB8AC3E}">
        <p14:creationId xmlns:p14="http://schemas.microsoft.com/office/powerpoint/2010/main" val="303203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4583" y="-217088"/>
            <a:ext cx="7920880" cy="994122"/>
          </a:xfrm>
        </p:spPr>
        <p:txBody>
          <a:bodyPr/>
          <a:lstStyle/>
          <a:p>
            <a:r>
              <a:rPr lang="ru-RU" sz="2800" dirty="0"/>
              <a:t>Локализация упругопластических деформаций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4454216"/>
            <a:ext cx="18356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/>
              <a:t>Расчет модели с образованием зон пластичности.</a:t>
            </a:r>
          </a:p>
          <a:p>
            <a:r>
              <a:rPr lang="ru-RU" sz="1400" i="1" dirty="0"/>
              <a:t>МСЭ </a:t>
            </a:r>
            <a:r>
              <a:rPr lang="ru-RU" sz="1400" i="1" dirty="0" err="1"/>
              <a:t>высокоточно</a:t>
            </a:r>
            <a:r>
              <a:rPr lang="ru-RU" sz="1400" i="1" dirty="0"/>
              <a:t> моделирует образование и развитие полос скольжения </a:t>
            </a:r>
            <a:r>
              <a:rPr lang="ru-RU" sz="1400" i="1" dirty="0" err="1"/>
              <a:t>Людерса</a:t>
            </a:r>
            <a:r>
              <a:rPr lang="ru-RU" sz="1400" i="1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704" y="4212640"/>
            <a:ext cx="3816424" cy="2384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977" y="1215053"/>
            <a:ext cx="4115240" cy="2880320"/>
          </a:xfrm>
          <a:prstGeom prst="rect">
            <a:avLst/>
          </a:prstGeom>
        </p:spPr>
      </p:pic>
      <p:pic>
        <p:nvPicPr>
          <p:cNvPr id="102402" name="Рисунок 61" descr="SP0_31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12274" r="10562" b="18901"/>
          <a:stretch>
            <a:fillRect/>
          </a:stretch>
        </p:blipFill>
        <p:spPr bwMode="auto">
          <a:xfrm>
            <a:off x="7685314" y="4725145"/>
            <a:ext cx="2954545" cy="176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816089" y="1125045"/>
            <a:ext cx="4860640" cy="12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</a:pPr>
            <a:r>
              <a:rPr lang="ru-RU" sz="1400" dirty="0"/>
              <a:t>Метод спектральных элементов обеспечивает</a:t>
            </a:r>
            <a:r>
              <a:rPr lang="en-US" sz="1400" dirty="0"/>
              <a:t>:</a:t>
            </a:r>
            <a:endParaRPr lang="ru-RU" sz="1400" dirty="0"/>
          </a:p>
          <a:p>
            <a:pPr marL="342900" indent="-342900">
              <a:buFont typeface="Symbol" panose="05050102010706020507" pitchFamily="18" charset="2"/>
              <a:buChar char=""/>
              <a:tabLst>
                <a:tab pos="736600" algn="l"/>
              </a:tabLst>
            </a:pPr>
            <a:r>
              <a:rPr lang="ru-RU" sz="1400" dirty="0"/>
              <a:t>более корректное решение задач с глубокой пластикой;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"/>
              <a:tabLst>
                <a:tab pos="736600" algn="l"/>
              </a:tabLst>
            </a:pPr>
            <a:r>
              <a:rPr lang="ru-RU" sz="1400" dirty="0"/>
              <a:t>возможность уточнения КЭ моделей без перегенерации расчетных сеток</a:t>
            </a:r>
          </a:p>
        </p:txBody>
      </p:sp>
      <p:pic>
        <p:nvPicPr>
          <p:cNvPr id="102403" name="Рисунок 58" descr="20171011012619_IMG_019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4" t="12752" b="5396"/>
          <a:stretch>
            <a:fillRect/>
          </a:stretch>
        </p:blipFill>
        <p:spPr bwMode="auto">
          <a:xfrm>
            <a:off x="7685313" y="2535412"/>
            <a:ext cx="2954545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0118600" y="6171650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МКЭ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145427" y="2617760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МСЭ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41848" y="497624"/>
            <a:ext cx="817118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 err="1">
                <a:latin typeface="F16"/>
              </a:rPr>
              <a:t>Безмозгий</a:t>
            </a:r>
            <a:r>
              <a:rPr lang="ru-RU" sz="1100" b="1" i="1" dirty="0">
                <a:latin typeface="F16"/>
              </a:rPr>
              <a:t> И. М., Казакова О. И., </a:t>
            </a:r>
            <a:r>
              <a:rPr lang="ru-RU" sz="1100" b="1" i="1" dirty="0" err="1">
                <a:latin typeface="F16"/>
              </a:rPr>
              <a:t>Магжанов</a:t>
            </a:r>
            <a:r>
              <a:rPr lang="ru-RU" sz="1100" b="1" i="1" dirty="0">
                <a:latin typeface="F16"/>
              </a:rPr>
              <a:t> Р. М., Смердов А. А., Чернявский А. Г., Чернягин А. Г. Результаты тестирования и оценка возможности построения системы специализированных решений для прочностного</a:t>
            </a:r>
          </a:p>
          <a:p>
            <a:r>
              <a:rPr lang="ru-RU" sz="1100" b="1" i="1" dirty="0">
                <a:latin typeface="F16"/>
              </a:rPr>
              <a:t>анализа на базе программного комплекса Фидесис. Чебышевский сборник, 2017.</a:t>
            </a:r>
            <a:endParaRPr lang="ru-RU" sz="1100" b="1" i="1" dirty="0"/>
          </a:p>
        </p:txBody>
      </p:sp>
    </p:spTree>
    <p:extLst>
      <p:ext uri="{BB962C8B-B14F-4D97-AF65-F5344CB8AC3E}">
        <p14:creationId xmlns:p14="http://schemas.microsoft.com/office/powerpoint/2010/main" val="18661019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5600" y="130722"/>
            <a:ext cx="8229600" cy="5619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dirty="0"/>
              <a:t>Расчет эффективных свойств керна</a:t>
            </a:r>
            <a:br>
              <a:rPr lang="ru-RU" sz="3200" dirty="0"/>
            </a:br>
            <a:r>
              <a:rPr lang="ru-RU" sz="3200" dirty="0"/>
              <a:t>(виртуальная лаборатория)</a:t>
            </a:r>
            <a:endParaRPr lang="en-US" sz="3200" dirty="0"/>
          </a:p>
        </p:txBody>
      </p:sp>
      <p:pic>
        <p:nvPicPr>
          <p:cNvPr id="1028" name="Рисунок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9368" y="928671"/>
            <a:ext cx="2694744" cy="2286016"/>
          </a:xfrm>
        </p:spPr>
      </p:pic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8" t="11832"/>
          <a:stretch>
            <a:fillRect/>
          </a:stretch>
        </p:blipFill>
        <p:spPr bwMode="auto">
          <a:xfrm>
            <a:off x="1547144" y="980729"/>
            <a:ext cx="246062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4024299" y="2071678"/>
            <a:ext cx="359568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31" name="TextBox 5"/>
          <p:cNvSpPr txBox="1">
            <a:spLocks noChangeArrowheads="1"/>
          </p:cNvSpPr>
          <p:nvPr/>
        </p:nvSpPr>
        <p:spPr bwMode="auto">
          <a:xfrm>
            <a:off x="1631950" y="3525839"/>
            <a:ext cx="259238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PT Sans" pitchFamily="34" charset="-52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PT Sans" pitchFamily="34" charset="-52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PT Sans" pitchFamily="34" charset="-52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PT Sans" pitchFamily="34" charset="-52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PT Sans" pitchFamily="34" charset="-5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T Sans" pitchFamily="34" charset="-5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T Sans" pitchFamily="34" charset="-5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T Sans" pitchFamily="34" charset="-5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T Sans" pitchFamily="34" charset="-52"/>
                <a:cs typeface="Arial" charset="0"/>
              </a:defRPr>
            </a:lvl9pPr>
          </a:lstStyle>
          <a:p>
            <a:r>
              <a:rPr lang="ru-RU" sz="2000">
                <a:latin typeface="Calibri" pitchFamily="34" charset="0"/>
              </a:rPr>
              <a:t>Эффективные свойства ищем в виде зависимости тензора напряжений от тензора деформаций в общем виде: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774826" y="5554664"/>
          <a:ext cx="18700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4" imgW="850531" imgH="253890" progId="Equation.3">
                  <p:embed/>
                </p:oleObj>
              </mc:Choice>
              <mc:Fallback>
                <p:oleObj name="Формула" r:id="rId4" imgW="850531" imgH="25389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26" y="5554664"/>
                        <a:ext cx="187007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TextBox 5"/>
          <p:cNvSpPr txBox="1">
            <a:spLocks noChangeArrowheads="1"/>
          </p:cNvSpPr>
          <p:nvPr/>
        </p:nvSpPr>
        <p:spPr bwMode="auto">
          <a:xfrm>
            <a:off x="4295801" y="3406776"/>
            <a:ext cx="302577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PT Sans" pitchFamily="34" charset="-52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PT Sans" pitchFamily="34" charset="-52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PT Sans" pitchFamily="34" charset="-52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PT Sans" pitchFamily="34" charset="-52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PT Sans" pitchFamily="34" charset="-5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T Sans" pitchFamily="34" charset="-5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T Sans" pitchFamily="34" charset="-5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T Sans" pitchFamily="34" charset="-5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T Sans" pitchFamily="34" charset="-52"/>
                <a:cs typeface="Arial" charset="0"/>
              </a:defRPr>
            </a:lvl9pPr>
          </a:lstStyle>
          <a:p>
            <a:r>
              <a:rPr lang="ru-RU" sz="1800" dirty="0">
                <a:latin typeface="Calibri" pitchFamily="34" charset="0"/>
              </a:rPr>
              <a:t>Возможность изменять свойства материалов, определяющие соотношения, насыщенность пор.</a:t>
            </a:r>
          </a:p>
          <a:p>
            <a:r>
              <a:rPr lang="ru-RU" sz="1800" dirty="0">
                <a:latin typeface="Calibri" pitchFamily="34" charset="0"/>
              </a:rPr>
              <a:t>Моделируются различные типы экспериментов: одноосное, гидростатическое,...</a:t>
            </a: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176121" y="3406775"/>
            <a:ext cx="3528392" cy="28623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defRPr/>
            </a:pPr>
            <a:r>
              <a:rPr lang="ru-RU" sz="2000" dirty="0">
                <a:cs typeface="Arial" pitchFamily="34" charset="0"/>
              </a:rPr>
              <a:t>Результаты расчетов в виде: 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ru-RU" sz="2000" dirty="0">
                <a:cs typeface="Arial" pitchFamily="34" charset="0"/>
              </a:rPr>
              <a:t>Анизотропные механические свойства керна; 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ru-RU" sz="2000" dirty="0">
                <a:cs typeface="Arial" pitchFamily="34" charset="0"/>
              </a:rPr>
              <a:t>Распределения напряжений/деформаций;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ru-RU" sz="2000" dirty="0">
                <a:cs typeface="Arial" pitchFamily="34" charset="0"/>
              </a:rPr>
              <a:t>Зависимостей от типа материала, пористости</a:t>
            </a:r>
          </a:p>
          <a:p>
            <a:pPr eaLnBrk="0" hangingPunct="0">
              <a:defRPr/>
            </a:pPr>
            <a:endParaRPr lang="ru-RU" sz="2000" dirty="0">
              <a:cs typeface="Arial" pitchFamily="34" charset="0"/>
            </a:endParaRPr>
          </a:p>
        </p:txBody>
      </p:sp>
      <p:pic>
        <p:nvPicPr>
          <p:cNvPr id="13" name="Рисунок 13" descr="Figure001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453323" y="857233"/>
            <a:ext cx="3214678" cy="2500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Стрелка вправо 14"/>
          <p:cNvSpPr/>
          <p:nvPr/>
        </p:nvSpPr>
        <p:spPr>
          <a:xfrm>
            <a:off x="7116650" y="2071678"/>
            <a:ext cx="275494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796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Temp\z0_sec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56792"/>
            <a:ext cx="915489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495600" y="274738"/>
            <a:ext cx="8229600" cy="5619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dirty="0"/>
              <a:t>Сечение керна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899056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Temp\kern_mes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27776"/>
            <a:ext cx="8316416" cy="446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495600" y="130722"/>
            <a:ext cx="8229600" cy="5619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dirty="0"/>
              <a:t>Неструктурированная расчетная сетка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8388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0EBB8A2-DCEF-C4DE-24A9-44C0800B4C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8292" y="675583"/>
            <a:ext cx="11198430" cy="500778"/>
          </a:xfrm>
        </p:spPr>
        <p:txBody>
          <a:bodyPr/>
          <a:lstStyle/>
          <a:p>
            <a:r>
              <a:rPr lang="ru-RU" sz="2800" dirty="0">
                <a:solidFill>
                  <a:schemeClr val="tx2"/>
                </a:solidFill>
                <a:latin typeface="PT Sans" panose="020B0503020203020204" pitchFamily="34" charset="-52"/>
              </a:rPr>
              <a:t>РЕШЕНИЕ ЗАДАЧИ МДТТ И ТЕОРИИ ПРОЧНОСТИ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594460-9779-2FA9-67BF-2705F541E7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0760" y="2463921"/>
            <a:ext cx="5305754" cy="750585"/>
          </a:xfrm>
        </p:spPr>
        <p:txBody>
          <a:bodyPr anchor="t"/>
          <a:lstStyle/>
          <a:p>
            <a:pPr marL="180975"/>
            <a:r>
              <a:rPr lang="ru-RU" sz="1400" dirty="0">
                <a:latin typeface="PT Sans" panose="020B0503020203020204" pitchFamily="34" charset="-52"/>
                <a:cs typeface="Times New Roman" pitchFamily="18" charset="0"/>
              </a:rPr>
              <a:t>Механическая постановка задачи.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A97D01BA-B6DA-94EF-4765-F885A73615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0760" y="1668590"/>
            <a:ext cx="5305754" cy="785455"/>
          </a:xfrm>
        </p:spPr>
        <p:txBody>
          <a:bodyPr>
            <a:noAutofit/>
          </a:bodyPr>
          <a:lstStyle/>
          <a:p>
            <a:pPr marL="180975"/>
            <a:r>
              <a:rPr lang="ru-RU" sz="1600" b="1" dirty="0">
                <a:latin typeface="PT Sans" panose="020B0503020203020204" pitchFamily="34" charset="-52"/>
                <a:cs typeface="Times New Roman" pitchFamily="18" charset="0"/>
              </a:rPr>
              <a:t>До 1995 г. – до внедрения САЕ </a:t>
            </a:r>
            <a:r>
              <a:rPr lang="ru-RU" sz="1600" b="0" i="1" kern="1200" dirty="0">
                <a:effectLst/>
                <a:latin typeface="PT Sans" panose="020B0503020203020204" pitchFamily="34" charset="-52"/>
                <a:ea typeface="+mn-ea"/>
                <a:cs typeface="Times New Roman" pitchFamily="18" charset="0"/>
              </a:rPr>
              <a:t>(Computer-</a:t>
            </a:r>
            <a:r>
              <a:rPr lang="ru-RU" sz="1600" b="0" i="1" kern="1200" dirty="0" err="1">
                <a:effectLst/>
                <a:latin typeface="PT Sans" panose="020B0503020203020204" pitchFamily="34" charset="-52"/>
                <a:ea typeface="+mn-ea"/>
                <a:cs typeface="Times New Roman" pitchFamily="18" charset="0"/>
              </a:rPr>
              <a:t>aided</a:t>
            </a:r>
            <a:r>
              <a:rPr lang="ru-RU" sz="1600" b="0" i="1" kern="1200" dirty="0">
                <a:effectLst/>
                <a:latin typeface="PT Sans" panose="020B0503020203020204" pitchFamily="34" charset="-52"/>
                <a:ea typeface="+mn-ea"/>
                <a:cs typeface="Times New Roman" pitchFamily="18" charset="0"/>
              </a:rPr>
              <a:t> </a:t>
            </a:r>
            <a:r>
              <a:rPr lang="ru-RU" sz="1600" b="0" i="1" kern="1200" dirty="0" err="1">
                <a:effectLst/>
                <a:latin typeface="PT Sans" panose="020B0503020203020204" pitchFamily="34" charset="-52"/>
                <a:ea typeface="+mn-ea"/>
                <a:cs typeface="Times New Roman" pitchFamily="18" charset="0"/>
              </a:rPr>
              <a:t>engineering</a:t>
            </a:r>
            <a:r>
              <a:rPr lang="ru-RU" sz="1600" b="0" i="1" kern="1200" dirty="0">
                <a:effectLst/>
                <a:latin typeface="PT Sans" panose="020B0503020203020204" pitchFamily="34" charset="-52"/>
                <a:ea typeface="+mn-ea"/>
                <a:cs typeface="Times New Roman" pitchFamily="18" charset="0"/>
              </a:rPr>
              <a:t>) </a:t>
            </a:r>
            <a:r>
              <a:rPr lang="ru-RU" sz="1600" b="1" dirty="0">
                <a:latin typeface="PT Sans" panose="020B0503020203020204" pitchFamily="34" charset="-52"/>
                <a:cs typeface="Times New Roman" pitchFamily="18" charset="0"/>
              </a:rPr>
              <a:t>в расчетную практику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64A1B05-2C30-EF72-50CD-4D25D029631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04857" y="1668590"/>
            <a:ext cx="5421215" cy="785455"/>
          </a:xfrm>
        </p:spPr>
        <p:txBody>
          <a:bodyPr/>
          <a:lstStyle/>
          <a:p>
            <a:pPr marL="180975"/>
            <a:r>
              <a:rPr lang="ru-RU" sz="1600" b="1" dirty="0">
                <a:latin typeface="PT Sans" panose="020B0503020203020204" pitchFamily="34" charset="-52"/>
                <a:cs typeface="Times New Roman" pitchFamily="18" charset="0"/>
              </a:rPr>
              <a:t>После 1995 г. – после внедрения САЕ </a:t>
            </a:r>
            <a:r>
              <a:rPr lang="ru-RU" sz="1600" b="0" i="1" kern="1200" dirty="0">
                <a:effectLst/>
                <a:latin typeface="PT Sans" panose="020B0503020203020204" pitchFamily="34" charset="-52"/>
                <a:ea typeface="+mn-ea"/>
                <a:cs typeface="Times New Roman" pitchFamily="18" charset="0"/>
              </a:rPr>
              <a:t>(Computer-</a:t>
            </a:r>
            <a:r>
              <a:rPr lang="ru-RU" sz="1600" b="0" i="1" kern="1200" dirty="0" err="1">
                <a:effectLst/>
                <a:latin typeface="PT Sans" panose="020B0503020203020204" pitchFamily="34" charset="-52"/>
                <a:ea typeface="+mn-ea"/>
                <a:cs typeface="Times New Roman" pitchFamily="18" charset="0"/>
              </a:rPr>
              <a:t>aided</a:t>
            </a:r>
            <a:r>
              <a:rPr lang="ru-RU" sz="1600" b="0" i="1" kern="1200" dirty="0">
                <a:effectLst/>
                <a:latin typeface="PT Sans" panose="020B0503020203020204" pitchFamily="34" charset="-52"/>
                <a:ea typeface="+mn-ea"/>
                <a:cs typeface="Times New Roman" pitchFamily="18" charset="0"/>
              </a:rPr>
              <a:t> </a:t>
            </a:r>
            <a:r>
              <a:rPr lang="ru-RU" sz="1600" b="0" i="1" kern="1200" dirty="0" err="1">
                <a:effectLst/>
                <a:latin typeface="PT Sans" panose="020B0503020203020204" pitchFamily="34" charset="-52"/>
                <a:ea typeface="+mn-ea"/>
                <a:cs typeface="Times New Roman" pitchFamily="18" charset="0"/>
              </a:rPr>
              <a:t>engineering</a:t>
            </a:r>
            <a:r>
              <a:rPr lang="ru-RU" sz="1600" b="0" i="1" kern="1200" dirty="0">
                <a:effectLst/>
                <a:latin typeface="PT Sans" panose="020B0503020203020204" pitchFamily="34" charset="-52"/>
                <a:ea typeface="+mn-ea"/>
                <a:cs typeface="Times New Roman" pitchFamily="18" charset="0"/>
              </a:rPr>
              <a:t>) </a:t>
            </a:r>
            <a:r>
              <a:rPr lang="ru-RU" sz="1600" b="1" dirty="0">
                <a:latin typeface="PT Sans" panose="020B0503020203020204" pitchFamily="34" charset="-52"/>
                <a:cs typeface="Times New Roman" pitchFamily="18" charset="0"/>
              </a:rPr>
              <a:t>в расчетную практику</a:t>
            </a:r>
            <a:endParaRPr lang="ru-RU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60693094-B221-87F1-A8BF-F5F8E25B7FE9}"/>
              </a:ext>
            </a:extLst>
          </p:cNvPr>
          <p:cNvSpPr txBox="1">
            <a:spLocks/>
          </p:cNvSpPr>
          <p:nvPr/>
        </p:nvSpPr>
        <p:spPr>
          <a:xfrm>
            <a:off x="550760" y="3185220"/>
            <a:ext cx="5305754" cy="1125524"/>
          </a:xfrm>
          <a:prstGeom prst="rect">
            <a:avLst/>
          </a:prstGeo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18000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/>
            <a:r>
              <a:rPr lang="ru-RU" sz="1400" dirty="0">
                <a:latin typeface="PT Sans" panose="020B0503020203020204" pitchFamily="34" charset="-52"/>
                <a:cs typeface="Times New Roman" pitchFamily="18" charset="0"/>
              </a:rPr>
              <a:t>Математическая постановка задачи(в общем случае </a:t>
            </a:r>
          </a:p>
          <a:p>
            <a:pPr marL="180975"/>
            <a:r>
              <a:rPr lang="ru-RU" sz="1400" dirty="0">
                <a:latin typeface="PT Sans" panose="020B0503020203020204" pitchFamily="34" charset="-52"/>
                <a:cs typeface="Times New Roman" pitchFamily="18" charset="0"/>
              </a:rPr>
              <a:t>– система нелинейных дифференциальных уравнений </a:t>
            </a:r>
          </a:p>
          <a:p>
            <a:pPr marL="180975"/>
            <a:r>
              <a:rPr lang="ru-RU" sz="1400" dirty="0">
                <a:latin typeface="PT Sans" panose="020B0503020203020204" pitchFamily="34" charset="-52"/>
                <a:cs typeface="Times New Roman" pitchFamily="18" charset="0"/>
              </a:rPr>
              <a:t>в частных производных с граничными и начальными условиями)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E6F1D05D-979D-982B-001C-D6FE5AD5F8FB}"/>
              </a:ext>
            </a:extLst>
          </p:cNvPr>
          <p:cNvSpPr txBox="1">
            <a:spLocks/>
          </p:cNvSpPr>
          <p:nvPr/>
        </p:nvSpPr>
        <p:spPr>
          <a:xfrm>
            <a:off x="550760" y="4307668"/>
            <a:ext cx="5305754" cy="975510"/>
          </a:xfrm>
          <a:prstGeom prst="rect">
            <a:avLst/>
          </a:prstGeo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18000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/>
            <a:r>
              <a:rPr lang="ru-RU" sz="1400" dirty="0">
                <a:latin typeface="PT Sans" panose="020B0503020203020204" pitchFamily="34" charset="-52"/>
                <a:cs typeface="Times New Roman" pitchFamily="18" charset="0"/>
              </a:rPr>
              <a:t>Решение системы дифференциальных уравнений (обычно одним из методов для получения приближенного решения </a:t>
            </a:r>
          </a:p>
          <a:p>
            <a:pPr marL="180975"/>
            <a:r>
              <a:rPr lang="ru-RU" sz="1400" dirty="0">
                <a:latin typeface="PT Sans" panose="020B0503020203020204" pitchFamily="34" charset="-52"/>
                <a:cs typeface="Times New Roman" pitchFamily="18" charset="0"/>
              </a:rPr>
              <a:t>с тем или иным обоснованием единственности и сходимости)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E3127104-4C9F-C533-5BC0-9C137F1B7E26}"/>
              </a:ext>
            </a:extLst>
          </p:cNvPr>
          <p:cNvSpPr txBox="1">
            <a:spLocks/>
          </p:cNvSpPr>
          <p:nvPr/>
        </p:nvSpPr>
        <p:spPr>
          <a:xfrm>
            <a:off x="550760" y="5294615"/>
            <a:ext cx="5305754" cy="1205202"/>
          </a:xfrm>
          <a:prstGeom prst="rect">
            <a:avLst/>
          </a:prstGeo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18000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/>
            <a:r>
              <a:rPr lang="ru-RU" sz="1400" dirty="0">
                <a:latin typeface="PT Sans" panose="020B0503020203020204" pitchFamily="34" charset="-52"/>
                <a:cs typeface="Times New Roman" pitchFamily="18" charset="0"/>
              </a:rPr>
              <a:t>Оценка НДС, на ее основе в соответствии с выбором критерия выделение «опасных областей»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CC9459FF-5B58-57DD-4467-08C315A46C11}"/>
              </a:ext>
            </a:extLst>
          </p:cNvPr>
          <p:cNvSpPr txBox="1">
            <a:spLocks/>
          </p:cNvSpPr>
          <p:nvPr/>
        </p:nvSpPr>
        <p:spPr>
          <a:xfrm>
            <a:off x="6204857" y="2463921"/>
            <a:ext cx="5421215" cy="785454"/>
          </a:xfrm>
          <a:prstGeom prst="rect">
            <a:avLst/>
          </a:prstGeo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18000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latin typeface="PT Sans" panose="020B0503020203020204" pitchFamily="34" charset="-52"/>
                <a:cs typeface="Times New Roman" pitchFamily="18" charset="0"/>
              </a:rPr>
              <a:t>Механическая постановка задачи</a:t>
            </a:r>
          </a:p>
          <a:p>
            <a:pPr marL="180975"/>
            <a:r>
              <a:rPr lang="ru-RU" sz="1400" dirty="0">
                <a:latin typeface="PT Sans" panose="020B0503020203020204" pitchFamily="34" charset="-52"/>
                <a:cs typeface="Times New Roman" pitchFamily="18" charset="0"/>
              </a:rPr>
              <a:t>(СА</a:t>
            </a:r>
            <a:r>
              <a:rPr lang="en-US" sz="1400" dirty="0">
                <a:latin typeface="PT Sans" panose="020B0503020203020204" pitchFamily="34" charset="-52"/>
                <a:cs typeface="Times New Roman" pitchFamily="18" charset="0"/>
              </a:rPr>
              <a:t>D</a:t>
            </a:r>
            <a:r>
              <a:rPr lang="ru-RU" sz="1400" dirty="0">
                <a:latin typeface="PT Sans" panose="020B0503020203020204" pitchFamily="34" charset="-52"/>
                <a:cs typeface="Times New Roman" pitchFamily="18" charset="0"/>
              </a:rPr>
              <a:t>-модель , материал, внешние воздействия)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F1A98ED4-98A9-F741-2181-97AEDED74037}"/>
              </a:ext>
            </a:extLst>
          </p:cNvPr>
          <p:cNvSpPr txBox="1">
            <a:spLocks/>
          </p:cNvSpPr>
          <p:nvPr/>
        </p:nvSpPr>
        <p:spPr>
          <a:xfrm>
            <a:off x="6204857" y="3185221"/>
            <a:ext cx="5421215" cy="1125524"/>
          </a:xfrm>
          <a:prstGeom prst="rect">
            <a:avLst/>
          </a:prstGeo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18000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/>
            <a:r>
              <a:rPr lang="ru-RU" sz="1400" dirty="0">
                <a:latin typeface="PT Sans" panose="020B0503020203020204" pitchFamily="34" charset="-52"/>
                <a:cs typeface="Times New Roman" pitchFamily="18" charset="0"/>
              </a:rPr>
              <a:t>Считается, что общая  математическая постановка задачи есть внутри пакета и автоматически адаптируется под конкретную задачу.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6D79F014-09B1-4A1E-2310-FA10CFE1E84C}"/>
              </a:ext>
            </a:extLst>
          </p:cNvPr>
          <p:cNvSpPr txBox="1">
            <a:spLocks/>
          </p:cNvSpPr>
          <p:nvPr/>
        </p:nvSpPr>
        <p:spPr>
          <a:xfrm>
            <a:off x="6204857" y="4307668"/>
            <a:ext cx="5421215" cy="975510"/>
          </a:xfrm>
          <a:prstGeom prst="rect">
            <a:avLst/>
          </a:prstGeo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18000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/>
            <a:r>
              <a:rPr lang="ru-RU" sz="1400" dirty="0">
                <a:latin typeface="PT Sans" panose="020B0503020203020204" pitchFamily="34" charset="-52"/>
                <a:cs typeface="Times New Roman" pitchFamily="18" charset="0"/>
              </a:rPr>
              <a:t>Расчет в пакете (обычно МКЭ), оценка инженерной сходимости средствами пакета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BA719EFB-EB9C-5B10-0093-FA3A601AF4E0}"/>
              </a:ext>
            </a:extLst>
          </p:cNvPr>
          <p:cNvSpPr txBox="1">
            <a:spLocks/>
          </p:cNvSpPr>
          <p:nvPr/>
        </p:nvSpPr>
        <p:spPr>
          <a:xfrm>
            <a:off x="6204857" y="5294615"/>
            <a:ext cx="5421215" cy="1205202"/>
          </a:xfrm>
          <a:prstGeom prst="rect">
            <a:avLst/>
          </a:prstGeom>
          <a:solidFill>
            <a:schemeClr val="bg1"/>
          </a:solidFill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180000" rIns="18000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/>
            <a:r>
              <a:rPr lang="ru-RU" dirty="0">
                <a:latin typeface="PT Sans" panose="020B0503020203020204" pitchFamily="34" charset="-52"/>
                <a:cs typeface="Times New Roman" pitchFamily="18" charset="0"/>
              </a:rPr>
              <a:t>Получение (в любом виде; обычно графическое, включая </a:t>
            </a:r>
          </a:p>
          <a:p>
            <a:pPr marL="180975"/>
            <a:r>
              <a:rPr lang="ru-RU" dirty="0">
                <a:latin typeface="PT Sans" panose="020B0503020203020204" pitchFamily="34" charset="-52"/>
                <a:cs typeface="Times New Roman" pitchFamily="18" charset="0"/>
              </a:rPr>
              <a:t>3</a:t>
            </a:r>
            <a:r>
              <a:rPr lang="en-US" dirty="0">
                <a:latin typeface="PT Sans" panose="020B0503020203020204" pitchFamily="34" charset="-52"/>
                <a:cs typeface="Times New Roman" pitchFamily="18" charset="0"/>
              </a:rPr>
              <a:t>D</a:t>
            </a:r>
            <a:r>
              <a:rPr lang="ru-RU" dirty="0">
                <a:latin typeface="PT Sans" panose="020B0503020203020204" pitchFamily="34" charset="-52"/>
                <a:cs typeface="Times New Roman" pitchFamily="18" charset="0"/>
              </a:rPr>
              <a:t>) полей параметров НДС и практически автоматический вывод об «опасных областях» в соответствии с выбранными критериями</a:t>
            </a:r>
          </a:p>
        </p:txBody>
      </p:sp>
    </p:spTree>
    <p:extLst>
      <p:ext uri="{BB962C8B-B14F-4D97-AF65-F5344CB8AC3E}">
        <p14:creationId xmlns:p14="http://schemas.microsoft.com/office/powerpoint/2010/main" val="20467158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Temp\Ke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0768"/>
            <a:ext cx="923622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495600" y="260649"/>
            <a:ext cx="8172400" cy="5619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dirty="0"/>
              <a:t>Внутренняя структура порового пространства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734167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Temp\kern_dis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322"/>
            <a:ext cx="9180513" cy="492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495600" y="130722"/>
            <a:ext cx="8229600" cy="5619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dirty="0"/>
              <a:t>Поле перемещений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338535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622" y="908721"/>
            <a:ext cx="5400600" cy="26399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9616" y="44624"/>
            <a:ext cx="7715200" cy="994122"/>
          </a:xfrm>
        </p:spPr>
        <p:txBody>
          <a:bodyPr/>
          <a:lstStyle/>
          <a:p>
            <a:r>
              <a:rPr lang="ru-RU" dirty="0" err="1"/>
              <a:t>Ламинатные</a:t>
            </a:r>
            <a:r>
              <a:rPr lang="ru-RU" dirty="0"/>
              <a:t> оболочки</a:t>
            </a:r>
          </a:p>
        </p:txBody>
      </p:sp>
      <p:sp>
        <p:nvSpPr>
          <p:cNvPr id="5" name="AutoShape 2" descr="C:\fid_distr\2019 %D0%90%D0%93%D0%9D%D0%98 2.2\%D0%B4%D0%B5%D0%BD%D1%8C 4\!SSL\images_fidesys_global\imges_global_geometry_create_volume.png"/>
          <p:cNvSpPr>
            <a:spLocks noChangeAspect="1" noChangeArrowheads="1"/>
          </p:cNvSpPr>
          <p:nvPr/>
        </p:nvSpPr>
        <p:spPr bwMode="auto">
          <a:xfrm>
            <a:off x="1581150" y="140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9357E5-9FCD-20F8-61A3-1E413A615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96" y="4412811"/>
            <a:ext cx="4602027" cy="20882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F61D7A-54A5-E8C5-41D4-A34EE460C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936" y="3692383"/>
            <a:ext cx="4605252" cy="2224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FF93F6-BE2F-60B2-0B8D-408D7B34AEC3}"/>
              </a:ext>
            </a:extLst>
          </p:cNvPr>
          <p:cNvSpPr txBox="1"/>
          <p:nvPr/>
        </p:nvSpPr>
        <p:spPr>
          <a:xfrm>
            <a:off x="1659084" y="1437927"/>
            <a:ext cx="36065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количества слоев, их толщин, эксцентриситета, параметров материала в глобальной или локальной системах координат слоев.</a:t>
            </a:r>
            <a:endParaRPr lang="ru-RU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985E0-D798-BCDA-BAE2-EF9E544CBFA7}"/>
              </a:ext>
            </a:extLst>
          </p:cNvPr>
          <p:cNvSpPr txBox="1"/>
          <p:nvPr/>
        </p:nvSpPr>
        <p:spPr>
          <a:xfrm>
            <a:off x="1535936" y="6049855"/>
            <a:ext cx="45870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 с учетом количества и толщин слоев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103031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817" y="928005"/>
            <a:ext cx="4219794" cy="25349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5601" y="337525"/>
            <a:ext cx="3705323" cy="994172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Расчет эффективных свойств решетчатых структур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2787823"/>
            <a:ext cx="5116115" cy="135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00" y="3867943"/>
            <a:ext cx="3752487" cy="180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4008275" y="3462905"/>
            <a:ext cx="1026114" cy="8910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077" y="3975955"/>
            <a:ext cx="1489350" cy="171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5925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620713" y="358691"/>
            <a:ext cx="6880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" pitchFamily="34" charset="0"/>
              </a:rPr>
              <a:t>ПОДГОТОВКА ИНЖЕНЕРНЫХ КАДРОВ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51581" y="1743652"/>
            <a:ext cx="2263971" cy="1584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>
            <a:off x="4007769" y="1743652"/>
            <a:ext cx="2263971" cy="1584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3" y="1743652"/>
            <a:ext cx="4571999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EC97E37F-263B-4C48-863A-4C830F8D71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743652"/>
            <a:ext cx="2146668" cy="158417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75A2AE81-46B6-9E47-8866-A985488F15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8249" y="3327829"/>
            <a:ext cx="4144421" cy="1584176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1C84CCF0-454A-BD4D-8A57-BDD3600A13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1579" y="3327829"/>
            <a:ext cx="2146668" cy="158417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F94AFB77-6764-E44E-B032-D89DA4B74D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2669" y="1743652"/>
            <a:ext cx="2020904" cy="1584176"/>
          </a:xfrm>
          <a:prstGeom prst="rect">
            <a:avLst/>
          </a:prstGeom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2669" y="3327829"/>
            <a:ext cx="202090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Прямоугольник 86"/>
          <p:cNvSpPr/>
          <p:nvPr/>
        </p:nvSpPr>
        <p:spPr>
          <a:xfrm>
            <a:off x="1879709" y="1887668"/>
            <a:ext cx="4176463" cy="1220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100" dirty="0">
                <a:solidFill>
                  <a:schemeClr val="bg1"/>
                </a:solidFill>
                <a:latin typeface="Arial" pitchFamily="34" charset="0"/>
              </a:rPr>
              <a:t>Компания </a:t>
            </a:r>
            <a:r>
              <a:rPr lang="ru-RU" sz="1100" dirty="0" err="1">
                <a:solidFill>
                  <a:schemeClr val="bg1"/>
                </a:solidFill>
                <a:latin typeface="Arial" pitchFamily="34" charset="0"/>
              </a:rPr>
              <a:t>Фидесис</a:t>
            </a:r>
            <a:r>
              <a:rPr lang="ru-RU" sz="1100" dirty="0">
                <a:solidFill>
                  <a:schemeClr val="bg1"/>
                </a:solidFill>
                <a:latin typeface="Arial" pitchFamily="34" charset="0"/>
              </a:rPr>
              <a:t> является ежегодным </a:t>
            </a:r>
          </a:p>
          <a:p>
            <a:pPr>
              <a:lnSpc>
                <a:spcPts val="1800"/>
              </a:lnSpc>
            </a:pPr>
            <a:r>
              <a:rPr lang="ru-RU" sz="1100" dirty="0">
                <a:solidFill>
                  <a:schemeClr val="bg1"/>
                </a:solidFill>
                <a:latin typeface="Arial" pitchFamily="34" charset="0"/>
              </a:rPr>
              <a:t>участником форума "Инженеры будущего", </a:t>
            </a:r>
          </a:p>
          <a:p>
            <a:pPr>
              <a:lnSpc>
                <a:spcPts val="1800"/>
              </a:lnSpc>
            </a:pPr>
            <a:r>
              <a:rPr lang="ru-RU" sz="1100" dirty="0">
                <a:solidFill>
                  <a:schemeClr val="bg1"/>
                </a:solidFill>
                <a:latin typeface="Arial" pitchFamily="34" charset="0"/>
              </a:rPr>
              <a:t>проводимого Союзом машиностроителей РФ и </a:t>
            </a:r>
          </a:p>
          <a:p>
            <a:pPr>
              <a:lnSpc>
                <a:spcPts val="1800"/>
              </a:lnSpc>
            </a:pPr>
            <a:r>
              <a:rPr lang="ru-RU" sz="1100" dirty="0">
                <a:solidFill>
                  <a:schemeClr val="bg1"/>
                </a:solidFill>
                <a:latin typeface="Arial" pitchFamily="34" charset="0"/>
              </a:rPr>
              <a:t>отмечены благодарностью </a:t>
            </a:r>
          </a:p>
          <a:p>
            <a:pPr>
              <a:lnSpc>
                <a:spcPts val="1800"/>
              </a:lnSpc>
            </a:pPr>
            <a:r>
              <a:rPr lang="ru-RU" sz="1100" dirty="0">
                <a:solidFill>
                  <a:schemeClr val="bg1"/>
                </a:solidFill>
                <a:latin typeface="Arial" pitchFamily="34" charset="0"/>
              </a:rPr>
              <a:t>Владимира Владимировича </a:t>
            </a:r>
            <a:r>
              <a:rPr lang="ru-RU" sz="1100" dirty="0" err="1">
                <a:solidFill>
                  <a:schemeClr val="bg1"/>
                </a:solidFill>
                <a:latin typeface="Arial" pitchFamily="34" charset="0"/>
              </a:rPr>
              <a:t>Гутенева</a:t>
            </a:r>
            <a:endParaRPr lang="ru-RU" sz="11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20363" y="3531076"/>
            <a:ext cx="18711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i="1" dirty="0">
                <a:solidFill>
                  <a:schemeClr val="bg1"/>
                </a:solidFill>
                <a:latin typeface="Arial" pitchFamily="34" charset="0"/>
              </a:rPr>
              <a:t>Обучение, техническая поддержка, регулярные обновления пакета, подробное руководство пользователя, пользовательский портал и видео примеры делают пакет </a:t>
            </a:r>
            <a:r>
              <a:rPr lang="en-US" sz="800" i="1" dirty="0">
                <a:solidFill>
                  <a:schemeClr val="bg1"/>
                </a:solidFill>
                <a:latin typeface="Arial" pitchFamily="34" charset="0"/>
              </a:rPr>
              <a:t>CAE </a:t>
            </a:r>
            <a:r>
              <a:rPr lang="ru-RU" sz="800" i="1" dirty="0" err="1">
                <a:solidFill>
                  <a:schemeClr val="bg1"/>
                </a:solidFill>
                <a:latin typeface="Arial" pitchFamily="34" charset="0"/>
              </a:rPr>
              <a:t>Fidesys</a:t>
            </a:r>
            <a:r>
              <a:rPr lang="ru-RU" sz="800" i="1" dirty="0">
                <a:solidFill>
                  <a:schemeClr val="bg1"/>
                </a:solidFill>
                <a:latin typeface="Arial" pitchFamily="34" charset="0"/>
              </a:rPr>
              <a:t> удобным в использовании и позволяют быстро внедрить его в работу как основной инструмент цифровых испытаний на прочность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399E6DF-4452-6C4F-84A6-21625BCA4B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7268" y="4953649"/>
            <a:ext cx="993823" cy="40360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40E2488-AD0C-2244-B75B-E86E60DFDCE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174" y="5000122"/>
            <a:ext cx="1380561" cy="34731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6695F3-8564-E74E-9343-12783F4BC27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872" y="5425880"/>
            <a:ext cx="875081" cy="37399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38434FD-87AA-884C-87C8-1CF6274AB27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504" y="4993958"/>
            <a:ext cx="1193354" cy="37769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36ED1A-C1E4-324F-BF53-6012C17C4BF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0125" y="4963814"/>
            <a:ext cx="854725" cy="4299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B5911DC-52A2-A34A-A2C9-0C60CD391B0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421" y="5463553"/>
            <a:ext cx="886466" cy="29864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0DB1F55-30E2-B547-B3A2-82AACC6BFCE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7218" y="5447913"/>
            <a:ext cx="1076393" cy="351309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A3E8B4C-FB48-284E-B14F-426163722151}"/>
              </a:ext>
            </a:extLst>
          </p:cNvPr>
          <p:cNvGrpSpPr/>
          <p:nvPr/>
        </p:nvGrpSpPr>
        <p:grpSpPr>
          <a:xfrm>
            <a:off x="5409125" y="5447913"/>
            <a:ext cx="926051" cy="357437"/>
            <a:chOff x="7357686" y="1754328"/>
            <a:chExt cx="1246762" cy="481226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CC25B71D-DBEF-7345-A341-556F20531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7686" y="1754328"/>
              <a:ext cx="454674" cy="461460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2075F6C-860B-6F49-A2FB-EEC6618BB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54153" y="1787198"/>
              <a:ext cx="750295" cy="448356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F1CEC0F-BEA8-C747-A3F0-E6C042AA5F7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1911" y="5418448"/>
            <a:ext cx="875081" cy="38832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B397F20-475C-6443-A514-BC643EFEED3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3278" y="5456799"/>
            <a:ext cx="1032015" cy="34242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D050129-4DAE-E94F-BC57-51F3308A9A8B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978" y="5518912"/>
            <a:ext cx="1015156" cy="20075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40FAADE-44C7-3F40-AEE5-2F5E23461AC2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293" y="5448061"/>
            <a:ext cx="545140" cy="3511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1CCDD56-07E1-074F-A1D2-600BAA8D1FF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0302" y="4962052"/>
            <a:ext cx="1009990" cy="42345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7281B3D-68D0-3841-B814-8FAFBA09290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4850" y="5004648"/>
            <a:ext cx="854725" cy="348254"/>
          </a:xfrm>
          <a:prstGeom prst="rect">
            <a:avLst/>
          </a:prstGeom>
        </p:spPr>
      </p:pic>
      <p:pic>
        <p:nvPicPr>
          <p:cNvPr id="38" name="Picture 30" descr="https://doc4web.ru/uploads/files/229/230650/hello_html_2c0450b.gif">
            <a:extLst>
              <a:ext uri="{FF2B5EF4-FFF2-40B4-BE49-F238E27FC236}">
                <a16:creationId xmlns:a16="http://schemas.microsoft.com/office/drawing/2014/main" id="{38E80FF4-AFDA-F54B-A0A3-B7D6729A8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2953" y="5505941"/>
            <a:ext cx="734905" cy="23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429BB74-B4E0-710B-AF1C-B8D7028045A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25320" y="5000789"/>
            <a:ext cx="695393" cy="28278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8863EBB-F01A-391A-05AB-69FAF951E90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10292" y="4993958"/>
            <a:ext cx="946896" cy="37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542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FBD30F6-28D4-2191-5BF4-3F9A083112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F16B8E-A2FB-2AFB-D76B-B4E8E5EA73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5AB3CA-1D2D-57CC-7790-4899AD47E8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27F5A7-FF0E-28DF-44CB-5438AA5DA2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D090CBA-FC16-997F-57BA-9B4BCB0523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B5006CD-4AF2-2436-7532-E7348766EB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708" y="678312"/>
            <a:ext cx="10279080" cy="871538"/>
          </a:xfrm>
        </p:spPr>
        <p:txBody>
          <a:bodyPr/>
          <a:lstStyle/>
          <a:p>
            <a:pPr algn="ctr"/>
            <a:r>
              <a:rPr lang="ru-RU" b="1" dirty="0"/>
              <a:t>Приглашаем к совместной работе 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30C1587-6246-BD4C-8E43-B97E53DE0E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0660" y="1470213"/>
            <a:ext cx="11851340" cy="5199528"/>
          </a:xfrm>
        </p:spPr>
        <p:txBody>
          <a:bodyPr>
            <a:noAutofit/>
          </a:bodyPr>
          <a:lstStyle/>
          <a:p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С++,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Python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численные методы,</a:t>
            </a:r>
          </a:p>
          <a:p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параллельные вычисления,</a:t>
            </a:r>
          </a:p>
          <a:p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вычислительная механика,</a:t>
            </a:r>
          </a:p>
          <a:p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Qt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VTK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ParaView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веб-разработка на 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JavaScript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Python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инженеры-расчетчики со знанием 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CAE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2-ой  Сисадмин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72C72A0-168C-EC52-59F5-08E3EBCCD5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5606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980D41-F47A-8E06-EB2B-3300A724F55E}"/>
              </a:ext>
            </a:extLst>
          </p:cNvPr>
          <p:cNvSpPr/>
          <p:nvPr/>
        </p:nvSpPr>
        <p:spPr>
          <a:xfrm>
            <a:off x="6907632" y="1812678"/>
            <a:ext cx="2832458" cy="27954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2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83DCD2F4-3C4E-C0AB-DF3A-9E2E24B4B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5026" y="2475781"/>
            <a:ext cx="4614619" cy="689694"/>
          </a:xfrm>
        </p:spPr>
        <p:txBody>
          <a:bodyPr/>
          <a:lstStyle/>
          <a:p>
            <a:r>
              <a:rPr lang="ru-RU" dirty="0">
                <a:latin typeface="PT Sans" panose="020B0503020203020204" pitchFamily="34" charset="-52"/>
              </a:rPr>
              <a:t>КОНТАКТЫ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9BB5A6-6DAC-8E25-C7EF-2050098C09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Мы всегда на связи: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EE6D4A-D745-D23B-1C9A-CBF7532601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6856" y="5251929"/>
            <a:ext cx="3850486" cy="398373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+7 </a:t>
            </a:r>
            <a:r>
              <a:rPr lang="en-US" dirty="0">
                <a:solidFill>
                  <a:schemeClr val="tx2"/>
                </a:solidFill>
              </a:rPr>
              <a:t>(495) 177-36-18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72BCB08-506B-5F72-40EC-6FC163E293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0805" y="1162536"/>
            <a:ext cx="3166015" cy="420688"/>
          </a:xfrm>
        </p:spPr>
        <p:txBody>
          <a:bodyPr/>
          <a:lstStyle/>
          <a:p>
            <a:r>
              <a:rPr lang="de-DE" sz="2200" dirty="0">
                <a:solidFill>
                  <a:srgbClr val="FFFFFF"/>
                </a:solidFill>
              </a:rPr>
              <a:t>https://cae-fidesys.com/</a:t>
            </a:r>
            <a:endParaRPr lang="ru-RU" sz="2200" dirty="0">
              <a:solidFill>
                <a:srgbClr val="FFFFFF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CE3EC6-801D-9B65-9956-4EB43E08B7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55" y="1972513"/>
            <a:ext cx="2498995" cy="24989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7E11A7-7A96-BC85-3B8D-8D9F30383FE9}"/>
              </a:ext>
            </a:extLst>
          </p:cNvPr>
          <p:cNvSpPr txBox="1"/>
          <p:nvPr/>
        </p:nvSpPr>
        <p:spPr>
          <a:xfrm>
            <a:off x="2166855" y="5734879"/>
            <a:ext cx="32113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0" dirty="0">
                <a:solidFill>
                  <a:srgbClr val="0070C0"/>
                </a:solidFill>
                <a:effectLst/>
                <a:latin typeface="PT Sans" panose="020B0503020203020204" pitchFamily="34" charset="-52"/>
                <a:hlinkClick r:id="rId3"/>
              </a:rPr>
              <a:t>contact</a:t>
            </a:r>
            <a:r>
              <a:rPr lang="de-DE" i="0" dirty="0">
                <a:solidFill>
                  <a:srgbClr val="0070C0"/>
                </a:solidFill>
                <a:effectLst/>
                <a:latin typeface="PT Sans" panose="020B0503020203020204" pitchFamily="34" charset="-52"/>
                <a:hlinkClick r:id="rId3"/>
              </a:rPr>
              <a:t>@cae-fidesys.com</a:t>
            </a:r>
            <a:endParaRPr lang="ru-RU" i="0" dirty="0">
              <a:solidFill>
                <a:srgbClr val="0070C0"/>
              </a:solidFill>
              <a:effectLst/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9289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B47247D-7E2F-5246-EBEF-5EBBFB144C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0488" y="646113"/>
            <a:ext cx="11271023" cy="918256"/>
          </a:xfrm>
        </p:spPr>
        <p:txBody>
          <a:bodyPr anchor="ctr"/>
          <a:lstStyle/>
          <a:p>
            <a:r>
              <a:rPr lang="ru-RU" sz="2600" dirty="0">
                <a:solidFill>
                  <a:schemeClr val="tx2"/>
                </a:solidFill>
                <a:latin typeface="PT Sans" panose="020B0503020203020204" pitchFamily="34" charset="-52"/>
              </a:rPr>
              <a:t>ИЗМЕНЕНИЯ В ВОСТРЕБОВАННОСТИ РЕЗУЛЬТАТОВ УЧЕНЫХ-МЕХАНИКОВ </a:t>
            </a:r>
          </a:p>
          <a:p>
            <a:r>
              <a:rPr lang="ru-RU" sz="2400" i="1" dirty="0">
                <a:solidFill>
                  <a:schemeClr val="tx2"/>
                </a:solidFill>
                <a:latin typeface="PT Sans" panose="020B0503020203020204" pitchFamily="34" charset="-52"/>
              </a:rPr>
              <a:t>(как в фундаментальной, так и в прикладной науке):</a:t>
            </a:r>
            <a:endParaRPr lang="ru-RU" sz="2400" i="1" dirty="0">
              <a:solidFill>
                <a:schemeClr val="tx2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D151DD-8580-0892-A926-4AF6426488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3" y="1825672"/>
            <a:ext cx="9148308" cy="4935898"/>
          </a:xfrm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tx2"/>
                </a:solidFill>
                <a:latin typeface="PT Sans" panose="020B0503020203020204" pitchFamily="34" charset="-52"/>
                <a:cs typeface="Times New Roman" pitchFamily="18" charset="0"/>
              </a:rPr>
              <a:t>С развитием промышленных пакетов для моделирования прочности механики </a:t>
            </a:r>
            <a:r>
              <a:rPr lang="ru-RU" sz="1600" b="1" dirty="0">
                <a:solidFill>
                  <a:schemeClr val="tx2"/>
                </a:solidFill>
                <a:latin typeface="PT Sans" panose="020B0503020203020204" pitchFamily="34" charset="-52"/>
                <a:cs typeface="Times New Roman" pitchFamily="18" charset="0"/>
              </a:rPr>
              <a:t>перестали самостоятельно получать численное решение. </a:t>
            </a:r>
            <a:r>
              <a:rPr lang="ru-RU" sz="1600" dirty="0">
                <a:solidFill>
                  <a:schemeClr val="tx2"/>
                </a:solidFill>
                <a:latin typeface="PT Sans" panose="020B0503020203020204" pitchFamily="34" charset="-52"/>
                <a:cs typeface="Times New Roman" pitchFamily="18" charset="0"/>
              </a:rPr>
              <a:t>Осталась формулировка изменений, которые вносятся в механическую модель (по сравнению со стандартной моделью), и разработка небольшого дополнения к пакету на исследовательском уровне, обычно на языке пакета (п.4).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tx2"/>
                </a:solidFill>
                <a:latin typeface="PT Sans" panose="020B0503020203020204" pitchFamily="34" charset="-52"/>
                <a:cs typeface="Times New Roman" pitchFamily="18" charset="0"/>
              </a:rPr>
              <a:t>С развитием использования промышленных </a:t>
            </a:r>
            <a:r>
              <a:rPr lang="ru-RU" sz="1600" b="1" dirty="0">
                <a:solidFill>
                  <a:schemeClr val="tx2"/>
                </a:solidFill>
                <a:latin typeface="PT Sans" panose="020B0503020203020204" pitchFamily="34" charset="-52"/>
                <a:cs typeface="Times New Roman" pitchFamily="18" charset="0"/>
              </a:rPr>
              <a:t>пакетов при сквозном проектировании типовых (стандартных) изделий и унификацией методик проектирования стали не востребованы работы ученых-механиков</a:t>
            </a:r>
            <a:r>
              <a:rPr lang="ru-RU" sz="1600" dirty="0">
                <a:solidFill>
                  <a:schemeClr val="tx2"/>
                </a:solidFill>
                <a:latin typeface="PT Sans" panose="020B0503020203020204" pitchFamily="34" charset="-52"/>
                <a:cs typeface="Times New Roman" pitchFamily="18" charset="0"/>
              </a:rPr>
              <a:t>, </a:t>
            </a:r>
            <a:r>
              <a:rPr lang="ru-RU" sz="1600" i="1" dirty="0">
                <a:solidFill>
                  <a:schemeClr val="tx2"/>
                </a:solidFill>
                <a:latin typeface="PT Sans" panose="020B0503020203020204" pitchFamily="34" charset="-52"/>
                <a:cs typeface="Times New Roman" pitchFamily="18" charset="0"/>
              </a:rPr>
              <a:t>за исключением «острых качественных решений» для описания проблемы и путей ее решения.</a:t>
            </a:r>
            <a:endParaRPr lang="ru-RU" sz="1600" dirty="0">
              <a:solidFill>
                <a:schemeClr val="tx2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600" dirty="0">
                <a:solidFill>
                  <a:srgbClr val="185CAC"/>
                </a:solidFill>
                <a:latin typeface="PT Sans" panose="020B0503020203020204" pitchFamily="34" charset="-52"/>
                <a:cs typeface="Times New Roman" pitchFamily="18" charset="0"/>
              </a:rPr>
              <a:t>Остаются востребованными точные решения задач, в основном как верификационные задачи для тестирования промышленного ПО.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600" dirty="0">
                <a:solidFill>
                  <a:srgbClr val="185CAC"/>
                </a:solidFill>
                <a:latin typeface="PT Sans" panose="020B0503020203020204" pitchFamily="34" charset="-52"/>
                <a:cs typeface="Times New Roman" pitchFamily="18" charset="0"/>
              </a:rPr>
              <a:t>Остается востребованным: </a:t>
            </a:r>
          </a:p>
          <a:p>
            <a:pPr marL="358775">
              <a:spcAft>
                <a:spcPts val="600"/>
              </a:spcAft>
            </a:pPr>
            <a:r>
              <a:rPr lang="ru-RU" sz="1600" dirty="0">
                <a:solidFill>
                  <a:srgbClr val="185CAC"/>
                </a:solidFill>
                <a:latin typeface="PT Sans" panose="020B0503020203020204" pitchFamily="34" charset="-52"/>
                <a:cs typeface="Times New Roman" pitchFamily="18" charset="0"/>
              </a:rPr>
              <a:t>4.1  Построение определяющих соотношений (моделей материалов) для новых материалов (композиты, метаматериалы, умные материалы) и модели с использованием дополнительных соотношений, но и в этом случае моделирование поведения новых материалов проводится на основе промышленных пакетов. </a:t>
            </a:r>
          </a:p>
          <a:p>
            <a:pPr marL="358775">
              <a:spcAft>
                <a:spcPts val="600"/>
              </a:spcAft>
            </a:pPr>
            <a:r>
              <a:rPr lang="ru-RU" sz="1600" dirty="0">
                <a:solidFill>
                  <a:srgbClr val="185CAC"/>
                </a:solidFill>
                <a:latin typeface="PT Sans" panose="020B0503020203020204" pitchFamily="34" charset="-52"/>
                <a:cs typeface="Times New Roman" pitchFamily="18" charset="0"/>
              </a:rPr>
              <a:t>4.2  Построение (формулировка) механических и математических постановок для новых типов задач (</a:t>
            </a:r>
            <a:r>
              <a:rPr lang="ru-RU" sz="1600" dirty="0" err="1">
                <a:solidFill>
                  <a:srgbClr val="185CAC"/>
                </a:solidFill>
                <a:latin typeface="PT Sans" panose="020B0503020203020204" pitchFamily="34" charset="-52"/>
                <a:cs typeface="Times New Roman" pitchFamily="18" charset="0"/>
              </a:rPr>
              <a:t>преднагружение</a:t>
            </a:r>
            <a:r>
              <a:rPr lang="ru-RU" sz="1600" dirty="0">
                <a:solidFill>
                  <a:srgbClr val="185CAC"/>
                </a:solidFill>
                <a:latin typeface="PT Sans" panose="020B0503020203020204" pitchFamily="34" charset="-52"/>
                <a:cs typeface="Times New Roman" pitchFamily="18" charset="0"/>
              </a:rPr>
              <a:t>, междисциплинарные задачи) .</a:t>
            </a:r>
          </a:p>
        </p:txBody>
      </p:sp>
    </p:spTree>
    <p:extLst>
      <p:ext uri="{BB962C8B-B14F-4D97-AF65-F5344CB8AC3E}">
        <p14:creationId xmlns:p14="http://schemas.microsoft.com/office/powerpoint/2010/main" val="18616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B47247D-7E2F-5246-EBEF-5EBBFB144C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0488" y="749527"/>
            <a:ext cx="11271023" cy="918256"/>
          </a:xfrm>
        </p:spPr>
        <p:txBody>
          <a:bodyPr anchor="ctr"/>
          <a:lstStyle/>
          <a:p>
            <a:r>
              <a:rPr lang="ru-RU" sz="2600" dirty="0">
                <a:solidFill>
                  <a:schemeClr val="tx2"/>
                </a:solidFill>
                <a:latin typeface="PT Sans" panose="020B0503020203020204" pitchFamily="34" charset="-52"/>
              </a:rPr>
              <a:t>ИЗМЕНЕНИЯ В ВОСТРЕБОВАННОСТИ РЕЗУЛЬТАТОВ УЧЕНЫХ-МЕХАНИКОВ </a:t>
            </a:r>
          </a:p>
          <a:p>
            <a:r>
              <a:rPr lang="ru-RU" sz="2400" i="1" dirty="0">
                <a:solidFill>
                  <a:schemeClr val="tx2"/>
                </a:solidFill>
                <a:latin typeface="PT Sans" panose="020B0503020203020204" pitchFamily="34" charset="-52"/>
              </a:rPr>
              <a:t>(как в фундаментальной, так и в прикладной науке): </a:t>
            </a:r>
          </a:p>
          <a:p>
            <a:r>
              <a:rPr lang="ru-RU" sz="1400" i="1" dirty="0">
                <a:solidFill>
                  <a:srgbClr val="185CAC"/>
                </a:solidFill>
                <a:latin typeface="PT Sans" panose="020B0503020203020204" pitchFamily="34" charset="-52"/>
                <a:cs typeface="Times New Roman" pitchFamily="18" charset="0"/>
              </a:rPr>
              <a:t>продолжение</a:t>
            </a:r>
            <a:endParaRPr lang="ru-RU" sz="1400" i="1" dirty="0">
              <a:solidFill>
                <a:srgbClr val="185CAC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D151DD-8580-0892-A926-4AF6426488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3" y="2024063"/>
            <a:ext cx="9072108" cy="3932871"/>
          </a:xfrm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 startAt="5"/>
            </a:pPr>
            <a:r>
              <a:rPr lang="ru-RU" sz="1600" b="1" dirty="0">
                <a:solidFill>
                  <a:schemeClr val="tx2"/>
                </a:solidFill>
                <a:latin typeface="PT Sans" panose="020B0503020203020204" pitchFamily="34" charset="-52"/>
                <a:cs typeface="Times New Roman" pitchFamily="18" charset="0"/>
              </a:rPr>
              <a:t>Экспериментальные работы, в основном (в том числе для п.4) .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ru-RU" sz="1600" dirty="0">
                <a:solidFill>
                  <a:srgbClr val="185CAC"/>
                </a:solidFill>
                <a:latin typeface="PT Sans" panose="020B0503020203020204" pitchFamily="34" charset="-52"/>
                <a:cs typeface="Times New Roman" pitchFamily="18" charset="0"/>
              </a:rPr>
              <a:t>Разработка механических моделей и постановка граничных задач для </a:t>
            </a:r>
            <a:r>
              <a:rPr lang="ru-RU" sz="1600" b="1" dirty="0">
                <a:solidFill>
                  <a:srgbClr val="185CAC"/>
                </a:solidFill>
                <a:latin typeface="PT Sans" panose="020B0503020203020204" pitchFamily="34" charset="-52"/>
                <a:cs typeface="Times New Roman" pitchFamily="18" charset="0"/>
              </a:rPr>
              <a:t>систем машинного обучения на основе нейронных сетей </a:t>
            </a:r>
            <a:r>
              <a:rPr lang="ru-RU" sz="1600" dirty="0">
                <a:solidFill>
                  <a:srgbClr val="185CAC"/>
                </a:solidFill>
                <a:latin typeface="PT Sans" panose="020B0503020203020204" pitchFamily="34" charset="-52"/>
                <a:cs typeface="Times New Roman" pitchFamily="18" charset="0"/>
              </a:rPr>
              <a:t>при разработке систем искусственного интеллекта </a:t>
            </a:r>
          </a:p>
          <a:p>
            <a:pPr marL="358775"/>
            <a:r>
              <a:rPr lang="ru-RU" sz="1600" dirty="0">
                <a:solidFill>
                  <a:srgbClr val="185CAC"/>
                </a:solidFill>
                <a:latin typeface="PT Sans" panose="020B0503020203020204" pitchFamily="34" charset="-52"/>
                <a:cs typeface="Times New Roman" pitchFamily="18" charset="0"/>
              </a:rPr>
              <a:t>для профильных отраслей промышленности в части </a:t>
            </a:r>
            <a:r>
              <a:rPr lang="ru-RU" sz="1600" b="1" dirty="0">
                <a:solidFill>
                  <a:srgbClr val="185CAC"/>
                </a:solidFill>
                <a:latin typeface="PT Sans" panose="020B0503020203020204" pitchFamily="34" charset="-52"/>
                <a:cs typeface="Times New Roman" pitchFamily="18" charset="0"/>
              </a:rPr>
              <a:t>формирования синтетических «исходных» данных </a:t>
            </a:r>
            <a:r>
              <a:rPr lang="ru-RU" sz="1600" dirty="0">
                <a:solidFill>
                  <a:srgbClr val="185CAC"/>
                </a:solidFill>
                <a:latin typeface="PT Sans" panose="020B0503020203020204" pitchFamily="34" charset="-52"/>
                <a:cs typeface="Times New Roman" pitchFamily="18" charset="0"/>
              </a:rPr>
              <a:t>и предсказательной аналитики</a:t>
            </a:r>
            <a:r>
              <a:rPr lang="ru-RU" sz="1600" b="1" dirty="0">
                <a:solidFill>
                  <a:srgbClr val="185CAC"/>
                </a:solidFill>
                <a:latin typeface="PT Sans" panose="020B0503020203020204" pitchFamily="34" charset="-52"/>
                <a:cs typeface="Times New Roman" pitchFamily="18" charset="0"/>
              </a:rPr>
              <a:t>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185CAC"/>
                </a:solidFill>
                <a:latin typeface="PT Sans" panose="020B0503020203020204" pitchFamily="34" charset="-52"/>
                <a:cs typeface="Times New Roman" pitchFamily="18" charset="0"/>
              </a:rPr>
              <a:t>7</a:t>
            </a:r>
            <a:r>
              <a:rPr lang="ru-RU" sz="1600" dirty="0">
                <a:solidFill>
                  <a:srgbClr val="185CAC"/>
                </a:solidFill>
                <a:latin typeface="PT Sans" panose="020B0503020203020204" pitchFamily="34" charset="-52"/>
                <a:cs typeface="Times New Roman" pitchFamily="18" charset="0"/>
              </a:rPr>
              <a:t>. Разработка механических моделей и постановка граничных задач для систем </a:t>
            </a:r>
            <a:r>
              <a:rPr lang="ru-RU" sz="1600" b="1" dirty="0">
                <a:solidFill>
                  <a:srgbClr val="185CAC"/>
                </a:solidFill>
                <a:latin typeface="PT Sans" panose="020B0503020203020204" pitchFamily="34" charset="-52"/>
                <a:cs typeface="Times New Roman" pitchFamily="18" charset="0"/>
              </a:rPr>
              <a:t>промышленного интернета </a:t>
            </a:r>
            <a:r>
              <a:rPr lang="ru-RU" sz="1600" dirty="0">
                <a:solidFill>
                  <a:srgbClr val="185CAC"/>
                </a:solidFill>
                <a:latin typeface="PT Sans" panose="020B0503020203020204" pitchFamily="34" charset="-52"/>
                <a:cs typeface="Times New Roman" pitchFamily="18" charset="0"/>
              </a:rPr>
              <a:t>вещей для профильных отраслей промышленности, когда необходимо проводить моделирование с учетом информации, получаемой при измерении (и изменении) параметров в режиме реального времени.</a:t>
            </a:r>
          </a:p>
          <a:p>
            <a:pPr marL="342900" indent="-342900">
              <a:spcAft>
                <a:spcPts val="600"/>
              </a:spcAft>
            </a:pPr>
            <a:r>
              <a:rPr lang="ru-RU" sz="1600" dirty="0">
                <a:solidFill>
                  <a:schemeClr val="tx2"/>
                </a:solidFill>
                <a:latin typeface="PT Sans" panose="020B0503020203020204" pitchFamily="34" charset="-52"/>
                <a:cs typeface="Times New Roman" pitchFamily="18" charset="0"/>
              </a:rPr>
              <a:t>8. Разработки в области вычислительных методов с учетом специфики задач МСС для решения прикладных задач механики сплошной среды, адаптированных под современные высокопроизводительные и облачные платформы.</a:t>
            </a:r>
          </a:p>
          <a:p>
            <a:pPr marL="342900" indent="-342900"/>
            <a:r>
              <a:rPr lang="ru-RU" sz="1600" dirty="0">
                <a:solidFill>
                  <a:schemeClr val="tx2"/>
                </a:solidFill>
                <a:latin typeface="PT Sans" panose="020B0503020203020204" pitchFamily="34" charset="-52"/>
                <a:cs typeface="Times New Roman" pitchFamily="18" charset="0"/>
              </a:rPr>
              <a:t>9. Работы совместно с разработчиками САЕ</a:t>
            </a:r>
            <a:r>
              <a:rPr lang="ru-RU" sz="1600" i="1" dirty="0">
                <a:solidFill>
                  <a:schemeClr val="tx2"/>
                </a:solidFill>
                <a:latin typeface="PT Sans" panose="020B0503020203020204" pitchFamily="34" charset="-52"/>
                <a:cs typeface="Times New Roman" pitchFamily="18" charset="0"/>
              </a:rPr>
              <a:t> для демократизации численного моделирования </a:t>
            </a:r>
          </a:p>
          <a:p>
            <a:pPr marL="358775"/>
            <a:r>
              <a:rPr lang="ru-RU" sz="1600" dirty="0">
                <a:solidFill>
                  <a:schemeClr val="tx2"/>
                </a:solidFill>
                <a:latin typeface="PT Sans" panose="020B0503020203020204" pitchFamily="34" charset="-52"/>
                <a:cs typeface="Times New Roman" pitchFamily="18" charset="0"/>
              </a:rPr>
              <a:t>в задачах МСС для широкого круга пользователей-неспециалистов в данной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1113744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655B18-65AA-D91B-8E44-E41F6E4883CA}"/>
              </a:ext>
            </a:extLst>
          </p:cNvPr>
          <p:cNvSpPr/>
          <p:nvPr/>
        </p:nvSpPr>
        <p:spPr>
          <a:xfrm>
            <a:off x="-1" y="486990"/>
            <a:ext cx="12185897" cy="6310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ru-RU" sz="2400" dirty="0">
              <a:solidFill>
                <a:schemeClr val="tx2"/>
              </a:solidFill>
              <a:latin typeface="PT Sans" panose="020B0503020203020204" pitchFamily="34" charset="-52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B3F4AF26-4264-48A2-8F6F-684970087A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1956" y="800100"/>
            <a:ext cx="11079182" cy="974271"/>
          </a:xfrm>
          <a:solidFill>
            <a:srgbClr val="185CAC"/>
          </a:solidFill>
        </p:spPr>
        <p:txBody>
          <a:bodyPr anchor="ctr"/>
          <a:lstStyle/>
          <a:p>
            <a:pPr algn="ctr"/>
            <a:r>
              <a:rPr lang="ru-RU" dirty="0">
                <a:solidFill>
                  <a:srgbClr val="FFFFFF"/>
                </a:solidFill>
                <a:latin typeface="PT Sans" panose="020B0503020203020204" pitchFamily="34" charset="-52"/>
              </a:rPr>
              <a:t>ИССЛЕДОВАТЕЛЬСКОЕ И ПРОМЫШЛЕННОЕ (ОТЧУЖДАЕМОЕ) </a:t>
            </a:r>
            <a:r>
              <a:rPr lang="ru-RU" sz="4400" dirty="0">
                <a:solidFill>
                  <a:srgbClr val="FFFFFF"/>
                </a:solidFill>
                <a:latin typeface="PT Sans" panose="020B0503020203020204" pitchFamily="34" charset="-52"/>
              </a:rPr>
              <a:t>ПО</a:t>
            </a:r>
            <a:r>
              <a:rPr lang="ru-RU" dirty="0">
                <a:solidFill>
                  <a:srgbClr val="FFFFFF"/>
                </a:solidFill>
                <a:latin typeface="PT Sans" panose="020B0503020203020204" pitchFamily="34" charset="-52"/>
              </a:rPr>
              <a:t>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5C60FB-7226-28FE-FB8C-0813914D1BDE}"/>
              </a:ext>
            </a:extLst>
          </p:cNvPr>
          <p:cNvSpPr txBox="1"/>
          <p:nvPr/>
        </p:nvSpPr>
        <p:spPr>
          <a:xfrm>
            <a:off x="947056" y="2303474"/>
            <a:ext cx="1046501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2"/>
                </a:solidFill>
                <a:latin typeface="PT Sans" panose="020B0503020203020204" pitchFamily="34" charset="-52"/>
              </a:rPr>
              <a:t>Ключевым отличием любого исследовательского ПО от промышленного является возможность его использования без привлечения разработчика (вендора), за исключением поддержки и обновления промышленного ПО. </a:t>
            </a:r>
          </a:p>
          <a:p>
            <a:pPr marL="0" indent="0">
              <a:buNone/>
            </a:pPr>
            <a:endParaRPr lang="ru-RU" sz="2400" dirty="0">
              <a:solidFill>
                <a:schemeClr val="tx2"/>
              </a:solidFill>
              <a:latin typeface="PT Sans" panose="020B0503020203020204" pitchFamily="34" charset="-52"/>
            </a:endParaRPr>
          </a:p>
          <a:p>
            <a:r>
              <a:rPr lang="ru-RU" sz="2400" dirty="0">
                <a:solidFill>
                  <a:schemeClr val="tx2"/>
                </a:solidFill>
                <a:latin typeface="PT Sans" panose="020B0503020203020204" pitchFamily="34" charset="-52"/>
              </a:rPr>
              <a:t>Процесс (технология)тестирования</a:t>
            </a:r>
          </a:p>
          <a:p>
            <a:endParaRPr lang="ru-RU" sz="2400" dirty="0">
              <a:solidFill>
                <a:schemeClr val="tx2"/>
              </a:solidFill>
              <a:latin typeface="PT Sans" panose="020B0503020203020204" pitchFamily="34" charset="-52"/>
            </a:endParaRPr>
          </a:p>
          <a:p>
            <a:r>
              <a:rPr lang="ru-RU" sz="2400" dirty="0"/>
              <a:t>Тестирование CAE </a:t>
            </a:r>
            <a:r>
              <a:rPr lang="ru-RU" sz="2400" dirty="0" err="1"/>
              <a:t>Fidesys</a:t>
            </a:r>
            <a:r>
              <a:rPr lang="ru-RU" sz="2400" dirty="0"/>
              <a:t> выполнено в строгом соответствии со стандартами NAFEMS. </a:t>
            </a:r>
            <a:endParaRPr lang="en-US" sz="2400" dirty="0"/>
          </a:p>
          <a:p>
            <a:pPr marL="0" indent="0">
              <a:buNone/>
            </a:pPr>
            <a:endParaRPr lang="ru-RU" sz="2400" dirty="0">
              <a:solidFill>
                <a:schemeClr val="tx2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20472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966AEFF-40BA-44DA-ABF3-C9607C07B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3934" y="1088915"/>
            <a:ext cx="45755" cy="537626"/>
          </a:xfrm>
          <a:prstGeom prst="rect">
            <a:avLst/>
          </a:prstGeom>
        </p:spPr>
      </p:pic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083F26E8-C192-4EA5-B2AF-B8278C5A2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7608" y="85197"/>
            <a:ext cx="6858000" cy="794658"/>
          </a:xfr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  <a:latin typeface="Ubuntu" panose="020B0504030602030204" pitchFamily="34" charset="0"/>
                <a:ea typeface="+mn-ea"/>
                <a:cs typeface="+mn-cs"/>
              </a:rPr>
              <a:t>Аттестация и сертификация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F7F16E-357F-4752-B6DA-248B81293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651" y="1585657"/>
            <a:ext cx="2805149" cy="39538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6991E7-D0BD-46C1-8E09-7A9FB2DBBD4F}"/>
              </a:ext>
            </a:extLst>
          </p:cNvPr>
          <p:cNvSpPr txBox="1"/>
          <p:nvPr/>
        </p:nvSpPr>
        <p:spPr>
          <a:xfrm>
            <a:off x="6694792" y="4874379"/>
            <a:ext cx="3869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2883"/>
            <a:r>
              <a:rPr lang="ru-RU" sz="1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Область применения по аттестационному паспорту: 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 зависит от типа ОИАЭ. </a:t>
            </a:r>
            <a:endParaRPr lang="ru-RU" sz="1400" dirty="0">
              <a:ea typeface="Times New Roman" panose="02020603050405020304" pitchFamily="18" charset="0"/>
            </a:endParaRPr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B66A0F29-E51A-42F1-A20C-7253B56FB062}"/>
              </a:ext>
            </a:extLst>
          </p:cNvPr>
          <p:cNvGraphicFramePr>
            <a:graphicFrameLocks noGrp="1"/>
          </p:cNvGraphicFramePr>
          <p:nvPr/>
        </p:nvGraphicFramePr>
        <p:xfrm>
          <a:off x="6914038" y="1834106"/>
          <a:ext cx="3753963" cy="2189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3963">
                  <a:extLst>
                    <a:ext uri="{9D8B030D-6E8A-4147-A177-3AD203B41FA5}">
                      <a16:colId xmlns:a16="http://schemas.microsoft.com/office/drawing/2014/main" val="4017711005"/>
                    </a:ext>
                  </a:extLst>
                </a:gridCol>
              </a:tblGrid>
              <a:tr h="249146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Тип анализа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006621758"/>
                  </a:ext>
                </a:extLst>
              </a:tr>
              <a:tr h="3345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Статический расчет в </a:t>
                      </a:r>
                      <a:r>
                        <a:rPr lang="ru-RU" sz="1200" dirty="0" err="1">
                          <a:effectLst/>
                        </a:rPr>
                        <a:t>лин</a:t>
                      </a:r>
                      <a:r>
                        <a:rPr lang="ru-RU" sz="1200" dirty="0">
                          <a:effectLst/>
                        </a:rPr>
                        <a:t>. и </a:t>
                      </a:r>
                      <a:r>
                        <a:rPr lang="ru-RU" sz="1200" dirty="0" err="1">
                          <a:effectLst/>
                        </a:rPr>
                        <a:t>нелин</a:t>
                      </a:r>
                      <a:r>
                        <a:rPr lang="ru-RU" sz="1200" dirty="0">
                          <a:effectLst/>
                        </a:rPr>
                        <a:t>. постановке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250916313"/>
                  </a:ext>
                </a:extLst>
              </a:tr>
              <a:tr h="2823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Анализ устойчивости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87924146"/>
                  </a:ext>
                </a:extLst>
              </a:tr>
              <a:tr h="3066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Гармонический анализ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299154759"/>
                  </a:ext>
                </a:extLst>
              </a:tr>
              <a:tr h="2673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Модальный анализ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967628948"/>
                  </a:ext>
                </a:extLst>
              </a:tr>
              <a:tr h="3391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Динамический анализ в </a:t>
                      </a:r>
                      <a:r>
                        <a:rPr lang="ru-RU" sz="1200" dirty="0" err="1">
                          <a:effectLst/>
                        </a:rPr>
                        <a:t>лин</a:t>
                      </a:r>
                      <a:r>
                        <a:rPr lang="ru-RU" sz="1200" dirty="0">
                          <a:effectLst/>
                        </a:rPr>
                        <a:t>. и </a:t>
                      </a:r>
                      <a:r>
                        <a:rPr lang="ru-RU" sz="1200" dirty="0" err="1">
                          <a:effectLst/>
                        </a:rPr>
                        <a:t>нелин</a:t>
                      </a:r>
                      <a:r>
                        <a:rPr lang="ru-RU" sz="1200" dirty="0">
                          <a:effectLst/>
                        </a:rPr>
                        <a:t>. постановке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080020740"/>
                  </a:ext>
                </a:extLst>
              </a:tr>
              <a:tr h="4105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Линейно-спектральный анализ (сейсмика)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72039900"/>
                  </a:ext>
                </a:extLst>
              </a:tr>
            </a:tbl>
          </a:graphicData>
        </a:graphic>
      </p:graphicFrame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F228D36-A47D-4B4B-970A-E8237B328639}"/>
              </a:ext>
            </a:extLst>
          </p:cNvPr>
          <p:cNvSpPr/>
          <p:nvPr/>
        </p:nvSpPr>
        <p:spPr>
          <a:xfrm>
            <a:off x="6890909" y="415068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/>
              <a:t>Аттестация проводилась на двух секциях</a:t>
            </a:r>
          </a:p>
          <a:p>
            <a:r>
              <a:rPr lang="ru-RU" sz="1400" dirty="0"/>
              <a:t>Секция №4 – Прочность</a:t>
            </a:r>
          </a:p>
          <a:p>
            <a:r>
              <a:rPr lang="ru-RU" sz="1400" dirty="0"/>
              <a:t>Секция №6 – Строительная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E49CA7-356A-A30E-AF59-01453D09F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86" y="3428979"/>
            <a:ext cx="31" cy="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A94C92-1CB6-3229-43EB-22F618291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613" y="1602279"/>
            <a:ext cx="2721259" cy="392060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CFB3E-8764-B702-7662-8B0808270011}"/>
              </a:ext>
            </a:extLst>
          </p:cNvPr>
          <p:cNvSpPr txBox="1">
            <a:spLocks/>
          </p:cNvSpPr>
          <p:nvPr/>
        </p:nvSpPr>
        <p:spPr bwMode="auto">
          <a:xfrm>
            <a:off x="2520774" y="116633"/>
            <a:ext cx="77152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PT Sans" pitchFamily="34" charset="-52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Аттестация и сертификация</a:t>
            </a:r>
            <a:endParaRPr lang="ru-RU" sz="3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5407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Надежда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185CAC"/>
      </a:accent1>
      <a:accent2>
        <a:srgbClr val="48C09D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48C09D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190500" sx="102000" sy="102000" algn="ctr" rotWithShape="0">
            <a:schemeClr val="bg2">
              <a:alpha val="50000"/>
            </a:schemeClr>
          </a:outerShdw>
        </a:effectLst>
      </a:spPr>
      <a:bodyPr rtlCol="0" anchor="ctr"/>
      <a:lstStyle>
        <a:defPPr algn="ctr">
          <a:defRPr dirty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Надежда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185CAC"/>
      </a:accent1>
      <a:accent2>
        <a:srgbClr val="48C09D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48C09D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15487</TotalTime>
  <Words>2797</Words>
  <Application>Microsoft Office PowerPoint</Application>
  <PresentationFormat>Широкоэкранный</PresentationFormat>
  <Paragraphs>482</Paragraphs>
  <Slides>56</Slides>
  <Notes>12</Notes>
  <HiddenSlides>0</HiddenSlides>
  <MMClips>11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56</vt:i4>
      </vt:variant>
    </vt:vector>
  </HeadingPairs>
  <TitlesOfParts>
    <vt:vector size="73" baseType="lpstr">
      <vt:lpstr>Arial</vt:lpstr>
      <vt:lpstr>Calibri</vt:lpstr>
      <vt:lpstr>Cambria Math</vt:lpstr>
      <vt:lpstr>F16</vt:lpstr>
      <vt:lpstr>FreeSetC</vt:lpstr>
      <vt:lpstr>PT Sans</vt:lpstr>
      <vt:lpstr>PT Sans bold</vt:lpstr>
      <vt:lpstr>Symbol</vt:lpstr>
      <vt:lpstr>Times New Roman</vt:lpstr>
      <vt:lpstr>Trebuchet MS</vt:lpstr>
      <vt:lpstr>Ubuntu</vt:lpstr>
      <vt:lpstr>Wingdings</vt:lpstr>
      <vt:lpstr>Тема Office</vt:lpstr>
      <vt:lpstr>Специальное оформление</vt:lpstr>
      <vt:lpstr>Точечный рисунок</vt:lpstr>
      <vt:lpstr>Equation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Аттестация и сертификация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Возможности CAE Fidesys для аддитивных технологий</vt:lpstr>
      <vt:lpstr>Презентация PowerPoint</vt:lpstr>
      <vt:lpstr>Презентация PowerPoint</vt:lpstr>
      <vt:lpstr>Презентация PowerPoint</vt:lpstr>
      <vt:lpstr>Пример моделирования 3D-печати  в CAE Fidesys</vt:lpstr>
      <vt:lpstr>Задачи с преднатягом болтовых соединений через «общий контакт»</vt:lpstr>
      <vt:lpstr>Презентация PowerPoint</vt:lpstr>
      <vt:lpstr>Презентация PowerPoint</vt:lpstr>
      <vt:lpstr>Метаматериалы </vt:lpstr>
      <vt:lpstr>Метаматериалы</vt:lpstr>
      <vt:lpstr>Модели ячеек периодичности</vt:lpstr>
      <vt:lpstr>Результаты расчета. </vt:lpstr>
      <vt:lpstr>Моделирование решетчатой структуры, сжимающейся при нагревании</vt:lpstr>
      <vt:lpstr>Моделирование решетчатых структур</vt:lpstr>
      <vt:lpstr>Акустическая фильтрация</vt:lpstr>
      <vt:lpstr>Презентация PowerPoint</vt:lpstr>
      <vt:lpstr>Презентация PowerPoint</vt:lpstr>
      <vt:lpstr>Расчет лопатки авиадвигателя</vt:lpstr>
      <vt:lpstr>Расчет кессона крыла</vt:lpstr>
      <vt:lpstr>Презентация PowerPoint</vt:lpstr>
      <vt:lpstr>Цанговый замок</vt:lpstr>
      <vt:lpstr>Презентация PowerPoint</vt:lpstr>
      <vt:lpstr>Контактная задача от ОАО "РЖД" (ПКБ И) </vt:lpstr>
      <vt:lpstr>Презентация PowerPoint</vt:lpstr>
      <vt:lpstr>Промышленный пример: Тепловой анализ роторной сборки</vt:lpstr>
      <vt:lpstr>Презентация PowerPoint</vt:lpstr>
      <vt:lpstr>Требования по дискретизации</vt:lpstr>
      <vt:lpstr>Презентация PowerPoint</vt:lpstr>
      <vt:lpstr>Синтетические сейсмограммы</vt:lpstr>
      <vt:lpstr>Сейсмический мониторинг трещиноватости: постановка задачи</vt:lpstr>
      <vt:lpstr>Результаты численного моделирования</vt:lpstr>
      <vt:lpstr>Локализация упругопластических деформаций</vt:lpstr>
      <vt:lpstr>Расчет эффективных свойств керна (виртуальная лаборатория)</vt:lpstr>
      <vt:lpstr>Сечение керна</vt:lpstr>
      <vt:lpstr>Неструктурированная расчетная сетка </vt:lpstr>
      <vt:lpstr>Внутренняя структура порового пространства</vt:lpstr>
      <vt:lpstr>Поле перемещений</vt:lpstr>
      <vt:lpstr>Ламинатные оболочки</vt:lpstr>
      <vt:lpstr>Расчет эффективных свойств решетчатых структур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mrg.chepurina@gmail.com</dc:creator>
  <cp:lastModifiedBy>vlad levin</cp:lastModifiedBy>
  <cp:revision>297</cp:revision>
  <dcterms:created xsi:type="dcterms:W3CDTF">2022-12-20T11:39:55Z</dcterms:created>
  <dcterms:modified xsi:type="dcterms:W3CDTF">2023-09-23T07:19:55Z</dcterms:modified>
</cp:coreProperties>
</file>