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Default Extension="emf" ContentType="image/x-emf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72" r:id="rId1"/>
  </p:sldMasterIdLst>
  <p:notesMasterIdLst>
    <p:notesMasterId r:id="rId79"/>
  </p:notesMasterIdLst>
  <p:handoutMasterIdLst>
    <p:handoutMasterId r:id="rId80"/>
  </p:handoutMasterIdLst>
  <p:sldIdLst>
    <p:sldId id="491" r:id="rId2"/>
    <p:sldId id="563" r:id="rId3"/>
    <p:sldId id="564" r:id="rId4"/>
    <p:sldId id="565" r:id="rId5"/>
    <p:sldId id="471" r:id="rId6"/>
    <p:sldId id="603" r:id="rId7"/>
    <p:sldId id="602" r:id="rId8"/>
    <p:sldId id="658" r:id="rId9"/>
    <p:sldId id="661" r:id="rId10"/>
    <p:sldId id="660" r:id="rId11"/>
    <p:sldId id="662" r:id="rId12"/>
    <p:sldId id="599" r:id="rId13"/>
    <p:sldId id="654" r:id="rId14"/>
    <p:sldId id="473" r:id="rId15"/>
    <p:sldId id="620" r:id="rId16"/>
    <p:sldId id="470" r:id="rId17"/>
    <p:sldId id="653" r:id="rId18"/>
    <p:sldId id="605" r:id="rId19"/>
    <p:sldId id="607" r:id="rId20"/>
    <p:sldId id="476" r:id="rId21"/>
    <p:sldId id="477" r:id="rId22"/>
    <p:sldId id="619" r:id="rId23"/>
    <p:sldId id="479" r:id="rId24"/>
    <p:sldId id="480" r:id="rId25"/>
    <p:sldId id="655" r:id="rId26"/>
    <p:sldId id="657" r:id="rId27"/>
    <p:sldId id="610" r:id="rId28"/>
    <p:sldId id="611" r:id="rId29"/>
    <p:sldId id="609" r:id="rId30"/>
    <p:sldId id="612" r:id="rId31"/>
    <p:sldId id="613" r:id="rId32"/>
    <p:sldId id="614" r:id="rId33"/>
    <p:sldId id="615" r:id="rId34"/>
    <p:sldId id="616" r:id="rId35"/>
    <p:sldId id="624" r:id="rId36"/>
    <p:sldId id="628" r:id="rId37"/>
    <p:sldId id="629" r:id="rId38"/>
    <p:sldId id="631" r:id="rId39"/>
    <p:sldId id="632" r:id="rId40"/>
    <p:sldId id="633" r:id="rId41"/>
    <p:sldId id="634" r:id="rId42"/>
    <p:sldId id="635" r:id="rId43"/>
    <p:sldId id="636" r:id="rId44"/>
    <p:sldId id="637" r:id="rId45"/>
    <p:sldId id="586" r:id="rId46"/>
    <p:sldId id="589" r:id="rId47"/>
    <p:sldId id="597" r:id="rId48"/>
    <p:sldId id="598" r:id="rId49"/>
    <p:sldId id="590" r:id="rId50"/>
    <p:sldId id="591" r:id="rId51"/>
    <p:sldId id="592" r:id="rId52"/>
    <p:sldId id="638" r:id="rId53"/>
    <p:sldId id="639" r:id="rId54"/>
    <p:sldId id="640" r:id="rId55"/>
    <p:sldId id="641" r:id="rId56"/>
    <p:sldId id="642" r:id="rId57"/>
    <p:sldId id="643" r:id="rId58"/>
    <p:sldId id="644" r:id="rId59"/>
    <p:sldId id="645" r:id="rId60"/>
    <p:sldId id="646" r:id="rId61"/>
    <p:sldId id="647" r:id="rId62"/>
    <p:sldId id="648" r:id="rId63"/>
    <p:sldId id="649" r:id="rId64"/>
    <p:sldId id="650" r:id="rId65"/>
    <p:sldId id="651" r:id="rId66"/>
    <p:sldId id="652" r:id="rId67"/>
    <p:sldId id="585" r:id="rId68"/>
    <p:sldId id="581" r:id="rId69"/>
    <p:sldId id="582" r:id="rId70"/>
    <p:sldId id="583" r:id="rId71"/>
    <p:sldId id="584" r:id="rId72"/>
    <p:sldId id="544" r:id="rId73"/>
    <p:sldId id="533" r:id="rId74"/>
    <p:sldId id="538" r:id="rId75"/>
    <p:sldId id="593" r:id="rId76"/>
    <p:sldId id="594" r:id="rId77"/>
    <p:sldId id="595" r:id="rId78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6666"/>
    <a:srgbClr val="008080"/>
    <a:srgbClr val="009900"/>
    <a:srgbClr val="800000"/>
    <a:srgbClr val="E1691F"/>
    <a:srgbClr val="CCCCFF"/>
    <a:srgbClr val="FF99FF"/>
    <a:srgbClr val="CC00CC"/>
    <a:srgbClr val="FF969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92" autoAdjust="0"/>
    <p:restoredTop sz="99509" autoAdjust="0"/>
  </p:normalViewPr>
  <p:slideViewPr>
    <p:cSldViewPr>
      <p:cViewPr>
        <p:scale>
          <a:sx n="100" d="100"/>
          <a:sy n="100" d="100"/>
        </p:scale>
        <p:origin x="-1986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1"/>
    </p:cViewPr>
  </p:sorterViewPr>
  <p:notesViewPr>
    <p:cSldViewPr>
      <p:cViewPr varScale="1">
        <p:scale>
          <a:sx n="91" d="100"/>
          <a:sy n="91" d="100"/>
        </p:scale>
        <p:origin x="-3738" y="-102"/>
      </p:cViewPr>
      <p:guideLst>
        <p:guide orient="horz" pos="3224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_IMMWORK\PUBLICATIONS\Presentations\2014_6_Disser\Materials\diagrams-mi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_IMMWORK\PUBLICATIONS\Presentations\2014_6_Disser\Materials\diagrams-mic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_SPAINWORK\PUBLICATIONS\PRESENTATIONS\PCFD2014\diagrams.xlsx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_SPAINWORK\PUBLICATIONS\PRESENTATIONS\PCFD2014\diagrams.xlsx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_SPAINWORK\PUBLICATIONS\PRESENTATIONS\PCFD2014\diagrams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Лист1!$C$51:$D$51</c:f>
              <c:strCache>
                <c:ptCount val="2"/>
                <c:pt idx="0">
                  <c:v>8-core CPU Intel Xeon E5-2690</c:v>
                </c:pt>
                <c:pt idx="1">
                  <c:v>Intel Xeon Phi SE10X</c:v>
                </c:pt>
              </c:strCache>
            </c:strRef>
          </c:cat>
          <c:val>
            <c:numRef>
              <c:f>Лист1!$C$52:$D$52</c:f>
              <c:numCache>
                <c:formatCode>General</c:formatCode>
                <c:ptCount val="2"/>
                <c:pt idx="0">
                  <c:v>1</c:v>
                </c:pt>
                <c:pt idx="1">
                  <c:v>1.1900000000000046</c:v>
                </c:pt>
              </c:numCache>
            </c:numRef>
          </c:val>
        </c:ser>
        <c:axId val="137528448"/>
        <c:axId val="137523200"/>
      </c:barChart>
      <c:catAx>
        <c:axId val="137528448"/>
        <c:scaling>
          <c:orientation val="minMax"/>
        </c:scaling>
        <c:axPos val="b"/>
        <c:tickLblPos val="nextTo"/>
        <c:crossAx val="137523200"/>
        <c:crosses val="autoZero"/>
        <c:auto val="1"/>
        <c:lblAlgn val="ctr"/>
        <c:lblOffset val="100"/>
      </c:catAx>
      <c:valAx>
        <c:axId val="137523200"/>
        <c:scaling>
          <c:orientation val="minMax"/>
          <c:min val="0"/>
        </c:scaling>
        <c:axPos val="l"/>
        <c:majorGridlines/>
        <c:numFmt formatCode="General" sourceLinked="1"/>
        <c:tickLblPos val="nextTo"/>
        <c:crossAx val="137528448"/>
        <c:crosses val="autoZero"/>
        <c:crossBetween val="between"/>
      </c:valAx>
    </c:plotArea>
    <c:plotVisOnly val="1"/>
  </c:chart>
  <c:spPr>
    <a:solidFill>
      <a:schemeClr val="bg1"/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8.9749774391539347E-2"/>
          <c:y val="4.8379896819567232E-2"/>
          <c:w val="0.87621404639250844"/>
          <c:h val="0.79752268608511745"/>
        </c:manualLayout>
      </c:layout>
      <c:barChart>
        <c:barDir val="col"/>
        <c:grouping val="clustered"/>
        <c:ser>
          <c:idx val="0"/>
          <c:order val="0"/>
          <c:spPr>
            <a:solidFill>
              <a:schemeClr val="bg1">
                <a:lumMod val="6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Лист1!$A$70:$D$70</c:f>
              <c:strCache>
                <c:ptCount val="4"/>
                <c:pt idx="0">
                  <c:v>Expl NG</c:v>
                </c:pt>
                <c:pt idx="1">
                  <c:v>Expl U2</c:v>
                </c:pt>
                <c:pt idx="2">
                  <c:v>Impl U2</c:v>
                </c:pt>
                <c:pt idx="3">
                  <c:v>Impl NG</c:v>
                </c:pt>
              </c:strCache>
            </c:strRef>
          </c:cat>
          <c:val>
            <c:numRef>
              <c:f>Лист1!$A$71:$D$71</c:f>
              <c:numCache>
                <c:formatCode>General</c:formatCode>
                <c:ptCount val="4"/>
                <c:pt idx="0">
                  <c:v>0.8</c:v>
                </c:pt>
                <c:pt idx="1">
                  <c:v>0.72000000000000064</c:v>
                </c:pt>
                <c:pt idx="2">
                  <c:v>1.1900000000000046</c:v>
                </c:pt>
                <c:pt idx="3">
                  <c:v>1.1800000000000046</c:v>
                </c:pt>
              </c:numCache>
            </c:numRef>
          </c:val>
        </c:ser>
        <c:axId val="137624192"/>
        <c:axId val="138682752"/>
      </c:barChart>
      <c:catAx>
        <c:axId val="137624192"/>
        <c:scaling>
          <c:orientation val="minMax"/>
        </c:scaling>
        <c:axPos val="b"/>
        <c:tickLblPos val="nextTo"/>
        <c:crossAx val="138682752"/>
        <c:crosses val="autoZero"/>
        <c:auto val="1"/>
        <c:lblAlgn val="ctr"/>
        <c:lblOffset val="100"/>
      </c:catAx>
      <c:valAx>
        <c:axId val="138682752"/>
        <c:scaling>
          <c:orientation val="minMax"/>
        </c:scaling>
        <c:axPos val="l"/>
        <c:majorGridlines/>
        <c:numFmt formatCode="General" sourceLinked="1"/>
        <c:tickLblPos val="nextTo"/>
        <c:crossAx val="137624192"/>
        <c:crosses val="autoZero"/>
        <c:crossBetween val="between"/>
      </c:valAx>
    </c:plotArea>
    <c:plotVisOnly val="1"/>
  </c:chart>
  <c:spPr>
    <a:solidFill>
      <a:schemeClr val="bg1"/>
    </a:solidFill>
    <a:ln>
      <a:solidFill>
        <a:schemeClr val="tx1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6.0578342134321304E-2"/>
          <c:y val="3.1296743298208231E-2"/>
          <c:w val="0.91498465760198733"/>
          <c:h val="0.86368108848973979"/>
        </c:manualLayout>
      </c:layout>
      <c:barChart>
        <c:barDir val="col"/>
        <c:grouping val="clustered"/>
        <c:ser>
          <c:idx val="0"/>
          <c:order val="0"/>
          <c:tx>
            <c:strRef>
              <c:f>Лист1!$C$6</c:f>
              <c:strCache>
                <c:ptCount val="1"/>
                <c:pt idx="0">
                  <c:v>1 CPU core (X5600)</c:v>
                </c:pt>
              </c:strCache>
            </c:strRef>
          </c:tx>
          <c:cat>
            <c:strRef>
              <c:f>Лист1!$B$7:$B$12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Лист1!$C$7:$C$12</c:f>
              <c:numCache>
                <c:formatCode>0.00</c:formatCode>
                <c:ptCount val="6"/>
                <c:pt idx="0">
                  <c:v>2.4</c:v>
                </c:pt>
                <c:pt idx="1">
                  <c:v>2</c:v>
                </c:pt>
                <c:pt idx="2">
                  <c:v>1.1000000000000001</c:v>
                </c:pt>
                <c:pt idx="3">
                  <c:v>0.8</c:v>
                </c:pt>
                <c:pt idx="4">
                  <c:v>1.5</c:v>
                </c:pt>
                <c:pt idx="5">
                  <c:v>1.2</c:v>
                </c:pt>
              </c:numCache>
            </c:numRef>
          </c:val>
        </c:ser>
        <c:ser>
          <c:idx val="1"/>
          <c:order val="1"/>
          <c:tx>
            <c:strRef>
              <c:f>Лист1!$D$6</c:f>
              <c:strCache>
                <c:ptCount val="1"/>
                <c:pt idx="0">
                  <c:v>GPU NVIDIA C2050</c:v>
                </c:pt>
              </c:strCache>
            </c:strRef>
          </c:tx>
          <c:cat>
            <c:strRef>
              <c:f>Лист1!$B$7:$B$12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Лист1!$D$7:$D$12</c:f>
              <c:numCache>
                <c:formatCode>0.00</c:formatCode>
                <c:ptCount val="6"/>
                <c:pt idx="0">
                  <c:v>42</c:v>
                </c:pt>
                <c:pt idx="1">
                  <c:v>36</c:v>
                </c:pt>
                <c:pt idx="2">
                  <c:v>19.3</c:v>
                </c:pt>
                <c:pt idx="3">
                  <c:v>14.6</c:v>
                </c:pt>
                <c:pt idx="4">
                  <c:v>11.5</c:v>
                </c:pt>
                <c:pt idx="5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Лист1!$E$6</c:f>
              <c:strCache>
                <c:ptCount val="1"/>
                <c:pt idx="0">
                  <c:v>GPU AMD 7970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Лист1!$B$7:$B$12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Лист1!$E$7:$E$12</c:f>
              <c:numCache>
                <c:formatCode>0.00</c:formatCode>
                <c:ptCount val="6"/>
                <c:pt idx="0">
                  <c:v>85</c:v>
                </c:pt>
                <c:pt idx="1">
                  <c:v>88</c:v>
                </c:pt>
                <c:pt idx="2">
                  <c:v>140</c:v>
                </c:pt>
                <c:pt idx="3">
                  <c:v>34</c:v>
                </c:pt>
                <c:pt idx="4">
                  <c:v>19</c:v>
                </c:pt>
                <c:pt idx="5">
                  <c:v>14</c:v>
                </c:pt>
              </c:numCache>
            </c:numRef>
          </c:val>
        </c:ser>
        <c:axId val="138720384"/>
        <c:axId val="138721920"/>
      </c:barChart>
      <c:catAx>
        <c:axId val="138720384"/>
        <c:scaling>
          <c:orientation val="minMax"/>
        </c:scaling>
        <c:axPos val="b"/>
        <c:tickLblPos val="nextTo"/>
        <c:crossAx val="138721920"/>
        <c:crosses val="autoZero"/>
        <c:auto val="1"/>
        <c:lblAlgn val="ctr"/>
        <c:lblOffset val="100"/>
      </c:catAx>
      <c:valAx>
        <c:axId val="138721920"/>
        <c:scaling>
          <c:orientation val="minMax"/>
        </c:scaling>
        <c:axPos val="l"/>
        <c:majorGridlines/>
        <c:numFmt formatCode="0.00" sourceLinked="1"/>
        <c:tickLblPos val="nextTo"/>
        <c:crossAx val="138720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511260184464659"/>
          <c:y val="5.2149136299176307E-2"/>
          <c:w val="0.28909138589270567"/>
          <c:h val="0.21371122664280798"/>
        </c:manualLayout>
      </c:layout>
      <c:spPr>
        <a:solidFill>
          <a:schemeClr val="bg1"/>
        </a:solidFill>
      </c:spPr>
    </c:legend>
    <c:plotVisOnly val="1"/>
  </c:chart>
  <c:spPr>
    <a:solidFill>
      <a:srgbClr val="FFFFFF"/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716885389326336"/>
          <c:y val="5.1400554097404488E-2"/>
          <c:w val="0.86994356955381491"/>
          <c:h val="0.77015820939050372"/>
        </c:manualLayout>
      </c:layout>
      <c:barChart>
        <c:barDir val="col"/>
        <c:grouping val="clustered"/>
        <c:ser>
          <c:idx val="0"/>
          <c:order val="0"/>
          <c:tx>
            <c:strRef>
              <c:f>Лист1!$C$23</c:f>
              <c:strCache>
                <c:ptCount val="1"/>
                <c:pt idx="0">
                  <c:v>1 CPU core (X5600)</c:v>
                </c:pt>
              </c:strCache>
            </c:strRef>
          </c:tx>
          <c:cat>
            <c:strRef>
              <c:f>Лист1!$B$24:$B$29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Лист1!$C$24:$C$29</c:f>
              <c:numCache>
                <c:formatCode>0.00</c:formatCode>
                <c:ptCount val="6"/>
                <c:pt idx="0">
                  <c:v>20</c:v>
                </c:pt>
                <c:pt idx="1">
                  <c:v>17</c:v>
                </c:pt>
                <c:pt idx="2">
                  <c:v>9</c:v>
                </c:pt>
                <c:pt idx="3">
                  <c:v>6.3</c:v>
                </c:pt>
                <c:pt idx="4">
                  <c:v>12</c:v>
                </c:pt>
                <c:pt idx="5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Лист1!$D$23</c:f>
              <c:strCache>
                <c:ptCount val="1"/>
                <c:pt idx="0">
                  <c:v>GPU NVIDIA C2050</c:v>
                </c:pt>
              </c:strCache>
            </c:strRef>
          </c:tx>
          <c:cat>
            <c:strRef>
              <c:f>Лист1!$B$24:$B$29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Лист1!$D$24:$D$29</c:f>
              <c:numCache>
                <c:formatCode>0.00</c:formatCode>
                <c:ptCount val="6"/>
                <c:pt idx="0">
                  <c:v>8.1</c:v>
                </c:pt>
                <c:pt idx="1">
                  <c:v>7</c:v>
                </c:pt>
                <c:pt idx="2">
                  <c:v>3.7</c:v>
                </c:pt>
                <c:pt idx="3">
                  <c:v>2.8</c:v>
                </c:pt>
                <c:pt idx="4">
                  <c:v>2.2000000000000002</c:v>
                </c:pt>
                <c:pt idx="5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Лист1!$E$23</c:f>
              <c:strCache>
                <c:ptCount val="1"/>
                <c:pt idx="0">
                  <c:v>GPU AMD 7970</c:v>
                </c:pt>
              </c:strCache>
            </c:strRef>
          </c:tx>
          <c:cat>
            <c:strRef>
              <c:f>Лист1!$B$24:$B$29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Лист1!$E$24:$E$29</c:f>
              <c:numCache>
                <c:formatCode>0.00</c:formatCode>
                <c:ptCount val="6"/>
                <c:pt idx="0">
                  <c:v>9</c:v>
                </c:pt>
                <c:pt idx="1">
                  <c:v>9.3000000000000007</c:v>
                </c:pt>
                <c:pt idx="2">
                  <c:v>15.1</c:v>
                </c:pt>
                <c:pt idx="3">
                  <c:v>3.6</c:v>
                </c:pt>
                <c:pt idx="4">
                  <c:v>2</c:v>
                </c:pt>
                <c:pt idx="5">
                  <c:v>1.5</c:v>
                </c:pt>
              </c:numCache>
            </c:numRef>
          </c:val>
        </c:ser>
        <c:axId val="138767360"/>
        <c:axId val="138769152"/>
      </c:barChart>
      <c:catAx>
        <c:axId val="138767360"/>
        <c:scaling>
          <c:orientation val="minMax"/>
        </c:scaling>
        <c:axPos val="b"/>
        <c:tickLblPos val="nextTo"/>
        <c:crossAx val="138769152"/>
        <c:crosses val="autoZero"/>
        <c:auto val="1"/>
        <c:lblAlgn val="ctr"/>
        <c:lblOffset val="100"/>
      </c:catAx>
      <c:valAx>
        <c:axId val="138769152"/>
        <c:scaling>
          <c:orientation val="minMax"/>
        </c:scaling>
        <c:axPos val="l"/>
        <c:majorGridlines/>
        <c:numFmt formatCode="0.00" sourceLinked="1"/>
        <c:tickLblPos val="nextTo"/>
        <c:crossAx val="138767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77909011375212"/>
          <c:y val="7.3498104403616413E-2"/>
          <c:w val="0.33650354638958696"/>
          <c:h val="0.22745803001040257"/>
        </c:manualLayout>
      </c:layout>
      <c:spPr>
        <a:solidFill>
          <a:srgbClr val="FFFFFF"/>
        </a:solidFill>
      </c:spPr>
    </c:legend>
    <c:plotVisOnly val="1"/>
  </c:chart>
  <c:spPr>
    <a:solidFill>
      <a:srgbClr val="FFFFFF"/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8.6633568394313881E-2"/>
          <c:y val="4.8376992091674807E-2"/>
          <c:w val="0.88897679958679843"/>
          <c:h val="0.77932101624553785"/>
        </c:manualLayout>
      </c:layout>
      <c:barChart>
        <c:barDir val="col"/>
        <c:grouping val="clustered"/>
        <c:ser>
          <c:idx val="0"/>
          <c:order val="0"/>
          <c:tx>
            <c:strRef>
              <c:f>Лист1!$C$15</c:f>
              <c:strCache>
                <c:ptCount val="1"/>
                <c:pt idx="0">
                  <c:v>GPU NVIDIA C2050</c:v>
                </c:pt>
              </c:strCache>
            </c:strRef>
          </c:tx>
          <c:spPr>
            <a:solidFill>
              <a:schemeClr val="accent2"/>
            </a:solidFill>
          </c:spPr>
          <c:cat>
            <c:strRef>
              <c:f>Лист1!$B$16:$B$21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Лист1!$C$16:$C$21</c:f>
              <c:numCache>
                <c:formatCode>General</c:formatCode>
                <c:ptCount val="6"/>
                <c:pt idx="0">
                  <c:v>22.5</c:v>
                </c:pt>
                <c:pt idx="1">
                  <c:v>17.600000000000001</c:v>
                </c:pt>
                <c:pt idx="2">
                  <c:v>18</c:v>
                </c:pt>
                <c:pt idx="3">
                  <c:v>19.2</c:v>
                </c:pt>
                <c:pt idx="4">
                  <c:v>7.7</c:v>
                </c:pt>
                <c:pt idx="5">
                  <c:v>7.6</c:v>
                </c:pt>
              </c:numCache>
            </c:numRef>
          </c:val>
        </c:ser>
        <c:ser>
          <c:idx val="1"/>
          <c:order val="1"/>
          <c:tx>
            <c:strRef>
              <c:f>Лист1!$D$15</c:f>
              <c:strCache>
                <c:ptCount val="1"/>
                <c:pt idx="0">
                  <c:v>GPU AMD 7970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</c:spPr>
          <c:cat>
            <c:strRef>
              <c:f>Лист1!$B$16:$B$21</c:f>
              <c:strCache>
                <c:ptCount val="6"/>
                <c:pt idx="0">
                  <c:v>linear operator</c:v>
                </c:pt>
                <c:pt idx="1">
                  <c:v>nonlinear operator </c:v>
                </c:pt>
                <c:pt idx="2">
                  <c:v>c=ax+by</c:v>
                </c:pt>
                <c:pt idx="3">
                  <c:v>SpMV</c:v>
                </c:pt>
                <c:pt idx="4">
                  <c:v>FFT</c:v>
                </c:pt>
                <c:pt idx="5">
                  <c:v>dot</c:v>
                </c:pt>
              </c:strCache>
            </c:strRef>
          </c:cat>
          <c:val>
            <c:numRef>
              <c:f>Лист1!$D$16:$D$21</c:f>
              <c:numCache>
                <c:formatCode>General</c:formatCode>
                <c:ptCount val="6"/>
                <c:pt idx="0">
                  <c:v>45.5</c:v>
                </c:pt>
                <c:pt idx="1">
                  <c:v>43</c:v>
                </c:pt>
                <c:pt idx="2">
                  <c:v>96</c:v>
                </c:pt>
                <c:pt idx="3">
                  <c:v>44.7</c:v>
                </c:pt>
                <c:pt idx="4">
                  <c:v>12.7</c:v>
                </c:pt>
                <c:pt idx="5">
                  <c:v>11.6</c:v>
                </c:pt>
              </c:numCache>
            </c:numRef>
          </c:val>
        </c:ser>
        <c:axId val="138822400"/>
        <c:axId val="138823936"/>
      </c:barChart>
      <c:catAx>
        <c:axId val="138822400"/>
        <c:scaling>
          <c:orientation val="minMax"/>
        </c:scaling>
        <c:axPos val="b"/>
        <c:tickLblPos val="nextTo"/>
        <c:crossAx val="138823936"/>
        <c:crosses val="autoZero"/>
        <c:auto val="1"/>
        <c:lblAlgn val="ctr"/>
        <c:lblOffset val="100"/>
      </c:catAx>
      <c:valAx>
        <c:axId val="138823936"/>
        <c:scaling>
          <c:orientation val="minMax"/>
        </c:scaling>
        <c:axPos val="l"/>
        <c:majorGridlines/>
        <c:numFmt formatCode="General" sourceLinked="1"/>
        <c:tickLblPos val="nextTo"/>
        <c:crossAx val="138822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759407306192685"/>
          <c:y val="0.15976944058463763"/>
          <c:w val="0.31027719160987743"/>
          <c:h val="0.15758530183727457"/>
        </c:manualLayout>
      </c:layout>
      <c:spPr>
        <a:solidFill>
          <a:srgbClr val="FFFFFF"/>
        </a:solidFill>
      </c:spPr>
    </c:legend>
    <c:plotVisOnly val="1"/>
  </c:chart>
  <c:spPr>
    <a:solidFill>
      <a:srgbClr val="FFFFFF"/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008080"/>
            </a:solidFill>
            <a:ln>
              <a:solidFill>
                <a:srgbClr val="BBE0E3">
                  <a:lumMod val="1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cat>
            <c:strRef>
              <c:f>Лист1!$B$51:$F$51</c:f>
              <c:strCache>
                <c:ptCount val="5"/>
                <c:pt idx="0">
                  <c:v>6-core CPU Intel Xeon X5690</c:v>
                </c:pt>
                <c:pt idx="1">
                  <c:v>8-core CPU Intel Xeon E5-2690</c:v>
                </c:pt>
                <c:pt idx="2">
                  <c:v>GPU NVIDIA C2090</c:v>
                </c:pt>
                <c:pt idx="3">
                  <c:v>GPU NVIDIA TITAN HE</c:v>
                </c:pt>
                <c:pt idx="4">
                  <c:v>GPU AMD FIREPRO 9100</c:v>
                </c:pt>
              </c:strCache>
            </c:strRef>
          </c:cat>
          <c:val>
            <c:numRef>
              <c:f>Лист1!$B$52:$F$52</c:f>
              <c:numCache>
                <c:formatCode>General</c:formatCode>
                <c:ptCount val="5"/>
                <c:pt idx="0">
                  <c:v>1</c:v>
                </c:pt>
                <c:pt idx="1">
                  <c:v>1.4347826086956519</c:v>
                </c:pt>
                <c:pt idx="2">
                  <c:v>2.64</c:v>
                </c:pt>
                <c:pt idx="3">
                  <c:v>3</c:v>
                </c:pt>
                <c:pt idx="4">
                  <c:v>4.6153846153846159</c:v>
                </c:pt>
              </c:numCache>
            </c:numRef>
          </c:val>
        </c:ser>
        <c:axId val="138887552"/>
        <c:axId val="138889088"/>
      </c:barChart>
      <c:catAx>
        <c:axId val="138887552"/>
        <c:scaling>
          <c:orientation val="minMax"/>
        </c:scaling>
        <c:axPos val="b"/>
        <c:tickLblPos val="nextTo"/>
        <c:crossAx val="138889088"/>
        <c:crosses val="autoZero"/>
        <c:auto val="1"/>
        <c:lblAlgn val="ctr"/>
        <c:lblOffset val="100"/>
      </c:catAx>
      <c:valAx>
        <c:axId val="138889088"/>
        <c:scaling>
          <c:orientation val="minMax"/>
        </c:scaling>
        <c:axPos val="l"/>
        <c:majorGridlines/>
        <c:numFmt formatCode="General" sourceLinked="1"/>
        <c:tickLblPos val="nextTo"/>
        <c:crossAx val="138887552"/>
        <c:crosses val="autoZero"/>
        <c:crossBetween val="between"/>
      </c:valAx>
      <c:spPr>
        <a:solidFill>
          <a:srgbClr val="FFFFFF"/>
        </a:solidFill>
      </c:spPr>
    </c:plotArea>
    <c:plotVisOnly val="1"/>
  </c:chart>
  <c:spPr>
    <a:solidFill>
      <a:srgbClr val="FFFFFF"/>
    </a:solidFill>
    <a:effectLst>
      <a:outerShdw blurRad="50800" dist="38100" dir="2700000" algn="tl" rotWithShape="0">
        <a:prstClr val="black">
          <a:alpha val="40000"/>
        </a:prstClr>
      </a:outerShdw>
    </a:effectLst>
  </c:spPr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6.wmf"/><Relationship Id="rId7" Type="http://schemas.openxmlformats.org/officeDocument/2006/relationships/image" Target="../media/image80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11" Type="http://schemas.openxmlformats.org/officeDocument/2006/relationships/image" Target="../media/image84.wmf"/><Relationship Id="rId5" Type="http://schemas.openxmlformats.org/officeDocument/2006/relationships/image" Target="../media/image78.wmf"/><Relationship Id="rId10" Type="http://schemas.openxmlformats.org/officeDocument/2006/relationships/image" Target="../media/image83.wmf"/><Relationship Id="rId4" Type="http://schemas.openxmlformats.org/officeDocument/2006/relationships/image" Target="../media/image77.wmf"/><Relationship Id="rId9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7" Type="http://schemas.openxmlformats.org/officeDocument/2006/relationships/image" Target="../media/image97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6" Type="http://schemas.openxmlformats.org/officeDocument/2006/relationships/image" Target="../media/image96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8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943" y="0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8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919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8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943" y="9720919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7B60BAC3-24F3-4694-8EA9-8C45AB901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t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43" y="0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t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67" y="4862096"/>
            <a:ext cx="5680766" cy="460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59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919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b" anchorCtr="0" compatLnSpc="1">
            <a:prstTxWarp prst="textNoShape">
              <a:avLst/>
            </a:prstTxWarp>
          </a:bodyPr>
          <a:lstStyle>
            <a:lvl1pPr>
              <a:defRPr sz="1200" i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9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43" y="9720919"/>
            <a:ext cx="3075700" cy="512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23" tIns="47361" rIns="94723" bIns="47361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1A3A838F-2486-4EF7-8A1B-628F07CA8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CE0A7-6B65-49A6-9B24-053F9651D2F1}" type="slidenum">
              <a:rPr lang="ru-RU"/>
              <a:pPr/>
              <a:t>14</a:t>
            </a:fld>
            <a:endParaRPr lang="ru-RU" dirty="0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D848F-300F-4CF0-B315-D575531A7D9E}" type="slidenum">
              <a:rPr lang="ru-RU"/>
              <a:pPr/>
              <a:t>15</a:t>
            </a:fld>
            <a:endParaRPr lang="ru-RU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CE0A7-6B65-49A6-9B24-053F9651D2F1}" type="slidenum">
              <a:rPr lang="ru-RU"/>
              <a:pPr/>
              <a:t>16</a:t>
            </a:fld>
            <a:endParaRPr lang="ru-RU" dirty="0"/>
          </a:p>
        </p:txBody>
      </p:sp>
      <p:sp>
        <p:nvSpPr>
          <p:cNvPr id="91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6D848F-300F-4CF0-B315-D575531A7D9E}" type="slidenum">
              <a:rPr lang="ru-RU"/>
              <a:pPr/>
              <a:t>17</a:t>
            </a:fld>
            <a:endParaRPr lang="ru-RU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E2713-C54D-494D-8992-F9E959B61C59}" type="slidenum">
              <a:rPr lang="ru-RU"/>
              <a:pPr/>
              <a:t>18</a:t>
            </a:fld>
            <a:endParaRPr lang="ru-RU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E2713-C54D-494D-8992-F9E959B61C59}" type="slidenum">
              <a:rPr lang="ru-RU"/>
              <a:pPr/>
              <a:t>19</a:t>
            </a:fld>
            <a:endParaRPr lang="ru-RU" dirty="0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E2713-C54D-494D-8992-F9E959B61C59}" type="slidenum">
              <a:rPr lang="ru-RU"/>
              <a:pPr/>
              <a:t>72</a:t>
            </a:fld>
            <a:endParaRPr lang="ru-RU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3"/>
          <p:cNvSpPr>
            <a:spLocks noChangeArrowheads="1"/>
          </p:cNvSpPr>
          <p:nvPr userDrawn="1"/>
        </p:nvSpPr>
        <p:spPr bwMode="auto">
          <a:xfrm>
            <a:off x="-16510" y="548681"/>
            <a:ext cx="9160510" cy="63093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3" name="Rectangle 163"/>
          <p:cNvSpPr>
            <a:spLocks noChangeArrowheads="1"/>
          </p:cNvSpPr>
          <p:nvPr userDrawn="1"/>
        </p:nvSpPr>
        <p:spPr bwMode="auto">
          <a:xfrm flipH="1">
            <a:off x="-38100" y="6669315"/>
            <a:ext cx="9182100" cy="21607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38000">
                <a:schemeClr val="bg1"/>
              </a:gs>
              <a:gs pos="78000">
                <a:srgbClr val="990000"/>
              </a:gs>
              <a:gs pos="100000">
                <a:srgbClr val="99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36355" name="Rectangle 163"/>
          <p:cNvSpPr>
            <a:spLocks noChangeArrowheads="1"/>
          </p:cNvSpPr>
          <p:nvPr userDrawn="1"/>
        </p:nvSpPr>
        <p:spPr bwMode="auto">
          <a:xfrm>
            <a:off x="0" y="-9996"/>
            <a:ext cx="9160510" cy="22045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1000">
                <a:schemeClr val="bg1"/>
              </a:gs>
              <a:gs pos="100000">
                <a:srgbClr val="990000"/>
              </a:gs>
              <a:gs pos="100000">
                <a:srgbClr val="990000"/>
              </a:gs>
              <a:gs pos="100000">
                <a:srgbClr val="99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21" name="Rectangle 153"/>
          <p:cNvSpPr>
            <a:spLocks noChangeArrowheads="1"/>
          </p:cNvSpPr>
          <p:nvPr userDrawn="1"/>
        </p:nvSpPr>
        <p:spPr bwMode="auto">
          <a:xfrm>
            <a:off x="-36512" y="6669360"/>
            <a:ext cx="669674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900" b="1" i="0" dirty="0" smtClean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ИПМ им. М. В. Келдыша РАН, сектор</a:t>
            </a:r>
            <a:r>
              <a:rPr lang="ru-RU" sz="900" b="1" i="0" baseline="0" dirty="0" smtClean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lumMod val="95000"/>
                      <a:lumOff val="5000"/>
                    </a:schemeClr>
                  </a:outerShdw>
                </a:effectLst>
              </a:rPr>
              <a:t> вычислительной </a:t>
            </a:r>
            <a:r>
              <a:rPr lang="ru-RU" sz="900" b="1" i="0" baseline="0" dirty="0" err="1" smtClean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lumMod val="95000"/>
                      <a:lumOff val="5000"/>
                    </a:schemeClr>
                  </a:outerShdw>
                </a:effectLst>
              </a:rPr>
              <a:t>аэроакустики</a:t>
            </a:r>
            <a:r>
              <a:rPr lang="ru-RU" sz="900" b="1" i="0" baseline="0" dirty="0" smtClean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lumMod val="95000"/>
                      <a:lumOff val="5000"/>
                    </a:schemeClr>
                  </a:outerShdw>
                </a:effectLst>
              </a:rPr>
              <a:t>, </a:t>
            </a:r>
            <a:r>
              <a:rPr lang="en-US" sz="900" b="1" i="0" dirty="0" smtClean="0">
                <a:solidFill>
                  <a:schemeClr val="bg1"/>
                </a:solidFill>
                <a:effectLst>
                  <a:outerShdw blurRad="38100" dist="12700" dir="2700000" algn="tl">
                    <a:schemeClr val="tx1">
                      <a:lumMod val="95000"/>
                      <a:lumOff val="5000"/>
                    </a:schemeClr>
                  </a:outerShdw>
                </a:effectLst>
              </a:rPr>
              <a:t>http://caa.imamod.ru</a:t>
            </a:r>
          </a:p>
        </p:txBody>
      </p:sp>
      <p:sp>
        <p:nvSpPr>
          <p:cNvPr id="49" name="Rectangle 180"/>
          <p:cNvSpPr>
            <a:spLocks noChangeArrowheads="1"/>
          </p:cNvSpPr>
          <p:nvPr userDrawn="1"/>
        </p:nvSpPr>
        <p:spPr bwMode="auto">
          <a:xfrm>
            <a:off x="8757989" y="6682859"/>
            <a:ext cx="39553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fld id="{0CE5BD2E-0613-4171-BB67-687B70EE6E10}" type="slidenum">
              <a:rPr lang="en-US" sz="1200" b="1" i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pPr algn="ctr">
                <a:defRPr/>
              </a:pPr>
              <a:t>‹#›</a:t>
            </a:fld>
            <a:endParaRPr lang="ru-RU" sz="1200" b="1" i="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50" r:id="rId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_IMMWORK\PUBLICATIONS\Presentations\2014_7_Noisette-2\jetws.wmv" TargetMode="Externa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chart" Target="../charts/chart2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7.jpeg"/><Relationship Id="rId11" Type="http://schemas.openxmlformats.org/officeDocument/2006/relationships/image" Target="../media/image71.png"/><Relationship Id="rId5" Type="http://schemas.openxmlformats.org/officeDocument/2006/relationships/image" Target="../media/image66.jpeg"/><Relationship Id="rId10" Type="http://schemas.openxmlformats.org/officeDocument/2006/relationships/image" Target="../media/image70.jpeg"/><Relationship Id="rId4" Type="http://schemas.openxmlformats.org/officeDocument/2006/relationships/image" Target="../media/image65.jpeg"/><Relationship Id="rId9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6.bin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10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7" Type="http://schemas.openxmlformats.org/officeDocument/2006/relationships/image" Target="../media/image10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1.jpeg"/><Relationship Id="rId4" Type="http://schemas.openxmlformats.org/officeDocument/2006/relationships/chart" Target="../charts/char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6.xml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_IMMWORK\PUBLICATIONS\Presentations\2015_4_SC_SCOOL\2D_G_720P_25FPS.avi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oleObject" Target="../embeddings/oleObject29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_IMMWORK\PUBLICATIONS\Presentations\2015_4_SC_SCOOL\new2d_15_001.avi" TargetMode="Externa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_IMMWORK\PUBLICATIONS\Presentations\2015_4_SC_SCOOL\output.avi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7"/>
          <p:cNvSpPr>
            <a:spLocks noChangeArrowheads="1"/>
          </p:cNvSpPr>
          <p:nvPr/>
        </p:nvSpPr>
        <p:spPr bwMode="auto">
          <a:xfrm>
            <a:off x="0" y="-99392"/>
            <a:ext cx="9144000" cy="69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0334"/>
            <a:ext cx="9144000" cy="192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39"/>
          <p:cNvSpPr>
            <a:spLocks noChangeArrowheads="1"/>
          </p:cNvSpPr>
          <p:nvPr/>
        </p:nvSpPr>
        <p:spPr bwMode="auto">
          <a:xfrm rot="5400000" flipH="1">
            <a:off x="3640087" y="1301079"/>
            <a:ext cx="1863824" cy="9144001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99392"/>
            <a:ext cx="9144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39"/>
          <p:cNvSpPr>
            <a:spLocks noChangeArrowheads="1"/>
          </p:cNvSpPr>
          <p:nvPr/>
        </p:nvSpPr>
        <p:spPr bwMode="auto">
          <a:xfrm rot="5400000">
            <a:off x="3217540" y="-3217539"/>
            <a:ext cx="2708920" cy="9144001"/>
          </a:xfrm>
          <a:prstGeom prst="rect">
            <a:avLst/>
          </a:pr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-1" y="2636912"/>
            <a:ext cx="9144001" cy="1944216"/>
            <a:chOff x="0" y="1988840"/>
            <a:chExt cx="9144001" cy="2160240"/>
          </a:xfrm>
        </p:grpSpPr>
        <p:pic>
          <p:nvPicPr>
            <p:cNvPr id="11" name="Picture 1" descr="D:\_SPAINWORK\DNS\CYL\MOV\2D\MOV3\Pall-PRE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1988840"/>
              <a:ext cx="9144000" cy="2160240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 bwMode="auto">
            <a:xfrm>
              <a:off x="0" y="3068960"/>
              <a:ext cx="9144000" cy="1080120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39000">
                  <a:schemeClr val="bg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 flipV="1">
              <a:off x="0" y="1988840"/>
              <a:ext cx="9144000" cy="1080120"/>
            </a:xfrm>
            <a:prstGeom prst="rect">
              <a:avLst/>
            </a:prstGeom>
            <a:gradFill>
              <a:gsLst>
                <a:gs pos="100000">
                  <a:schemeClr val="bg1"/>
                </a:gs>
                <a:gs pos="39000">
                  <a:schemeClr val="bg1">
                    <a:alpha val="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4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2401" y="4642761"/>
            <a:ext cx="793495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4" descr="ip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99730" y="4621840"/>
            <a:ext cx="722670" cy="53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-72008" y="-99392"/>
            <a:ext cx="9252520" cy="7056784"/>
          </a:xfrm>
          <a:prstGeom prst="rect">
            <a:avLst/>
          </a:prstGeom>
          <a:gradFill rotWithShape="1">
            <a:gsLst>
              <a:gs pos="0">
                <a:srgbClr val="006666">
                  <a:alpha val="42000"/>
                </a:srgbClr>
              </a:gs>
              <a:gs pos="50000">
                <a:schemeClr val="bg1">
                  <a:alpha val="0"/>
                </a:schemeClr>
              </a:gs>
              <a:gs pos="100000">
                <a:srgbClr val="006666">
                  <a:alpha val="42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72" name="Rectangle 98"/>
          <p:cNvSpPr>
            <a:spLocks noChangeArrowheads="1"/>
          </p:cNvSpPr>
          <p:nvPr/>
        </p:nvSpPr>
        <p:spPr bwMode="auto">
          <a:xfrm>
            <a:off x="0" y="2420888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/>
              <a:t>А. В. Горобец</a:t>
            </a:r>
            <a:endParaRPr lang="ru-RU" sz="1600" b="1" i="0" baseline="30000" dirty="0">
              <a:solidFill>
                <a:srgbClr val="993300"/>
              </a:solidFill>
            </a:endParaRPr>
          </a:p>
        </p:txBody>
      </p:sp>
      <p:sp>
        <p:nvSpPr>
          <p:cNvPr id="20" name="Rectangle 40"/>
          <p:cNvSpPr>
            <a:spLocks noChangeArrowheads="1"/>
          </p:cNvSpPr>
          <p:nvPr/>
        </p:nvSpPr>
        <p:spPr bwMode="auto">
          <a:xfrm>
            <a:off x="0" y="1844824"/>
            <a:ext cx="9144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13500000" algn="ctr" rotWithShape="0">
              <a:schemeClr val="tx1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700" b="1" i="0" dirty="0" smtClean="0">
                <a:solidFill>
                  <a:srgbClr val="990000"/>
                </a:solidFill>
              </a:rPr>
              <a:t>КАК СДЕЛАТЬ ПРОГРАММНЫЙ КОМПЛЕКС </a:t>
            </a:r>
            <a:r>
              <a:rPr lang="en-US" sz="1700" b="1" i="0" dirty="0" smtClean="0">
                <a:solidFill>
                  <a:srgbClr val="990000"/>
                </a:solidFill>
              </a:rPr>
              <a:t/>
            </a:r>
            <a:br>
              <a:rPr lang="en-US" sz="1700" b="1" i="0" dirty="0" smtClean="0">
                <a:solidFill>
                  <a:srgbClr val="990000"/>
                </a:solidFill>
              </a:rPr>
            </a:br>
            <a:r>
              <a:rPr lang="ru-RU" sz="1700" b="1" i="0" dirty="0" smtClean="0">
                <a:solidFill>
                  <a:srgbClr val="990000"/>
                </a:solidFill>
              </a:rPr>
              <a:t>ДЛЯ СУПЕРКОМПЬЮТЕРНЫХ РАСЧЕТОВ</a:t>
            </a:r>
          </a:p>
        </p:txBody>
      </p:sp>
      <p:sp>
        <p:nvSpPr>
          <p:cNvPr id="16" name="Rectangle 95"/>
          <p:cNvSpPr>
            <a:spLocks noChangeArrowheads="1"/>
          </p:cNvSpPr>
          <p:nvPr/>
        </p:nvSpPr>
        <p:spPr bwMode="auto">
          <a:xfrm>
            <a:off x="3799929" y="4573577"/>
            <a:ext cx="32203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i="0" baseline="30000" dirty="0" smtClean="0">
                <a:solidFill>
                  <a:srgbClr val="800000"/>
                </a:solidFill>
              </a:rPr>
              <a:t> </a:t>
            </a:r>
            <a:r>
              <a:rPr lang="ru-RU" sz="1200" b="1" i="0" dirty="0" smtClean="0">
                <a:solidFill>
                  <a:srgbClr val="800000"/>
                </a:solidFill>
              </a:rPr>
              <a:t>ИПМ им. М. В. Келдыша РАН, Москва</a:t>
            </a:r>
            <a:endParaRPr lang="en-US" sz="1200" b="1" i="0" dirty="0" smtClean="0">
              <a:solidFill>
                <a:srgbClr val="800000"/>
              </a:solidFill>
            </a:endParaRPr>
          </a:p>
          <a:p>
            <a:r>
              <a:rPr lang="ru-RU" sz="1200" b="1" i="0" dirty="0" smtClean="0">
                <a:solidFill>
                  <a:srgbClr val="800000"/>
                </a:solidFill>
              </a:rPr>
              <a:t>сектор вычислительной </a:t>
            </a:r>
            <a:r>
              <a:rPr lang="ru-RU" sz="1200" b="1" i="0" dirty="0" err="1" smtClean="0">
                <a:solidFill>
                  <a:srgbClr val="800000"/>
                </a:solidFill>
              </a:rPr>
              <a:t>аэроакустики</a:t>
            </a:r>
            <a:r>
              <a:rPr lang="ru-RU" sz="1200" b="1" i="0" dirty="0" smtClean="0">
                <a:solidFill>
                  <a:srgbClr val="800000"/>
                </a:solidFill>
              </a:rPr>
              <a:t> http://caa.imamod.ru</a:t>
            </a:r>
            <a:endParaRPr lang="en-GB" sz="1200" i="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Полезная инфраструктура вычислительного ядра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07504" y="744959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Встроенный счетчик арифметических операций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0212" y="1126485"/>
            <a:ext cx="541205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 smtClean="0"/>
              <a:t> #define FLOPADD(X)    {FLOP += X;} // </a:t>
            </a:r>
            <a:r>
              <a:rPr lang="ru-RU" sz="1200" i="0" dirty="0" smtClean="0"/>
              <a:t>накопление счетчика</a:t>
            </a:r>
          </a:p>
          <a:p>
            <a:r>
              <a:rPr lang="ru-RU" sz="1200" i="0" dirty="0" smtClean="0"/>
              <a:t> #</a:t>
            </a:r>
            <a:r>
              <a:rPr lang="en-US" sz="1200" i="0" dirty="0" smtClean="0"/>
              <a:t>define </a:t>
            </a:r>
            <a:r>
              <a:rPr lang="en-US" sz="1200" i="0" dirty="0" err="1" smtClean="0"/>
              <a:t>flop_start</a:t>
            </a:r>
            <a:r>
              <a:rPr lang="en-US" sz="1200" i="0" dirty="0" smtClean="0"/>
              <a:t>    </a:t>
            </a:r>
            <a:r>
              <a:rPr lang="en-US" sz="1200" i="0" dirty="0" err="1" smtClean="0"/>
              <a:t>int</a:t>
            </a:r>
            <a:r>
              <a:rPr lang="en-US" sz="1200" i="0" dirty="0" smtClean="0"/>
              <a:t> flop = 0;</a:t>
            </a:r>
          </a:p>
          <a:p>
            <a:r>
              <a:rPr lang="en-US" sz="1200" i="0" dirty="0" smtClean="0"/>
              <a:t> #define </a:t>
            </a:r>
            <a:r>
              <a:rPr lang="en-US" sz="1200" i="0" dirty="0" err="1" smtClean="0"/>
              <a:t>flop_add</a:t>
            </a:r>
            <a:r>
              <a:rPr lang="en-US" sz="1200" i="0" dirty="0" smtClean="0"/>
              <a:t>(X)   {flop += X;}</a:t>
            </a:r>
          </a:p>
          <a:p>
            <a:r>
              <a:rPr lang="en-US" sz="1200" i="0" dirty="0" smtClean="0"/>
              <a:t> #define </a:t>
            </a:r>
            <a:r>
              <a:rPr lang="en-US" sz="1200" i="0" dirty="0" err="1" smtClean="0"/>
              <a:t>flop_end</a:t>
            </a:r>
            <a:r>
              <a:rPr lang="en-US" sz="1200" i="0" dirty="0" smtClean="0"/>
              <a:t>      {FLOP += flop;} </a:t>
            </a:r>
            <a:endParaRPr lang="ru-RU" sz="1200" i="0" dirty="0" smtClean="0"/>
          </a:p>
          <a:p>
            <a:endParaRPr lang="en-US" sz="1200" i="0" dirty="0" smtClean="0"/>
          </a:p>
          <a:p>
            <a:endParaRPr lang="en-US" sz="1200" i="0" dirty="0" smtClean="0"/>
          </a:p>
          <a:p>
            <a:endParaRPr lang="en-US" sz="1200" i="0" dirty="0" smtClean="0"/>
          </a:p>
          <a:p>
            <a:r>
              <a:rPr lang="en-US" sz="1200" i="0" dirty="0" err="1" smtClean="0"/>
              <a:t>flop_start</a:t>
            </a:r>
            <a:r>
              <a:rPr lang="en-US" sz="1200" i="0" dirty="0" smtClean="0"/>
              <a:t>;</a:t>
            </a:r>
            <a:endParaRPr lang="ru-RU" sz="1200" i="0" dirty="0" smtClean="0"/>
          </a:p>
          <a:p>
            <a:r>
              <a:rPr lang="en-US" sz="1200" i="0" dirty="0" smtClean="0"/>
              <a:t> if(Has[6]) {</a:t>
            </a:r>
          </a:p>
          <a:p>
            <a:r>
              <a:rPr lang="ru-RU" sz="1200" i="0" dirty="0" smtClean="0"/>
              <a:t> </a:t>
            </a:r>
            <a:r>
              <a:rPr lang="en-US" sz="1200" i="0" dirty="0" smtClean="0"/>
              <a:t>  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[3] = 1.0 - (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[0]+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[1]+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[2]+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[4]+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[5]+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[6]);</a:t>
            </a:r>
          </a:p>
          <a:p>
            <a:r>
              <a:rPr lang="en-US" sz="1200" i="0" dirty="0" smtClean="0"/>
              <a:t>   </a:t>
            </a:r>
            <a:r>
              <a:rPr lang="en-US" sz="1200" i="0" dirty="0" err="1" smtClean="0"/>
              <a:t>betaL</a:t>
            </a:r>
            <a:r>
              <a:rPr lang="en-US" sz="1200" i="0" dirty="0" smtClean="0"/>
              <a:t>[7] = 0.0;</a:t>
            </a:r>
            <a:endParaRPr lang="ru-RU" sz="1200" i="0" dirty="0" smtClean="0"/>
          </a:p>
          <a:p>
            <a:r>
              <a:rPr lang="en-US" sz="1200" i="0" dirty="0" smtClean="0"/>
              <a:t>   </a:t>
            </a:r>
            <a:r>
              <a:rPr lang="en-US" sz="1200" i="0" dirty="0" err="1" smtClean="0"/>
              <a:t>flop_add</a:t>
            </a:r>
            <a:r>
              <a:rPr lang="en-US" sz="1200" i="0" dirty="0" smtClean="0"/>
              <a:t>(6);</a:t>
            </a:r>
          </a:p>
          <a:p>
            <a:r>
              <a:rPr lang="en-US" sz="1200" i="0" dirty="0" smtClean="0"/>
              <a:t> }</a:t>
            </a:r>
          </a:p>
          <a:p>
            <a:r>
              <a:rPr lang="en-US" sz="1200" i="0" dirty="0" smtClean="0"/>
              <a:t> </a:t>
            </a:r>
            <a:r>
              <a:rPr lang="en-US" sz="1200" i="0" dirty="0" err="1" smtClean="0"/>
              <a:t>betaR</a:t>
            </a:r>
            <a:r>
              <a:rPr lang="en-US" sz="1200" i="0" dirty="0" smtClean="0"/>
              <a:t>[0] = 0.0;</a:t>
            </a:r>
          </a:p>
          <a:p>
            <a:r>
              <a:rPr lang="sv-SE" sz="1200" i="0" dirty="0" smtClean="0"/>
              <a:t> betaR[4] = 1.0 - (betaR[1]+betaR[2]+betaR[3]+betaR[5]+betaR[6]+betaR[7]);</a:t>
            </a:r>
          </a:p>
          <a:p>
            <a:r>
              <a:rPr lang="en-US" sz="1200" i="0" dirty="0" smtClean="0"/>
              <a:t> </a:t>
            </a:r>
            <a:r>
              <a:rPr lang="en-US" sz="1200" i="0" dirty="0" err="1" smtClean="0"/>
              <a:t>flop_add</a:t>
            </a:r>
            <a:r>
              <a:rPr lang="en-US" sz="1200" i="0" dirty="0" smtClean="0"/>
              <a:t>(6);</a:t>
            </a:r>
          </a:p>
          <a:p>
            <a:r>
              <a:rPr lang="en-US" sz="1200" i="0" dirty="0" smtClean="0"/>
              <a:t> </a:t>
            </a:r>
            <a:r>
              <a:rPr lang="en-US" sz="1200" i="0" dirty="0" err="1" smtClean="0"/>
              <a:t>flop_end</a:t>
            </a:r>
            <a:r>
              <a:rPr lang="en-US" sz="1200" i="0" dirty="0" smtClean="0"/>
              <a:t>;</a:t>
            </a:r>
          </a:p>
          <a:p>
            <a:endParaRPr lang="ru-RU" sz="1200" i="0" dirty="0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5157192"/>
            <a:ext cx="52959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Полезная инфраструктура вычислительного ядра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07504" y="744959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Встроенный контроль стека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00212" y="1126485"/>
            <a:ext cx="344677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 smtClean="0"/>
              <a:t>#</a:t>
            </a:r>
            <a:r>
              <a:rPr lang="en-US" sz="1200" i="0" dirty="0" err="1" smtClean="0"/>
              <a:t>ifdef</a:t>
            </a:r>
            <a:r>
              <a:rPr lang="en-US" sz="1200" i="0" dirty="0" smtClean="0"/>
              <a:t> CONTROL_SUBROUTINES</a:t>
            </a:r>
          </a:p>
          <a:p>
            <a:r>
              <a:rPr lang="en-US" sz="1200" i="0" dirty="0" smtClean="0"/>
              <a:t>#define Inform_1otdel(X) </a:t>
            </a:r>
            <a:r>
              <a:rPr lang="en-US" sz="1200" i="0" dirty="0" err="1" smtClean="0"/>
              <a:t>tAgent</a:t>
            </a:r>
            <a:r>
              <a:rPr lang="en-US" sz="1200" i="0" dirty="0" smtClean="0"/>
              <a:t> </a:t>
            </a:r>
            <a:r>
              <a:rPr lang="ru-RU" sz="1200" i="0" dirty="0" smtClean="0"/>
              <a:t> </a:t>
            </a:r>
            <a:r>
              <a:rPr lang="en-US" sz="1200" i="0" dirty="0" smtClean="0"/>
              <a:t>_</a:t>
            </a:r>
            <a:r>
              <a:rPr lang="en-US" sz="1200" i="0" dirty="0" err="1" smtClean="0"/>
              <a:t>mystack</a:t>
            </a:r>
            <a:r>
              <a:rPr lang="en-US" sz="1200" i="0" dirty="0" smtClean="0"/>
              <a:t>(X);</a:t>
            </a:r>
          </a:p>
          <a:p>
            <a:r>
              <a:rPr lang="en-US" sz="1200" i="0" dirty="0" smtClean="0"/>
              <a:t>#else</a:t>
            </a:r>
          </a:p>
          <a:p>
            <a:r>
              <a:rPr lang="en-US" sz="1200" i="0" dirty="0" smtClean="0"/>
              <a:t>#define Inform_1otdel(X)</a:t>
            </a:r>
          </a:p>
          <a:p>
            <a:r>
              <a:rPr lang="en-US" sz="1200" i="0" dirty="0" smtClean="0"/>
              <a:t>#</a:t>
            </a:r>
            <a:r>
              <a:rPr lang="en-US" sz="1200" i="0" dirty="0" err="1" smtClean="0"/>
              <a:t>endif</a:t>
            </a:r>
            <a:endParaRPr lang="en-US" sz="1200" i="0" dirty="0" smtClean="0"/>
          </a:p>
          <a:p>
            <a:endParaRPr lang="en-US" sz="1200" i="0" dirty="0" smtClean="0"/>
          </a:p>
          <a:p>
            <a:r>
              <a:rPr lang="en-US" sz="1200" i="0" dirty="0" smtClean="0"/>
              <a:t>void </a:t>
            </a:r>
            <a:r>
              <a:rPr lang="en-US" sz="1200" i="0" dirty="0" err="1" smtClean="0"/>
              <a:t>BC_Main</a:t>
            </a:r>
            <a:r>
              <a:rPr lang="en-US" sz="1200" i="0" dirty="0" smtClean="0"/>
              <a:t>(</a:t>
            </a:r>
            <a:r>
              <a:rPr lang="en-US" sz="1200" i="0" dirty="0" err="1" smtClean="0"/>
              <a:t>int</a:t>
            </a:r>
            <a:r>
              <a:rPr lang="en-US" sz="1200" i="0" dirty="0" smtClean="0"/>
              <a:t> </a:t>
            </a:r>
            <a:r>
              <a:rPr lang="en-US" sz="1200" i="0" dirty="0" err="1" smtClean="0"/>
              <a:t>FillMatrix</a:t>
            </a:r>
            <a:r>
              <a:rPr lang="en-US" sz="1200" i="0" dirty="0" smtClean="0"/>
              <a:t>){</a:t>
            </a:r>
          </a:p>
          <a:p>
            <a:r>
              <a:rPr lang="en-US" sz="1200" i="0" dirty="0" smtClean="0"/>
              <a:t> Inform_1otdel("</a:t>
            </a:r>
            <a:r>
              <a:rPr lang="en-US" sz="1200" i="0" dirty="0" err="1" smtClean="0"/>
              <a:t>BC_Main</a:t>
            </a:r>
            <a:r>
              <a:rPr lang="en-US" sz="1200" i="0" dirty="0" smtClean="0"/>
              <a:t>");</a:t>
            </a:r>
          </a:p>
          <a:p>
            <a:r>
              <a:rPr lang="en-US" sz="1200" i="0" dirty="0" smtClean="0"/>
              <a:t>    …</a:t>
            </a:r>
            <a:endParaRPr lang="ru-RU" sz="1200" i="0" dirty="0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760437"/>
            <a:ext cx="5362575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Многоуровневое распараллеливание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9" name="AutoShape 30"/>
          <p:cNvSpPr>
            <a:spLocks noChangeArrowheads="1"/>
          </p:cNvSpPr>
          <p:nvPr/>
        </p:nvSpPr>
        <p:spPr bwMode="auto">
          <a:xfrm>
            <a:off x="3707904" y="3933056"/>
            <a:ext cx="4608512" cy="2592288"/>
          </a:xfrm>
          <a:prstGeom prst="roundRect">
            <a:avLst>
              <a:gd name="adj" fmla="val 4060"/>
            </a:avLst>
          </a:prstGeom>
          <a:solidFill>
            <a:schemeClr val="bg1">
              <a:lumMod val="95000"/>
            </a:schemeClr>
          </a:solidFill>
          <a:ln w="31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6" tIns="45717" rIns="91436" bIns="45717" anchor="ctr"/>
          <a:lstStyle/>
          <a:p>
            <a:endParaRPr lang="ru-RU" dirty="0"/>
          </a:p>
        </p:txBody>
      </p:sp>
      <p:grpSp>
        <p:nvGrpSpPr>
          <p:cNvPr id="2" name="Группа 135"/>
          <p:cNvGrpSpPr/>
          <p:nvPr/>
        </p:nvGrpSpPr>
        <p:grpSpPr>
          <a:xfrm>
            <a:off x="5436096" y="4005064"/>
            <a:ext cx="2736304" cy="1143576"/>
            <a:chOff x="1565259" y="935182"/>
            <a:chExt cx="1571638" cy="696191"/>
          </a:xfrm>
        </p:grpSpPr>
        <p:sp>
          <p:nvSpPr>
            <p:cNvPr id="201" name="Прямоугольник 200"/>
            <p:cNvSpPr/>
            <p:nvPr/>
          </p:nvSpPr>
          <p:spPr bwMode="auto">
            <a:xfrm>
              <a:off x="1678132" y="948520"/>
              <a:ext cx="1458765" cy="5715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Овал 201"/>
            <p:cNvSpPr/>
            <p:nvPr/>
          </p:nvSpPr>
          <p:spPr bwMode="auto">
            <a:xfrm>
              <a:off x="2636830" y="1019958"/>
              <a:ext cx="428628" cy="42862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3" name="Овал 202"/>
            <p:cNvSpPr/>
            <p:nvPr/>
          </p:nvSpPr>
          <p:spPr bwMode="auto">
            <a:xfrm>
              <a:off x="2708268" y="1091396"/>
              <a:ext cx="285752" cy="2857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4" name="Прямоугольник 203"/>
            <p:cNvSpPr/>
            <p:nvPr/>
          </p:nvSpPr>
          <p:spPr bwMode="auto">
            <a:xfrm>
              <a:off x="1714496" y="1131309"/>
              <a:ext cx="785818" cy="214314"/>
            </a:xfrm>
            <a:prstGeom prst="rect">
              <a:avLst/>
            </a:prstGeom>
            <a:solidFill>
              <a:srgbClr val="FF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DEVICE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5" name="Фигура, имеющая форму буквы L 204"/>
            <p:cNvSpPr/>
            <p:nvPr/>
          </p:nvSpPr>
          <p:spPr bwMode="auto">
            <a:xfrm flipH="1" flipV="1">
              <a:off x="1565259" y="935182"/>
              <a:ext cx="144045" cy="696191"/>
            </a:xfrm>
            <a:prstGeom prst="corner">
              <a:avLst>
                <a:gd name="adj1" fmla="val 31819"/>
                <a:gd name="adj2" fmla="val 2818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6" name="Прямоугольник 205"/>
            <p:cNvSpPr/>
            <p:nvPr/>
          </p:nvSpPr>
          <p:spPr bwMode="auto">
            <a:xfrm>
              <a:off x="1922450" y="1520024"/>
              <a:ext cx="571504" cy="7143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07" name="Прямая соединительная линия 206"/>
            <p:cNvCxnSpPr/>
            <p:nvPr/>
          </p:nvCxnSpPr>
          <p:spPr bwMode="auto">
            <a:xfrm rot="10800000">
              <a:off x="1932710" y="1579418"/>
              <a:ext cx="545525" cy="158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Группа 182"/>
          <p:cNvGrpSpPr/>
          <p:nvPr/>
        </p:nvGrpSpPr>
        <p:grpSpPr>
          <a:xfrm>
            <a:off x="3779912" y="4005064"/>
            <a:ext cx="1512168" cy="1152128"/>
            <a:chOff x="4716016" y="1556792"/>
            <a:chExt cx="1512168" cy="1152128"/>
          </a:xfrm>
        </p:grpSpPr>
        <p:sp>
          <p:nvSpPr>
            <p:cNvPr id="209" name="Прямоугольник 208"/>
            <p:cNvSpPr/>
            <p:nvPr/>
          </p:nvSpPr>
          <p:spPr bwMode="auto">
            <a:xfrm>
              <a:off x="4716016" y="1556792"/>
              <a:ext cx="1512168" cy="11521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0" name="Скругленный прямоугольник 209"/>
            <p:cNvSpPr/>
            <p:nvPr/>
          </p:nvSpPr>
          <p:spPr bwMode="auto">
            <a:xfrm>
              <a:off x="4788024" y="1628800"/>
              <a:ext cx="1368152" cy="100811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i="0" dirty="0" smtClean="0"/>
                <a:t>CPU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i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i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1" name="Скругленный прямоугольник 210"/>
            <p:cNvSpPr/>
            <p:nvPr/>
          </p:nvSpPr>
          <p:spPr bwMode="auto">
            <a:xfrm>
              <a:off x="4860032" y="1988840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2" name="Скругленный прямоугольник 211"/>
            <p:cNvSpPr/>
            <p:nvPr/>
          </p:nvSpPr>
          <p:spPr bwMode="auto">
            <a:xfrm>
              <a:off x="4860032" y="2276872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3" name="Скругленный прямоугольник 212"/>
            <p:cNvSpPr/>
            <p:nvPr/>
          </p:nvSpPr>
          <p:spPr bwMode="auto">
            <a:xfrm>
              <a:off x="5292080" y="1988840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4" name="Скругленный прямоугольник 213"/>
            <p:cNvSpPr/>
            <p:nvPr/>
          </p:nvSpPr>
          <p:spPr bwMode="auto">
            <a:xfrm>
              <a:off x="5292080" y="2276872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5" name="Скругленный прямоугольник 214"/>
            <p:cNvSpPr/>
            <p:nvPr/>
          </p:nvSpPr>
          <p:spPr bwMode="auto">
            <a:xfrm>
              <a:off x="5724128" y="1988840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6" name="Скругленный прямоугольник 215"/>
            <p:cNvSpPr/>
            <p:nvPr/>
          </p:nvSpPr>
          <p:spPr bwMode="auto">
            <a:xfrm>
              <a:off x="5724128" y="2276872"/>
              <a:ext cx="360040" cy="216024"/>
            </a:xfrm>
            <a:prstGeom prst="roundRect">
              <a:avLst/>
            </a:prstGeom>
            <a:solidFill>
              <a:srgbClr val="FF99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" name="Группа 183"/>
          <p:cNvGrpSpPr/>
          <p:nvPr/>
        </p:nvGrpSpPr>
        <p:grpSpPr>
          <a:xfrm>
            <a:off x="3779912" y="5301208"/>
            <a:ext cx="1512168" cy="1152128"/>
            <a:chOff x="4716016" y="3439914"/>
            <a:chExt cx="1512168" cy="1152128"/>
          </a:xfrm>
        </p:grpSpPr>
        <p:sp>
          <p:nvSpPr>
            <p:cNvPr id="218" name="Прямоугольник 217"/>
            <p:cNvSpPr/>
            <p:nvPr/>
          </p:nvSpPr>
          <p:spPr bwMode="auto">
            <a:xfrm>
              <a:off x="4716016" y="3439914"/>
              <a:ext cx="1512168" cy="11521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9" name="Скругленный прямоугольник 218"/>
            <p:cNvSpPr/>
            <p:nvPr/>
          </p:nvSpPr>
          <p:spPr bwMode="auto">
            <a:xfrm>
              <a:off x="4788024" y="3511922"/>
              <a:ext cx="1368152" cy="1008112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i="0" dirty="0" smtClean="0"/>
                <a:t>CPU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i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1100" i="0" dirty="0" smtClean="0"/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0" name="Скругленный прямоугольник 219"/>
            <p:cNvSpPr/>
            <p:nvPr/>
          </p:nvSpPr>
          <p:spPr bwMode="auto">
            <a:xfrm>
              <a:off x="4860032" y="3871962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1" name="Скругленный прямоугольник 220"/>
            <p:cNvSpPr/>
            <p:nvPr/>
          </p:nvSpPr>
          <p:spPr bwMode="auto">
            <a:xfrm>
              <a:off x="4860032" y="4159994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2" name="Скругленный прямоугольник 221"/>
            <p:cNvSpPr/>
            <p:nvPr/>
          </p:nvSpPr>
          <p:spPr bwMode="auto">
            <a:xfrm>
              <a:off x="5292080" y="3871962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3" name="Скругленный прямоугольник 222"/>
            <p:cNvSpPr/>
            <p:nvPr/>
          </p:nvSpPr>
          <p:spPr bwMode="auto">
            <a:xfrm>
              <a:off x="5292080" y="4159994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4" name="Скругленный прямоугольник 223"/>
            <p:cNvSpPr/>
            <p:nvPr/>
          </p:nvSpPr>
          <p:spPr bwMode="auto">
            <a:xfrm>
              <a:off x="5724128" y="3871962"/>
              <a:ext cx="360040" cy="21602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5" name="Скругленный прямоугольник 224"/>
            <p:cNvSpPr/>
            <p:nvPr/>
          </p:nvSpPr>
          <p:spPr bwMode="auto">
            <a:xfrm>
              <a:off x="5724128" y="4159994"/>
              <a:ext cx="360040" cy="216024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i="0" dirty="0" smtClean="0"/>
                <a:t>core</a:t>
              </a:r>
              <a:endPara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26" name="Прямоугольник 225"/>
          <p:cNvSpPr/>
          <p:nvPr/>
        </p:nvSpPr>
        <p:spPr bwMode="auto">
          <a:xfrm>
            <a:off x="2195736" y="4077072"/>
            <a:ext cx="1368152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MPI process 0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7" name="Прямоугольник 226"/>
          <p:cNvSpPr/>
          <p:nvPr/>
        </p:nvSpPr>
        <p:spPr bwMode="auto">
          <a:xfrm>
            <a:off x="2195736" y="5517232"/>
            <a:ext cx="1368152" cy="216024"/>
          </a:xfrm>
          <a:prstGeom prst="rect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MPI process 2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Прямоугольник 227"/>
          <p:cNvSpPr/>
          <p:nvPr/>
        </p:nvSpPr>
        <p:spPr bwMode="auto">
          <a:xfrm>
            <a:off x="2195736" y="4797152"/>
            <a:ext cx="1368152" cy="216024"/>
          </a:xfrm>
          <a:prstGeom prst="rect">
            <a:avLst/>
          </a:prstGeom>
          <a:solidFill>
            <a:srgbClr val="FF99FF"/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MPI process 1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" name="Группа 135"/>
          <p:cNvGrpSpPr/>
          <p:nvPr/>
        </p:nvGrpSpPr>
        <p:grpSpPr>
          <a:xfrm>
            <a:off x="5436096" y="5301208"/>
            <a:ext cx="2736304" cy="1143576"/>
            <a:chOff x="1565259" y="935182"/>
            <a:chExt cx="1571638" cy="696191"/>
          </a:xfrm>
        </p:grpSpPr>
        <p:sp>
          <p:nvSpPr>
            <p:cNvPr id="230" name="Прямоугольник 229"/>
            <p:cNvSpPr/>
            <p:nvPr/>
          </p:nvSpPr>
          <p:spPr bwMode="auto">
            <a:xfrm>
              <a:off x="1678132" y="948520"/>
              <a:ext cx="1458765" cy="57150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1" name="Овал 230"/>
            <p:cNvSpPr/>
            <p:nvPr/>
          </p:nvSpPr>
          <p:spPr bwMode="auto">
            <a:xfrm>
              <a:off x="2636830" y="1019958"/>
              <a:ext cx="428628" cy="42862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2" name="Овал 231"/>
            <p:cNvSpPr/>
            <p:nvPr/>
          </p:nvSpPr>
          <p:spPr bwMode="auto">
            <a:xfrm>
              <a:off x="2708268" y="1091396"/>
              <a:ext cx="285752" cy="285752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3" name="Прямоугольник 232"/>
            <p:cNvSpPr/>
            <p:nvPr/>
          </p:nvSpPr>
          <p:spPr bwMode="auto">
            <a:xfrm>
              <a:off x="1714496" y="1131309"/>
              <a:ext cx="785818" cy="21431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DEVICE</a:t>
              </a:r>
              <a:endPara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4" name="Фигура, имеющая форму буквы L 233"/>
            <p:cNvSpPr/>
            <p:nvPr/>
          </p:nvSpPr>
          <p:spPr bwMode="auto">
            <a:xfrm flipH="1" flipV="1">
              <a:off x="1565259" y="935182"/>
              <a:ext cx="144045" cy="696191"/>
            </a:xfrm>
            <a:prstGeom prst="corner">
              <a:avLst>
                <a:gd name="adj1" fmla="val 31819"/>
                <a:gd name="adj2" fmla="val 28182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5" name="Прямоугольник 234"/>
            <p:cNvSpPr/>
            <p:nvPr/>
          </p:nvSpPr>
          <p:spPr bwMode="auto">
            <a:xfrm>
              <a:off x="1922450" y="1520024"/>
              <a:ext cx="571504" cy="7143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6" name="Прямая соединительная линия 235"/>
            <p:cNvCxnSpPr/>
            <p:nvPr/>
          </p:nvCxnSpPr>
          <p:spPr bwMode="auto">
            <a:xfrm rot="10800000">
              <a:off x="1932710" y="1579418"/>
              <a:ext cx="545525" cy="1588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4" name="AutoShape 219"/>
          <p:cNvSpPr>
            <a:spLocks noChangeArrowheads="1"/>
          </p:cNvSpPr>
          <p:nvPr/>
        </p:nvSpPr>
        <p:spPr bwMode="auto">
          <a:xfrm>
            <a:off x="2195736" y="764704"/>
            <a:ext cx="455136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Суперкомпьютер</a:t>
            </a:r>
          </a:p>
        </p:txBody>
      </p:sp>
      <p:sp>
        <p:nvSpPr>
          <p:cNvPr id="125" name="Rectangle 5"/>
          <p:cNvSpPr>
            <a:spLocks noChangeArrowheads="1"/>
          </p:cNvSpPr>
          <p:nvPr/>
        </p:nvSpPr>
        <p:spPr bwMode="auto">
          <a:xfrm>
            <a:off x="1259632" y="764704"/>
            <a:ext cx="33843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i="0" dirty="0" smtClean="0"/>
              <a:t>MPI</a:t>
            </a:r>
            <a:endParaRPr lang="ru-RU" sz="1600" b="1" i="0" baseline="-25000" dirty="0">
              <a:effectLst/>
            </a:endParaRPr>
          </a:p>
        </p:txBody>
      </p:sp>
      <p:cxnSp>
        <p:nvCxnSpPr>
          <p:cNvPr id="126" name="Прямая соединительная линия 125"/>
          <p:cNvCxnSpPr/>
          <p:nvPr/>
        </p:nvCxnSpPr>
        <p:spPr bwMode="auto">
          <a:xfrm>
            <a:off x="4355976" y="2996952"/>
            <a:ext cx="403244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Rectangle 5"/>
          <p:cNvSpPr>
            <a:spLocks noChangeArrowheads="1"/>
          </p:cNvSpPr>
          <p:nvPr/>
        </p:nvSpPr>
        <p:spPr bwMode="auto">
          <a:xfrm>
            <a:off x="4355976" y="1755393"/>
            <a:ext cx="363641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/>
              <a:t>MPI, </a:t>
            </a:r>
          </a:p>
          <a:p>
            <a:r>
              <a:rPr lang="en-US" sz="1400" b="1" i="0" dirty="0" smtClean="0"/>
              <a:t>OpenMP, </a:t>
            </a:r>
          </a:p>
          <a:p>
            <a:r>
              <a:rPr lang="en-US" sz="1400" b="1" i="0" dirty="0" err="1" smtClean="0"/>
              <a:t>Pthreads</a:t>
            </a:r>
            <a:r>
              <a:rPr lang="en-US" sz="1400" b="1" i="0" dirty="0" smtClean="0"/>
              <a:t>, </a:t>
            </a:r>
            <a:endParaRPr lang="ru-RU" sz="1400" b="1" i="0" dirty="0" smtClean="0"/>
          </a:p>
          <a:p>
            <a:r>
              <a:rPr lang="en-US" sz="1400" b="1" i="0" dirty="0" err="1" smtClean="0"/>
              <a:t>OpenCL</a:t>
            </a:r>
            <a:r>
              <a:rPr lang="en-US" sz="1400" b="1" i="0" dirty="0" smtClean="0"/>
              <a:t>, </a:t>
            </a:r>
          </a:p>
          <a:p>
            <a:r>
              <a:rPr lang="en-US" sz="1400" b="1" i="0" dirty="0" err="1" smtClean="0"/>
              <a:t>Cilk</a:t>
            </a:r>
            <a:r>
              <a:rPr lang="ru-RU" sz="1400" b="1" i="0" dirty="0" smtClean="0"/>
              <a:t> </a:t>
            </a:r>
            <a:r>
              <a:rPr lang="en-US" sz="1400" b="1" i="0" dirty="0" smtClean="0"/>
              <a:t>Plus, …</a:t>
            </a:r>
            <a:endParaRPr lang="ru-RU" sz="1400" b="1" i="0" baseline="-25000" dirty="0">
              <a:effectLst/>
            </a:endParaRPr>
          </a:p>
        </p:txBody>
      </p:sp>
      <p:sp>
        <p:nvSpPr>
          <p:cNvPr id="128" name="Rectangle 5"/>
          <p:cNvSpPr>
            <a:spLocks noChangeArrowheads="1"/>
          </p:cNvSpPr>
          <p:nvPr/>
        </p:nvSpPr>
        <p:spPr bwMode="auto">
          <a:xfrm>
            <a:off x="1259632" y="2564904"/>
            <a:ext cx="25922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/>
              <a:t>CUDA, </a:t>
            </a:r>
          </a:p>
          <a:p>
            <a:r>
              <a:rPr lang="en-US" sz="1400" b="1" i="0" dirty="0" err="1" smtClean="0"/>
              <a:t>OpenCL</a:t>
            </a:r>
            <a:r>
              <a:rPr lang="en-US" sz="1400" b="1" i="0" dirty="0" smtClean="0"/>
              <a:t>, </a:t>
            </a:r>
            <a:endParaRPr lang="ru-RU" sz="1400" b="1" i="0" dirty="0" smtClean="0"/>
          </a:p>
          <a:p>
            <a:r>
              <a:rPr lang="en-US" sz="1400" b="1" i="0" dirty="0" err="1" smtClean="0"/>
              <a:t>OpenACC</a:t>
            </a:r>
            <a:r>
              <a:rPr lang="en-US" sz="1400" b="1" i="0" dirty="0" smtClean="0"/>
              <a:t>, </a:t>
            </a:r>
          </a:p>
          <a:p>
            <a:r>
              <a:rPr lang="en-US" sz="1400" b="1" i="0" dirty="0" smtClean="0"/>
              <a:t>OpenMP 4.0, …</a:t>
            </a:r>
            <a:endParaRPr lang="ru-RU" sz="1400" b="1" i="0" baseline="-25000" dirty="0">
              <a:effectLst/>
            </a:endParaRPr>
          </a:p>
        </p:txBody>
      </p:sp>
      <p:sp>
        <p:nvSpPr>
          <p:cNvPr id="129" name="Rectangle 5"/>
          <p:cNvSpPr>
            <a:spLocks noChangeArrowheads="1"/>
          </p:cNvSpPr>
          <p:nvPr/>
        </p:nvSpPr>
        <p:spPr bwMode="auto">
          <a:xfrm>
            <a:off x="4355976" y="2996952"/>
            <a:ext cx="33843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b="1" i="0" dirty="0" smtClean="0"/>
              <a:t>OpenMP 4.0, </a:t>
            </a:r>
            <a:endParaRPr lang="ru-RU" sz="1200" b="1" i="0" dirty="0" smtClean="0"/>
          </a:p>
          <a:p>
            <a:r>
              <a:rPr lang="en-US" sz="1200" b="1" i="0" dirty="0" err="1" smtClean="0"/>
              <a:t>Cilk</a:t>
            </a:r>
            <a:r>
              <a:rPr lang="en-US" sz="1200" b="1" i="0" dirty="0" smtClean="0"/>
              <a:t> Plus</a:t>
            </a:r>
            <a:r>
              <a:rPr lang="ru-RU" sz="1200" b="1" i="0" dirty="0" smtClean="0"/>
              <a:t>,</a:t>
            </a:r>
            <a:r>
              <a:rPr lang="en-US" sz="1200" b="1" i="0" dirty="0" smtClean="0"/>
              <a:t> </a:t>
            </a:r>
            <a:r>
              <a:rPr lang="en-US" sz="1200" b="1" i="0" dirty="0" err="1" smtClean="0"/>
              <a:t>OpenCL</a:t>
            </a:r>
            <a:r>
              <a:rPr lang="en-US" sz="1200" b="1" i="0" dirty="0" smtClean="0"/>
              <a:t>,</a:t>
            </a:r>
            <a:r>
              <a:rPr lang="ru-RU" sz="1200" b="1" i="0" dirty="0" smtClean="0"/>
              <a:t> </a:t>
            </a:r>
            <a:endParaRPr lang="en-US" sz="1200" b="1" i="0" dirty="0" smtClean="0"/>
          </a:p>
          <a:p>
            <a:r>
              <a:rPr lang="ru-RU" sz="1200" b="1" i="0" dirty="0" smtClean="0"/>
              <a:t>директивы компилятора, …</a:t>
            </a:r>
            <a:endParaRPr lang="ru-RU" sz="1200" b="1" i="0" baseline="-25000" dirty="0">
              <a:effectLst/>
            </a:endParaRPr>
          </a:p>
        </p:txBody>
      </p:sp>
      <p:sp>
        <p:nvSpPr>
          <p:cNvPr id="132" name="AutoShape 219"/>
          <p:cNvSpPr>
            <a:spLocks noChangeArrowheads="1"/>
          </p:cNvSpPr>
          <p:nvPr/>
        </p:nvSpPr>
        <p:spPr bwMode="auto">
          <a:xfrm>
            <a:off x="2699792" y="1196752"/>
            <a:ext cx="367240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Гибридный вычислительный модуль</a:t>
            </a:r>
          </a:p>
        </p:txBody>
      </p:sp>
      <p:sp>
        <p:nvSpPr>
          <p:cNvPr id="133" name="AutoShape 219"/>
          <p:cNvSpPr>
            <a:spLocks noChangeArrowheads="1"/>
          </p:cNvSpPr>
          <p:nvPr/>
        </p:nvSpPr>
        <p:spPr bwMode="auto">
          <a:xfrm>
            <a:off x="5508104" y="1772816"/>
            <a:ext cx="280831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Многоядерный процессор</a:t>
            </a:r>
          </a:p>
        </p:txBody>
      </p:sp>
      <p:sp>
        <p:nvSpPr>
          <p:cNvPr id="134" name="AutoShape 219"/>
          <p:cNvSpPr>
            <a:spLocks noChangeArrowheads="1"/>
          </p:cNvSpPr>
          <p:nvPr/>
        </p:nvSpPr>
        <p:spPr bwMode="auto">
          <a:xfrm>
            <a:off x="5810994" y="2204864"/>
            <a:ext cx="250542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NUMA - </a:t>
            </a:r>
            <a:r>
              <a:rPr lang="ru-RU" sz="1400" i="0" dirty="0" smtClean="0"/>
              <a:t>узел</a:t>
            </a:r>
          </a:p>
        </p:txBody>
      </p:sp>
      <p:sp>
        <p:nvSpPr>
          <p:cNvPr id="135" name="AutoShape 219"/>
          <p:cNvSpPr>
            <a:spLocks noChangeArrowheads="1"/>
          </p:cNvSpPr>
          <p:nvPr/>
        </p:nvSpPr>
        <p:spPr bwMode="auto">
          <a:xfrm>
            <a:off x="6027018" y="2636912"/>
            <a:ext cx="228939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Многопоточное ядро</a:t>
            </a:r>
          </a:p>
        </p:txBody>
      </p:sp>
      <p:sp>
        <p:nvSpPr>
          <p:cNvPr id="136" name="AutoShape 219"/>
          <p:cNvSpPr>
            <a:spLocks noChangeArrowheads="1"/>
          </p:cNvSpPr>
          <p:nvPr/>
        </p:nvSpPr>
        <p:spPr bwMode="auto">
          <a:xfrm>
            <a:off x="6228184" y="3068960"/>
            <a:ext cx="208823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SIMD</a:t>
            </a:r>
            <a:r>
              <a:rPr lang="ru-RU" sz="1400" i="0" dirty="0" smtClean="0"/>
              <a:t>-расширение ядра</a:t>
            </a:r>
          </a:p>
        </p:txBody>
      </p:sp>
      <p:sp>
        <p:nvSpPr>
          <p:cNvPr id="137" name="AutoShape 219"/>
          <p:cNvSpPr>
            <a:spLocks noChangeArrowheads="1"/>
          </p:cNvSpPr>
          <p:nvPr/>
        </p:nvSpPr>
        <p:spPr bwMode="auto">
          <a:xfrm>
            <a:off x="1259632" y="1772816"/>
            <a:ext cx="273630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Ускоритель </a:t>
            </a:r>
            <a:r>
              <a:rPr lang="en-US" sz="1400" i="0" dirty="0" smtClean="0"/>
              <a:t>GPU</a:t>
            </a:r>
            <a:endParaRPr lang="ru-RU" sz="1400" i="0" dirty="0" smtClean="0"/>
          </a:p>
        </p:txBody>
      </p:sp>
      <p:sp>
        <p:nvSpPr>
          <p:cNvPr id="138" name="AutoShape 219"/>
          <p:cNvSpPr>
            <a:spLocks noChangeArrowheads="1"/>
          </p:cNvSpPr>
          <p:nvPr/>
        </p:nvSpPr>
        <p:spPr bwMode="auto">
          <a:xfrm>
            <a:off x="1259632" y="2204864"/>
            <a:ext cx="2520280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Потоковый мультипроцессор</a:t>
            </a:r>
          </a:p>
        </p:txBody>
      </p:sp>
      <p:sp>
        <p:nvSpPr>
          <p:cNvPr id="139" name="AutoShape 27"/>
          <p:cNvSpPr>
            <a:spLocks noChangeArrowheads="1"/>
          </p:cNvSpPr>
          <p:nvPr/>
        </p:nvSpPr>
        <p:spPr bwMode="auto">
          <a:xfrm>
            <a:off x="1187624" y="692696"/>
            <a:ext cx="7200800" cy="864096"/>
          </a:xfrm>
          <a:prstGeom prst="roundRect">
            <a:avLst>
              <a:gd name="adj" fmla="val 11522"/>
            </a:avLst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lIns="91436" tIns="45717" rIns="91436" bIns="45717" anchor="ctr"/>
          <a:lstStyle/>
          <a:p>
            <a:endParaRPr lang="ru-RU"/>
          </a:p>
        </p:txBody>
      </p:sp>
      <p:sp>
        <p:nvSpPr>
          <p:cNvPr id="140" name="AutoShape 27"/>
          <p:cNvSpPr>
            <a:spLocks noChangeArrowheads="1"/>
          </p:cNvSpPr>
          <p:nvPr/>
        </p:nvSpPr>
        <p:spPr bwMode="auto">
          <a:xfrm>
            <a:off x="4355976" y="1700808"/>
            <a:ext cx="4032448" cy="1944216"/>
          </a:xfrm>
          <a:prstGeom prst="roundRect">
            <a:avLst>
              <a:gd name="adj" fmla="val 4060"/>
            </a:avLst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lIns="91436" tIns="45717" rIns="91436" bIns="45717" anchor="ctr"/>
          <a:lstStyle/>
          <a:p>
            <a:endParaRPr lang="ru-RU"/>
          </a:p>
        </p:txBody>
      </p:sp>
      <p:sp>
        <p:nvSpPr>
          <p:cNvPr id="141" name="AutoShape 27"/>
          <p:cNvSpPr>
            <a:spLocks noChangeArrowheads="1"/>
          </p:cNvSpPr>
          <p:nvPr/>
        </p:nvSpPr>
        <p:spPr bwMode="auto">
          <a:xfrm>
            <a:off x="1187624" y="1700808"/>
            <a:ext cx="3024336" cy="1944216"/>
          </a:xfrm>
          <a:prstGeom prst="roundRect">
            <a:avLst>
              <a:gd name="adj" fmla="val 4060"/>
            </a:avLst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lIns="91436" tIns="45717" rIns="91436" bIns="45717" anchor="ctr"/>
          <a:lstStyle/>
          <a:p>
            <a:endParaRPr lang="ru-RU"/>
          </a:p>
        </p:txBody>
      </p:sp>
      <p:sp>
        <p:nvSpPr>
          <p:cNvPr id="142" name="Стрелка вниз 141"/>
          <p:cNvSpPr/>
          <p:nvPr/>
        </p:nvSpPr>
        <p:spPr bwMode="auto">
          <a:xfrm>
            <a:off x="3203848" y="1484784"/>
            <a:ext cx="216024" cy="288032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3" name="Стрелка вниз 142"/>
          <p:cNvSpPr/>
          <p:nvPr/>
        </p:nvSpPr>
        <p:spPr bwMode="auto">
          <a:xfrm>
            <a:off x="5652120" y="1484784"/>
            <a:ext cx="216024" cy="288032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4" name="Стрелка вниз 143"/>
          <p:cNvSpPr/>
          <p:nvPr/>
        </p:nvSpPr>
        <p:spPr bwMode="auto">
          <a:xfrm>
            <a:off x="2483768" y="2060848"/>
            <a:ext cx="216024" cy="14401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5" name="Стрелка вниз 144"/>
          <p:cNvSpPr/>
          <p:nvPr/>
        </p:nvSpPr>
        <p:spPr bwMode="auto">
          <a:xfrm>
            <a:off x="7020272" y="2060848"/>
            <a:ext cx="216024" cy="14401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6" name="Стрелка вниз 145"/>
          <p:cNvSpPr/>
          <p:nvPr/>
        </p:nvSpPr>
        <p:spPr bwMode="auto">
          <a:xfrm>
            <a:off x="7020272" y="2492896"/>
            <a:ext cx="216024" cy="14401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7" name="Стрелка вниз 146"/>
          <p:cNvSpPr/>
          <p:nvPr/>
        </p:nvSpPr>
        <p:spPr bwMode="auto">
          <a:xfrm>
            <a:off x="7020272" y="2924944"/>
            <a:ext cx="216024" cy="14401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8" name="Стрелка вниз 147"/>
          <p:cNvSpPr/>
          <p:nvPr/>
        </p:nvSpPr>
        <p:spPr bwMode="auto">
          <a:xfrm>
            <a:off x="4139952" y="1052736"/>
            <a:ext cx="216024" cy="144016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Состав расчетной области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36712"/>
            <a:ext cx="89644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Расчётная область на неструктурированной гибридной сетке определяется следующими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основными наборами элементов: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– набором сеточных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узлов</a:t>
            </a:r>
            <a:r>
              <a:rPr lang="ru-RU" sz="1400" b="1" i="0" dirty="0" smtClean="0">
                <a:solidFill>
                  <a:srgbClr val="006666"/>
                </a:solidFill>
              </a:rPr>
              <a:t>, заданным списком координат узлов сетки;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–набором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сеточных элементов </a:t>
            </a:r>
            <a:r>
              <a:rPr lang="ru-RU" sz="1400" b="1" i="0" dirty="0" smtClean="0">
                <a:solidFill>
                  <a:srgbClr val="006666"/>
                </a:solidFill>
              </a:rPr>
              <a:t>(тетраэдров, четырёхугольных пирамид, треугольных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призм, гексаэдров), каждый из которых задан списком номеров составляющих его узлов;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– набором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ячеек</a:t>
            </a:r>
            <a:r>
              <a:rPr lang="ru-RU" sz="1400" b="1" i="0" dirty="0" smtClean="0">
                <a:solidFill>
                  <a:srgbClr val="006666"/>
                </a:solidFill>
              </a:rPr>
              <a:t> (контрольных объёмов), который в случае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вершинно-центрированной</a:t>
            </a:r>
            <a:r>
              <a:rPr lang="ru-RU" sz="1400" b="1" i="0" dirty="0" smtClean="0">
                <a:solidFill>
                  <a:srgbClr val="006666"/>
                </a:solidFill>
              </a:rPr>
              <a:t> схемы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соответствует набору узлов, а в случае объёмно-центрированной схемы – набору сеточных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элементов.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– набором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граней</a:t>
            </a:r>
            <a:r>
              <a:rPr lang="ru-RU" sz="1400" b="1" i="0" dirty="0" smtClean="0">
                <a:solidFill>
                  <a:srgbClr val="006666"/>
                </a:solidFill>
              </a:rPr>
              <a:t> ячеек (контрольных объёмов), который в случае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вершинно-центрированной</a:t>
            </a:r>
            <a:r>
              <a:rPr lang="ru-RU" sz="1400" b="1" i="0" dirty="0" smtClean="0">
                <a:solidFill>
                  <a:srgbClr val="006666"/>
                </a:solidFill>
              </a:rPr>
              <a:t>  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схемы соответствует набору рёбер сетки, а в случае элементно-центрированной схемы – граням   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сеточных элементов.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– набором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внешних граней</a:t>
            </a:r>
            <a:r>
              <a:rPr lang="ru-RU" sz="1400" b="1" i="0" dirty="0" smtClean="0">
                <a:solidFill>
                  <a:srgbClr val="006666"/>
                </a:solidFill>
              </a:rPr>
              <a:t>, то есть граней сеточных элементов, инцидентных только одному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сеточному элементу.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251520" y="5085184"/>
            <a:ext cx="7634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Прямая топология</a:t>
            </a:r>
            <a:r>
              <a:rPr lang="ru-RU" sz="1400" b="1" i="0" dirty="0" smtClean="0">
                <a:solidFill>
                  <a:srgbClr val="990000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– описание связей элементов с ячейками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251520" y="5661248"/>
            <a:ext cx="7634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C00000"/>
                </a:solidFill>
              </a:rPr>
              <a:t>Обратная топология</a:t>
            </a:r>
            <a:r>
              <a:rPr lang="ru-RU" sz="1400" b="1" i="0" dirty="0" smtClean="0">
                <a:solidFill>
                  <a:srgbClr val="006666"/>
                </a:solidFill>
              </a:rPr>
              <a:t> – описание связей ячеек с элементами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формат </a:t>
            </a:r>
            <a:r>
              <a:rPr lang="en-US" sz="1400" b="1" i="0" dirty="0" smtClean="0">
                <a:solidFill>
                  <a:srgbClr val="006666"/>
                </a:solidFill>
              </a:rPr>
              <a:t>CSR, </a:t>
            </a:r>
            <a:r>
              <a:rPr lang="ru-RU" sz="1400" b="1" i="0" dirty="0" smtClean="0">
                <a:solidFill>
                  <a:srgbClr val="006666"/>
                </a:solidFill>
              </a:rPr>
              <a:t>массивы </a:t>
            </a:r>
            <a:r>
              <a:rPr lang="en-US" sz="1400" b="1" i="0" dirty="0" smtClean="0">
                <a:solidFill>
                  <a:srgbClr val="006666"/>
                </a:solidFill>
              </a:rPr>
              <a:t>IA</a:t>
            </a:r>
            <a:r>
              <a:rPr lang="ru-RU" sz="1400" b="1" i="0" dirty="0" smtClean="0">
                <a:solidFill>
                  <a:srgbClr val="006666"/>
                </a:solidFill>
              </a:rPr>
              <a:t>,</a:t>
            </a:r>
            <a:r>
              <a:rPr lang="en-US" sz="1400" b="1" i="0" dirty="0" smtClean="0">
                <a:solidFill>
                  <a:srgbClr val="006666"/>
                </a:solidFill>
              </a:rPr>
              <a:t> JA, </a:t>
            </a:r>
            <a:r>
              <a:rPr lang="ru-RU" sz="1400" b="1" i="0" dirty="0" smtClean="0">
                <a:solidFill>
                  <a:srgbClr val="006666"/>
                </a:solidFill>
              </a:rPr>
              <a:t>или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xadj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adjncy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250825" y="764704"/>
            <a:ext cx="7634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Расчетная область разделена на подобласти по числу процессов.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50825" y="1196752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Для процесса ячейки его подобласти –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собственные,</a:t>
            </a:r>
            <a:r>
              <a:rPr lang="ru-RU" sz="1400" b="1" i="0" dirty="0" smtClean="0">
                <a:solidFill>
                  <a:srgbClr val="006666"/>
                </a:solidFill>
              </a:rPr>
              <a:t>  остальные ячейки –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чужие 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251520" y="3136612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Расширенная</a:t>
            </a:r>
            <a:r>
              <a:rPr lang="ru-RU" sz="1400" b="1" i="0" dirty="0" smtClean="0">
                <a:solidFill>
                  <a:srgbClr val="006666"/>
                </a:solidFill>
              </a:rPr>
              <a:t> подобласть = подобласть + гало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717032"/>
            <a:ext cx="5616624" cy="274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251023" y="1700808"/>
            <a:ext cx="64092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Собственные ячейки, связанные с чужими, –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интерфейсные 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251520" y="2636912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Чужие ячейки, связанные с собственными, –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гало  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251520" y="2185119"/>
            <a:ext cx="64092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Остальные собственные ячейки –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внутренние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Верхний уровень -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MPI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распараллеливание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86" name="Text Box 81"/>
          <p:cNvSpPr txBox="1">
            <a:spLocks noChangeArrowheads="1"/>
          </p:cNvSpPr>
          <p:nvPr/>
        </p:nvSpPr>
        <p:spPr bwMode="auto">
          <a:xfrm>
            <a:off x="323528" y="692696"/>
            <a:ext cx="7416824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Декомпозиция и схема обменов</a:t>
            </a:r>
            <a:r>
              <a:rPr lang="en-US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Вспомогательные структуры данных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3528" y="1104999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map[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Nc</a:t>
            </a:r>
            <a:r>
              <a:rPr lang="en-US" sz="1400" b="1" i="0" dirty="0" smtClean="0">
                <a:solidFill>
                  <a:srgbClr val="006666"/>
                </a:solidFill>
              </a:rPr>
              <a:t>] </a:t>
            </a:r>
            <a:r>
              <a:rPr lang="ru-RU" sz="1400" b="1" i="0" dirty="0" smtClean="0">
                <a:solidFill>
                  <a:srgbClr val="006666"/>
                </a:solidFill>
              </a:rPr>
              <a:t>–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массив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сопоставляющий ячейкам номера подобластей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23528" y="1628800"/>
            <a:ext cx="907300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comm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Nc</a:t>
            </a:r>
            <a:r>
              <a:rPr lang="en-US" sz="1400" b="1" i="0" dirty="0" smtClean="0">
                <a:solidFill>
                  <a:srgbClr val="006666"/>
                </a:solidFill>
              </a:rPr>
              <a:t>][Nbmax+1] 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 для каждой ячейки хранит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 число подобластей, которым она нужна (определяется конкретным шаблоном схемы)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 номер подобласти-владельца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 список других подобластей, которым она нужна (если есть)</a:t>
            </a:r>
            <a:endParaRPr lang="ru-RU" sz="1400" i="0" dirty="0">
              <a:solidFill>
                <a:srgbClr val="006666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3419872" y="1484784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403648" y="2852936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- </a:t>
            </a:r>
            <a:r>
              <a:rPr lang="ru-RU" sz="1400" b="1" i="0" dirty="0" smtClean="0">
                <a:solidFill>
                  <a:srgbClr val="006666"/>
                </a:solidFill>
              </a:rPr>
              <a:t>заполняем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comm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напрямую из </a:t>
            </a:r>
            <a:r>
              <a:rPr lang="en-US" sz="1400" b="1" i="0" dirty="0" smtClean="0">
                <a:solidFill>
                  <a:srgbClr val="006666"/>
                </a:solidFill>
              </a:rPr>
              <a:t>map, </a:t>
            </a:r>
            <a:r>
              <a:rPr lang="ru-RU" sz="1400" b="1" i="0" dirty="0" smtClean="0">
                <a:solidFill>
                  <a:srgbClr val="006666"/>
                </a:solidFill>
              </a:rPr>
              <a:t>ставим всем число 1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 номер владельца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403648" y="3140968"/>
            <a:ext cx="8353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- </a:t>
            </a:r>
            <a:r>
              <a:rPr lang="ru-RU" sz="1400" b="1" i="0" dirty="0" smtClean="0">
                <a:solidFill>
                  <a:srgbClr val="006666"/>
                </a:solidFill>
              </a:rPr>
              <a:t>крутим цикл по количеству уровней соседства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979712" y="3717032"/>
            <a:ext cx="6840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- </a:t>
            </a:r>
            <a:r>
              <a:rPr lang="ru-RU" sz="1400" b="1" i="0" dirty="0" smtClean="0">
                <a:solidFill>
                  <a:srgbClr val="006666"/>
                </a:solidFill>
              </a:rPr>
              <a:t>делаем проход по всем соседям, и добавляем им свой список номеров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1691681" y="3429000"/>
            <a:ext cx="74523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- </a:t>
            </a:r>
            <a:r>
              <a:rPr lang="ru-RU" sz="1400" b="1" i="0" dirty="0" smtClean="0">
                <a:solidFill>
                  <a:srgbClr val="006666"/>
                </a:solidFill>
              </a:rPr>
              <a:t>крутим цикл по всем ячейкам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 bwMode="auto">
          <a:xfrm>
            <a:off x="3347864" y="4149080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395536" y="4509120"/>
            <a:ext cx="84249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SendN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NNb</a:t>
            </a:r>
            <a:r>
              <a:rPr lang="en-US" sz="1400" b="1" i="0" dirty="0" smtClean="0">
                <a:solidFill>
                  <a:srgbClr val="006666"/>
                </a:solidFill>
              </a:rPr>
              <a:t>] </a:t>
            </a:r>
            <a:r>
              <a:rPr lang="ru-RU" sz="1400" b="1" i="0" dirty="0" smtClean="0">
                <a:solidFill>
                  <a:srgbClr val="006666"/>
                </a:solidFill>
              </a:rPr>
              <a:t>и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RecvN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NNb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количество ячеек для отправки и получения для каждого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соседнего процесса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60040" y="551723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SendNodes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NNb</a:t>
            </a:r>
            <a:r>
              <a:rPr lang="en-US" sz="1400" b="1" i="0" dirty="0" smtClean="0">
                <a:solidFill>
                  <a:srgbClr val="006666"/>
                </a:solidFill>
              </a:rPr>
              <a:t>][] </a:t>
            </a:r>
            <a:r>
              <a:rPr lang="ru-RU" sz="1400" b="1" i="0" dirty="0" smtClean="0">
                <a:solidFill>
                  <a:srgbClr val="006666"/>
                </a:solidFill>
              </a:rPr>
              <a:t>и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RecvNodes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NNb</a:t>
            </a:r>
            <a:r>
              <a:rPr lang="en-US" sz="1400" b="1" i="0" dirty="0" smtClean="0">
                <a:solidFill>
                  <a:srgbClr val="006666"/>
                </a:solidFill>
              </a:rPr>
              <a:t>][]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списки ячеек для отправки и получения, размер которых следует из предыдущих массивов</a:t>
            </a:r>
            <a:endParaRPr lang="ru-RU" sz="1400" b="1" i="0" u="sng" dirty="0">
              <a:solidFill>
                <a:srgbClr val="006666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3347864" y="5085184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250825" y="1455167"/>
            <a:ext cx="8893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800000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процесс i берет себе узел сетки, если i = I/((P-1)/p+1), где I – номер владельца узла</a:t>
            </a:r>
            <a:r>
              <a:rPr lang="en-US" sz="1200" b="1" i="0" dirty="0" smtClean="0">
                <a:solidFill>
                  <a:srgbClr val="006666"/>
                </a:solidFill>
              </a:rPr>
              <a:t>,</a:t>
            </a:r>
            <a:r>
              <a:rPr lang="ru-RU" sz="1200" b="1" i="0" dirty="0" smtClean="0">
                <a:solidFill>
                  <a:srgbClr val="006666"/>
                </a:solidFill>
              </a:rPr>
              <a:t> </a:t>
            </a:r>
          </a:p>
          <a:p>
            <a:r>
              <a:rPr lang="ru-RU" sz="1200" b="1" i="0" dirty="0" smtClean="0">
                <a:solidFill>
                  <a:srgbClr val="006666"/>
                </a:solidFill>
              </a:rPr>
              <a:t>   в каждом узле заводится список номеров процессов, </a:t>
            </a:r>
          </a:p>
          <a:p>
            <a:r>
              <a:rPr lang="ru-RU" sz="1200" b="1" i="0" dirty="0" smtClean="0">
                <a:solidFill>
                  <a:srgbClr val="006666"/>
                </a:solidFill>
              </a:rPr>
              <a:t>   первым в список записывается  номер владельца, остальные позиции изначально пусты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51023" y="3111351"/>
            <a:ext cx="835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800000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по полученной маркировке узлов формирование для каждой из P подобластей списков </a:t>
            </a:r>
          </a:p>
          <a:p>
            <a:r>
              <a:rPr lang="ru-RU" sz="1200" b="1" i="0" dirty="0" smtClean="0">
                <a:solidFill>
                  <a:srgbClr val="006666"/>
                </a:solidFill>
              </a:rPr>
              <a:t>   номеров узлов на получение и отправку каждому соседнему процессу</a:t>
            </a:r>
            <a:endParaRPr lang="ru-RU" sz="1200" b="1" i="0" u="sng" dirty="0">
              <a:solidFill>
                <a:srgbClr val="006666"/>
              </a:solidFill>
            </a:endParaRPr>
          </a:p>
        </p:txBody>
      </p:sp>
      <p:sp>
        <p:nvSpPr>
          <p:cNvPr id="915475" name="Text Box 81"/>
          <p:cNvSpPr txBox="1">
            <a:spLocks noChangeArrowheads="1"/>
          </p:cNvSpPr>
          <p:nvPr/>
        </p:nvSpPr>
        <p:spPr bwMode="auto">
          <a:xfrm>
            <a:off x="250824" y="642174"/>
            <a:ext cx="8785671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Построение обмена данными для сложных пространственных шаблонов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1520" y="2060848"/>
            <a:ext cx="76342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200" b="1" dirty="0">
                <a:solidFill>
                  <a:srgbClr val="800000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каждому узлу в список добавляются все номера из списков соседних узлов   </a:t>
            </a:r>
          </a:p>
          <a:p>
            <a:r>
              <a:rPr lang="ru-RU" sz="1200" b="1" i="0" dirty="0" smtClean="0">
                <a:solidFill>
                  <a:srgbClr val="006666"/>
                </a:solidFill>
              </a:rPr>
              <a:t>   (естественно, если номеров еще нет в списке)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251520" y="2492896"/>
            <a:ext cx="83529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rgbClr val="800000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выполняется обмен данными для обновления списков номеров в узлах </a:t>
            </a:r>
          </a:p>
          <a:p>
            <a:pPr lvl="0"/>
            <a:r>
              <a:rPr lang="ru-RU" sz="1200" b="1" i="0" dirty="0" smtClean="0">
                <a:solidFill>
                  <a:srgbClr val="006666"/>
                </a:solidFill>
              </a:rPr>
              <a:t>  (схема обменов по гало 1-го уровня для p подобластей следует напрямую из топологии сетки).   </a:t>
            </a:r>
          </a:p>
          <a:p>
            <a:pPr lvl="0"/>
            <a:r>
              <a:rPr lang="ru-RU" sz="1200" b="1" i="0" dirty="0" smtClean="0">
                <a:solidFill>
                  <a:srgbClr val="006666"/>
                </a:solidFill>
              </a:rPr>
              <a:t>  для добавления следующего уровня – переход на пункт 2</a:t>
            </a:r>
          </a:p>
          <a:p>
            <a:pPr lvl="0"/>
            <a:endParaRPr lang="ru-RU" sz="1200" b="1" i="0" dirty="0" smtClean="0">
              <a:solidFill>
                <a:srgbClr val="0066CC"/>
              </a:solidFill>
            </a:endParaRPr>
          </a:p>
        </p:txBody>
      </p:sp>
      <p:pic>
        <p:nvPicPr>
          <p:cNvPr id="23" name="Picture 4" descr="mesh1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616" y="3717032"/>
            <a:ext cx="3288756" cy="25405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</p:pic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7376120" y="4849415"/>
            <a:ext cx="10843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i="0" dirty="0" smtClean="0">
                <a:solidFill>
                  <a:srgbClr val="008080"/>
                </a:solidFill>
              </a:rPr>
              <a:t>Уровень 1</a:t>
            </a:r>
            <a:endParaRPr lang="ru-RU" sz="1400" b="1" i="0" dirty="0">
              <a:solidFill>
                <a:srgbClr val="008080"/>
              </a:solidFill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7740352" y="4561383"/>
            <a:ext cx="14401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8080"/>
                </a:solidFill>
              </a:rPr>
              <a:t>Уровень </a:t>
            </a:r>
            <a:r>
              <a:rPr lang="en-US" sz="1400" b="1" i="0" dirty="0" smtClean="0">
                <a:solidFill>
                  <a:srgbClr val="008080"/>
                </a:solidFill>
              </a:rPr>
              <a:t>2</a:t>
            </a:r>
            <a:endParaRPr lang="ru-RU" sz="1400" b="1" i="0" dirty="0">
              <a:solidFill>
                <a:srgbClr val="008080"/>
              </a:solidFill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7848872" y="4228688"/>
            <a:ext cx="10843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i="0" dirty="0" smtClean="0">
                <a:solidFill>
                  <a:srgbClr val="008080"/>
                </a:solidFill>
              </a:rPr>
              <a:t>Уровень </a:t>
            </a:r>
            <a:r>
              <a:rPr lang="en-US" sz="1400" b="1" i="0" dirty="0" smtClean="0">
                <a:solidFill>
                  <a:srgbClr val="008080"/>
                </a:solidFill>
              </a:rPr>
              <a:t>3</a:t>
            </a:r>
            <a:endParaRPr lang="ru-RU" sz="1400" b="1" i="0" dirty="0">
              <a:solidFill>
                <a:srgbClr val="008080"/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5616624" y="6021288"/>
            <a:ext cx="1656184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ctr"/>
            <a:r>
              <a:rPr lang="ru-RU" sz="1200" i="0" dirty="0" smtClean="0">
                <a:effectLst/>
              </a:rPr>
              <a:t>Уровни соседства</a:t>
            </a:r>
            <a:endParaRPr lang="ru-RU" sz="1200" i="0" dirty="0">
              <a:effectLst/>
            </a:endParaRPr>
          </a:p>
        </p:txBody>
      </p:sp>
      <p:pic>
        <p:nvPicPr>
          <p:cNvPr id="28" name="Рисунок 14" descr="stencil_ex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343" y="4005064"/>
            <a:ext cx="1800200" cy="15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62" name="Picture 2" descr="D:\_IMMWORK\PUBLICATIONS\Papers\11_Noisette_VMP\source\figs\stencil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861048"/>
            <a:ext cx="2886505" cy="2016224"/>
          </a:xfrm>
          <a:prstGeom prst="rect">
            <a:avLst/>
          </a:prstGeom>
          <a:noFill/>
        </p:spPr>
      </p:pic>
      <p:sp>
        <p:nvSpPr>
          <p:cNvPr id="29" name="Rectangle 25"/>
          <p:cNvSpPr>
            <a:spLocks noChangeArrowheads="1"/>
          </p:cNvSpPr>
          <p:nvPr/>
        </p:nvSpPr>
        <p:spPr bwMode="auto">
          <a:xfrm>
            <a:off x="677383" y="5877272"/>
            <a:ext cx="3744416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tIns="0" bIns="0">
            <a:spAutoFit/>
          </a:bodyPr>
          <a:lstStyle/>
          <a:p>
            <a:pPr algn="ctr"/>
            <a:r>
              <a:rPr lang="ru-RU" sz="1200" i="0" dirty="0" smtClean="0"/>
              <a:t>Пространственные шаблоны</a:t>
            </a:r>
            <a:endParaRPr lang="ru-RU" sz="1200" i="0" dirty="0">
              <a:effectLst/>
            </a:endParaRPr>
          </a:p>
        </p:txBody>
      </p:sp>
      <p:sp>
        <p:nvSpPr>
          <p:cNvPr id="17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Коммуникационная схема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36512" y="6392361"/>
            <a:ext cx="5904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/>
              <a:t>Свидетельство о государственной регистрации программ</a:t>
            </a:r>
            <a:r>
              <a:rPr lang="en-US" sz="1200" i="0" dirty="0" smtClean="0"/>
              <a:t> </a:t>
            </a:r>
            <a:r>
              <a:rPr lang="ru-RU" sz="1200" i="0" dirty="0" smtClean="0"/>
              <a:t>№20133619363</a:t>
            </a:r>
            <a:endParaRPr lang="ru-RU" sz="1200" i="0" dirty="0"/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251520" y="1052736"/>
            <a:ext cx="8208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 smtClean="0">
                <a:solidFill>
                  <a:srgbClr val="006666"/>
                </a:solidFill>
              </a:rPr>
              <a:t>Параллельный алгоритм и программная реализация для сеток из миллиардов элементов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76" name="Picture 24" descr="6e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73016"/>
            <a:ext cx="4896544" cy="1854569"/>
          </a:xfrm>
          <a:prstGeom prst="rect">
            <a:avLst/>
          </a:prstGeom>
          <a:noFill/>
        </p:spPr>
      </p:pic>
      <p:sp>
        <p:nvSpPr>
          <p:cNvPr id="893982" name="Rectangle 30"/>
          <p:cNvSpPr>
            <a:spLocks noChangeArrowheads="1"/>
          </p:cNvSpPr>
          <p:nvPr/>
        </p:nvSpPr>
        <p:spPr bwMode="auto">
          <a:xfrm>
            <a:off x="395288" y="1386582"/>
            <a:ext cx="7634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6666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Глобальная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>
                <a:solidFill>
                  <a:srgbClr val="006666"/>
                </a:solidFill>
              </a:rPr>
              <a:t>N</a:t>
            </a:r>
            <a:r>
              <a:rPr lang="en-US" sz="1400" b="1" i="0" baseline="-25000" dirty="0">
                <a:solidFill>
                  <a:srgbClr val="006666"/>
                </a:solidFill>
              </a:rPr>
              <a:t>G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ячеек расчетной области</a:t>
            </a:r>
            <a:endParaRPr lang="ru-RU" sz="1400" b="1" i="0" baseline="-25000" dirty="0">
              <a:solidFill>
                <a:srgbClr val="006666"/>
              </a:solidFill>
            </a:endParaRPr>
          </a:p>
        </p:txBody>
      </p:sp>
      <p:sp>
        <p:nvSpPr>
          <p:cNvPr id="893983" name="Rectangle 31"/>
          <p:cNvSpPr>
            <a:spLocks noChangeArrowheads="1"/>
          </p:cNvSpPr>
          <p:nvPr/>
        </p:nvSpPr>
        <p:spPr bwMode="auto">
          <a:xfrm>
            <a:off x="395288" y="1792982"/>
            <a:ext cx="76342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6666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Локальная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>
                <a:solidFill>
                  <a:srgbClr val="006666"/>
                </a:solidFill>
              </a:rPr>
              <a:t>N</a:t>
            </a:r>
            <a:r>
              <a:rPr lang="en-US" sz="1400" b="1" i="0" baseline="-25000" dirty="0">
                <a:solidFill>
                  <a:srgbClr val="006666"/>
                </a:solidFill>
              </a:rPr>
              <a:t>L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smtClean="0">
                <a:solidFill>
                  <a:srgbClr val="006666"/>
                </a:solidFill>
              </a:rPr>
              <a:t>ячеек </a:t>
            </a:r>
            <a:r>
              <a:rPr lang="ru-RU" sz="1400" b="1" i="0" smtClean="0">
                <a:solidFill>
                  <a:srgbClr val="006666"/>
                </a:solidFill>
              </a:rPr>
              <a:t>подобласти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893984" name="Rectangle 32"/>
          <p:cNvSpPr>
            <a:spLocks noChangeArrowheads="1"/>
          </p:cNvSpPr>
          <p:nvPr/>
        </p:nvSpPr>
        <p:spPr bwMode="auto">
          <a:xfrm>
            <a:off x="395288" y="2178571"/>
            <a:ext cx="7634287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6666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u="sng" dirty="0" smtClean="0">
                <a:solidFill>
                  <a:srgbClr val="006666"/>
                </a:solidFill>
              </a:rPr>
              <a:t>Расширенная локальная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>
                <a:solidFill>
                  <a:srgbClr val="006666"/>
                </a:solidFill>
              </a:rPr>
              <a:t>N</a:t>
            </a:r>
            <a:r>
              <a:rPr lang="en-US" sz="1400" b="1" i="0" baseline="-25000" dirty="0">
                <a:solidFill>
                  <a:srgbClr val="006666"/>
                </a:solidFill>
              </a:rPr>
              <a:t>E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ячеек подобласть + гало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893987" name="Text Box 81"/>
          <p:cNvSpPr txBox="1">
            <a:spLocks noChangeArrowheads="1"/>
          </p:cNvSpPr>
          <p:nvPr/>
        </p:nvSpPr>
        <p:spPr bwMode="auto">
          <a:xfrm>
            <a:off x="323528" y="2942583"/>
            <a:ext cx="2808288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Индексные массивы</a:t>
            </a:r>
            <a:r>
              <a:rPr lang="en-US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Вспомогательные структуры данных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81"/>
          <p:cNvSpPr txBox="1">
            <a:spLocks noChangeArrowheads="1"/>
          </p:cNvSpPr>
          <p:nvPr/>
        </p:nvSpPr>
        <p:spPr bwMode="auto">
          <a:xfrm>
            <a:off x="323528" y="980728"/>
            <a:ext cx="2808288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типа нумерации</a:t>
            </a:r>
            <a:r>
              <a:rPr lang="en-US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30" name="Rectangle 30"/>
          <p:cNvSpPr>
            <a:spLocks noChangeArrowheads="1"/>
          </p:cNvSpPr>
          <p:nvPr/>
        </p:nvSpPr>
        <p:spPr bwMode="auto">
          <a:xfrm>
            <a:off x="5076056" y="1052736"/>
            <a:ext cx="41044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Независимые вычислительные и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коммуникационные операции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могут выполняться одновременно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896031" name="Rectangle 31"/>
          <p:cNvSpPr>
            <a:spLocks noChangeArrowheads="1"/>
          </p:cNvSpPr>
          <p:nvPr/>
        </p:nvSpPr>
        <p:spPr bwMode="auto">
          <a:xfrm>
            <a:off x="5076056" y="1841629"/>
            <a:ext cx="396044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Операции по наборам элементов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300" b="1" i="0" dirty="0" smtClean="0">
                <a:solidFill>
                  <a:srgbClr val="006666"/>
                </a:solidFill>
              </a:rPr>
              <a:t>подобласти разделяется на 2 этапа</a:t>
            </a:r>
            <a:r>
              <a:rPr lang="en-US" sz="1300" b="1" i="0" dirty="0" smtClean="0">
                <a:solidFill>
                  <a:srgbClr val="006666"/>
                </a:solidFill>
              </a:rPr>
              <a:t>:</a:t>
            </a:r>
            <a:r>
              <a:rPr lang="ru-RU" sz="1300" b="1" i="0" dirty="0" smtClean="0">
                <a:solidFill>
                  <a:srgbClr val="006666"/>
                </a:solidFill>
              </a:rPr>
              <a:t> </a:t>
            </a: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   по внутренним и интерфейсным элементам</a:t>
            </a:r>
            <a:endParaRPr lang="ru-RU" sz="1300" b="1" i="0" dirty="0">
              <a:solidFill>
                <a:srgbClr val="006666"/>
              </a:solidFill>
            </a:endParaRPr>
          </a:p>
        </p:txBody>
      </p:sp>
      <p:sp>
        <p:nvSpPr>
          <p:cNvPr id="896033" name="Rectangle 33"/>
          <p:cNvSpPr>
            <a:spLocks noChangeArrowheads="1"/>
          </p:cNvSpPr>
          <p:nvPr/>
        </p:nvSpPr>
        <p:spPr bwMode="auto">
          <a:xfrm>
            <a:off x="107504" y="1052736"/>
            <a:ext cx="7634287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Для гало –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неблокирующий</a:t>
            </a:r>
            <a:r>
              <a:rPr lang="ru-RU" sz="1400" b="1" i="0" dirty="0" smtClean="0">
                <a:solidFill>
                  <a:srgbClr val="006666"/>
                </a:solidFill>
              </a:rPr>
              <a:t> обмен точка-точка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endParaRPr lang="en-US" sz="1300" b="1" i="0" dirty="0">
              <a:solidFill>
                <a:srgbClr val="006666"/>
              </a:solidFill>
            </a:endParaRPr>
          </a:p>
          <a:p>
            <a:r>
              <a:rPr lang="en-US" sz="1300" b="1" i="0" dirty="0">
                <a:solidFill>
                  <a:srgbClr val="006666"/>
                </a:solidFill>
              </a:rPr>
              <a:t>   - </a:t>
            </a:r>
            <a:r>
              <a:rPr lang="ru-RU" sz="1300" b="1" i="0" dirty="0" smtClean="0">
                <a:solidFill>
                  <a:srgbClr val="006666"/>
                </a:solidFill>
              </a:rPr>
              <a:t>запрос на отправку всем соседям</a:t>
            </a:r>
            <a:r>
              <a:rPr lang="en-US" sz="1300" b="1" i="0" dirty="0" smtClean="0">
                <a:solidFill>
                  <a:srgbClr val="006666"/>
                </a:solidFill>
              </a:rPr>
              <a:t>  </a:t>
            </a:r>
            <a:endParaRPr lang="ru-RU" sz="1300" b="1" i="0" dirty="0" smtClean="0">
              <a:solidFill>
                <a:srgbClr val="006666"/>
              </a:solidFill>
            </a:endParaRP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  </a:t>
            </a:r>
            <a:r>
              <a:rPr lang="en-US" sz="1300" b="1" i="0" dirty="0" smtClean="0">
                <a:solidFill>
                  <a:srgbClr val="006666"/>
                </a:solidFill>
              </a:rPr>
              <a:t> </a:t>
            </a:r>
            <a:r>
              <a:rPr lang="en-US" sz="1300" b="1" i="0" dirty="0">
                <a:solidFill>
                  <a:srgbClr val="006666"/>
                </a:solidFill>
              </a:rPr>
              <a:t>- </a:t>
            </a:r>
            <a:r>
              <a:rPr lang="ru-RU" sz="1300" b="1" i="0" dirty="0" smtClean="0">
                <a:solidFill>
                  <a:srgbClr val="006666"/>
                </a:solidFill>
              </a:rPr>
              <a:t>запрос на получение от всех соседей</a:t>
            </a:r>
            <a:r>
              <a:rPr lang="en-US" sz="1300" b="1" i="0" dirty="0" smtClean="0">
                <a:solidFill>
                  <a:srgbClr val="006666"/>
                </a:solidFill>
              </a:rPr>
              <a:t> </a:t>
            </a:r>
            <a:endParaRPr lang="en-US" sz="1300" b="1" i="0" dirty="0">
              <a:solidFill>
                <a:srgbClr val="006666"/>
              </a:solidFill>
            </a:endParaRPr>
          </a:p>
          <a:p>
            <a:r>
              <a:rPr lang="en-US" sz="1300" b="1" i="0" dirty="0">
                <a:solidFill>
                  <a:srgbClr val="006666"/>
                </a:solidFill>
              </a:rPr>
              <a:t>   - </a:t>
            </a:r>
            <a:r>
              <a:rPr lang="ru-RU" sz="1300" b="1" i="0" dirty="0" smtClean="0">
                <a:solidFill>
                  <a:srgbClr val="006666"/>
                </a:solidFill>
              </a:rPr>
              <a:t>ожидание завершения обменов</a:t>
            </a:r>
            <a:endParaRPr lang="ru-RU" sz="1300" b="1" i="0" dirty="0">
              <a:solidFill>
                <a:srgbClr val="006666"/>
              </a:solidFill>
            </a:endParaRPr>
          </a:p>
        </p:txBody>
      </p:sp>
      <p:sp>
        <p:nvSpPr>
          <p:cNvPr id="896034" name="Text Box 81"/>
          <p:cNvSpPr txBox="1">
            <a:spLocks noChangeArrowheads="1"/>
          </p:cNvSpPr>
          <p:nvPr/>
        </p:nvSpPr>
        <p:spPr bwMode="auto">
          <a:xfrm>
            <a:off x="5076056" y="620688"/>
            <a:ext cx="2808288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Режим </a:t>
            </a:r>
            <a:r>
              <a:rPr lang="en-US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overlap: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6035" name="Text Box 81"/>
          <p:cNvSpPr txBox="1">
            <a:spLocks noChangeArrowheads="1"/>
          </p:cNvSpPr>
          <p:nvPr/>
        </p:nvSpPr>
        <p:spPr bwMode="auto">
          <a:xfrm>
            <a:off x="107504" y="620688"/>
            <a:ext cx="2808288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Коммуникации</a:t>
            </a:r>
            <a:r>
              <a:rPr lang="en-US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6036" name="Rectangle 36"/>
          <p:cNvSpPr>
            <a:spLocks noChangeArrowheads="1"/>
          </p:cNvSpPr>
          <p:nvPr/>
        </p:nvSpPr>
        <p:spPr bwMode="auto">
          <a:xfrm>
            <a:off x="107504" y="2041103"/>
            <a:ext cx="7634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Объединение обменов для снижения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потерь на латентности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896037" name="Rectangle 37"/>
          <p:cNvSpPr>
            <a:spLocks noChangeArrowheads="1"/>
          </p:cNvSpPr>
          <p:nvPr/>
        </p:nvSpPr>
        <p:spPr bwMode="auto">
          <a:xfrm>
            <a:off x="107504" y="2708920"/>
            <a:ext cx="4680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Неблокирующие</a:t>
            </a:r>
            <a:r>
              <a:rPr lang="ru-RU" sz="1400" b="1" i="0" dirty="0" smtClean="0">
                <a:solidFill>
                  <a:srgbClr val="006666"/>
                </a:solidFill>
              </a:rPr>
              <a:t> групповые обмены – </a:t>
            </a:r>
            <a:r>
              <a:rPr lang="en-US" sz="1400" b="1" i="0" dirty="0" smtClean="0">
                <a:solidFill>
                  <a:srgbClr val="006666"/>
                </a:solidFill>
              </a:rPr>
              <a:t>MPI 3</a:t>
            </a:r>
            <a:endParaRPr lang="en-US" sz="1300" b="1" i="0" dirty="0" smtClean="0">
              <a:solidFill>
                <a:srgbClr val="006666"/>
              </a:solidFill>
            </a:endParaRPr>
          </a:p>
          <a:p>
            <a:r>
              <a:rPr lang="en-US" sz="1300" b="1" i="0" dirty="0" smtClean="0">
                <a:solidFill>
                  <a:srgbClr val="006666"/>
                </a:solidFill>
              </a:rPr>
              <a:t>   </a:t>
            </a:r>
            <a:r>
              <a:rPr lang="ru-RU" sz="1300" b="1" i="0" dirty="0" smtClean="0">
                <a:solidFill>
                  <a:srgbClr val="006666"/>
                </a:solidFill>
              </a:rPr>
              <a:t>редукция для глобальных величин</a:t>
            </a:r>
            <a:r>
              <a:rPr lang="en-US" sz="1300" b="1" i="0" dirty="0" smtClean="0">
                <a:solidFill>
                  <a:srgbClr val="006666"/>
                </a:solidFill>
              </a:rPr>
              <a:t> </a:t>
            </a:r>
            <a:endParaRPr lang="ru-RU" sz="1300" b="1" i="0" dirty="0" smtClean="0">
              <a:solidFill>
                <a:srgbClr val="006666"/>
              </a:solidFill>
            </a:endParaRP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   (минимум, максимум, сумма, и т.д.)</a:t>
            </a:r>
            <a:endParaRPr lang="ru-RU" sz="1300" b="1" i="0" dirty="0">
              <a:solidFill>
                <a:srgbClr val="006666"/>
              </a:solidFill>
            </a:endParaRP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Обмен данными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одновременно с вычислениями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84928"/>
            <a:ext cx="2913341" cy="248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56992"/>
            <a:ext cx="32669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низ 15"/>
          <p:cNvSpPr/>
          <p:nvPr/>
        </p:nvSpPr>
        <p:spPr bwMode="auto">
          <a:xfrm rot="16200000">
            <a:off x="3707904" y="4509120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35" name="Text Box 81"/>
          <p:cNvSpPr txBox="1">
            <a:spLocks noChangeArrowheads="1"/>
          </p:cNvSpPr>
          <p:nvPr/>
        </p:nvSpPr>
        <p:spPr bwMode="auto">
          <a:xfrm>
            <a:off x="107504" y="620688"/>
            <a:ext cx="842493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Применение планировщика для гетерогенных вычислений*</a:t>
            </a:r>
            <a:endParaRPr lang="en-US" sz="16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Обмен данными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одновременно с вычислениями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140968"/>
            <a:ext cx="7101458" cy="332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763688" y="6021288"/>
            <a:ext cx="583264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Схема одновременного выполнения обменов и вычислений</a:t>
            </a:r>
          </a:p>
          <a:p>
            <a:pPr algn="ctr"/>
            <a:endParaRPr lang="ru-RU" sz="1200" i="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-36512" y="6392361"/>
            <a:ext cx="79746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/>
              <a:t>* П.Б. Богданов, А.А. Ефремов, НИИСИ РАН  </a:t>
            </a:r>
            <a:r>
              <a:rPr lang="en-US" sz="1200" b="1" i="0" dirty="0" smtClean="0"/>
              <a:t>http://devgurus.amd.com/thread/159457</a:t>
            </a:r>
            <a:r>
              <a:rPr lang="ru-RU" sz="1200" b="1" i="0" dirty="0" smtClean="0"/>
              <a:t> </a:t>
            </a:r>
            <a:endParaRPr lang="ru-RU" sz="1200" b="1" i="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628800"/>
            <a:ext cx="4916612" cy="149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907704" y="2924944"/>
            <a:ext cx="5832648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Упрощенная схема работы планировщика</a:t>
            </a:r>
            <a:endParaRPr lang="ru-RU" sz="1200" i="0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7504" y="961564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Упрощение обмена данными одновременно с вычислениям и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распределения  ресурсов гетерогенного узла 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323" name="Text Box 81"/>
          <p:cNvSpPr txBox="1">
            <a:spLocks noChangeArrowheads="1"/>
          </p:cNvSpPr>
          <p:nvPr/>
        </p:nvSpPr>
        <p:spPr bwMode="auto">
          <a:xfrm>
            <a:off x="0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Зоопарк архитектур и средств разработки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467544" y="1032991"/>
            <a:ext cx="84248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990000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Слишком много архитектур конкурируют между собой, и не понятно, кто победит…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</a:t>
            </a:r>
            <a:r>
              <a:rPr lang="en-US" sz="1400" b="1" i="0" dirty="0" smtClean="0">
                <a:solidFill>
                  <a:srgbClr val="006666"/>
                </a:solidFill>
              </a:rPr>
              <a:t>CPU, Intel Xeon Phi, AMD GPU, NVIDIA GPU, ARM, …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467544" y="3337247"/>
            <a:ext cx="8424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Сложность многоуровневой параллельной модели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467544" y="4417367"/>
            <a:ext cx="8424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Драматическая нехватка пропускной способности памяти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467544" y="4921423"/>
            <a:ext cx="84248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SIMD,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 </a:t>
            </a:r>
            <a:r>
              <a:rPr lang="en-US" sz="1400" b="1" i="0" dirty="0" smtClean="0">
                <a:solidFill>
                  <a:srgbClr val="006666"/>
                </a:solidFill>
              </a:rPr>
              <a:t>– </a:t>
            </a:r>
            <a:r>
              <a:rPr lang="ru-RU" sz="1400" b="1" i="0" dirty="0" smtClean="0">
                <a:solidFill>
                  <a:srgbClr val="006666"/>
                </a:solidFill>
              </a:rPr>
              <a:t>ограниченные формы параллельных вычислений,    </a:t>
            </a:r>
          </a:p>
          <a:p>
            <a:r>
              <a:rPr lang="ru-RU" b="1" i="0" dirty="0" smtClean="0">
                <a:solidFill>
                  <a:srgbClr val="006666"/>
                </a:solidFill>
              </a:rPr>
              <a:t>     </a:t>
            </a:r>
            <a:r>
              <a:rPr lang="ru-RU" sz="1400" b="1" i="0" dirty="0" smtClean="0">
                <a:solidFill>
                  <a:srgbClr val="006666"/>
                </a:solidFill>
              </a:rPr>
              <a:t>отвергающие множество быстрых и вычислительно-эффективных алгоритмов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467544" y="5641503"/>
            <a:ext cx="8424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Всё возрастающая сложность эффективного использования суперкомпьютеров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67544" y="3913311"/>
            <a:ext cx="8352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Множество сомнительных проприетарных средств разработки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3498"/>
            <a:ext cx="56536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87474"/>
            <a:ext cx="3096580" cy="186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900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29" y="1855857"/>
            <a:ext cx="4355976" cy="3441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0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528" y="1855857"/>
            <a:ext cx="4223879" cy="33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88032" y="5240233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/>
              <a:t>Ускорение </a:t>
            </a:r>
            <a:r>
              <a:rPr lang="ru-RU" sz="1200" i="0" dirty="0" smtClean="0"/>
              <a:t>от 1 </a:t>
            </a:r>
            <a:r>
              <a:rPr lang="en-US" sz="1200" i="0" dirty="0" smtClean="0"/>
              <a:t>GPU, </a:t>
            </a:r>
            <a:r>
              <a:rPr lang="ru-RU" sz="1200" i="0" dirty="0" smtClean="0"/>
              <a:t>сетка 4М</a:t>
            </a:r>
            <a:endParaRPr lang="ru-RU" sz="1200" i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464496" y="5240233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/>
              <a:t>Ускорение </a:t>
            </a:r>
            <a:r>
              <a:rPr lang="ru-RU" sz="1200" i="0" dirty="0" smtClean="0"/>
              <a:t>от узла с 3 </a:t>
            </a:r>
            <a:r>
              <a:rPr lang="en-US" sz="1200" i="0" dirty="0" smtClean="0"/>
              <a:t>GPU, </a:t>
            </a:r>
            <a:r>
              <a:rPr lang="ru-RU" sz="1200" i="0" dirty="0" smtClean="0"/>
              <a:t>сетка 16М</a:t>
            </a:r>
            <a:endParaRPr lang="ru-RU" sz="1200" i="0" dirty="0"/>
          </a:p>
        </p:txBody>
      </p:sp>
      <p:sp>
        <p:nvSpPr>
          <p:cNvPr id="12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Тесты на суперкомпьютере К100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6512" y="6023029"/>
            <a:ext cx="7974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/>
              <a:t>П.Б. Богданов, А.А. Ефремов, А.В. Горобец, С.А. Суков, "Применение планировщика для эффективного обмена данными на суперкомпьютерах гибридной архитектуры с массивно-параллельными ускорителями", Вычислительные методы и программирование, т.14 (2013), стр. 122-134. </a:t>
            </a:r>
            <a:endParaRPr lang="ru-RU" sz="1200" i="0" dirty="0"/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323528" y="764704"/>
            <a:ext cx="81781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Ускорение на сетке из 4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млн</a:t>
            </a:r>
            <a:r>
              <a:rPr lang="ru-RU" sz="1400" b="1" i="0" dirty="0" smtClean="0">
                <a:solidFill>
                  <a:srgbClr val="006666"/>
                </a:solidFill>
              </a:rPr>
              <a:t> ячеек относительно одного </a:t>
            </a:r>
            <a:r>
              <a:rPr lang="en-US" sz="1400" b="1" i="0" dirty="0" smtClean="0">
                <a:solidFill>
                  <a:srgbClr val="006666"/>
                </a:solidFill>
              </a:rPr>
              <a:t>GPU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и на сетке из </a:t>
            </a:r>
            <a:r>
              <a:rPr lang="en-US" sz="1400" b="1" i="0" dirty="0" smtClean="0">
                <a:solidFill>
                  <a:srgbClr val="006666"/>
                </a:solidFill>
              </a:rPr>
              <a:t>16 </a:t>
            </a:r>
            <a:r>
              <a:rPr lang="ru-RU" sz="1400" b="1" i="0" dirty="0" smtClean="0">
                <a:solidFill>
                  <a:srgbClr val="006666"/>
                </a:solidFill>
              </a:rPr>
              <a:t>миллионов ячеек относительно одного узла с тремя </a:t>
            </a:r>
            <a:r>
              <a:rPr lang="en-US" sz="1400" b="1" i="0" dirty="0" smtClean="0">
                <a:solidFill>
                  <a:srgbClr val="006666"/>
                </a:solidFill>
              </a:rPr>
              <a:t>GPU,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элементно-центрированная схема 1-го порядка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endParaRPr lang="en-US" sz="1400" b="1" i="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Второй уровень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существенно-многопоточное распараллеливание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Группа 295"/>
          <p:cNvGrpSpPr/>
          <p:nvPr/>
        </p:nvGrpSpPr>
        <p:grpSpPr>
          <a:xfrm>
            <a:off x="467544" y="3861048"/>
            <a:ext cx="3960440" cy="2514086"/>
            <a:chOff x="1813694" y="2461452"/>
            <a:chExt cx="5953349" cy="3594206"/>
          </a:xfrm>
        </p:grpSpPr>
        <p:sp>
          <p:nvSpPr>
            <p:cNvPr id="297" name="Freeform 53"/>
            <p:cNvSpPr>
              <a:spLocks/>
            </p:cNvSpPr>
            <p:nvPr/>
          </p:nvSpPr>
          <p:spPr bwMode="auto">
            <a:xfrm>
              <a:off x="5264926" y="5214343"/>
              <a:ext cx="842963" cy="738188"/>
            </a:xfrm>
            <a:custGeom>
              <a:avLst/>
              <a:gdLst/>
              <a:ahLst/>
              <a:cxnLst>
                <a:cxn ang="0">
                  <a:pos x="838" y="0"/>
                </a:cxn>
                <a:cxn ang="0">
                  <a:pos x="0" y="1323"/>
                </a:cxn>
                <a:cxn ang="0">
                  <a:pos x="1593" y="1397"/>
                </a:cxn>
                <a:cxn ang="0">
                  <a:pos x="838" y="0"/>
                </a:cxn>
              </a:cxnLst>
              <a:rect l="0" t="0" r="r" b="b"/>
              <a:pathLst>
                <a:path w="1593" h="1397">
                  <a:moveTo>
                    <a:pt x="838" y="0"/>
                  </a:moveTo>
                  <a:lnTo>
                    <a:pt x="0" y="1323"/>
                  </a:lnTo>
                  <a:lnTo>
                    <a:pt x="1593" y="139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298" name="Freeform 57"/>
            <p:cNvSpPr>
              <a:spLocks/>
            </p:cNvSpPr>
            <p:nvPr/>
          </p:nvSpPr>
          <p:spPr bwMode="auto">
            <a:xfrm>
              <a:off x="5707839" y="5214343"/>
              <a:ext cx="823913" cy="738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5" y="1397"/>
                </a:cxn>
                <a:cxn ang="0">
                  <a:pos x="1555" y="33"/>
                </a:cxn>
                <a:cxn ang="0">
                  <a:pos x="0" y="0"/>
                </a:cxn>
              </a:cxnLst>
              <a:rect l="0" t="0" r="r" b="b"/>
              <a:pathLst>
                <a:path w="1555" h="1397">
                  <a:moveTo>
                    <a:pt x="0" y="0"/>
                  </a:moveTo>
                  <a:lnTo>
                    <a:pt x="755" y="1397"/>
                  </a:lnTo>
                  <a:lnTo>
                    <a:pt x="155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299" name="Freeform 58"/>
            <p:cNvSpPr>
              <a:spLocks/>
            </p:cNvSpPr>
            <p:nvPr/>
          </p:nvSpPr>
          <p:spPr bwMode="auto">
            <a:xfrm>
              <a:off x="6107890" y="5231806"/>
              <a:ext cx="857251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0" name="Freeform 59"/>
            <p:cNvSpPr>
              <a:spLocks/>
            </p:cNvSpPr>
            <p:nvPr/>
          </p:nvSpPr>
          <p:spPr bwMode="auto">
            <a:xfrm>
              <a:off x="6531753" y="5220693"/>
              <a:ext cx="806451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1" name="Freeform 91"/>
            <p:cNvSpPr>
              <a:spLocks/>
            </p:cNvSpPr>
            <p:nvPr/>
          </p:nvSpPr>
          <p:spPr bwMode="auto">
            <a:xfrm>
              <a:off x="1813697" y="5168305"/>
              <a:ext cx="673101" cy="696913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544" y="1315"/>
                </a:cxn>
                <a:cxn ang="0">
                  <a:pos x="1270" y="0"/>
                </a:cxn>
                <a:cxn ang="0">
                  <a:pos x="0" y="253"/>
                </a:cxn>
              </a:cxnLst>
              <a:rect l="0" t="0" r="r" b="b"/>
              <a:pathLst>
                <a:path w="1270" h="1315">
                  <a:moveTo>
                    <a:pt x="0" y="253"/>
                  </a:moveTo>
                  <a:lnTo>
                    <a:pt x="544" y="1315"/>
                  </a:lnTo>
                  <a:lnTo>
                    <a:pt x="1270" y="0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2" name="Freeform 92"/>
            <p:cNvSpPr>
              <a:spLocks/>
            </p:cNvSpPr>
            <p:nvPr/>
          </p:nvSpPr>
          <p:spPr bwMode="auto">
            <a:xfrm>
              <a:off x="2102623" y="5168305"/>
              <a:ext cx="758826" cy="696913"/>
            </a:xfrm>
            <a:custGeom>
              <a:avLst/>
              <a:gdLst/>
              <a:ahLst/>
              <a:cxnLst>
                <a:cxn ang="0">
                  <a:pos x="726" y="0"/>
                </a:cxn>
                <a:cxn ang="0">
                  <a:pos x="0" y="1315"/>
                </a:cxn>
                <a:cxn ang="0">
                  <a:pos x="1435" y="1273"/>
                </a:cxn>
                <a:cxn ang="0">
                  <a:pos x="726" y="0"/>
                </a:cxn>
              </a:cxnLst>
              <a:rect l="0" t="0" r="r" b="b"/>
              <a:pathLst>
                <a:path w="1435" h="1315">
                  <a:moveTo>
                    <a:pt x="726" y="0"/>
                  </a:moveTo>
                  <a:lnTo>
                    <a:pt x="0" y="1315"/>
                  </a:lnTo>
                  <a:lnTo>
                    <a:pt x="1435" y="1273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3" name="Freeform 93"/>
            <p:cNvSpPr>
              <a:spLocks/>
            </p:cNvSpPr>
            <p:nvPr/>
          </p:nvSpPr>
          <p:spPr bwMode="auto">
            <a:xfrm>
              <a:off x="1813697" y="4626968"/>
              <a:ext cx="673101" cy="676275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0" y="1276"/>
                </a:cxn>
                <a:cxn ang="0">
                  <a:pos x="1270" y="1023"/>
                </a:cxn>
                <a:cxn ang="0">
                  <a:pos x="286" y="0"/>
                </a:cxn>
              </a:cxnLst>
              <a:rect l="0" t="0" r="r" b="b"/>
              <a:pathLst>
                <a:path w="1270" h="1276">
                  <a:moveTo>
                    <a:pt x="286" y="0"/>
                  </a:moveTo>
                  <a:lnTo>
                    <a:pt x="0" y="1276"/>
                  </a:lnTo>
                  <a:lnTo>
                    <a:pt x="1270" y="1023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4" name="Freeform 97"/>
            <p:cNvSpPr>
              <a:spLocks/>
            </p:cNvSpPr>
            <p:nvPr/>
          </p:nvSpPr>
          <p:spPr bwMode="auto">
            <a:xfrm>
              <a:off x="2486798" y="5123855"/>
              <a:ext cx="768351" cy="71913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709" y="1358"/>
                </a:cxn>
                <a:cxn ang="0">
                  <a:pos x="1452" y="0"/>
                </a:cxn>
                <a:cxn ang="0">
                  <a:pos x="0" y="85"/>
                </a:cxn>
              </a:cxnLst>
              <a:rect l="0" t="0" r="r" b="b"/>
              <a:pathLst>
                <a:path w="1452" h="1358">
                  <a:moveTo>
                    <a:pt x="0" y="85"/>
                  </a:moveTo>
                  <a:lnTo>
                    <a:pt x="709" y="1358"/>
                  </a:lnTo>
                  <a:lnTo>
                    <a:pt x="1452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5" name="Freeform 98"/>
            <p:cNvSpPr>
              <a:spLocks/>
            </p:cNvSpPr>
            <p:nvPr/>
          </p:nvSpPr>
          <p:spPr bwMode="auto">
            <a:xfrm>
              <a:off x="2861449" y="5123855"/>
              <a:ext cx="777876" cy="725488"/>
            </a:xfrm>
            <a:custGeom>
              <a:avLst/>
              <a:gdLst/>
              <a:ahLst/>
              <a:cxnLst>
                <a:cxn ang="0">
                  <a:pos x="743" y="0"/>
                </a:cxn>
                <a:cxn ang="0">
                  <a:pos x="0" y="1358"/>
                </a:cxn>
                <a:cxn ang="0">
                  <a:pos x="1471" y="1372"/>
                </a:cxn>
                <a:cxn ang="0">
                  <a:pos x="743" y="0"/>
                </a:cxn>
              </a:cxnLst>
              <a:rect l="0" t="0" r="r" b="b"/>
              <a:pathLst>
                <a:path w="1471" h="1372">
                  <a:moveTo>
                    <a:pt x="743" y="0"/>
                  </a:moveTo>
                  <a:lnTo>
                    <a:pt x="0" y="1358"/>
                  </a:lnTo>
                  <a:lnTo>
                    <a:pt x="1471" y="1372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6" name="Freeform 101"/>
            <p:cNvSpPr>
              <a:spLocks/>
            </p:cNvSpPr>
            <p:nvPr/>
          </p:nvSpPr>
          <p:spPr bwMode="auto">
            <a:xfrm>
              <a:off x="3255149" y="5123855"/>
              <a:ext cx="812801" cy="725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8" y="1372"/>
                </a:cxn>
                <a:cxn ang="0">
                  <a:pos x="1538" y="64"/>
                </a:cxn>
                <a:cxn ang="0">
                  <a:pos x="0" y="0"/>
                </a:cxn>
              </a:cxnLst>
              <a:rect l="0" t="0" r="r" b="b"/>
              <a:pathLst>
                <a:path w="1538" h="1372">
                  <a:moveTo>
                    <a:pt x="0" y="0"/>
                  </a:moveTo>
                  <a:lnTo>
                    <a:pt x="728" y="1372"/>
                  </a:lnTo>
                  <a:lnTo>
                    <a:pt x="1538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7" name="Freeform 102"/>
            <p:cNvSpPr>
              <a:spLocks/>
            </p:cNvSpPr>
            <p:nvPr/>
          </p:nvSpPr>
          <p:spPr bwMode="auto">
            <a:xfrm>
              <a:off x="3639325" y="5157193"/>
              <a:ext cx="803276" cy="722313"/>
            </a:xfrm>
            <a:custGeom>
              <a:avLst/>
              <a:gdLst/>
              <a:ahLst/>
              <a:cxnLst>
                <a:cxn ang="0">
                  <a:pos x="810" y="0"/>
                </a:cxn>
                <a:cxn ang="0">
                  <a:pos x="0" y="1308"/>
                </a:cxn>
                <a:cxn ang="0">
                  <a:pos x="1518" y="1363"/>
                </a:cxn>
                <a:cxn ang="0">
                  <a:pos x="810" y="0"/>
                </a:cxn>
              </a:cxnLst>
              <a:rect l="0" t="0" r="r" b="b"/>
              <a:pathLst>
                <a:path w="1518" h="1363">
                  <a:moveTo>
                    <a:pt x="810" y="0"/>
                  </a:moveTo>
                  <a:lnTo>
                    <a:pt x="0" y="1308"/>
                  </a:lnTo>
                  <a:lnTo>
                    <a:pt x="1518" y="1363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8" name="Freeform 103"/>
            <p:cNvSpPr>
              <a:spLocks/>
            </p:cNvSpPr>
            <p:nvPr/>
          </p:nvSpPr>
          <p:spPr bwMode="auto">
            <a:xfrm>
              <a:off x="1966098" y="4344393"/>
              <a:ext cx="828676" cy="8239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984" y="1557"/>
                </a:cxn>
                <a:cxn ang="0">
                  <a:pos x="1567" y="0"/>
                </a:cxn>
                <a:cxn ang="0">
                  <a:pos x="0" y="534"/>
                </a:cxn>
              </a:cxnLst>
              <a:rect l="0" t="0" r="r" b="b"/>
              <a:pathLst>
                <a:path w="1567" h="1557">
                  <a:moveTo>
                    <a:pt x="0" y="534"/>
                  </a:moveTo>
                  <a:lnTo>
                    <a:pt x="984" y="1557"/>
                  </a:lnTo>
                  <a:lnTo>
                    <a:pt x="1567" y="0"/>
                  </a:lnTo>
                  <a:lnTo>
                    <a:pt x="0" y="5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09" name="Freeform 104"/>
            <p:cNvSpPr>
              <a:spLocks/>
            </p:cNvSpPr>
            <p:nvPr/>
          </p:nvSpPr>
          <p:spPr bwMode="auto">
            <a:xfrm>
              <a:off x="2486798" y="4344393"/>
              <a:ext cx="768351" cy="823913"/>
            </a:xfrm>
            <a:custGeom>
              <a:avLst/>
              <a:gdLst/>
              <a:ahLst/>
              <a:cxnLst>
                <a:cxn ang="0">
                  <a:pos x="583" y="0"/>
                </a:cxn>
                <a:cxn ang="0">
                  <a:pos x="0" y="1557"/>
                </a:cxn>
                <a:cxn ang="0">
                  <a:pos x="1452" y="1472"/>
                </a:cxn>
                <a:cxn ang="0">
                  <a:pos x="583" y="0"/>
                </a:cxn>
              </a:cxnLst>
              <a:rect l="0" t="0" r="r" b="b"/>
              <a:pathLst>
                <a:path w="1452" h="1557">
                  <a:moveTo>
                    <a:pt x="583" y="0"/>
                  </a:moveTo>
                  <a:lnTo>
                    <a:pt x="0" y="1557"/>
                  </a:lnTo>
                  <a:lnTo>
                    <a:pt x="1452" y="1472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0" name="Freeform 105"/>
            <p:cNvSpPr>
              <a:spLocks/>
            </p:cNvSpPr>
            <p:nvPr/>
          </p:nvSpPr>
          <p:spPr bwMode="auto">
            <a:xfrm>
              <a:off x="1966098" y="3834805"/>
              <a:ext cx="828676" cy="792163"/>
            </a:xfrm>
            <a:custGeom>
              <a:avLst/>
              <a:gdLst/>
              <a:ahLst/>
              <a:cxnLst>
                <a:cxn ang="0">
                  <a:pos x="163" y="0"/>
                </a:cxn>
                <a:cxn ang="0">
                  <a:pos x="0" y="1499"/>
                </a:cxn>
                <a:cxn ang="0">
                  <a:pos x="1567" y="965"/>
                </a:cxn>
                <a:cxn ang="0">
                  <a:pos x="163" y="0"/>
                </a:cxn>
              </a:cxnLst>
              <a:rect l="0" t="0" r="r" b="b"/>
              <a:pathLst>
                <a:path w="1567" h="1499">
                  <a:moveTo>
                    <a:pt x="163" y="0"/>
                  </a:moveTo>
                  <a:lnTo>
                    <a:pt x="0" y="1499"/>
                  </a:lnTo>
                  <a:lnTo>
                    <a:pt x="1567" y="965"/>
                  </a:lnTo>
                  <a:lnTo>
                    <a:pt x="16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1" name="Freeform 106"/>
            <p:cNvSpPr>
              <a:spLocks/>
            </p:cNvSpPr>
            <p:nvPr/>
          </p:nvSpPr>
          <p:spPr bwMode="auto">
            <a:xfrm>
              <a:off x="2051823" y="3415704"/>
              <a:ext cx="742951" cy="928688"/>
            </a:xfrm>
            <a:custGeom>
              <a:avLst/>
              <a:gdLst/>
              <a:ahLst/>
              <a:cxnLst>
                <a:cxn ang="0">
                  <a:pos x="0" y="790"/>
                </a:cxn>
                <a:cxn ang="0">
                  <a:pos x="1404" y="1755"/>
                </a:cxn>
                <a:cxn ang="0">
                  <a:pos x="1364" y="0"/>
                </a:cxn>
                <a:cxn ang="0">
                  <a:pos x="0" y="790"/>
                </a:cxn>
              </a:cxnLst>
              <a:rect l="0" t="0" r="r" b="b"/>
              <a:pathLst>
                <a:path w="1404" h="1755">
                  <a:moveTo>
                    <a:pt x="0" y="790"/>
                  </a:moveTo>
                  <a:lnTo>
                    <a:pt x="1404" y="1755"/>
                  </a:lnTo>
                  <a:lnTo>
                    <a:pt x="1364" y="0"/>
                  </a:lnTo>
                  <a:lnTo>
                    <a:pt x="0" y="7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2" name="Freeform 108"/>
            <p:cNvSpPr>
              <a:spLocks/>
            </p:cNvSpPr>
            <p:nvPr/>
          </p:nvSpPr>
          <p:spPr bwMode="auto">
            <a:xfrm>
              <a:off x="4067950" y="5157193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3" name="Freeform 109"/>
            <p:cNvSpPr>
              <a:spLocks/>
            </p:cNvSpPr>
            <p:nvPr/>
          </p:nvSpPr>
          <p:spPr bwMode="auto">
            <a:xfrm>
              <a:off x="4442600" y="5185768"/>
              <a:ext cx="822326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4" name="Freeform 110"/>
            <p:cNvSpPr>
              <a:spLocks/>
            </p:cNvSpPr>
            <p:nvPr/>
          </p:nvSpPr>
          <p:spPr bwMode="auto">
            <a:xfrm>
              <a:off x="2794774" y="4344393"/>
              <a:ext cx="884239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5" name="Freeform 111"/>
            <p:cNvSpPr>
              <a:spLocks/>
            </p:cNvSpPr>
            <p:nvPr/>
          </p:nvSpPr>
          <p:spPr bwMode="auto">
            <a:xfrm>
              <a:off x="3255149" y="4444405"/>
              <a:ext cx="812801" cy="712788"/>
            </a:xfrm>
            <a:custGeom>
              <a:avLst/>
              <a:gdLst/>
              <a:ahLst/>
              <a:cxnLst>
                <a:cxn ang="0">
                  <a:pos x="802" y="0"/>
                </a:cxn>
                <a:cxn ang="0">
                  <a:pos x="0" y="1284"/>
                </a:cxn>
                <a:cxn ang="0">
                  <a:pos x="1538" y="1348"/>
                </a:cxn>
                <a:cxn ang="0">
                  <a:pos x="802" y="0"/>
                </a:cxn>
              </a:cxnLst>
              <a:rect l="0" t="0" r="r" b="b"/>
              <a:pathLst>
                <a:path w="1538" h="1348">
                  <a:moveTo>
                    <a:pt x="802" y="0"/>
                  </a:moveTo>
                  <a:lnTo>
                    <a:pt x="0" y="1284"/>
                  </a:lnTo>
                  <a:lnTo>
                    <a:pt x="1538" y="1348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6" name="Freeform 112"/>
            <p:cNvSpPr>
              <a:spLocks/>
            </p:cNvSpPr>
            <p:nvPr/>
          </p:nvSpPr>
          <p:spPr bwMode="auto">
            <a:xfrm>
              <a:off x="2774136" y="3415704"/>
              <a:ext cx="608013" cy="928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755"/>
                </a:cxn>
                <a:cxn ang="0">
                  <a:pos x="1150" y="703"/>
                </a:cxn>
                <a:cxn ang="0">
                  <a:pos x="0" y="0"/>
                </a:cxn>
              </a:cxnLst>
              <a:rect l="0" t="0" r="r" b="b"/>
              <a:pathLst>
                <a:path w="1150" h="1755">
                  <a:moveTo>
                    <a:pt x="0" y="0"/>
                  </a:moveTo>
                  <a:lnTo>
                    <a:pt x="40" y="1755"/>
                  </a:lnTo>
                  <a:lnTo>
                    <a:pt x="1150" y="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7" name="Freeform 113"/>
            <p:cNvSpPr>
              <a:spLocks/>
            </p:cNvSpPr>
            <p:nvPr/>
          </p:nvSpPr>
          <p:spPr bwMode="auto">
            <a:xfrm>
              <a:off x="2794774" y="3788767"/>
              <a:ext cx="884239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8" name="Freeform 114"/>
            <p:cNvSpPr>
              <a:spLocks/>
            </p:cNvSpPr>
            <p:nvPr/>
          </p:nvSpPr>
          <p:spPr bwMode="auto">
            <a:xfrm>
              <a:off x="2051823" y="2561629"/>
              <a:ext cx="731838" cy="854075"/>
            </a:xfrm>
            <a:custGeom>
              <a:avLst/>
              <a:gdLst/>
              <a:ahLst/>
              <a:cxnLst>
                <a:cxn ang="0">
                  <a:pos x="0" y="760"/>
                </a:cxn>
                <a:cxn ang="0">
                  <a:pos x="1364" y="1615"/>
                </a:cxn>
                <a:cxn ang="0">
                  <a:pos x="1383" y="0"/>
                </a:cxn>
                <a:cxn ang="0">
                  <a:pos x="0" y="760"/>
                </a:cxn>
              </a:cxnLst>
              <a:rect l="0" t="0" r="r" b="b"/>
              <a:pathLst>
                <a:path w="1383" h="1615">
                  <a:moveTo>
                    <a:pt x="0" y="760"/>
                  </a:moveTo>
                  <a:lnTo>
                    <a:pt x="1364" y="1615"/>
                  </a:lnTo>
                  <a:lnTo>
                    <a:pt x="1383" y="0"/>
                  </a:lnTo>
                  <a:lnTo>
                    <a:pt x="0" y="7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19" name="Freeform 115"/>
            <p:cNvSpPr>
              <a:spLocks/>
            </p:cNvSpPr>
            <p:nvPr/>
          </p:nvSpPr>
          <p:spPr bwMode="auto">
            <a:xfrm>
              <a:off x="3679012" y="4444405"/>
              <a:ext cx="819151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0" name="Freeform 116"/>
            <p:cNvSpPr>
              <a:spLocks/>
            </p:cNvSpPr>
            <p:nvPr/>
          </p:nvSpPr>
          <p:spPr bwMode="auto">
            <a:xfrm>
              <a:off x="4067950" y="4460280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1" name="Freeform 117"/>
            <p:cNvSpPr>
              <a:spLocks/>
            </p:cNvSpPr>
            <p:nvPr/>
          </p:nvSpPr>
          <p:spPr bwMode="auto">
            <a:xfrm>
              <a:off x="2774136" y="3010892"/>
              <a:ext cx="819151" cy="777875"/>
            </a:xfrm>
            <a:custGeom>
              <a:avLst/>
              <a:gdLst/>
              <a:ahLst/>
              <a:cxnLst>
                <a:cxn ang="0">
                  <a:pos x="0" y="765"/>
                </a:cxn>
                <a:cxn ang="0">
                  <a:pos x="1150" y="1468"/>
                </a:cxn>
                <a:cxn ang="0">
                  <a:pos x="1548" y="0"/>
                </a:cxn>
                <a:cxn ang="0">
                  <a:pos x="0" y="765"/>
                </a:cxn>
              </a:cxnLst>
              <a:rect l="0" t="0" r="r" b="b"/>
              <a:pathLst>
                <a:path w="1548" h="1468">
                  <a:moveTo>
                    <a:pt x="0" y="765"/>
                  </a:moveTo>
                  <a:lnTo>
                    <a:pt x="1150" y="1468"/>
                  </a:lnTo>
                  <a:lnTo>
                    <a:pt x="1548" y="0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2" name="Freeform 118"/>
            <p:cNvSpPr>
              <a:spLocks/>
            </p:cNvSpPr>
            <p:nvPr/>
          </p:nvSpPr>
          <p:spPr bwMode="auto">
            <a:xfrm>
              <a:off x="2774136" y="2561629"/>
              <a:ext cx="819151" cy="854075"/>
            </a:xfrm>
            <a:custGeom>
              <a:avLst/>
              <a:gdLst/>
              <a:ahLst/>
              <a:cxnLst>
                <a:cxn ang="0">
                  <a:pos x="0" y="1615"/>
                </a:cxn>
                <a:cxn ang="0">
                  <a:pos x="1548" y="850"/>
                </a:cxn>
                <a:cxn ang="0">
                  <a:pos x="19" y="0"/>
                </a:cxn>
                <a:cxn ang="0">
                  <a:pos x="0" y="1615"/>
                </a:cxn>
              </a:cxnLst>
              <a:rect l="0" t="0" r="r" b="b"/>
              <a:pathLst>
                <a:path w="1548" h="1615">
                  <a:moveTo>
                    <a:pt x="0" y="1615"/>
                  </a:moveTo>
                  <a:lnTo>
                    <a:pt x="1548" y="850"/>
                  </a:lnTo>
                  <a:lnTo>
                    <a:pt x="19" y="0"/>
                  </a:lnTo>
                  <a:lnTo>
                    <a:pt x="0" y="16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3" name="Freeform 119"/>
            <p:cNvSpPr>
              <a:spLocks/>
            </p:cNvSpPr>
            <p:nvPr/>
          </p:nvSpPr>
          <p:spPr bwMode="auto">
            <a:xfrm>
              <a:off x="3382149" y="3737967"/>
              <a:ext cx="720726" cy="7064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561" y="1335"/>
                </a:cxn>
                <a:cxn ang="0">
                  <a:pos x="1362" y="0"/>
                </a:cxn>
                <a:cxn ang="0">
                  <a:pos x="0" y="95"/>
                </a:cxn>
              </a:cxnLst>
              <a:rect l="0" t="0" r="r" b="b"/>
              <a:pathLst>
                <a:path w="1362" h="1335">
                  <a:moveTo>
                    <a:pt x="0" y="95"/>
                  </a:moveTo>
                  <a:lnTo>
                    <a:pt x="561" y="1335"/>
                  </a:lnTo>
                  <a:lnTo>
                    <a:pt x="1362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4" name="Freeform 120"/>
            <p:cNvSpPr>
              <a:spLocks/>
            </p:cNvSpPr>
            <p:nvPr/>
          </p:nvSpPr>
          <p:spPr bwMode="auto">
            <a:xfrm>
              <a:off x="3679012" y="3737967"/>
              <a:ext cx="819151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5" name="Freeform 121"/>
            <p:cNvSpPr>
              <a:spLocks/>
            </p:cNvSpPr>
            <p:nvPr/>
          </p:nvSpPr>
          <p:spPr bwMode="auto">
            <a:xfrm>
              <a:off x="3382149" y="3010892"/>
              <a:ext cx="720726" cy="777875"/>
            </a:xfrm>
            <a:custGeom>
              <a:avLst/>
              <a:gdLst/>
              <a:ahLst/>
              <a:cxnLst>
                <a:cxn ang="0">
                  <a:pos x="398" y="0"/>
                </a:cxn>
                <a:cxn ang="0">
                  <a:pos x="0" y="1468"/>
                </a:cxn>
                <a:cxn ang="0">
                  <a:pos x="1362" y="1373"/>
                </a:cxn>
                <a:cxn ang="0">
                  <a:pos x="398" y="0"/>
                </a:cxn>
              </a:cxnLst>
              <a:rect l="0" t="0" r="r" b="b"/>
              <a:pathLst>
                <a:path w="1362" h="1468">
                  <a:moveTo>
                    <a:pt x="398" y="0"/>
                  </a:moveTo>
                  <a:lnTo>
                    <a:pt x="0" y="1468"/>
                  </a:lnTo>
                  <a:lnTo>
                    <a:pt x="1362" y="1373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6" name="Freeform 122"/>
            <p:cNvSpPr>
              <a:spLocks/>
            </p:cNvSpPr>
            <p:nvPr/>
          </p:nvSpPr>
          <p:spPr bwMode="auto">
            <a:xfrm>
              <a:off x="4102875" y="3737967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7" name="Freeform 123"/>
            <p:cNvSpPr>
              <a:spLocks/>
            </p:cNvSpPr>
            <p:nvPr/>
          </p:nvSpPr>
          <p:spPr bwMode="auto">
            <a:xfrm>
              <a:off x="3593287" y="3010892"/>
              <a:ext cx="912814" cy="727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4" y="1373"/>
                </a:cxn>
                <a:cxn ang="0">
                  <a:pos x="1726" y="27"/>
                </a:cxn>
                <a:cxn ang="0">
                  <a:pos x="0" y="0"/>
                </a:cxn>
              </a:cxnLst>
              <a:rect l="0" t="0" r="r" b="b"/>
              <a:pathLst>
                <a:path w="1726" h="1373">
                  <a:moveTo>
                    <a:pt x="0" y="0"/>
                  </a:moveTo>
                  <a:lnTo>
                    <a:pt x="964" y="1373"/>
                  </a:lnTo>
                  <a:lnTo>
                    <a:pt x="1726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8" name="Freeform 124"/>
            <p:cNvSpPr>
              <a:spLocks/>
            </p:cNvSpPr>
            <p:nvPr/>
          </p:nvSpPr>
          <p:spPr bwMode="auto">
            <a:xfrm>
              <a:off x="4102875" y="3025179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29" name="Freeform 125"/>
            <p:cNvSpPr>
              <a:spLocks/>
            </p:cNvSpPr>
            <p:nvPr/>
          </p:nvSpPr>
          <p:spPr bwMode="auto">
            <a:xfrm>
              <a:off x="4885513" y="5185768"/>
              <a:ext cx="822326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7" y="1376"/>
                </a:cxn>
                <a:cxn ang="0">
                  <a:pos x="1555" y="53"/>
                </a:cxn>
                <a:cxn ang="0">
                  <a:pos x="0" y="0"/>
                </a:cxn>
              </a:cxnLst>
              <a:rect l="0" t="0" r="r" b="b"/>
              <a:pathLst>
                <a:path w="1555" h="1376">
                  <a:moveTo>
                    <a:pt x="0" y="0"/>
                  </a:moveTo>
                  <a:lnTo>
                    <a:pt x="717" y="1376"/>
                  </a:lnTo>
                  <a:lnTo>
                    <a:pt x="155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0" name="Freeform 126"/>
            <p:cNvSpPr>
              <a:spLocks/>
            </p:cNvSpPr>
            <p:nvPr/>
          </p:nvSpPr>
          <p:spPr bwMode="auto">
            <a:xfrm>
              <a:off x="4885513" y="4482505"/>
              <a:ext cx="822326" cy="731838"/>
            </a:xfrm>
            <a:custGeom>
              <a:avLst/>
              <a:gdLst/>
              <a:ahLst/>
              <a:cxnLst>
                <a:cxn ang="0">
                  <a:pos x="0" y="1328"/>
                </a:cxn>
                <a:cxn ang="0">
                  <a:pos x="1555" y="1381"/>
                </a:cxn>
                <a:cxn ang="0">
                  <a:pos x="815" y="0"/>
                </a:cxn>
                <a:cxn ang="0">
                  <a:pos x="0" y="1328"/>
                </a:cxn>
              </a:cxnLst>
              <a:rect l="0" t="0" r="r" b="b"/>
              <a:pathLst>
                <a:path w="1555" h="1381">
                  <a:moveTo>
                    <a:pt x="0" y="1328"/>
                  </a:moveTo>
                  <a:lnTo>
                    <a:pt x="1555" y="1381"/>
                  </a:lnTo>
                  <a:lnTo>
                    <a:pt x="815" y="0"/>
                  </a:lnTo>
                  <a:lnTo>
                    <a:pt x="0" y="1328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1" name="Freeform 127"/>
            <p:cNvSpPr>
              <a:spLocks/>
            </p:cNvSpPr>
            <p:nvPr/>
          </p:nvSpPr>
          <p:spPr bwMode="auto">
            <a:xfrm>
              <a:off x="4498163" y="4460280"/>
              <a:ext cx="819151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2" name="Freeform 128"/>
            <p:cNvSpPr>
              <a:spLocks/>
            </p:cNvSpPr>
            <p:nvPr/>
          </p:nvSpPr>
          <p:spPr bwMode="auto">
            <a:xfrm>
              <a:off x="6190440" y="3072804"/>
              <a:ext cx="828676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3" name="Freeform 129"/>
            <p:cNvSpPr>
              <a:spLocks/>
            </p:cNvSpPr>
            <p:nvPr/>
          </p:nvSpPr>
          <p:spPr bwMode="auto">
            <a:xfrm>
              <a:off x="6569853" y="3102967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4" name="Freeform 130"/>
            <p:cNvSpPr>
              <a:spLocks/>
            </p:cNvSpPr>
            <p:nvPr/>
          </p:nvSpPr>
          <p:spPr bwMode="auto">
            <a:xfrm>
              <a:off x="6569853" y="3798292"/>
              <a:ext cx="814388" cy="720725"/>
            </a:xfrm>
            <a:custGeom>
              <a:avLst/>
              <a:gdLst/>
              <a:ahLst/>
              <a:cxnLst>
                <a:cxn ang="0">
                  <a:pos x="1539" y="50"/>
                </a:cxn>
                <a:cxn ang="0">
                  <a:pos x="0" y="0"/>
                </a:cxn>
                <a:cxn ang="0">
                  <a:pos x="710" y="1362"/>
                </a:cxn>
                <a:cxn ang="0">
                  <a:pos x="1539" y="50"/>
                </a:cxn>
              </a:cxnLst>
              <a:rect l="0" t="0" r="r" b="b"/>
              <a:pathLst>
                <a:path w="1539" h="1362">
                  <a:moveTo>
                    <a:pt x="1539" y="50"/>
                  </a:moveTo>
                  <a:lnTo>
                    <a:pt x="0" y="0"/>
                  </a:lnTo>
                  <a:lnTo>
                    <a:pt x="710" y="1362"/>
                  </a:lnTo>
                  <a:lnTo>
                    <a:pt x="1539" y="5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5" name="Freeform 131"/>
            <p:cNvSpPr>
              <a:spLocks/>
            </p:cNvSpPr>
            <p:nvPr/>
          </p:nvSpPr>
          <p:spPr bwMode="auto">
            <a:xfrm>
              <a:off x="5707839" y="4503143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6" name="Freeform 132"/>
            <p:cNvSpPr>
              <a:spLocks/>
            </p:cNvSpPr>
            <p:nvPr/>
          </p:nvSpPr>
          <p:spPr bwMode="auto">
            <a:xfrm>
              <a:off x="5317314" y="4482505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7" name="Freeform 133"/>
            <p:cNvSpPr>
              <a:spLocks/>
            </p:cNvSpPr>
            <p:nvPr/>
          </p:nvSpPr>
          <p:spPr bwMode="auto">
            <a:xfrm>
              <a:off x="5747527" y="3072804"/>
              <a:ext cx="822326" cy="725488"/>
            </a:xfrm>
            <a:custGeom>
              <a:avLst/>
              <a:gdLst/>
              <a:ahLst/>
              <a:cxnLst>
                <a:cxn ang="0">
                  <a:pos x="1554" y="1370"/>
                </a:cxn>
                <a:cxn ang="0">
                  <a:pos x="836" y="0"/>
                </a:cxn>
                <a:cxn ang="0">
                  <a:pos x="0" y="1327"/>
                </a:cxn>
                <a:cxn ang="0">
                  <a:pos x="1554" y="1370"/>
                </a:cxn>
              </a:cxnLst>
              <a:rect l="0" t="0" r="r" b="b"/>
              <a:pathLst>
                <a:path w="1554" h="1370">
                  <a:moveTo>
                    <a:pt x="1554" y="1370"/>
                  </a:moveTo>
                  <a:lnTo>
                    <a:pt x="836" y="0"/>
                  </a:lnTo>
                  <a:lnTo>
                    <a:pt x="0" y="1327"/>
                  </a:lnTo>
                  <a:lnTo>
                    <a:pt x="1554" y="137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8" name="Freeform 134"/>
            <p:cNvSpPr>
              <a:spLocks/>
            </p:cNvSpPr>
            <p:nvPr/>
          </p:nvSpPr>
          <p:spPr bwMode="auto">
            <a:xfrm>
              <a:off x="5357002" y="3047404"/>
              <a:ext cx="833438" cy="728663"/>
            </a:xfrm>
            <a:custGeom>
              <a:avLst/>
              <a:gdLst/>
              <a:ahLst/>
              <a:cxnLst>
                <a:cxn ang="0">
                  <a:pos x="740" y="1376"/>
                </a:cxn>
                <a:cxn ang="0">
                  <a:pos x="1576" y="49"/>
                </a:cxn>
                <a:cxn ang="0">
                  <a:pos x="0" y="0"/>
                </a:cxn>
                <a:cxn ang="0">
                  <a:pos x="740" y="1376"/>
                </a:cxn>
              </a:cxnLst>
              <a:rect l="0" t="0" r="r" b="b"/>
              <a:pathLst>
                <a:path w="1576" h="1376">
                  <a:moveTo>
                    <a:pt x="740" y="1376"/>
                  </a:moveTo>
                  <a:lnTo>
                    <a:pt x="1576" y="49"/>
                  </a:lnTo>
                  <a:lnTo>
                    <a:pt x="0" y="0"/>
                  </a:lnTo>
                  <a:lnTo>
                    <a:pt x="740" y="13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39" name="Freeform 135"/>
            <p:cNvSpPr>
              <a:spLocks/>
            </p:cNvSpPr>
            <p:nvPr/>
          </p:nvSpPr>
          <p:spPr bwMode="auto">
            <a:xfrm>
              <a:off x="4498163" y="3752255"/>
              <a:ext cx="819151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0" name="Freeform 136"/>
            <p:cNvSpPr>
              <a:spLocks/>
            </p:cNvSpPr>
            <p:nvPr/>
          </p:nvSpPr>
          <p:spPr bwMode="auto">
            <a:xfrm>
              <a:off x="4506101" y="3025179"/>
              <a:ext cx="850901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1" name="Freeform 137"/>
            <p:cNvSpPr>
              <a:spLocks/>
            </p:cNvSpPr>
            <p:nvPr/>
          </p:nvSpPr>
          <p:spPr bwMode="auto">
            <a:xfrm>
              <a:off x="4920439" y="3047404"/>
              <a:ext cx="827088" cy="728663"/>
            </a:xfrm>
            <a:custGeom>
              <a:avLst/>
              <a:gdLst/>
              <a:ahLst/>
              <a:cxnLst>
                <a:cxn ang="0">
                  <a:pos x="1564" y="1376"/>
                </a:cxn>
                <a:cxn ang="0">
                  <a:pos x="824" y="0"/>
                </a:cxn>
                <a:cxn ang="0">
                  <a:pos x="0" y="1332"/>
                </a:cxn>
                <a:cxn ang="0">
                  <a:pos x="1564" y="1376"/>
                </a:cxn>
              </a:cxnLst>
              <a:rect l="0" t="0" r="r" b="b"/>
              <a:pathLst>
                <a:path w="1564" h="1376">
                  <a:moveTo>
                    <a:pt x="1564" y="1376"/>
                  </a:moveTo>
                  <a:lnTo>
                    <a:pt x="824" y="0"/>
                  </a:lnTo>
                  <a:lnTo>
                    <a:pt x="0" y="1332"/>
                  </a:lnTo>
                  <a:lnTo>
                    <a:pt x="1564" y="13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2" name="Freeform 138"/>
            <p:cNvSpPr>
              <a:spLocks/>
            </p:cNvSpPr>
            <p:nvPr/>
          </p:nvSpPr>
          <p:spPr bwMode="auto">
            <a:xfrm>
              <a:off x="4920439" y="3752255"/>
              <a:ext cx="827088" cy="730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9" y="1381"/>
                </a:cxn>
                <a:cxn ang="0">
                  <a:pos x="1564" y="44"/>
                </a:cxn>
                <a:cxn ang="0">
                  <a:pos x="0" y="0"/>
                </a:cxn>
              </a:cxnLst>
              <a:rect l="0" t="0" r="r" b="b"/>
              <a:pathLst>
                <a:path w="1564" h="1381">
                  <a:moveTo>
                    <a:pt x="0" y="0"/>
                  </a:moveTo>
                  <a:lnTo>
                    <a:pt x="749" y="1381"/>
                  </a:lnTo>
                  <a:lnTo>
                    <a:pt x="1564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3" name="Freeform 139"/>
            <p:cNvSpPr>
              <a:spLocks/>
            </p:cNvSpPr>
            <p:nvPr/>
          </p:nvSpPr>
          <p:spPr bwMode="auto">
            <a:xfrm>
              <a:off x="5317314" y="3776067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4" name="Freeform 140"/>
            <p:cNvSpPr>
              <a:spLocks/>
            </p:cNvSpPr>
            <p:nvPr/>
          </p:nvSpPr>
          <p:spPr bwMode="auto">
            <a:xfrm>
              <a:off x="5747527" y="3776067"/>
              <a:ext cx="822326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5" name="Freeform 141"/>
            <p:cNvSpPr>
              <a:spLocks/>
            </p:cNvSpPr>
            <p:nvPr/>
          </p:nvSpPr>
          <p:spPr bwMode="auto">
            <a:xfrm>
              <a:off x="6134877" y="3798292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6" name="Freeform 142"/>
            <p:cNvSpPr>
              <a:spLocks/>
            </p:cNvSpPr>
            <p:nvPr/>
          </p:nvSpPr>
          <p:spPr bwMode="auto">
            <a:xfrm>
              <a:off x="6134877" y="4503143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7" name="Freeform 143"/>
            <p:cNvSpPr>
              <a:spLocks/>
            </p:cNvSpPr>
            <p:nvPr/>
          </p:nvSpPr>
          <p:spPr bwMode="auto">
            <a:xfrm>
              <a:off x="6531753" y="4519018"/>
              <a:ext cx="806451" cy="712788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26" y="1326"/>
                </a:cxn>
                <a:cxn ang="0">
                  <a:pos x="784" y="0"/>
                </a:cxn>
                <a:cxn ang="0">
                  <a:pos x="0" y="1346"/>
                </a:cxn>
              </a:cxnLst>
              <a:rect l="0" t="0" r="r" b="b"/>
              <a:pathLst>
                <a:path w="1526" h="1346">
                  <a:moveTo>
                    <a:pt x="0" y="1346"/>
                  </a:moveTo>
                  <a:lnTo>
                    <a:pt x="1526" y="1326"/>
                  </a:lnTo>
                  <a:lnTo>
                    <a:pt x="784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8" name="Freeform 165"/>
            <p:cNvSpPr>
              <a:spLocks/>
            </p:cNvSpPr>
            <p:nvPr/>
          </p:nvSpPr>
          <p:spPr bwMode="auto">
            <a:xfrm>
              <a:off x="5264926" y="5214343"/>
              <a:ext cx="842963" cy="738188"/>
            </a:xfrm>
            <a:custGeom>
              <a:avLst/>
              <a:gdLst/>
              <a:ahLst/>
              <a:cxnLst>
                <a:cxn ang="0">
                  <a:pos x="838" y="0"/>
                </a:cxn>
                <a:cxn ang="0">
                  <a:pos x="0" y="1323"/>
                </a:cxn>
                <a:cxn ang="0">
                  <a:pos x="1593" y="1397"/>
                </a:cxn>
                <a:cxn ang="0">
                  <a:pos x="838" y="0"/>
                </a:cxn>
              </a:cxnLst>
              <a:rect l="0" t="0" r="r" b="b"/>
              <a:pathLst>
                <a:path w="1593" h="1397">
                  <a:moveTo>
                    <a:pt x="838" y="0"/>
                  </a:moveTo>
                  <a:lnTo>
                    <a:pt x="0" y="1323"/>
                  </a:lnTo>
                  <a:lnTo>
                    <a:pt x="1593" y="1397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49" name="Freeform 169"/>
            <p:cNvSpPr>
              <a:spLocks/>
            </p:cNvSpPr>
            <p:nvPr/>
          </p:nvSpPr>
          <p:spPr bwMode="auto">
            <a:xfrm>
              <a:off x="5707839" y="5214343"/>
              <a:ext cx="823913" cy="738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5" y="1397"/>
                </a:cxn>
                <a:cxn ang="0">
                  <a:pos x="1555" y="33"/>
                </a:cxn>
                <a:cxn ang="0">
                  <a:pos x="0" y="0"/>
                </a:cxn>
              </a:cxnLst>
              <a:rect l="0" t="0" r="r" b="b"/>
              <a:pathLst>
                <a:path w="1555" h="1397">
                  <a:moveTo>
                    <a:pt x="0" y="0"/>
                  </a:moveTo>
                  <a:lnTo>
                    <a:pt x="755" y="1397"/>
                  </a:lnTo>
                  <a:lnTo>
                    <a:pt x="1555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0" name="Freeform 170"/>
            <p:cNvSpPr>
              <a:spLocks/>
            </p:cNvSpPr>
            <p:nvPr/>
          </p:nvSpPr>
          <p:spPr bwMode="auto">
            <a:xfrm>
              <a:off x="6107890" y="5231806"/>
              <a:ext cx="857251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1" name="Freeform 171"/>
            <p:cNvSpPr>
              <a:spLocks/>
            </p:cNvSpPr>
            <p:nvPr/>
          </p:nvSpPr>
          <p:spPr bwMode="auto">
            <a:xfrm>
              <a:off x="6531753" y="5220693"/>
              <a:ext cx="806451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2" name="Freeform 172"/>
            <p:cNvSpPr>
              <a:spLocks/>
            </p:cNvSpPr>
            <p:nvPr/>
          </p:nvSpPr>
          <p:spPr bwMode="auto">
            <a:xfrm>
              <a:off x="2102623" y="5168305"/>
              <a:ext cx="758826" cy="696913"/>
            </a:xfrm>
            <a:custGeom>
              <a:avLst/>
              <a:gdLst/>
              <a:ahLst/>
              <a:cxnLst>
                <a:cxn ang="0">
                  <a:pos x="726" y="0"/>
                </a:cxn>
                <a:cxn ang="0">
                  <a:pos x="0" y="1315"/>
                </a:cxn>
                <a:cxn ang="0">
                  <a:pos x="1435" y="1273"/>
                </a:cxn>
                <a:cxn ang="0">
                  <a:pos x="726" y="0"/>
                </a:cxn>
              </a:cxnLst>
              <a:rect l="0" t="0" r="r" b="b"/>
              <a:pathLst>
                <a:path w="1435" h="1315">
                  <a:moveTo>
                    <a:pt x="726" y="0"/>
                  </a:moveTo>
                  <a:lnTo>
                    <a:pt x="0" y="1315"/>
                  </a:lnTo>
                  <a:lnTo>
                    <a:pt x="1435" y="1273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3" name="Freeform 173"/>
            <p:cNvSpPr>
              <a:spLocks/>
            </p:cNvSpPr>
            <p:nvPr/>
          </p:nvSpPr>
          <p:spPr bwMode="auto">
            <a:xfrm>
              <a:off x="2486798" y="5123855"/>
              <a:ext cx="768351" cy="71913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709" y="1358"/>
                </a:cxn>
                <a:cxn ang="0">
                  <a:pos x="1452" y="0"/>
                </a:cxn>
                <a:cxn ang="0">
                  <a:pos x="0" y="85"/>
                </a:cxn>
              </a:cxnLst>
              <a:rect l="0" t="0" r="r" b="b"/>
              <a:pathLst>
                <a:path w="1452" h="1358">
                  <a:moveTo>
                    <a:pt x="0" y="85"/>
                  </a:moveTo>
                  <a:lnTo>
                    <a:pt x="709" y="1358"/>
                  </a:lnTo>
                  <a:lnTo>
                    <a:pt x="1452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4" name="Freeform 174"/>
            <p:cNvSpPr>
              <a:spLocks/>
            </p:cNvSpPr>
            <p:nvPr/>
          </p:nvSpPr>
          <p:spPr bwMode="auto">
            <a:xfrm>
              <a:off x="2861449" y="5123855"/>
              <a:ext cx="777876" cy="725488"/>
            </a:xfrm>
            <a:custGeom>
              <a:avLst/>
              <a:gdLst/>
              <a:ahLst/>
              <a:cxnLst>
                <a:cxn ang="0">
                  <a:pos x="743" y="0"/>
                </a:cxn>
                <a:cxn ang="0">
                  <a:pos x="0" y="1358"/>
                </a:cxn>
                <a:cxn ang="0">
                  <a:pos x="1471" y="1372"/>
                </a:cxn>
                <a:cxn ang="0">
                  <a:pos x="743" y="0"/>
                </a:cxn>
              </a:cxnLst>
              <a:rect l="0" t="0" r="r" b="b"/>
              <a:pathLst>
                <a:path w="1471" h="1372">
                  <a:moveTo>
                    <a:pt x="743" y="0"/>
                  </a:moveTo>
                  <a:lnTo>
                    <a:pt x="0" y="1358"/>
                  </a:lnTo>
                  <a:lnTo>
                    <a:pt x="1471" y="1372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5" name="Freeform 175"/>
            <p:cNvSpPr>
              <a:spLocks/>
            </p:cNvSpPr>
            <p:nvPr/>
          </p:nvSpPr>
          <p:spPr bwMode="auto">
            <a:xfrm>
              <a:off x="3255149" y="5123855"/>
              <a:ext cx="812801" cy="725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8" y="1372"/>
                </a:cxn>
                <a:cxn ang="0">
                  <a:pos x="1538" y="64"/>
                </a:cxn>
                <a:cxn ang="0">
                  <a:pos x="0" y="0"/>
                </a:cxn>
              </a:cxnLst>
              <a:rect l="0" t="0" r="r" b="b"/>
              <a:pathLst>
                <a:path w="1538" h="1372">
                  <a:moveTo>
                    <a:pt x="0" y="0"/>
                  </a:moveTo>
                  <a:lnTo>
                    <a:pt x="728" y="1372"/>
                  </a:lnTo>
                  <a:lnTo>
                    <a:pt x="1538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6" name="Freeform 176"/>
            <p:cNvSpPr>
              <a:spLocks/>
            </p:cNvSpPr>
            <p:nvPr/>
          </p:nvSpPr>
          <p:spPr bwMode="auto">
            <a:xfrm>
              <a:off x="3639325" y="5157193"/>
              <a:ext cx="803276" cy="722313"/>
            </a:xfrm>
            <a:custGeom>
              <a:avLst/>
              <a:gdLst/>
              <a:ahLst/>
              <a:cxnLst>
                <a:cxn ang="0">
                  <a:pos x="810" y="0"/>
                </a:cxn>
                <a:cxn ang="0">
                  <a:pos x="0" y="1308"/>
                </a:cxn>
                <a:cxn ang="0">
                  <a:pos x="1518" y="1363"/>
                </a:cxn>
                <a:cxn ang="0">
                  <a:pos x="810" y="0"/>
                </a:cxn>
              </a:cxnLst>
              <a:rect l="0" t="0" r="r" b="b"/>
              <a:pathLst>
                <a:path w="1518" h="1363">
                  <a:moveTo>
                    <a:pt x="810" y="0"/>
                  </a:moveTo>
                  <a:lnTo>
                    <a:pt x="0" y="1308"/>
                  </a:lnTo>
                  <a:lnTo>
                    <a:pt x="1518" y="1363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7" name="Freeform 177"/>
            <p:cNvSpPr>
              <a:spLocks/>
            </p:cNvSpPr>
            <p:nvPr/>
          </p:nvSpPr>
          <p:spPr bwMode="auto">
            <a:xfrm>
              <a:off x="2486798" y="4344393"/>
              <a:ext cx="768351" cy="823913"/>
            </a:xfrm>
            <a:custGeom>
              <a:avLst/>
              <a:gdLst/>
              <a:ahLst/>
              <a:cxnLst>
                <a:cxn ang="0">
                  <a:pos x="583" y="0"/>
                </a:cxn>
                <a:cxn ang="0">
                  <a:pos x="0" y="1557"/>
                </a:cxn>
                <a:cxn ang="0">
                  <a:pos x="1452" y="1472"/>
                </a:cxn>
                <a:cxn ang="0">
                  <a:pos x="583" y="0"/>
                </a:cxn>
              </a:cxnLst>
              <a:rect l="0" t="0" r="r" b="b"/>
              <a:pathLst>
                <a:path w="1452" h="1557">
                  <a:moveTo>
                    <a:pt x="583" y="0"/>
                  </a:moveTo>
                  <a:lnTo>
                    <a:pt x="0" y="1557"/>
                  </a:lnTo>
                  <a:lnTo>
                    <a:pt x="1452" y="1472"/>
                  </a:lnTo>
                  <a:lnTo>
                    <a:pt x="583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8" name="Freeform 178"/>
            <p:cNvSpPr>
              <a:spLocks/>
            </p:cNvSpPr>
            <p:nvPr/>
          </p:nvSpPr>
          <p:spPr bwMode="auto">
            <a:xfrm>
              <a:off x="4067950" y="5157193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59" name="Freeform 179"/>
            <p:cNvSpPr>
              <a:spLocks/>
            </p:cNvSpPr>
            <p:nvPr/>
          </p:nvSpPr>
          <p:spPr bwMode="auto">
            <a:xfrm>
              <a:off x="4442600" y="5185768"/>
              <a:ext cx="822326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0" name="Freeform 180"/>
            <p:cNvSpPr>
              <a:spLocks/>
            </p:cNvSpPr>
            <p:nvPr/>
          </p:nvSpPr>
          <p:spPr bwMode="auto">
            <a:xfrm>
              <a:off x="2794774" y="4344393"/>
              <a:ext cx="884239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1" name="Freeform 181"/>
            <p:cNvSpPr>
              <a:spLocks/>
            </p:cNvSpPr>
            <p:nvPr/>
          </p:nvSpPr>
          <p:spPr bwMode="auto">
            <a:xfrm>
              <a:off x="3255149" y="4444405"/>
              <a:ext cx="812801" cy="712788"/>
            </a:xfrm>
            <a:custGeom>
              <a:avLst/>
              <a:gdLst/>
              <a:ahLst/>
              <a:cxnLst>
                <a:cxn ang="0">
                  <a:pos x="802" y="0"/>
                </a:cxn>
                <a:cxn ang="0">
                  <a:pos x="0" y="1284"/>
                </a:cxn>
                <a:cxn ang="0">
                  <a:pos x="1538" y="1348"/>
                </a:cxn>
                <a:cxn ang="0">
                  <a:pos x="802" y="0"/>
                </a:cxn>
              </a:cxnLst>
              <a:rect l="0" t="0" r="r" b="b"/>
              <a:pathLst>
                <a:path w="1538" h="1348">
                  <a:moveTo>
                    <a:pt x="802" y="0"/>
                  </a:moveTo>
                  <a:lnTo>
                    <a:pt x="0" y="1284"/>
                  </a:lnTo>
                  <a:lnTo>
                    <a:pt x="1538" y="1348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2" name="Freeform 182"/>
            <p:cNvSpPr>
              <a:spLocks/>
            </p:cNvSpPr>
            <p:nvPr/>
          </p:nvSpPr>
          <p:spPr bwMode="auto">
            <a:xfrm>
              <a:off x="2774136" y="3415704"/>
              <a:ext cx="608013" cy="928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755"/>
                </a:cxn>
                <a:cxn ang="0">
                  <a:pos x="1150" y="703"/>
                </a:cxn>
                <a:cxn ang="0">
                  <a:pos x="0" y="0"/>
                </a:cxn>
              </a:cxnLst>
              <a:rect l="0" t="0" r="r" b="b"/>
              <a:pathLst>
                <a:path w="1150" h="1755">
                  <a:moveTo>
                    <a:pt x="0" y="0"/>
                  </a:moveTo>
                  <a:lnTo>
                    <a:pt x="40" y="1755"/>
                  </a:lnTo>
                  <a:lnTo>
                    <a:pt x="1150" y="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3" name="Freeform 183"/>
            <p:cNvSpPr>
              <a:spLocks/>
            </p:cNvSpPr>
            <p:nvPr/>
          </p:nvSpPr>
          <p:spPr bwMode="auto">
            <a:xfrm>
              <a:off x="2794774" y="3788767"/>
              <a:ext cx="884239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4" name="Freeform 184"/>
            <p:cNvSpPr>
              <a:spLocks/>
            </p:cNvSpPr>
            <p:nvPr/>
          </p:nvSpPr>
          <p:spPr bwMode="auto">
            <a:xfrm>
              <a:off x="3679012" y="4444405"/>
              <a:ext cx="819151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5" name="Freeform 185"/>
            <p:cNvSpPr>
              <a:spLocks/>
            </p:cNvSpPr>
            <p:nvPr/>
          </p:nvSpPr>
          <p:spPr bwMode="auto">
            <a:xfrm>
              <a:off x="4067950" y="4460280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6" name="Freeform 186"/>
            <p:cNvSpPr>
              <a:spLocks/>
            </p:cNvSpPr>
            <p:nvPr/>
          </p:nvSpPr>
          <p:spPr bwMode="auto">
            <a:xfrm>
              <a:off x="2774136" y="3010892"/>
              <a:ext cx="819151" cy="777875"/>
            </a:xfrm>
            <a:custGeom>
              <a:avLst/>
              <a:gdLst/>
              <a:ahLst/>
              <a:cxnLst>
                <a:cxn ang="0">
                  <a:pos x="0" y="765"/>
                </a:cxn>
                <a:cxn ang="0">
                  <a:pos x="1150" y="1468"/>
                </a:cxn>
                <a:cxn ang="0">
                  <a:pos x="1548" y="0"/>
                </a:cxn>
                <a:cxn ang="0">
                  <a:pos x="0" y="765"/>
                </a:cxn>
              </a:cxnLst>
              <a:rect l="0" t="0" r="r" b="b"/>
              <a:pathLst>
                <a:path w="1548" h="1468">
                  <a:moveTo>
                    <a:pt x="0" y="765"/>
                  </a:moveTo>
                  <a:lnTo>
                    <a:pt x="1150" y="1468"/>
                  </a:lnTo>
                  <a:lnTo>
                    <a:pt x="1548" y="0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7" name="Freeform 187"/>
            <p:cNvSpPr>
              <a:spLocks/>
            </p:cNvSpPr>
            <p:nvPr/>
          </p:nvSpPr>
          <p:spPr bwMode="auto">
            <a:xfrm>
              <a:off x="2774136" y="2561629"/>
              <a:ext cx="819151" cy="854075"/>
            </a:xfrm>
            <a:custGeom>
              <a:avLst/>
              <a:gdLst/>
              <a:ahLst/>
              <a:cxnLst>
                <a:cxn ang="0">
                  <a:pos x="0" y="1615"/>
                </a:cxn>
                <a:cxn ang="0">
                  <a:pos x="1548" y="850"/>
                </a:cxn>
                <a:cxn ang="0">
                  <a:pos x="19" y="0"/>
                </a:cxn>
                <a:cxn ang="0">
                  <a:pos x="0" y="1615"/>
                </a:cxn>
              </a:cxnLst>
              <a:rect l="0" t="0" r="r" b="b"/>
              <a:pathLst>
                <a:path w="1548" h="1615">
                  <a:moveTo>
                    <a:pt x="0" y="1615"/>
                  </a:moveTo>
                  <a:lnTo>
                    <a:pt x="1548" y="850"/>
                  </a:lnTo>
                  <a:lnTo>
                    <a:pt x="19" y="0"/>
                  </a:lnTo>
                  <a:lnTo>
                    <a:pt x="0" y="1615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8" name="Freeform 188"/>
            <p:cNvSpPr>
              <a:spLocks/>
            </p:cNvSpPr>
            <p:nvPr/>
          </p:nvSpPr>
          <p:spPr bwMode="auto">
            <a:xfrm>
              <a:off x="3382149" y="3737967"/>
              <a:ext cx="720726" cy="7064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561" y="1335"/>
                </a:cxn>
                <a:cxn ang="0">
                  <a:pos x="1362" y="0"/>
                </a:cxn>
                <a:cxn ang="0">
                  <a:pos x="0" y="95"/>
                </a:cxn>
              </a:cxnLst>
              <a:rect l="0" t="0" r="r" b="b"/>
              <a:pathLst>
                <a:path w="1362" h="1335">
                  <a:moveTo>
                    <a:pt x="0" y="95"/>
                  </a:moveTo>
                  <a:lnTo>
                    <a:pt x="561" y="1335"/>
                  </a:lnTo>
                  <a:lnTo>
                    <a:pt x="1362" y="0"/>
                  </a:lnTo>
                  <a:lnTo>
                    <a:pt x="0" y="95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69" name="Freeform 189"/>
            <p:cNvSpPr>
              <a:spLocks/>
            </p:cNvSpPr>
            <p:nvPr/>
          </p:nvSpPr>
          <p:spPr bwMode="auto">
            <a:xfrm>
              <a:off x="3679012" y="3737967"/>
              <a:ext cx="819151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0" name="Freeform 190"/>
            <p:cNvSpPr>
              <a:spLocks/>
            </p:cNvSpPr>
            <p:nvPr/>
          </p:nvSpPr>
          <p:spPr bwMode="auto">
            <a:xfrm>
              <a:off x="3382149" y="3010892"/>
              <a:ext cx="720726" cy="777875"/>
            </a:xfrm>
            <a:custGeom>
              <a:avLst/>
              <a:gdLst/>
              <a:ahLst/>
              <a:cxnLst>
                <a:cxn ang="0">
                  <a:pos x="398" y="0"/>
                </a:cxn>
                <a:cxn ang="0">
                  <a:pos x="0" y="1468"/>
                </a:cxn>
                <a:cxn ang="0">
                  <a:pos x="1362" y="1373"/>
                </a:cxn>
                <a:cxn ang="0">
                  <a:pos x="398" y="0"/>
                </a:cxn>
              </a:cxnLst>
              <a:rect l="0" t="0" r="r" b="b"/>
              <a:pathLst>
                <a:path w="1362" h="1468">
                  <a:moveTo>
                    <a:pt x="398" y="0"/>
                  </a:moveTo>
                  <a:lnTo>
                    <a:pt x="0" y="1468"/>
                  </a:lnTo>
                  <a:lnTo>
                    <a:pt x="1362" y="1373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1" name="Freeform 191"/>
            <p:cNvSpPr>
              <a:spLocks/>
            </p:cNvSpPr>
            <p:nvPr/>
          </p:nvSpPr>
          <p:spPr bwMode="auto">
            <a:xfrm>
              <a:off x="4102875" y="3737967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2" name="Freeform 192"/>
            <p:cNvSpPr>
              <a:spLocks/>
            </p:cNvSpPr>
            <p:nvPr/>
          </p:nvSpPr>
          <p:spPr bwMode="auto">
            <a:xfrm>
              <a:off x="3593287" y="3010892"/>
              <a:ext cx="912814" cy="727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4" y="1373"/>
                </a:cxn>
                <a:cxn ang="0">
                  <a:pos x="1726" y="27"/>
                </a:cxn>
                <a:cxn ang="0">
                  <a:pos x="0" y="0"/>
                </a:cxn>
              </a:cxnLst>
              <a:rect l="0" t="0" r="r" b="b"/>
              <a:pathLst>
                <a:path w="1726" h="1373">
                  <a:moveTo>
                    <a:pt x="0" y="0"/>
                  </a:moveTo>
                  <a:lnTo>
                    <a:pt x="964" y="1373"/>
                  </a:lnTo>
                  <a:lnTo>
                    <a:pt x="1726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3" name="Freeform 193"/>
            <p:cNvSpPr>
              <a:spLocks/>
            </p:cNvSpPr>
            <p:nvPr/>
          </p:nvSpPr>
          <p:spPr bwMode="auto">
            <a:xfrm>
              <a:off x="4102875" y="3025179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rgbClr val="92D05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4" name="Freeform 194"/>
            <p:cNvSpPr>
              <a:spLocks/>
            </p:cNvSpPr>
            <p:nvPr/>
          </p:nvSpPr>
          <p:spPr bwMode="auto">
            <a:xfrm>
              <a:off x="4885513" y="5185768"/>
              <a:ext cx="822326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7" y="1376"/>
                </a:cxn>
                <a:cxn ang="0">
                  <a:pos x="1555" y="53"/>
                </a:cxn>
                <a:cxn ang="0">
                  <a:pos x="0" y="0"/>
                </a:cxn>
              </a:cxnLst>
              <a:rect l="0" t="0" r="r" b="b"/>
              <a:pathLst>
                <a:path w="1555" h="1376">
                  <a:moveTo>
                    <a:pt x="0" y="0"/>
                  </a:moveTo>
                  <a:lnTo>
                    <a:pt x="717" y="1376"/>
                  </a:lnTo>
                  <a:lnTo>
                    <a:pt x="1555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5" name="Freeform 195"/>
            <p:cNvSpPr>
              <a:spLocks/>
            </p:cNvSpPr>
            <p:nvPr/>
          </p:nvSpPr>
          <p:spPr bwMode="auto">
            <a:xfrm>
              <a:off x="4885513" y="4482505"/>
              <a:ext cx="822326" cy="731838"/>
            </a:xfrm>
            <a:custGeom>
              <a:avLst/>
              <a:gdLst/>
              <a:ahLst/>
              <a:cxnLst>
                <a:cxn ang="0">
                  <a:pos x="0" y="1328"/>
                </a:cxn>
                <a:cxn ang="0">
                  <a:pos x="1555" y="1381"/>
                </a:cxn>
                <a:cxn ang="0">
                  <a:pos x="815" y="0"/>
                </a:cxn>
                <a:cxn ang="0">
                  <a:pos x="0" y="1328"/>
                </a:cxn>
              </a:cxnLst>
              <a:rect l="0" t="0" r="r" b="b"/>
              <a:pathLst>
                <a:path w="1555" h="1381">
                  <a:moveTo>
                    <a:pt x="0" y="1328"/>
                  </a:moveTo>
                  <a:lnTo>
                    <a:pt x="1555" y="1381"/>
                  </a:lnTo>
                  <a:lnTo>
                    <a:pt x="815" y="0"/>
                  </a:lnTo>
                  <a:lnTo>
                    <a:pt x="0" y="1328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6" name="Freeform 196"/>
            <p:cNvSpPr>
              <a:spLocks/>
            </p:cNvSpPr>
            <p:nvPr/>
          </p:nvSpPr>
          <p:spPr bwMode="auto">
            <a:xfrm>
              <a:off x="4498163" y="4460280"/>
              <a:ext cx="819151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7" name="Freeform 197"/>
            <p:cNvSpPr>
              <a:spLocks/>
            </p:cNvSpPr>
            <p:nvPr/>
          </p:nvSpPr>
          <p:spPr bwMode="auto">
            <a:xfrm>
              <a:off x="6190440" y="3072804"/>
              <a:ext cx="828676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8" name="Freeform 198"/>
            <p:cNvSpPr>
              <a:spLocks/>
            </p:cNvSpPr>
            <p:nvPr/>
          </p:nvSpPr>
          <p:spPr bwMode="auto">
            <a:xfrm>
              <a:off x="6569853" y="3102967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79" name="Freeform 199"/>
            <p:cNvSpPr>
              <a:spLocks/>
            </p:cNvSpPr>
            <p:nvPr/>
          </p:nvSpPr>
          <p:spPr bwMode="auto">
            <a:xfrm>
              <a:off x="6569853" y="3798292"/>
              <a:ext cx="814388" cy="720725"/>
            </a:xfrm>
            <a:custGeom>
              <a:avLst/>
              <a:gdLst/>
              <a:ahLst/>
              <a:cxnLst>
                <a:cxn ang="0">
                  <a:pos x="1539" y="50"/>
                </a:cxn>
                <a:cxn ang="0">
                  <a:pos x="0" y="0"/>
                </a:cxn>
                <a:cxn ang="0">
                  <a:pos x="710" y="1362"/>
                </a:cxn>
                <a:cxn ang="0">
                  <a:pos x="1539" y="50"/>
                </a:cxn>
              </a:cxnLst>
              <a:rect l="0" t="0" r="r" b="b"/>
              <a:pathLst>
                <a:path w="1539" h="1362">
                  <a:moveTo>
                    <a:pt x="1539" y="50"/>
                  </a:moveTo>
                  <a:lnTo>
                    <a:pt x="0" y="0"/>
                  </a:lnTo>
                  <a:lnTo>
                    <a:pt x="710" y="1362"/>
                  </a:lnTo>
                  <a:lnTo>
                    <a:pt x="1539" y="5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0" name="Freeform 200"/>
            <p:cNvSpPr>
              <a:spLocks/>
            </p:cNvSpPr>
            <p:nvPr/>
          </p:nvSpPr>
          <p:spPr bwMode="auto">
            <a:xfrm>
              <a:off x="5707839" y="4503143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1" name="Freeform 201"/>
            <p:cNvSpPr>
              <a:spLocks/>
            </p:cNvSpPr>
            <p:nvPr/>
          </p:nvSpPr>
          <p:spPr bwMode="auto">
            <a:xfrm>
              <a:off x="5317314" y="4482505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2" name="Freeform 202"/>
            <p:cNvSpPr>
              <a:spLocks/>
            </p:cNvSpPr>
            <p:nvPr/>
          </p:nvSpPr>
          <p:spPr bwMode="auto">
            <a:xfrm>
              <a:off x="5747527" y="3072804"/>
              <a:ext cx="822326" cy="725488"/>
            </a:xfrm>
            <a:custGeom>
              <a:avLst/>
              <a:gdLst/>
              <a:ahLst/>
              <a:cxnLst>
                <a:cxn ang="0">
                  <a:pos x="1554" y="1370"/>
                </a:cxn>
                <a:cxn ang="0">
                  <a:pos x="836" y="0"/>
                </a:cxn>
                <a:cxn ang="0">
                  <a:pos x="0" y="1327"/>
                </a:cxn>
                <a:cxn ang="0">
                  <a:pos x="1554" y="1370"/>
                </a:cxn>
              </a:cxnLst>
              <a:rect l="0" t="0" r="r" b="b"/>
              <a:pathLst>
                <a:path w="1554" h="1370">
                  <a:moveTo>
                    <a:pt x="1554" y="1370"/>
                  </a:moveTo>
                  <a:lnTo>
                    <a:pt x="836" y="0"/>
                  </a:lnTo>
                  <a:lnTo>
                    <a:pt x="0" y="1327"/>
                  </a:lnTo>
                  <a:lnTo>
                    <a:pt x="1554" y="137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3" name="Freeform 203"/>
            <p:cNvSpPr>
              <a:spLocks/>
            </p:cNvSpPr>
            <p:nvPr/>
          </p:nvSpPr>
          <p:spPr bwMode="auto">
            <a:xfrm>
              <a:off x="5357002" y="3047404"/>
              <a:ext cx="833438" cy="728663"/>
            </a:xfrm>
            <a:custGeom>
              <a:avLst/>
              <a:gdLst/>
              <a:ahLst/>
              <a:cxnLst>
                <a:cxn ang="0">
                  <a:pos x="740" y="1376"/>
                </a:cxn>
                <a:cxn ang="0">
                  <a:pos x="1576" y="49"/>
                </a:cxn>
                <a:cxn ang="0">
                  <a:pos x="0" y="0"/>
                </a:cxn>
                <a:cxn ang="0">
                  <a:pos x="740" y="1376"/>
                </a:cxn>
              </a:cxnLst>
              <a:rect l="0" t="0" r="r" b="b"/>
              <a:pathLst>
                <a:path w="1576" h="1376">
                  <a:moveTo>
                    <a:pt x="740" y="1376"/>
                  </a:moveTo>
                  <a:lnTo>
                    <a:pt x="1576" y="49"/>
                  </a:lnTo>
                  <a:lnTo>
                    <a:pt x="0" y="0"/>
                  </a:lnTo>
                  <a:lnTo>
                    <a:pt x="740" y="13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4" name="Freeform 204"/>
            <p:cNvSpPr>
              <a:spLocks/>
            </p:cNvSpPr>
            <p:nvPr/>
          </p:nvSpPr>
          <p:spPr bwMode="auto">
            <a:xfrm>
              <a:off x="4498163" y="3752255"/>
              <a:ext cx="819151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5" name="Freeform 205"/>
            <p:cNvSpPr>
              <a:spLocks/>
            </p:cNvSpPr>
            <p:nvPr/>
          </p:nvSpPr>
          <p:spPr bwMode="auto">
            <a:xfrm>
              <a:off x="4506101" y="3025179"/>
              <a:ext cx="850901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6" name="Freeform 207"/>
            <p:cNvSpPr>
              <a:spLocks/>
            </p:cNvSpPr>
            <p:nvPr/>
          </p:nvSpPr>
          <p:spPr bwMode="auto">
            <a:xfrm>
              <a:off x="4920431" y="3047404"/>
              <a:ext cx="827088" cy="728663"/>
            </a:xfrm>
            <a:custGeom>
              <a:avLst/>
              <a:gdLst/>
              <a:ahLst/>
              <a:cxnLst>
                <a:cxn ang="0">
                  <a:pos x="1564" y="1376"/>
                </a:cxn>
                <a:cxn ang="0">
                  <a:pos x="824" y="0"/>
                </a:cxn>
                <a:cxn ang="0">
                  <a:pos x="0" y="1332"/>
                </a:cxn>
                <a:cxn ang="0">
                  <a:pos x="1564" y="1376"/>
                </a:cxn>
              </a:cxnLst>
              <a:rect l="0" t="0" r="r" b="b"/>
              <a:pathLst>
                <a:path w="1564" h="1376">
                  <a:moveTo>
                    <a:pt x="1564" y="1376"/>
                  </a:moveTo>
                  <a:lnTo>
                    <a:pt x="824" y="0"/>
                  </a:lnTo>
                  <a:lnTo>
                    <a:pt x="0" y="1332"/>
                  </a:lnTo>
                  <a:lnTo>
                    <a:pt x="1564" y="137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7" name="Freeform 208"/>
            <p:cNvSpPr>
              <a:spLocks/>
            </p:cNvSpPr>
            <p:nvPr/>
          </p:nvSpPr>
          <p:spPr bwMode="auto">
            <a:xfrm>
              <a:off x="4920431" y="3752254"/>
              <a:ext cx="827088" cy="730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9" y="1381"/>
                </a:cxn>
                <a:cxn ang="0">
                  <a:pos x="1564" y="44"/>
                </a:cxn>
                <a:cxn ang="0">
                  <a:pos x="0" y="0"/>
                </a:cxn>
              </a:cxnLst>
              <a:rect l="0" t="0" r="r" b="b"/>
              <a:pathLst>
                <a:path w="1564" h="1381">
                  <a:moveTo>
                    <a:pt x="0" y="0"/>
                  </a:moveTo>
                  <a:lnTo>
                    <a:pt x="749" y="1381"/>
                  </a:lnTo>
                  <a:lnTo>
                    <a:pt x="1564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8" name="Freeform 209"/>
            <p:cNvSpPr>
              <a:spLocks/>
            </p:cNvSpPr>
            <p:nvPr/>
          </p:nvSpPr>
          <p:spPr bwMode="auto">
            <a:xfrm>
              <a:off x="5317306" y="3776067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89" name="Freeform 210"/>
            <p:cNvSpPr>
              <a:spLocks/>
            </p:cNvSpPr>
            <p:nvPr/>
          </p:nvSpPr>
          <p:spPr bwMode="auto">
            <a:xfrm>
              <a:off x="5747519" y="3776067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0" name="Freeform 211"/>
            <p:cNvSpPr>
              <a:spLocks/>
            </p:cNvSpPr>
            <p:nvPr/>
          </p:nvSpPr>
          <p:spPr bwMode="auto">
            <a:xfrm>
              <a:off x="6134869" y="3798292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1" name="Freeform 212"/>
            <p:cNvSpPr>
              <a:spLocks/>
            </p:cNvSpPr>
            <p:nvPr/>
          </p:nvSpPr>
          <p:spPr bwMode="auto">
            <a:xfrm>
              <a:off x="6134869" y="4503142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2" name="Freeform 213"/>
            <p:cNvSpPr>
              <a:spLocks/>
            </p:cNvSpPr>
            <p:nvPr/>
          </p:nvSpPr>
          <p:spPr bwMode="auto">
            <a:xfrm>
              <a:off x="6531744" y="4519017"/>
              <a:ext cx="806450" cy="712788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26" y="1326"/>
                </a:cxn>
                <a:cxn ang="0">
                  <a:pos x="784" y="0"/>
                </a:cxn>
                <a:cxn ang="0">
                  <a:pos x="0" y="1346"/>
                </a:cxn>
              </a:cxnLst>
              <a:rect l="0" t="0" r="r" b="b"/>
              <a:pathLst>
                <a:path w="1526" h="1346">
                  <a:moveTo>
                    <a:pt x="0" y="1346"/>
                  </a:moveTo>
                  <a:lnTo>
                    <a:pt x="1526" y="1326"/>
                  </a:lnTo>
                  <a:lnTo>
                    <a:pt x="784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chemeClr val="accent1">
                <a:lumMod val="9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3" name="Freeform 276"/>
            <p:cNvSpPr>
              <a:spLocks/>
            </p:cNvSpPr>
            <p:nvPr/>
          </p:nvSpPr>
          <p:spPr bwMode="auto">
            <a:xfrm>
              <a:off x="1813694" y="5168304"/>
              <a:ext cx="673100" cy="696913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544" y="1315"/>
                </a:cxn>
                <a:cxn ang="0">
                  <a:pos x="1270" y="0"/>
                </a:cxn>
                <a:cxn ang="0">
                  <a:pos x="0" y="253"/>
                </a:cxn>
              </a:cxnLst>
              <a:rect l="0" t="0" r="r" b="b"/>
              <a:pathLst>
                <a:path w="1270" h="1315">
                  <a:moveTo>
                    <a:pt x="0" y="253"/>
                  </a:moveTo>
                  <a:lnTo>
                    <a:pt x="544" y="1315"/>
                  </a:lnTo>
                  <a:lnTo>
                    <a:pt x="1270" y="0"/>
                  </a:lnTo>
                  <a:lnTo>
                    <a:pt x="0" y="253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4" name="Freeform 277"/>
            <p:cNvSpPr>
              <a:spLocks/>
            </p:cNvSpPr>
            <p:nvPr/>
          </p:nvSpPr>
          <p:spPr bwMode="auto">
            <a:xfrm>
              <a:off x="2102619" y="5168304"/>
              <a:ext cx="758825" cy="696913"/>
            </a:xfrm>
            <a:custGeom>
              <a:avLst/>
              <a:gdLst/>
              <a:ahLst/>
              <a:cxnLst>
                <a:cxn ang="0">
                  <a:pos x="726" y="0"/>
                </a:cxn>
                <a:cxn ang="0">
                  <a:pos x="0" y="1315"/>
                </a:cxn>
                <a:cxn ang="0">
                  <a:pos x="1435" y="1273"/>
                </a:cxn>
                <a:cxn ang="0">
                  <a:pos x="726" y="0"/>
                </a:cxn>
              </a:cxnLst>
              <a:rect l="0" t="0" r="r" b="b"/>
              <a:pathLst>
                <a:path w="1435" h="1315">
                  <a:moveTo>
                    <a:pt x="726" y="0"/>
                  </a:moveTo>
                  <a:lnTo>
                    <a:pt x="0" y="1315"/>
                  </a:lnTo>
                  <a:lnTo>
                    <a:pt x="1435" y="1273"/>
                  </a:lnTo>
                  <a:lnTo>
                    <a:pt x="72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5" name="Freeform 286"/>
            <p:cNvSpPr>
              <a:spLocks/>
            </p:cNvSpPr>
            <p:nvPr/>
          </p:nvSpPr>
          <p:spPr bwMode="auto">
            <a:xfrm>
              <a:off x="2486794" y="5123854"/>
              <a:ext cx="768350" cy="71913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709" y="1358"/>
                </a:cxn>
                <a:cxn ang="0">
                  <a:pos x="1452" y="0"/>
                </a:cxn>
                <a:cxn ang="0">
                  <a:pos x="0" y="85"/>
                </a:cxn>
              </a:cxnLst>
              <a:rect l="0" t="0" r="r" b="b"/>
              <a:pathLst>
                <a:path w="1452" h="1358">
                  <a:moveTo>
                    <a:pt x="0" y="85"/>
                  </a:moveTo>
                  <a:lnTo>
                    <a:pt x="709" y="1358"/>
                  </a:lnTo>
                  <a:lnTo>
                    <a:pt x="1452" y="0"/>
                  </a:lnTo>
                  <a:lnTo>
                    <a:pt x="0" y="8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6" name="Freeform 287"/>
            <p:cNvSpPr>
              <a:spLocks/>
            </p:cNvSpPr>
            <p:nvPr/>
          </p:nvSpPr>
          <p:spPr bwMode="auto">
            <a:xfrm>
              <a:off x="2861444" y="5123854"/>
              <a:ext cx="777875" cy="725488"/>
            </a:xfrm>
            <a:custGeom>
              <a:avLst/>
              <a:gdLst/>
              <a:ahLst/>
              <a:cxnLst>
                <a:cxn ang="0">
                  <a:pos x="743" y="0"/>
                </a:cxn>
                <a:cxn ang="0">
                  <a:pos x="0" y="1358"/>
                </a:cxn>
                <a:cxn ang="0">
                  <a:pos x="1471" y="1372"/>
                </a:cxn>
                <a:cxn ang="0">
                  <a:pos x="743" y="0"/>
                </a:cxn>
              </a:cxnLst>
              <a:rect l="0" t="0" r="r" b="b"/>
              <a:pathLst>
                <a:path w="1471" h="1372">
                  <a:moveTo>
                    <a:pt x="743" y="0"/>
                  </a:moveTo>
                  <a:lnTo>
                    <a:pt x="0" y="1358"/>
                  </a:lnTo>
                  <a:lnTo>
                    <a:pt x="1471" y="1372"/>
                  </a:lnTo>
                  <a:lnTo>
                    <a:pt x="74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7" name="Freeform 294"/>
            <p:cNvSpPr>
              <a:spLocks/>
            </p:cNvSpPr>
            <p:nvPr/>
          </p:nvSpPr>
          <p:spPr bwMode="auto">
            <a:xfrm>
              <a:off x="3255144" y="5123854"/>
              <a:ext cx="812800" cy="725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8" y="1372"/>
                </a:cxn>
                <a:cxn ang="0">
                  <a:pos x="1538" y="64"/>
                </a:cxn>
                <a:cxn ang="0">
                  <a:pos x="0" y="0"/>
                </a:cxn>
              </a:cxnLst>
              <a:rect l="0" t="0" r="r" b="b"/>
              <a:pathLst>
                <a:path w="1538" h="1372">
                  <a:moveTo>
                    <a:pt x="0" y="0"/>
                  </a:moveTo>
                  <a:lnTo>
                    <a:pt x="728" y="1372"/>
                  </a:lnTo>
                  <a:lnTo>
                    <a:pt x="1538" y="6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8" name="Freeform 295"/>
            <p:cNvSpPr>
              <a:spLocks/>
            </p:cNvSpPr>
            <p:nvPr/>
          </p:nvSpPr>
          <p:spPr bwMode="auto">
            <a:xfrm>
              <a:off x="3639319" y="5157192"/>
              <a:ext cx="803275" cy="722313"/>
            </a:xfrm>
            <a:custGeom>
              <a:avLst/>
              <a:gdLst/>
              <a:ahLst/>
              <a:cxnLst>
                <a:cxn ang="0">
                  <a:pos x="810" y="0"/>
                </a:cxn>
                <a:cxn ang="0">
                  <a:pos x="0" y="1308"/>
                </a:cxn>
                <a:cxn ang="0">
                  <a:pos x="1518" y="1363"/>
                </a:cxn>
                <a:cxn ang="0">
                  <a:pos x="810" y="0"/>
                </a:cxn>
              </a:cxnLst>
              <a:rect l="0" t="0" r="r" b="b"/>
              <a:pathLst>
                <a:path w="1518" h="1363">
                  <a:moveTo>
                    <a:pt x="810" y="0"/>
                  </a:moveTo>
                  <a:lnTo>
                    <a:pt x="0" y="1308"/>
                  </a:lnTo>
                  <a:lnTo>
                    <a:pt x="1518" y="1363"/>
                  </a:lnTo>
                  <a:lnTo>
                    <a:pt x="8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399" name="Freeform 296"/>
            <p:cNvSpPr>
              <a:spLocks/>
            </p:cNvSpPr>
            <p:nvPr/>
          </p:nvSpPr>
          <p:spPr bwMode="auto">
            <a:xfrm>
              <a:off x="1966094" y="4344392"/>
              <a:ext cx="828675" cy="8239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984" y="1557"/>
                </a:cxn>
                <a:cxn ang="0">
                  <a:pos x="1567" y="0"/>
                </a:cxn>
                <a:cxn ang="0">
                  <a:pos x="0" y="534"/>
                </a:cxn>
              </a:cxnLst>
              <a:rect l="0" t="0" r="r" b="b"/>
              <a:pathLst>
                <a:path w="1567" h="1557">
                  <a:moveTo>
                    <a:pt x="0" y="534"/>
                  </a:moveTo>
                  <a:lnTo>
                    <a:pt x="984" y="1557"/>
                  </a:lnTo>
                  <a:lnTo>
                    <a:pt x="1567" y="0"/>
                  </a:lnTo>
                  <a:lnTo>
                    <a:pt x="0" y="534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0" name="Freeform 297"/>
            <p:cNvSpPr>
              <a:spLocks/>
            </p:cNvSpPr>
            <p:nvPr/>
          </p:nvSpPr>
          <p:spPr bwMode="auto">
            <a:xfrm>
              <a:off x="2486794" y="4344392"/>
              <a:ext cx="768350" cy="823913"/>
            </a:xfrm>
            <a:custGeom>
              <a:avLst/>
              <a:gdLst/>
              <a:ahLst/>
              <a:cxnLst>
                <a:cxn ang="0">
                  <a:pos x="583" y="0"/>
                </a:cxn>
                <a:cxn ang="0">
                  <a:pos x="0" y="1557"/>
                </a:cxn>
                <a:cxn ang="0">
                  <a:pos x="1452" y="1472"/>
                </a:cxn>
                <a:cxn ang="0">
                  <a:pos x="583" y="0"/>
                </a:cxn>
              </a:cxnLst>
              <a:rect l="0" t="0" r="r" b="b"/>
              <a:pathLst>
                <a:path w="1452" h="1557">
                  <a:moveTo>
                    <a:pt x="583" y="0"/>
                  </a:moveTo>
                  <a:lnTo>
                    <a:pt x="0" y="1557"/>
                  </a:lnTo>
                  <a:lnTo>
                    <a:pt x="1452" y="1472"/>
                  </a:lnTo>
                  <a:lnTo>
                    <a:pt x="583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1" name="Freeform 303"/>
            <p:cNvSpPr>
              <a:spLocks/>
            </p:cNvSpPr>
            <p:nvPr/>
          </p:nvSpPr>
          <p:spPr bwMode="auto">
            <a:xfrm>
              <a:off x="2051819" y="3415704"/>
              <a:ext cx="742950" cy="928688"/>
            </a:xfrm>
            <a:custGeom>
              <a:avLst/>
              <a:gdLst/>
              <a:ahLst/>
              <a:cxnLst>
                <a:cxn ang="0">
                  <a:pos x="0" y="790"/>
                </a:cxn>
                <a:cxn ang="0">
                  <a:pos x="1404" y="1755"/>
                </a:cxn>
                <a:cxn ang="0">
                  <a:pos x="1364" y="0"/>
                </a:cxn>
                <a:cxn ang="0">
                  <a:pos x="0" y="790"/>
                </a:cxn>
              </a:cxnLst>
              <a:rect l="0" t="0" r="r" b="b"/>
              <a:pathLst>
                <a:path w="1404" h="1755">
                  <a:moveTo>
                    <a:pt x="0" y="790"/>
                  </a:moveTo>
                  <a:lnTo>
                    <a:pt x="1404" y="1755"/>
                  </a:lnTo>
                  <a:lnTo>
                    <a:pt x="1364" y="0"/>
                  </a:lnTo>
                  <a:lnTo>
                    <a:pt x="0" y="7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2" name="Freeform 305"/>
            <p:cNvSpPr>
              <a:spLocks/>
            </p:cNvSpPr>
            <p:nvPr/>
          </p:nvSpPr>
          <p:spPr bwMode="auto">
            <a:xfrm>
              <a:off x="4067944" y="5157192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3" name="Freeform 306"/>
            <p:cNvSpPr>
              <a:spLocks/>
            </p:cNvSpPr>
            <p:nvPr/>
          </p:nvSpPr>
          <p:spPr bwMode="auto">
            <a:xfrm>
              <a:off x="4442594" y="5185767"/>
              <a:ext cx="822325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4" name="Freeform 307"/>
            <p:cNvSpPr>
              <a:spLocks/>
            </p:cNvSpPr>
            <p:nvPr/>
          </p:nvSpPr>
          <p:spPr bwMode="auto">
            <a:xfrm>
              <a:off x="2794769" y="4344392"/>
              <a:ext cx="884238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5" name="Freeform 308"/>
            <p:cNvSpPr>
              <a:spLocks/>
            </p:cNvSpPr>
            <p:nvPr/>
          </p:nvSpPr>
          <p:spPr bwMode="auto">
            <a:xfrm>
              <a:off x="3255144" y="4444404"/>
              <a:ext cx="812800" cy="712788"/>
            </a:xfrm>
            <a:custGeom>
              <a:avLst/>
              <a:gdLst/>
              <a:ahLst/>
              <a:cxnLst>
                <a:cxn ang="0">
                  <a:pos x="802" y="0"/>
                </a:cxn>
                <a:cxn ang="0">
                  <a:pos x="0" y="1284"/>
                </a:cxn>
                <a:cxn ang="0">
                  <a:pos x="1538" y="1348"/>
                </a:cxn>
                <a:cxn ang="0">
                  <a:pos x="802" y="0"/>
                </a:cxn>
              </a:cxnLst>
              <a:rect l="0" t="0" r="r" b="b"/>
              <a:pathLst>
                <a:path w="1538" h="1348">
                  <a:moveTo>
                    <a:pt x="802" y="0"/>
                  </a:moveTo>
                  <a:lnTo>
                    <a:pt x="0" y="1284"/>
                  </a:lnTo>
                  <a:lnTo>
                    <a:pt x="1538" y="1348"/>
                  </a:lnTo>
                  <a:lnTo>
                    <a:pt x="802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6" name="Freeform 312"/>
            <p:cNvSpPr>
              <a:spLocks/>
            </p:cNvSpPr>
            <p:nvPr/>
          </p:nvSpPr>
          <p:spPr bwMode="auto">
            <a:xfrm>
              <a:off x="4885506" y="5185767"/>
              <a:ext cx="822325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7" y="1376"/>
                </a:cxn>
                <a:cxn ang="0">
                  <a:pos x="1555" y="53"/>
                </a:cxn>
                <a:cxn ang="0">
                  <a:pos x="0" y="0"/>
                </a:cxn>
              </a:cxnLst>
              <a:rect l="0" t="0" r="r" b="b"/>
              <a:pathLst>
                <a:path w="1555" h="1376">
                  <a:moveTo>
                    <a:pt x="0" y="0"/>
                  </a:moveTo>
                  <a:lnTo>
                    <a:pt x="717" y="1376"/>
                  </a:lnTo>
                  <a:lnTo>
                    <a:pt x="1555" y="5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7" name="Freeform 313"/>
            <p:cNvSpPr>
              <a:spLocks/>
            </p:cNvSpPr>
            <p:nvPr/>
          </p:nvSpPr>
          <p:spPr bwMode="auto">
            <a:xfrm>
              <a:off x="5264919" y="5214342"/>
              <a:ext cx="842963" cy="738188"/>
            </a:xfrm>
            <a:custGeom>
              <a:avLst/>
              <a:gdLst/>
              <a:ahLst/>
              <a:cxnLst>
                <a:cxn ang="0">
                  <a:pos x="838" y="0"/>
                </a:cxn>
                <a:cxn ang="0">
                  <a:pos x="0" y="1323"/>
                </a:cxn>
                <a:cxn ang="0">
                  <a:pos x="1593" y="1397"/>
                </a:cxn>
                <a:cxn ang="0">
                  <a:pos x="838" y="0"/>
                </a:cxn>
              </a:cxnLst>
              <a:rect l="0" t="0" r="r" b="b"/>
              <a:pathLst>
                <a:path w="1593" h="1397">
                  <a:moveTo>
                    <a:pt x="838" y="0"/>
                  </a:moveTo>
                  <a:lnTo>
                    <a:pt x="0" y="1323"/>
                  </a:lnTo>
                  <a:lnTo>
                    <a:pt x="1593" y="1397"/>
                  </a:lnTo>
                  <a:lnTo>
                    <a:pt x="838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8" name="Freeform 314"/>
            <p:cNvSpPr>
              <a:spLocks/>
            </p:cNvSpPr>
            <p:nvPr/>
          </p:nvSpPr>
          <p:spPr bwMode="auto">
            <a:xfrm>
              <a:off x="2774131" y="3415704"/>
              <a:ext cx="608013" cy="928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755"/>
                </a:cxn>
                <a:cxn ang="0">
                  <a:pos x="1150" y="703"/>
                </a:cxn>
                <a:cxn ang="0">
                  <a:pos x="0" y="0"/>
                </a:cxn>
              </a:cxnLst>
              <a:rect l="0" t="0" r="r" b="b"/>
              <a:pathLst>
                <a:path w="1150" h="1755">
                  <a:moveTo>
                    <a:pt x="0" y="0"/>
                  </a:moveTo>
                  <a:lnTo>
                    <a:pt x="40" y="1755"/>
                  </a:lnTo>
                  <a:lnTo>
                    <a:pt x="1150" y="703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09" name="Freeform 315"/>
            <p:cNvSpPr>
              <a:spLocks/>
            </p:cNvSpPr>
            <p:nvPr/>
          </p:nvSpPr>
          <p:spPr bwMode="auto">
            <a:xfrm>
              <a:off x="2794769" y="3788767"/>
              <a:ext cx="884238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0" name="Freeform 316"/>
            <p:cNvSpPr>
              <a:spLocks/>
            </p:cNvSpPr>
            <p:nvPr/>
          </p:nvSpPr>
          <p:spPr bwMode="auto">
            <a:xfrm>
              <a:off x="2051819" y="2561629"/>
              <a:ext cx="731838" cy="854075"/>
            </a:xfrm>
            <a:custGeom>
              <a:avLst/>
              <a:gdLst/>
              <a:ahLst/>
              <a:cxnLst>
                <a:cxn ang="0">
                  <a:pos x="0" y="760"/>
                </a:cxn>
                <a:cxn ang="0">
                  <a:pos x="1364" y="1615"/>
                </a:cxn>
                <a:cxn ang="0">
                  <a:pos x="1383" y="0"/>
                </a:cxn>
                <a:cxn ang="0">
                  <a:pos x="0" y="760"/>
                </a:cxn>
              </a:cxnLst>
              <a:rect l="0" t="0" r="r" b="b"/>
              <a:pathLst>
                <a:path w="1383" h="1615">
                  <a:moveTo>
                    <a:pt x="0" y="760"/>
                  </a:moveTo>
                  <a:lnTo>
                    <a:pt x="1364" y="1615"/>
                  </a:lnTo>
                  <a:lnTo>
                    <a:pt x="1383" y="0"/>
                  </a:lnTo>
                  <a:lnTo>
                    <a:pt x="0" y="76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1" name="Freeform 317"/>
            <p:cNvSpPr>
              <a:spLocks/>
            </p:cNvSpPr>
            <p:nvPr/>
          </p:nvSpPr>
          <p:spPr bwMode="auto">
            <a:xfrm>
              <a:off x="3679006" y="4444404"/>
              <a:ext cx="819150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2" name="Freeform 318"/>
            <p:cNvSpPr>
              <a:spLocks/>
            </p:cNvSpPr>
            <p:nvPr/>
          </p:nvSpPr>
          <p:spPr bwMode="auto">
            <a:xfrm>
              <a:off x="4067944" y="4460279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3" name="Freeform 322"/>
            <p:cNvSpPr>
              <a:spLocks/>
            </p:cNvSpPr>
            <p:nvPr/>
          </p:nvSpPr>
          <p:spPr bwMode="auto">
            <a:xfrm>
              <a:off x="5707831" y="5214342"/>
              <a:ext cx="823913" cy="738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5" y="1397"/>
                </a:cxn>
                <a:cxn ang="0">
                  <a:pos x="1555" y="33"/>
                </a:cxn>
                <a:cxn ang="0">
                  <a:pos x="0" y="0"/>
                </a:cxn>
              </a:cxnLst>
              <a:rect l="0" t="0" r="r" b="b"/>
              <a:pathLst>
                <a:path w="1555" h="1397">
                  <a:moveTo>
                    <a:pt x="0" y="0"/>
                  </a:moveTo>
                  <a:lnTo>
                    <a:pt x="755" y="1397"/>
                  </a:lnTo>
                  <a:lnTo>
                    <a:pt x="1555" y="3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4" name="Freeform 323"/>
            <p:cNvSpPr>
              <a:spLocks/>
            </p:cNvSpPr>
            <p:nvPr/>
          </p:nvSpPr>
          <p:spPr bwMode="auto">
            <a:xfrm>
              <a:off x="6107881" y="5231805"/>
              <a:ext cx="857250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5" name="Freeform 324"/>
            <p:cNvSpPr>
              <a:spLocks/>
            </p:cNvSpPr>
            <p:nvPr/>
          </p:nvSpPr>
          <p:spPr bwMode="auto">
            <a:xfrm>
              <a:off x="4885506" y="4482504"/>
              <a:ext cx="822325" cy="731838"/>
            </a:xfrm>
            <a:custGeom>
              <a:avLst/>
              <a:gdLst/>
              <a:ahLst/>
              <a:cxnLst>
                <a:cxn ang="0">
                  <a:pos x="0" y="1328"/>
                </a:cxn>
                <a:cxn ang="0">
                  <a:pos x="1555" y="1381"/>
                </a:cxn>
                <a:cxn ang="0">
                  <a:pos x="815" y="0"/>
                </a:cxn>
                <a:cxn ang="0">
                  <a:pos x="0" y="1328"/>
                </a:cxn>
              </a:cxnLst>
              <a:rect l="0" t="0" r="r" b="b"/>
              <a:pathLst>
                <a:path w="1555" h="1381">
                  <a:moveTo>
                    <a:pt x="0" y="1328"/>
                  </a:moveTo>
                  <a:lnTo>
                    <a:pt x="1555" y="1381"/>
                  </a:lnTo>
                  <a:lnTo>
                    <a:pt x="815" y="0"/>
                  </a:lnTo>
                  <a:lnTo>
                    <a:pt x="0" y="1328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6" name="Freeform 325"/>
            <p:cNvSpPr>
              <a:spLocks/>
            </p:cNvSpPr>
            <p:nvPr/>
          </p:nvSpPr>
          <p:spPr bwMode="auto">
            <a:xfrm>
              <a:off x="4498156" y="4460279"/>
              <a:ext cx="819150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7" name="Freeform 326"/>
            <p:cNvSpPr>
              <a:spLocks/>
            </p:cNvSpPr>
            <p:nvPr/>
          </p:nvSpPr>
          <p:spPr bwMode="auto">
            <a:xfrm>
              <a:off x="2774131" y="3010892"/>
              <a:ext cx="819150" cy="777875"/>
            </a:xfrm>
            <a:custGeom>
              <a:avLst/>
              <a:gdLst/>
              <a:ahLst/>
              <a:cxnLst>
                <a:cxn ang="0">
                  <a:pos x="0" y="765"/>
                </a:cxn>
                <a:cxn ang="0">
                  <a:pos x="1150" y="1468"/>
                </a:cxn>
                <a:cxn ang="0">
                  <a:pos x="1548" y="0"/>
                </a:cxn>
                <a:cxn ang="0">
                  <a:pos x="0" y="765"/>
                </a:cxn>
              </a:cxnLst>
              <a:rect l="0" t="0" r="r" b="b"/>
              <a:pathLst>
                <a:path w="1548" h="1468">
                  <a:moveTo>
                    <a:pt x="0" y="765"/>
                  </a:moveTo>
                  <a:lnTo>
                    <a:pt x="1150" y="1468"/>
                  </a:lnTo>
                  <a:lnTo>
                    <a:pt x="1548" y="0"/>
                  </a:lnTo>
                  <a:lnTo>
                    <a:pt x="0" y="76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8" name="Freeform 327"/>
            <p:cNvSpPr>
              <a:spLocks/>
            </p:cNvSpPr>
            <p:nvPr/>
          </p:nvSpPr>
          <p:spPr bwMode="auto">
            <a:xfrm>
              <a:off x="2774131" y="2561629"/>
              <a:ext cx="819150" cy="854075"/>
            </a:xfrm>
            <a:custGeom>
              <a:avLst/>
              <a:gdLst/>
              <a:ahLst/>
              <a:cxnLst>
                <a:cxn ang="0">
                  <a:pos x="0" y="1615"/>
                </a:cxn>
                <a:cxn ang="0">
                  <a:pos x="1548" y="850"/>
                </a:cxn>
                <a:cxn ang="0">
                  <a:pos x="19" y="0"/>
                </a:cxn>
                <a:cxn ang="0">
                  <a:pos x="0" y="1615"/>
                </a:cxn>
              </a:cxnLst>
              <a:rect l="0" t="0" r="r" b="b"/>
              <a:pathLst>
                <a:path w="1548" h="1615">
                  <a:moveTo>
                    <a:pt x="0" y="1615"/>
                  </a:moveTo>
                  <a:lnTo>
                    <a:pt x="1548" y="850"/>
                  </a:lnTo>
                  <a:lnTo>
                    <a:pt x="19" y="0"/>
                  </a:lnTo>
                  <a:lnTo>
                    <a:pt x="0" y="161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19" name="Freeform 328"/>
            <p:cNvSpPr>
              <a:spLocks/>
            </p:cNvSpPr>
            <p:nvPr/>
          </p:nvSpPr>
          <p:spPr bwMode="auto">
            <a:xfrm>
              <a:off x="6190431" y="3072804"/>
              <a:ext cx="828675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0" name="Freeform 329"/>
            <p:cNvSpPr>
              <a:spLocks/>
            </p:cNvSpPr>
            <p:nvPr/>
          </p:nvSpPr>
          <p:spPr bwMode="auto">
            <a:xfrm>
              <a:off x="6569844" y="3102967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1" name="Freeform 330"/>
            <p:cNvSpPr>
              <a:spLocks/>
            </p:cNvSpPr>
            <p:nvPr/>
          </p:nvSpPr>
          <p:spPr bwMode="auto">
            <a:xfrm>
              <a:off x="3382144" y="3737967"/>
              <a:ext cx="720725" cy="7064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561" y="1335"/>
                </a:cxn>
                <a:cxn ang="0">
                  <a:pos x="1362" y="0"/>
                </a:cxn>
                <a:cxn ang="0">
                  <a:pos x="0" y="95"/>
                </a:cxn>
              </a:cxnLst>
              <a:rect l="0" t="0" r="r" b="b"/>
              <a:pathLst>
                <a:path w="1362" h="1335">
                  <a:moveTo>
                    <a:pt x="0" y="95"/>
                  </a:moveTo>
                  <a:lnTo>
                    <a:pt x="561" y="1335"/>
                  </a:lnTo>
                  <a:lnTo>
                    <a:pt x="1362" y="0"/>
                  </a:lnTo>
                  <a:lnTo>
                    <a:pt x="0" y="95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2" name="Freeform 331"/>
            <p:cNvSpPr>
              <a:spLocks/>
            </p:cNvSpPr>
            <p:nvPr/>
          </p:nvSpPr>
          <p:spPr bwMode="auto">
            <a:xfrm>
              <a:off x="3679006" y="3737967"/>
              <a:ext cx="819150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3" name="Freeform 332"/>
            <p:cNvSpPr>
              <a:spLocks/>
            </p:cNvSpPr>
            <p:nvPr/>
          </p:nvSpPr>
          <p:spPr bwMode="auto">
            <a:xfrm>
              <a:off x="3382144" y="3010892"/>
              <a:ext cx="720725" cy="777875"/>
            </a:xfrm>
            <a:custGeom>
              <a:avLst/>
              <a:gdLst/>
              <a:ahLst/>
              <a:cxnLst>
                <a:cxn ang="0">
                  <a:pos x="398" y="0"/>
                </a:cxn>
                <a:cxn ang="0">
                  <a:pos x="0" y="1468"/>
                </a:cxn>
                <a:cxn ang="0">
                  <a:pos x="1362" y="1373"/>
                </a:cxn>
                <a:cxn ang="0">
                  <a:pos x="398" y="0"/>
                </a:cxn>
              </a:cxnLst>
              <a:rect l="0" t="0" r="r" b="b"/>
              <a:pathLst>
                <a:path w="1362" h="1468">
                  <a:moveTo>
                    <a:pt x="398" y="0"/>
                  </a:moveTo>
                  <a:lnTo>
                    <a:pt x="0" y="1468"/>
                  </a:lnTo>
                  <a:lnTo>
                    <a:pt x="1362" y="1373"/>
                  </a:lnTo>
                  <a:lnTo>
                    <a:pt x="39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4" name="Freeform 333"/>
            <p:cNvSpPr>
              <a:spLocks/>
            </p:cNvSpPr>
            <p:nvPr/>
          </p:nvSpPr>
          <p:spPr bwMode="auto">
            <a:xfrm>
              <a:off x="6531744" y="5220692"/>
              <a:ext cx="806450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5" name="Freeform 334"/>
            <p:cNvSpPr>
              <a:spLocks/>
            </p:cNvSpPr>
            <p:nvPr/>
          </p:nvSpPr>
          <p:spPr bwMode="auto">
            <a:xfrm>
              <a:off x="6569844" y="3798292"/>
              <a:ext cx="814388" cy="720725"/>
            </a:xfrm>
            <a:custGeom>
              <a:avLst/>
              <a:gdLst/>
              <a:ahLst/>
              <a:cxnLst>
                <a:cxn ang="0">
                  <a:pos x="1539" y="50"/>
                </a:cxn>
                <a:cxn ang="0">
                  <a:pos x="0" y="0"/>
                </a:cxn>
                <a:cxn ang="0">
                  <a:pos x="710" y="1362"/>
                </a:cxn>
                <a:cxn ang="0">
                  <a:pos x="1539" y="50"/>
                </a:cxn>
              </a:cxnLst>
              <a:rect l="0" t="0" r="r" b="b"/>
              <a:pathLst>
                <a:path w="1539" h="1362">
                  <a:moveTo>
                    <a:pt x="1539" y="50"/>
                  </a:moveTo>
                  <a:lnTo>
                    <a:pt x="0" y="0"/>
                  </a:lnTo>
                  <a:lnTo>
                    <a:pt x="710" y="1362"/>
                  </a:lnTo>
                  <a:lnTo>
                    <a:pt x="1539" y="5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6" name="Freeform 335"/>
            <p:cNvSpPr>
              <a:spLocks/>
            </p:cNvSpPr>
            <p:nvPr/>
          </p:nvSpPr>
          <p:spPr bwMode="auto">
            <a:xfrm>
              <a:off x="5707831" y="4503142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7" name="Freeform 336"/>
            <p:cNvSpPr>
              <a:spLocks/>
            </p:cNvSpPr>
            <p:nvPr/>
          </p:nvSpPr>
          <p:spPr bwMode="auto">
            <a:xfrm>
              <a:off x="5317306" y="4482504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8" name="Freeform 337"/>
            <p:cNvSpPr>
              <a:spLocks/>
            </p:cNvSpPr>
            <p:nvPr/>
          </p:nvSpPr>
          <p:spPr bwMode="auto">
            <a:xfrm>
              <a:off x="5747519" y="3072804"/>
              <a:ext cx="822325" cy="725488"/>
            </a:xfrm>
            <a:custGeom>
              <a:avLst/>
              <a:gdLst/>
              <a:ahLst/>
              <a:cxnLst>
                <a:cxn ang="0">
                  <a:pos x="1554" y="1370"/>
                </a:cxn>
                <a:cxn ang="0">
                  <a:pos x="836" y="0"/>
                </a:cxn>
                <a:cxn ang="0">
                  <a:pos x="0" y="1327"/>
                </a:cxn>
                <a:cxn ang="0">
                  <a:pos x="1554" y="1370"/>
                </a:cxn>
              </a:cxnLst>
              <a:rect l="0" t="0" r="r" b="b"/>
              <a:pathLst>
                <a:path w="1554" h="1370">
                  <a:moveTo>
                    <a:pt x="1554" y="1370"/>
                  </a:moveTo>
                  <a:lnTo>
                    <a:pt x="836" y="0"/>
                  </a:lnTo>
                  <a:lnTo>
                    <a:pt x="0" y="1327"/>
                  </a:lnTo>
                  <a:lnTo>
                    <a:pt x="1554" y="137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29" name="Freeform 338"/>
            <p:cNvSpPr>
              <a:spLocks/>
            </p:cNvSpPr>
            <p:nvPr/>
          </p:nvSpPr>
          <p:spPr bwMode="auto">
            <a:xfrm>
              <a:off x="5356994" y="3047404"/>
              <a:ext cx="833438" cy="728663"/>
            </a:xfrm>
            <a:custGeom>
              <a:avLst/>
              <a:gdLst/>
              <a:ahLst/>
              <a:cxnLst>
                <a:cxn ang="0">
                  <a:pos x="740" y="1376"/>
                </a:cxn>
                <a:cxn ang="0">
                  <a:pos x="1576" y="49"/>
                </a:cxn>
                <a:cxn ang="0">
                  <a:pos x="0" y="0"/>
                </a:cxn>
                <a:cxn ang="0">
                  <a:pos x="740" y="1376"/>
                </a:cxn>
              </a:cxnLst>
              <a:rect l="0" t="0" r="r" b="b"/>
              <a:pathLst>
                <a:path w="1576" h="1376">
                  <a:moveTo>
                    <a:pt x="740" y="1376"/>
                  </a:moveTo>
                  <a:lnTo>
                    <a:pt x="1576" y="49"/>
                  </a:lnTo>
                  <a:lnTo>
                    <a:pt x="0" y="0"/>
                  </a:lnTo>
                  <a:lnTo>
                    <a:pt x="740" y="1376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0" name="Freeform 339"/>
            <p:cNvSpPr>
              <a:spLocks/>
            </p:cNvSpPr>
            <p:nvPr/>
          </p:nvSpPr>
          <p:spPr bwMode="auto">
            <a:xfrm>
              <a:off x="4102869" y="3737967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1" name="Freeform 340"/>
            <p:cNvSpPr>
              <a:spLocks/>
            </p:cNvSpPr>
            <p:nvPr/>
          </p:nvSpPr>
          <p:spPr bwMode="auto">
            <a:xfrm>
              <a:off x="4498156" y="3752254"/>
              <a:ext cx="819150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2" name="Freeform 341"/>
            <p:cNvSpPr>
              <a:spLocks/>
            </p:cNvSpPr>
            <p:nvPr/>
          </p:nvSpPr>
          <p:spPr bwMode="auto">
            <a:xfrm>
              <a:off x="3593281" y="3010892"/>
              <a:ext cx="912813" cy="727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4" y="1373"/>
                </a:cxn>
                <a:cxn ang="0">
                  <a:pos x="1726" y="27"/>
                </a:cxn>
                <a:cxn ang="0">
                  <a:pos x="0" y="0"/>
                </a:cxn>
              </a:cxnLst>
              <a:rect l="0" t="0" r="r" b="b"/>
              <a:pathLst>
                <a:path w="1726" h="1373">
                  <a:moveTo>
                    <a:pt x="0" y="0"/>
                  </a:moveTo>
                  <a:lnTo>
                    <a:pt x="964" y="1373"/>
                  </a:lnTo>
                  <a:lnTo>
                    <a:pt x="1726" y="27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3" name="Freeform 342"/>
            <p:cNvSpPr>
              <a:spLocks/>
            </p:cNvSpPr>
            <p:nvPr/>
          </p:nvSpPr>
          <p:spPr bwMode="auto">
            <a:xfrm>
              <a:off x="4102869" y="3025179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4" name="Freeform 343"/>
            <p:cNvSpPr>
              <a:spLocks/>
            </p:cNvSpPr>
            <p:nvPr/>
          </p:nvSpPr>
          <p:spPr bwMode="auto">
            <a:xfrm>
              <a:off x="4506094" y="3025179"/>
              <a:ext cx="850900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5" name="Freeform 344"/>
            <p:cNvSpPr>
              <a:spLocks/>
            </p:cNvSpPr>
            <p:nvPr/>
          </p:nvSpPr>
          <p:spPr bwMode="auto">
            <a:xfrm>
              <a:off x="4920431" y="3047404"/>
              <a:ext cx="827088" cy="728663"/>
            </a:xfrm>
            <a:custGeom>
              <a:avLst/>
              <a:gdLst/>
              <a:ahLst/>
              <a:cxnLst>
                <a:cxn ang="0">
                  <a:pos x="1564" y="1376"/>
                </a:cxn>
                <a:cxn ang="0">
                  <a:pos x="824" y="0"/>
                </a:cxn>
                <a:cxn ang="0">
                  <a:pos x="0" y="1332"/>
                </a:cxn>
                <a:cxn ang="0">
                  <a:pos x="1564" y="1376"/>
                </a:cxn>
              </a:cxnLst>
              <a:rect l="0" t="0" r="r" b="b"/>
              <a:pathLst>
                <a:path w="1564" h="1376">
                  <a:moveTo>
                    <a:pt x="1564" y="1376"/>
                  </a:moveTo>
                  <a:lnTo>
                    <a:pt x="824" y="0"/>
                  </a:lnTo>
                  <a:lnTo>
                    <a:pt x="0" y="1332"/>
                  </a:lnTo>
                  <a:lnTo>
                    <a:pt x="1564" y="1376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6" name="Freeform 345"/>
            <p:cNvSpPr>
              <a:spLocks/>
            </p:cNvSpPr>
            <p:nvPr/>
          </p:nvSpPr>
          <p:spPr bwMode="auto">
            <a:xfrm>
              <a:off x="4920431" y="3752254"/>
              <a:ext cx="827088" cy="730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9" y="1381"/>
                </a:cxn>
                <a:cxn ang="0">
                  <a:pos x="1564" y="44"/>
                </a:cxn>
                <a:cxn ang="0">
                  <a:pos x="0" y="0"/>
                </a:cxn>
              </a:cxnLst>
              <a:rect l="0" t="0" r="r" b="b"/>
              <a:pathLst>
                <a:path w="1564" h="1381">
                  <a:moveTo>
                    <a:pt x="0" y="0"/>
                  </a:moveTo>
                  <a:lnTo>
                    <a:pt x="749" y="1381"/>
                  </a:lnTo>
                  <a:lnTo>
                    <a:pt x="1564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7" name="Freeform 346"/>
            <p:cNvSpPr>
              <a:spLocks/>
            </p:cNvSpPr>
            <p:nvPr/>
          </p:nvSpPr>
          <p:spPr bwMode="auto">
            <a:xfrm>
              <a:off x="5317306" y="3776067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8" name="Freeform 347"/>
            <p:cNvSpPr>
              <a:spLocks/>
            </p:cNvSpPr>
            <p:nvPr/>
          </p:nvSpPr>
          <p:spPr bwMode="auto">
            <a:xfrm>
              <a:off x="5747519" y="3776067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39" name="Freeform 348"/>
            <p:cNvSpPr>
              <a:spLocks/>
            </p:cNvSpPr>
            <p:nvPr/>
          </p:nvSpPr>
          <p:spPr bwMode="auto">
            <a:xfrm>
              <a:off x="6134869" y="3798292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0" name="Freeform 349"/>
            <p:cNvSpPr>
              <a:spLocks/>
            </p:cNvSpPr>
            <p:nvPr/>
          </p:nvSpPr>
          <p:spPr bwMode="auto">
            <a:xfrm>
              <a:off x="6134869" y="4503142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1" name="Freeform 350"/>
            <p:cNvSpPr>
              <a:spLocks/>
            </p:cNvSpPr>
            <p:nvPr/>
          </p:nvSpPr>
          <p:spPr bwMode="auto">
            <a:xfrm>
              <a:off x="6531744" y="4519017"/>
              <a:ext cx="806450" cy="712788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26" y="1326"/>
                </a:cxn>
                <a:cxn ang="0">
                  <a:pos x="784" y="0"/>
                </a:cxn>
                <a:cxn ang="0">
                  <a:pos x="0" y="1346"/>
                </a:cxn>
              </a:cxnLst>
              <a:rect l="0" t="0" r="r" b="b"/>
              <a:pathLst>
                <a:path w="1526" h="1346">
                  <a:moveTo>
                    <a:pt x="0" y="1346"/>
                  </a:moveTo>
                  <a:lnTo>
                    <a:pt x="1526" y="1326"/>
                  </a:lnTo>
                  <a:lnTo>
                    <a:pt x="784" y="0"/>
                  </a:lnTo>
                  <a:lnTo>
                    <a:pt x="0" y="1346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2" name="Freeform 372"/>
            <p:cNvSpPr>
              <a:spLocks/>
            </p:cNvSpPr>
            <p:nvPr/>
          </p:nvSpPr>
          <p:spPr bwMode="auto">
            <a:xfrm>
              <a:off x="5264919" y="5214342"/>
              <a:ext cx="842963" cy="738188"/>
            </a:xfrm>
            <a:custGeom>
              <a:avLst/>
              <a:gdLst/>
              <a:ahLst/>
              <a:cxnLst>
                <a:cxn ang="0">
                  <a:pos x="838" y="0"/>
                </a:cxn>
                <a:cxn ang="0">
                  <a:pos x="0" y="1323"/>
                </a:cxn>
                <a:cxn ang="0">
                  <a:pos x="1593" y="1397"/>
                </a:cxn>
                <a:cxn ang="0">
                  <a:pos x="838" y="0"/>
                </a:cxn>
              </a:cxnLst>
              <a:rect l="0" t="0" r="r" b="b"/>
              <a:pathLst>
                <a:path w="1593" h="1397">
                  <a:moveTo>
                    <a:pt x="838" y="0"/>
                  </a:moveTo>
                  <a:lnTo>
                    <a:pt x="0" y="1323"/>
                  </a:lnTo>
                  <a:lnTo>
                    <a:pt x="1593" y="1397"/>
                  </a:lnTo>
                  <a:lnTo>
                    <a:pt x="838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3" name="Freeform 376"/>
            <p:cNvSpPr>
              <a:spLocks/>
            </p:cNvSpPr>
            <p:nvPr/>
          </p:nvSpPr>
          <p:spPr bwMode="auto">
            <a:xfrm>
              <a:off x="5707831" y="5214342"/>
              <a:ext cx="823913" cy="738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55" y="1397"/>
                </a:cxn>
                <a:cxn ang="0">
                  <a:pos x="1555" y="33"/>
                </a:cxn>
                <a:cxn ang="0">
                  <a:pos x="0" y="0"/>
                </a:cxn>
              </a:cxnLst>
              <a:rect l="0" t="0" r="r" b="b"/>
              <a:pathLst>
                <a:path w="1555" h="1397">
                  <a:moveTo>
                    <a:pt x="0" y="0"/>
                  </a:moveTo>
                  <a:lnTo>
                    <a:pt x="755" y="1397"/>
                  </a:lnTo>
                  <a:lnTo>
                    <a:pt x="1555" y="3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4" name="Freeform 377"/>
            <p:cNvSpPr>
              <a:spLocks/>
            </p:cNvSpPr>
            <p:nvPr/>
          </p:nvSpPr>
          <p:spPr bwMode="auto">
            <a:xfrm>
              <a:off x="6107881" y="5231805"/>
              <a:ext cx="857250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5" name="Freeform 378"/>
            <p:cNvSpPr>
              <a:spLocks/>
            </p:cNvSpPr>
            <p:nvPr/>
          </p:nvSpPr>
          <p:spPr bwMode="auto">
            <a:xfrm>
              <a:off x="6531744" y="5220692"/>
              <a:ext cx="806450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6" name="Freeform 379"/>
            <p:cNvSpPr>
              <a:spLocks/>
            </p:cNvSpPr>
            <p:nvPr/>
          </p:nvSpPr>
          <p:spPr bwMode="auto">
            <a:xfrm>
              <a:off x="2102619" y="5168304"/>
              <a:ext cx="758825" cy="696913"/>
            </a:xfrm>
            <a:custGeom>
              <a:avLst/>
              <a:gdLst/>
              <a:ahLst/>
              <a:cxnLst>
                <a:cxn ang="0">
                  <a:pos x="726" y="0"/>
                </a:cxn>
                <a:cxn ang="0">
                  <a:pos x="0" y="1315"/>
                </a:cxn>
                <a:cxn ang="0">
                  <a:pos x="1435" y="1273"/>
                </a:cxn>
                <a:cxn ang="0">
                  <a:pos x="726" y="0"/>
                </a:cxn>
              </a:cxnLst>
              <a:rect l="0" t="0" r="r" b="b"/>
              <a:pathLst>
                <a:path w="1435" h="1315">
                  <a:moveTo>
                    <a:pt x="726" y="0"/>
                  </a:moveTo>
                  <a:lnTo>
                    <a:pt x="0" y="1315"/>
                  </a:lnTo>
                  <a:lnTo>
                    <a:pt x="1435" y="1273"/>
                  </a:lnTo>
                  <a:lnTo>
                    <a:pt x="72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7" name="Freeform 380"/>
            <p:cNvSpPr>
              <a:spLocks/>
            </p:cNvSpPr>
            <p:nvPr/>
          </p:nvSpPr>
          <p:spPr bwMode="auto">
            <a:xfrm>
              <a:off x="2486794" y="5123854"/>
              <a:ext cx="768350" cy="71913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709" y="1358"/>
                </a:cxn>
                <a:cxn ang="0">
                  <a:pos x="1452" y="0"/>
                </a:cxn>
                <a:cxn ang="0">
                  <a:pos x="0" y="85"/>
                </a:cxn>
              </a:cxnLst>
              <a:rect l="0" t="0" r="r" b="b"/>
              <a:pathLst>
                <a:path w="1452" h="1358">
                  <a:moveTo>
                    <a:pt x="0" y="85"/>
                  </a:moveTo>
                  <a:lnTo>
                    <a:pt x="709" y="1358"/>
                  </a:lnTo>
                  <a:lnTo>
                    <a:pt x="1452" y="0"/>
                  </a:lnTo>
                  <a:lnTo>
                    <a:pt x="0" y="8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8" name="Freeform 381"/>
            <p:cNvSpPr>
              <a:spLocks/>
            </p:cNvSpPr>
            <p:nvPr/>
          </p:nvSpPr>
          <p:spPr bwMode="auto">
            <a:xfrm>
              <a:off x="2861444" y="5123854"/>
              <a:ext cx="777875" cy="725488"/>
            </a:xfrm>
            <a:custGeom>
              <a:avLst/>
              <a:gdLst/>
              <a:ahLst/>
              <a:cxnLst>
                <a:cxn ang="0">
                  <a:pos x="743" y="0"/>
                </a:cxn>
                <a:cxn ang="0">
                  <a:pos x="0" y="1358"/>
                </a:cxn>
                <a:cxn ang="0">
                  <a:pos x="1471" y="1372"/>
                </a:cxn>
                <a:cxn ang="0">
                  <a:pos x="743" y="0"/>
                </a:cxn>
              </a:cxnLst>
              <a:rect l="0" t="0" r="r" b="b"/>
              <a:pathLst>
                <a:path w="1471" h="1372">
                  <a:moveTo>
                    <a:pt x="743" y="0"/>
                  </a:moveTo>
                  <a:lnTo>
                    <a:pt x="0" y="1358"/>
                  </a:lnTo>
                  <a:lnTo>
                    <a:pt x="1471" y="1372"/>
                  </a:lnTo>
                  <a:lnTo>
                    <a:pt x="74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49" name="Freeform 382"/>
            <p:cNvSpPr>
              <a:spLocks/>
            </p:cNvSpPr>
            <p:nvPr/>
          </p:nvSpPr>
          <p:spPr bwMode="auto">
            <a:xfrm>
              <a:off x="3255144" y="5123854"/>
              <a:ext cx="812800" cy="725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28" y="1372"/>
                </a:cxn>
                <a:cxn ang="0">
                  <a:pos x="1538" y="64"/>
                </a:cxn>
                <a:cxn ang="0">
                  <a:pos x="0" y="0"/>
                </a:cxn>
              </a:cxnLst>
              <a:rect l="0" t="0" r="r" b="b"/>
              <a:pathLst>
                <a:path w="1538" h="1372">
                  <a:moveTo>
                    <a:pt x="0" y="0"/>
                  </a:moveTo>
                  <a:lnTo>
                    <a:pt x="728" y="1372"/>
                  </a:lnTo>
                  <a:lnTo>
                    <a:pt x="1538" y="64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0" name="Freeform 383"/>
            <p:cNvSpPr>
              <a:spLocks/>
            </p:cNvSpPr>
            <p:nvPr/>
          </p:nvSpPr>
          <p:spPr bwMode="auto">
            <a:xfrm>
              <a:off x="3639319" y="5157192"/>
              <a:ext cx="803275" cy="722313"/>
            </a:xfrm>
            <a:custGeom>
              <a:avLst/>
              <a:gdLst/>
              <a:ahLst/>
              <a:cxnLst>
                <a:cxn ang="0">
                  <a:pos x="810" y="0"/>
                </a:cxn>
                <a:cxn ang="0">
                  <a:pos x="0" y="1308"/>
                </a:cxn>
                <a:cxn ang="0">
                  <a:pos x="1518" y="1363"/>
                </a:cxn>
                <a:cxn ang="0">
                  <a:pos x="810" y="0"/>
                </a:cxn>
              </a:cxnLst>
              <a:rect l="0" t="0" r="r" b="b"/>
              <a:pathLst>
                <a:path w="1518" h="1363">
                  <a:moveTo>
                    <a:pt x="810" y="0"/>
                  </a:moveTo>
                  <a:lnTo>
                    <a:pt x="0" y="1308"/>
                  </a:lnTo>
                  <a:lnTo>
                    <a:pt x="1518" y="1363"/>
                  </a:lnTo>
                  <a:lnTo>
                    <a:pt x="81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1" name="Freeform 384"/>
            <p:cNvSpPr>
              <a:spLocks/>
            </p:cNvSpPr>
            <p:nvPr/>
          </p:nvSpPr>
          <p:spPr bwMode="auto">
            <a:xfrm>
              <a:off x="2486794" y="4344392"/>
              <a:ext cx="768350" cy="823913"/>
            </a:xfrm>
            <a:custGeom>
              <a:avLst/>
              <a:gdLst/>
              <a:ahLst/>
              <a:cxnLst>
                <a:cxn ang="0">
                  <a:pos x="583" y="0"/>
                </a:cxn>
                <a:cxn ang="0">
                  <a:pos x="0" y="1557"/>
                </a:cxn>
                <a:cxn ang="0">
                  <a:pos x="1452" y="1472"/>
                </a:cxn>
                <a:cxn ang="0">
                  <a:pos x="583" y="0"/>
                </a:cxn>
              </a:cxnLst>
              <a:rect l="0" t="0" r="r" b="b"/>
              <a:pathLst>
                <a:path w="1452" h="1557">
                  <a:moveTo>
                    <a:pt x="583" y="0"/>
                  </a:moveTo>
                  <a:lnTo>
                    <a:pt x="0" y="1557"/>
                  </a:lnTo>
                  <a:lnTo>
                    <a:pt x="1452" y="1472"/>
                  </a:lnTo>
                  <a:lnTo>
                    <a:pt x="583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2" name="Freeform 385"/>
            <p:cNvSpPr>
              <a:spLocks/>
            </p:cNvSpPr>
            <p:nvPr/>
          </p:nvSpPr>
          <p:spPr bwMode="auto">
            <a:xfrm>
              <a:off x="4067944" y="5157192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3" name="Freeform 386"/>
            <p:cNvSpPr>
              <a:spLocks/>
            </p:cNvSpPr>
            <p:nvPr/>
          </p:nvSpPr>
          <p:spPr bwMode="auto">
            <a:xfrm>
              <a:off x="4442594" y="5185767"/>
              <a:ext cx="822325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4" name="Freeform 387"/>
            <p:cNvSpPr>
              <a:spLocks/>
            </p:cNvSpPr>
            <p:nvPr/>
          </p:nvSpPr>
          <p:spPr bwMode="auto">
            <a:xfrm>
              <a:off x="2794769" y="4344392"/>
              <a:ext cx="884238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5" name="Freeform 388"/>
            <p:cNvSpPr>
              <a:spLocks/>
            </p:cNvSpPr>
            <p:nvPr/>
          </p:nvSpPr>
          <p:spPr bwMode="auto">
            <a:xfrm>
              <a:off x="3255144" y="4444404"/>
              <a:ext cx="812800" cy="712788"/>
            </a:xfrm>
            <a:custGeom>
              <a:avLst/>
              <a:gdLst/>
              <a:ahLst/>
              <a:cxnLst>
                <a:cxn ang="0">
                  <a:pos x="802" y="0"/>
                </a:cxn>
                <a:cxn ang="0">
                  <a:pos x="0" y="1284"/>
                </a:cxn>
                <a:cxn ang="0">
                  <a:pos x="1538" y="1348"/>
                </a:cxn>
                <a:cxn ang="0">
                  <a:pos x="802" y="0"/>
                </a:cxn>
              </a:cxnLst>
              <a:rect l="0" t="0" r="r" b="b"/>
              <a:pathLst>
                <a:path w="1538" h="1348">
                  <a:moveTo>
                    <a:pt x="802" y="0"/>
                  </a:moveTo>
                  <a:lnTo>
                    <a:pt x="0" y="1284"/>
                  </a:lnTo>
                  <a:lnTo>
                    <a:pt x="1538" y="1348"/>
                  </a:lnTo>
                  <a:lnTo>
                    <a:pt x="80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6" name="Freeform 389"/>
            <p:cNvSpPr>
              <a:spLocks/>
            </p:cNvSpPr>
            <p:nvPr/>
          </p:nvSpPr>
          <p:spPr bwMode="auto">
            <a:xfrm>
              <a:off x="2774131" y="3415704"/>
              <a:ext cx="608013" cy="928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755"/>
                </a:cxn>
                <a:cxn ang="0">
                  <a:pos x="1150" y="703"/>
                </a:cxn>
                <a:cxn ang="0">
                  <a:pos x="0" y="0"/>
                </a:cxn>
              </a:cxnLst>
              <a:rect l="0" t="0" r="r" b="b"/>
              <a:pathLst>
                <a:path w="1150" h="1755">
                  <a:moveTo>
                    <a:pt x="0" y="0"/>
                  </a:moveTo>
                  <a:lnTo>
                    <a:pt x="40" y="1755"/>
                  </a:lnTo>
                  <a:lnTo>
                    <a:pt x="1150" y="703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7" name="Freeform 390"/>
            <p:cNvSpPr>
              <a:spLocks/>
            </p:cNvSpPr>
            <p:nvPr/>
          </p:nvSpPr>
          <p:spPr bwMode="auto">
            <a:xfrm>
              <a:off x="2794769" y="3788767"/>
              <a:ext cx="884238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8" name="Freeform 391"/>
            <p:cNvSpPr>
              <a:spLocks/>
            </p:cNvSpPr>
            <p:nvPr/>
          </p:nvSpPr>
          <p:spPr bwMode="auto">
            <a:xfrm>
              <a:off x="3679006" y="4444404"/>
              <a:ext cx="819150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59" name="Freeform 392"/>
            <p:cNvSpPr>
              <a:spLocks/>
            </p:cNvSpPr>
            <p:nvPr/>
          </p:nvSpPr>
          <p:spPr bwMode="auto">
            <a:xfrm>
              <a:off x="4067944" y="4460279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0" name="Freeform 393"/>
            <p:cNvSpPr>
              <a:spLocks/>
            </p:cNvSpPr>
            <p:nvPr/>
          </p:nvSpPr>
          <p:spPr bwMode="auto">
            <a:xfrm>
              <a:off x="2774131" y="3010892"/>
              <a:ext cx="819150" cy="777875"/>
            </a:xfrm>
            <a:custGeom>
              <a:avLst/>
              <a:gdLst/>
              <a:ahLst/>
              <a:cxnLst>
                <a:cxn ang="0">
                  <a:pos x="0" y="765"/>
                </a:cxn>
                <a:cxn ang="0">
                  <a:pos x="1150" y="1468"/>
                </a:cxn>
                <a:cxn ang="0">
                  <a:pos x="1548" y="0"/>
                </a:cxn>
                <a:cxn ang="0">
                  <a:pos x="0" y="765"/>
                </a:cxn>
              </a:cxnLst>
              <a:rect l="0" t="0" r="r" b="b"/>
              <a:pathLst>
                <a:path w="1548" h="1468">
                  <a:moveTo>
                    <a:pt x="0" y="765"/>
                  </a:moveTo>
                  <a:lnTo>
                    <a:pt x="1150" y="1468"/>
                  </a:lnTo>
                  <a:lnTo>
                    <a:pt x="1548" y="0"/>
                  </a:lnTo>
                  <a:lnTo>
                    <a:pt x="0" y="76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1" name="Freeform 394"/>
            <p:cNvSpPr>
              <a:spLocks/>
            </p:cNvSpPr>
            <p:nvPr/>
          </p:nvSpPr>
          <p:spPr bwMode="auto">
            <a:xfrm>
              <a:off x="2774131" y="2561629"/>
              <a:ext cx="819150" cy="854075"/>
            </a:xfrm>
            <a:custGeom>
              <a:avLst/>
              <a:gdLst/>
              <a:ahLst/>
              <a:cxnLst>
                <a:cxn ang="0">
                  <a:pos x="0" y="1615"/>
                </a:cxn>
                <a:cxn ang="0">
                  <a:pos x="1548" y="850"/>
                </a:cxn>
                <a:cxn ang="0">
                  <a:pos x="19" y="0"/>
                </a:cxn>
                <a:cxn ang="0">
                  <a:pos x="0" y="1615"/>
                </a:cxn>
              </a:cxnLst>
              <a:rect l="0" t="0" r="r" b="b"/>
              <a:pathLst>
                <a:path w="1548" h="1615">
                  <a:moveTo>
                    <a:pt x="0" y="1615"/>
                  </a:moveTo>
                  <a:lnTo>
                    <a:pt x="1548" y="850"/>
                  </a:lnTo>
                  <a:lnTo>
                    <a:pt x="19" y="0"/>
                  </a:lnTo>
                  <a:lnTo>
                    <a:pt x="0" y="161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2" name="Freeform 395"/>
            <p:cNvSpPr>
              <a:spLocks/>
            </p:cNvSpPr>
            <p:nvPr/>
          </p:nvSpPr>
          <p:spPr bwMode="auto">
            <a:xfrm>
              <a:off x="3382144" y="3737967"/>
              <a:ext cx="720725" cy="706438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561" y="1335"/>
                </a:cxn>
                <a:cxn ang="0">
                  <a:pos x="1362" y="0"/>
                </a:cxn>
                <a:cxn ang="0">
                  <a:pos x="0" y="95"/>
                </a:cxn>
              </a:cxnLst>
              <a:rect l="0" t="0" r="r" b="b"/>
              <a:pathLst>
                <a:path w="1362" h="1335">
                  <a:moveTo>
                    <a:pt x="0" y="95"/>
                  </a:moveTo>
                  <a:lnTo>
                    <a:pt x="561" y="1335"/>
                  </a:lnTo>
                  <a:lnTo>
                    <a:pt x="1362" y="0"/>
                  </a:lnTo>
                  <a:lnTo>
                    <a:pt x="0" y="95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3" name="Freeform 396"/>
            <p:cNvSpPr>
              <a:spLocks/>
            </p:cNvSpPr>
            <p:nvPr/>
          </p:nvSpPr>
          <p:spPr bwMode="auto">
            <a:xfrm>
              <a:off x="3679006" y="3737967"/>
              <a:ext cx="819150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4" name="Freeform 397"/>
            <p:cNvSpPr>
              <a:spLocks/>
            </p:cNvSpPr>
            <p:nvPr/>
          </p:nvSpPr>
          <p:spPr bwMode="auto">
            <a:xfrm>
              <a:off x="3382144" y="3010892"/>
              <a:ext cx="720725" cy="777875"/>
            </a:xfrm>
            <a:custGeom>
              <a:avLst/>
              <a:gdLst/>
              <a:ahLst/>
              <a:cxnLst>
                <a:cxn ang="0">
                  <a:pos x="398" y="0"/>
                </a:cxn>
                <a:cxn ang="0">
                  <a:pos x="0" y="1468"/>
                </a:cxn>
                <a:cxn ang="0">
                  <a:pos x="1362" y="1373"/>
                </a:cxn>
                <a:cxn ang="0">
                  <a:pos x="398" y="0"/>
                </a:cxn>
              </a:cxnLst>
              <a:rect l="0" t="0" r="r" b="b"/>
              <a:pathLst>
                <a:path w="1362" h="1468">
                  <a:moveTo>
                    <a:pt x="398" y="0"/>
                  </a:moveTo>
                  <a:lnTo>
                    <a:pt x="0" y="1468"/>
                  </a:lnTo>
                  <a:lnTo>
                    <a:pt x="1362" y="1373"/>
                  </a:lnTo>
                  <a:lnTo>
                    <a:pt x="398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5" name="Freeform 398"/>
            <p:cNvSpPr>
              <a:spLocks/>
            </p:cNvSpPr>
            <p:nvPr/>
          </p:nvSpPr>
          <p:spPr bwMode="auto">
            <a:xfrm>
              <a:off x="4102869" y="3737967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6" name="Freeform 399"/>
            <p:cNvSpPr>
              <a:spLocks/>
            </p:cNvSpPr>
            <p:nvPr/>
          </p:nvSpPr>
          <p:spPr bwMode="auto">
            <a:xfrm>
              <a:off x="3593281" y="3010892"/>
              <a:ext cx="912813" cy="7270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4" y="1373"/>
                </a:cxn>
                <a:cxn ang="0">
                  <a:pos x="1726" y="27"/>
                </a:cxn>
                <a:cxn ang="0">
                  <a:pos x="0" y="0"/>
                </a:cxn>
              </a:cxnLst>
              <a:rect l="0" t="0" r="r" b="b"/>
              <a:pathLst>
                <a:path w="1726" h="1373">
                  <a:moveTo>
                    <a:pt x="0" y="0"/>
                  </a:moveTo>
                  <a:lnTo>
                    <a:pt x="964" y="1373"/>
                  </a:lnTo>
                  <a:lnTo>
                    <a:pt x="1726" y="27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7" name="Freeform 400"/>
            <p:cNvSpPr>
              <a:spLocks/>
            </p:cNvSpPr>
            <p:nvPr/>
          </p:nvSpPr>
          <p:spPr bwMode="auto">
            <a:xfrm>
              <a:off x="4102869" y="3025179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8" name="Freeform 401"/>
            <p:cNvSpPr>
              <a:spLocks/>
            </p:cNvSpPr>
            <p:nvPr/>
          </p:nvSpPr>
          <p:spPr bwMode="auto">
            <a:xfrm>
              <a:off x="4885506" y="5185767"/>
              <a:ext cx="822325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17" y="1376"/>
                </a:cxn>
                <a:cxn ang="0">
                  <a:pos x="1555" y="53"/>
                </a:cxn>
                <a:cxn ang="0">
                  <a:pos x="0" y="0"/>
                </a:cxn>
              </a:cxnLst>
              <a:rect l="0" t="0" r="r" b="b"/>
              <a:pathLst>
                <a:path w="1555" h="1376">
                  <a:moveTo>
                    <a:pt x="0" y="0"/>
                  </a:moveTo>
                  <a:lnTo>
                    <a:pt x="717" y="1376"/>
                  </a:lnTo>
                  <a:lnTo>
                    <a:pt x="1555" y="53"/>
                  </a:lnTo>
                  <a:lnTo>
                    <a:pt x="0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69" name="Freeform 402"/>
            <p:cNvSpPr>
              <a:spLocks/>
            </p:cNvSpPr>
            <p:nvPr/>
          </p:nvSpPr>
          <p:spPr bwMode="auto">
            <a:xfrm>
              <a:off x="4885506" y="4482504"/>
              <a:ext cx="822325" cy="731838"/>
            </a:xfrm>
            <a:custGeom>
              <a:avLst/>
              <a:gdLst/>
              <a:ahLst/>
              <a:cxnLst>
                <a:cxn ang="0">
                  <a:pos x="0" y="1328"/>
                </a:cxn>
                <a:cxn ang="0">
                  <a:pos x="1555" y="1381"/>
                </a:cxn>
                <a:cxn ang="0">
                  <a:pos x="815" y="0"/>
                </a:cxn>
                <a:cxn ang="0">
                  <a:pos x="0" y="1328"/>
                </a:cxn>
              </a:cxnLst>
              <a:rect l="0" t="0" r="r" b="b"/>
              <a:pathLst>
                <a:path w="1555" h="1381">
                  <a:moveTo>
                    <a:pt x="0" y="1328"/>
                  </a:moveTo>
                  <a:lnTo>
                    <a:pt x="1555" y="1381"/>
                  </a:lnTo>
                  <a:lnTo>
                    <a:pt x="815" y="0"/>
                  </a:lnTo>
                  <a:lnTo>
                    <a:pt x="0" y="1328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0" name="Freeform 403"/>
            <p:cNvSpPr>
              <a:spLocks/>
            </p:cNvSpPr>
            <p:nvPr/>
          </p:nvSpPr>
          <p:spPr bwMode="auto">
            <a:xfrm>
              <a:off x="4498156" y="4460279"/>
              <a:ext cx="819150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1" name="Freeform 404"/>
            <p:cNvSpPr>
              <a:spLocks/>
            </p:cNvSpPr>
            <p:nvPr/>
          </p:nvSpPr>
          <p:spPr bwMode="auto">
            <a:xfrm>
              <a:off x="6190431" y="3072804"/>
              <a:ext cx="828675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2" name="Freeform 405"/>
            <p:cNvSpPr>
              <a:spLocks/>
            </p:cNvSpPr>
            <p:nvPr/>
          </p:nvSpPr>
          <p:spPr bwMode="auto">
            <a:xfrm>
              <a:off x="6569844" y="3102967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3" name="Freeform 406"/>
            <p:cNvSpPr>
              <a:spLocks/>
            </p:cNvSpPr>
            <p:nvPr/>
          </p:nvSpPr>
          <p:spPr bwMode="auto">
            <a:xfrm>
              <a:off x="6569844" y="3798292"/>
              <a:ext cx="814388" cy="720725"/>
            </a:xfrm>
            <a:custGeom>
              <a:avLst/>
              <a:gdLst/>
              <a:ahLst/>
              <a:cxnLst>
                <a:cxn ang="0">
                  <a:pos x="1539" y="50"/>
                </a:cxn>
                <a:cxn ang="0">
                  <a:pos x="0" y="0"/>
                </a:cxn>
                <a:cxn ang="0">
                  <a:pos x="710" y="1362"/>
                </a:cxn>
                <a:cxn ang="0">
                  <a:pos x="1539" y="50"/>
                </a:cxn>
              </a:cxnLst>
              <a:rect l="0" t="0" r="r" b="b"/>
              <a:pathLst>
                <a:path w="1539" h="1362">
                  <a:moveTo>
                    <a:pt x="1539" y="50"/>
                  </a:moveTo>
                  <a:lnTo>
                    <a:pt x="0" y="0"/>
                  </a:lnTo>
                  <a:lnTo>
                    <a:pt x="710" y="1362"/>
                  </a:lnTo>
                  <a:lnTo>
                    <a:pt x="1539" y="5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4" name="Freeform 408"/>
            <p:cNvSpPr>
              <a:spLocks/>
            </p:cNvSpPr>
            <p:nvPr/>
          </p:nvSpPr>
          <p:spPr bwMode="auto">
            <a:xfrm>
              <a:off x="5707831" y="4503142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5" name="Freeform 409"/>
            <p:cNvSpPr>
              <a:spLocks/>
            </p:cNvSpPr>
            <p:nvPr/>
          </p:nvSpPr>
          <p:spPr bwMode="auto">
            <a:xfrm>
              <a:off x="5317306" y="4482504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6" name="Freeform 410"/>
            <p:cNvSpPr>
              <a:spLocks/>
            </p:cNvSpPr>
            <p:nvPr/>
          </p:nvSpPr>
          <p:spPr bwMode="auto">
            <a:xfrm>
              <a:off x="5747519" y="3072804"/>
              <a:ext cx="822325" cy="725488"/>
            </a:xfrm>
            <a:custGeom>
              <a:avLst/>
              <a:gdLst/>
              <a:ahLst/>
              <a:cxnLst>
                <a:cxn ang="0">
                  <a:pos x="1554" y="1370"/>
                </a:cxn>
                <a:cxn ang="0">
                  <a:pos x="836" y="0"/>
                </a:cxn>
                <a:cxn ang="0">
                  <a:pos x="0" y="1327"/>
                </a:cxn>
                <a:cxn ang="0">
                  <a:pos x="1554" y="1370"/>
                </a:cxn>
              </a:cxnLst>
              <a:rect l="0" t="0" r="r" b="b"/>
              <a:pathLst>
                <a:path w="1554" h="1370">
                  <a:moveTo>
                    <a:pt x="1554" y="1370"/>
                  </a:moveTo>
                  <a:lnTo>
                    <a:pt x="836" y="0"/>
                  </a:lnTo>
                  <a:lnTo>
                    <a:pt x="0" y="1327"/>
                  </a:lnTo>
                  <a:lnTo>
                    <a:pt x="1554" y="137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7" name="Freeform 411"/>
            <p:cNvSpPr>
              <a:spLocks/>
            </p:cNvSpPr>
            <p:nvPr/>
          </p:nvSpPr>
          <p:spPr bwMode="auto">
            <a:xfrm>
              <a:off x="5356994" y="3047404"/>
              <a:ext cx="833438" cy="728663"/>
            </a:xfrm>
            <a:custGeom>
              <a:avLst/>
              <a:gdLst/>
              <a:ahLst/>
              <a:cxnLst>
                <a:cxn ang="0">
                  <a:pos x="740" y="1376"/>
                </a:cxn>
                <a:cxn ang="0">
                  <a:pos x="1576" y="49"/>
                </a:cxn>
                <a:cxn ang="0">
                  <a:pos x="0" y="0"/>
                </a:cxn>
                <a:cxn ang="0">
                  <a:pos x="740" y="1376"/>
                </a:cxn>
              </a:cxnLst>
              <a:rect l="0" t="0" r="r" b="b"/>
              <a:pathLst>
                <a:path w="1576" h="1376">
                  <a:moveTo>
                    <a:pt x="740" y="1376"/>
                  </a:moveTo>
                  <a:lnTo>
                    <a:pt x="1576" y="49"/>
                  </a:lnTo>
                  <a:lnTo>
                    <a:pt x="0" y="0"/>
                  </a:lnTo>
                  <a:lnTo>
                    <a:pt x="740" y="1376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8" name="Freeform 412"/>
            <p:cNvSpPr>
              <a:spLocks/>
            </p:cNvSpPr>
            <p:nvPr/>
          </p:nvSpPr>
          <p:spPr bwMode="auto">
            <a:xfrm>
              <a:off x="4498156" y="3752254"/>
              <a:ext cx="819150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79" name="Freeform 413"/>
            <p:cNvSpPr>
              <a:spLocks/>
            </p:cNvSpPr>
            <p:nvPr/>
          </p:nvSpPr>
          <p:spPr bwMode="auto">
            <a:xfrm>
              <a:off x="4506094" y="3025179"/>
              <a:ext cx="850900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0" name="Freeform 414"/>
            <p:cNvSpPr>
              <a:spLocks/>
            </p:cNvSpPr>
            <p:nvPr/>
          </p:nvSpPr>
          <p:spPr bwMode="auto">
            <a:xfrm>
              <a:off x="4920431" y="3047404"/>
              <a:ext cx="827088" cy="728663"/>
            </a:xfrm>
            <a:custGeom>
              <a:avLst/>
              <a:gdLst/>
              <a:ahLst/>
              <a:cxnLst>
                <a:cxn ang="0">
                  <a:pos x="1564" y="1376"/>
                </a:cxn>
                <a:cxn ang="0">
                  <a:pos x="824" y="0"/>
                </a:cxn>
                <a:cxn ang="0">
                  <a:pos x="0" y="1332"/>
                </a:cxn>
                <a:cxn ang="0">
                  <a:pos x="1564" y="1376"/>
                </a:cxn>
              </a:cxnLst>
              <a:rect l="0" t="0" r="r" b="b"/>
              <a:pathLst>
                <a:path w="1564" h="1376">
                  <a:moveTo>
                    <a:pt x="1564" y="1376"/>
                  </a:moveTo>
                  <a:lnTo>
                    <a:pt x="824" y="0"/>
                  </a:lnTo>
                  <a:lnTo>
                    <a:pt x="0" y="1332"/>
                  </a:lnTo>
                  <a:lnTo>
                    <a:pt x="1564" y="1376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1" name="Freeform 415"/>
            <p:cNvSpPr>
              <a:spLocks/>
            </p:cNvSpPr>
            <p:nvPr/>
          </p:nvSpPr>
          <p:spPr bwMode="auto">
            <a:xfrm>
              <a:off x="4920431" y="3752254"/>
              <a:ext cx="827088" cy="7302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9" y="1381"/>
                </a:cxn>
                <a:cxn ang="0">
                  <a:pos x="1564" y="44"/>
                </a:cxn>
                <a:cxn ang="0">
                  <a:pos x="0" y="0"/>
                </a:cxn>
              </a:cxnLst>
              <a:rect l="0" t="0" r="r" b="b"/>
              <a:pathLst>
                <a:path w="1564" h="1381">
                  <a:moveTo>
                    <a:pt x="0" y="0"/>
                  </a:moveTo>
                  <a:lnTo>
                    <a:pt x="749" y="1381"/>
                  </a:lnTo>
                  <a:lnTo>
                    <a:pt x="1564" y="44"/>
                  </a:lnTo>
                  <a:lnTo>
                    <a:pt x="0" y="0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2" name="Freeform 416"/>
            <p:cNvSpPr>
              <a:spLocks/>
            </p:cNvSpPr>
            <p:nvPr/>
          </p:nvSpPr>
          <p:spPr bwMode="auto">
            <a:xfrm>
              <a:off x="5317306" y="3776067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3" name="Freeform 417"/>
            <p:cNvSpPr>
              <a:spLocks/>
            </p:cNvSpPr>
            <p:nvPr/>
          </p:nvSpPr>
          <p:spPr bwMode="auto">
            <a:xfrm>
              <a:off x="5747519" y="3776067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4" name="Freeform 418"/>
            <p:cNvSpPr>
              <a:spLocks/>
            </p:cNvSpPr>
            <p:nvPr/>
          </p:nvSpPr>
          <p:spPr bwMode="auto">
            <a:xfrm>
              <a:off x="6134869" y="3798292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5" name="Freeform 419"/>
            <p:cNvSpPr>
              <a:spLocks/>
            </p:cNvSpPr>
            <p:nvPr/>
          </p:nvSpPr>
          <p:spPr bwMode="auto">
            <a:xfrm>
              <a:off x="6134869" y="4503142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6" name="Freeform 420"/>
            <p:cNvSpPr>
              <a:spLocks/>
            </p:cNvSpPr>
            <p:nvPr/>
          </p:nvSpPr>
          <p:spPr bwMode="auto">
            <a:xfrm>
              <a:off x="6531744" y="4519017"/>
              <a:ext cx="806450" cy="712788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26" y="1326"/>
                </a:cxn>
                <a:cxn ang="0">
                  <a:pos x="784" y="0"/>
                </a:cxn>
                <a:cxn ang="0">
                  <a:pos x="0" y="1346"/>
                </a:cxn>
              </a:cxnLst>
              <a:rect l="0" t="0" r="r" b="b"/>
              <a:pathLst>
                <a:path w="1526" h="1346">
                  <a:moveTo>
                    <a:pt x="0" y="1346"/>
                  </a:moveTo>
                  <a:lnTo>
                    <a:pt x="1526" y="1326"/>
                  </a:lnTo>
                  <a:lnTo>
                    <a:pt x="784" y="0"/>
                  </a:lnTo>
                  <a:lnTo>
                    <a:pt x="0" y="1346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487" name="Полилиния 486"/>
            <p:cNvSpPr/>
            <p:nvPr/>
          </p:nvSpPr>
          <p:spPr>
            <a:xfrm>
              <a:off x="1997820" y="2461452"/>
              <a:ext cx="798930" cy="3594206"/>
            </a:xfrm>
            <a:custGeom>
              <a:avLst/>
              <a:gdLst>
                <a:gd name="connsiteX0" fmla="*/ 742013 w 771993"/>
                <a:gd name="connsiteY0" fmla="*/ 0 h 3605134"/>
                <a:gd name="connsiteX1" fmla="*/ 749508 w 771993"/>
                <a:gd name="connsiteY1" fmla="*/ 1064302 h 3605134"/>
                <a:gd name="connsiteX2" fmla="*/ 771993 w 771993"/>
                <a:gd name="connsiteY2" fmla="*/ 2023672 h 3605134"/>
                <a:gd name="connsiteX3" fmla="*/ 464695 w 771993"/>
                <a:gd name="connsiteY3" fmla="*/ 2810656 h 3605134"/>
                <a:gd name="connsiteX4" fmla="*/ 0 w 771993"/>
                <a:gd name="connsiteY4" fmla="*/ 3605134 h 3605134"/>
                <a:gd name="connsiteX0" fmla="*/ 777623 w 780121"/>
                <a:gd name="connsiteY0" fmla="*/ 0 h 3649384"/>
                <a:gd name="connsiteX1" fmla="*/ 749508 w 780121"/>
                <a:gd name="connsiteY1" fmla="*/ 1108552 h 3649384"/>
                <a:gd name="connsiteX2" fmla="*/ 771993 w 780121"/>
                <a:gd name="connsiteY2" fmla="*/ 2067922 h 3649384"/>
                <a:gd name="connsiteX3" fmla="*/ 464695 w 780121"/>
                <a:gd name="connsiteY3" fmla="*/ 2854906 h 3649384"/>
                <a:gd name="connsiteX4" fmla="*/ 0 w 780121"/>
                <a:gd name="connsiteY4" fmla="*/ 3649384 h 3649384"/>
                <a:gd name="connsiteX0" fmla="*/ 777623 w 780121"/>
                <a:gd name="connsiteY0" fmla="*/ 0 h 3491987"/>
                <a:gd name="connsiteX1" fmla="*/ 749508 w 780121"/>
                <a:gd name="connsiteY1" fmla="*/ 951155 h 3491987"/>
                <a:gd name="connsiteX2" fmla="*/ 771993 w 780121"/>
                <a:gd name="connsiteY2" fmla="*/ 1910525 h 3491987"/>
                <a:gd name="connsiteX3" fmla="*/ 464695 w 780121"/>
                <a:gd name="connsiteY3" fmla="*/ 2697509 h 3491987"/>
                <a:gd name="connsiteX4" fmla="*/ 0 w 780121"/>
                <a:gd name="connsiteY4" fmla="*/ 3491987 h 3491987"/>
                <a:gd name="connsiteX0" fmla="*/ 831882 w 834380"/>
                <a:gd name="connsiteY0" fmla="*/ 0 h 3596918"/>
                <a:gd name="connsiteX1" fmla="*/ 803767 w 834380"/>
                <a:gd name="connsiteY1" fmla="*/ 951155 h 3596918"/>
                <a:gd name="connsiteX2" fmla="*/ 826252 w 834380"/>
                <a:gd name="connsiteY2" fmla="*/ 1910525 h 3596918"/>
                <a:gd name="connsiteX3" fmla="*/ 518954 w 834380"/>
                <a:gd name="connsiteY3" fmla="*/ 2697509 h 3596918"/>
                <a:gd name="connsiteX4" fmla="*/ 0 w 834380"/>
                <a:gd name="connsiteY4" fmla="*/ 3596918 h 3596918"/>
                <a:gd name="connsiteX0" fmla="*/ 817108 w 826252"/>
                <a:gd name="connsiteY0" fmla="*/ 0 h 3594206"/>
                <a:gd name="connsiteX1" fmla="*/ 803767 w 826252"/>
                <a:gd name="connsiteY1" fmla="*/ 948443 h 3594206"/>
                <a:gd name="connsiteX2" fmla="*/ 826252 w 826252"/>
                <a:gd name="connsiteY2" fmla="*/ 1907813 h 3594206"/>
                <a:gd name="connsiteX3" fmla="*/ 518954 w 826252"/>
                <a:gd name="connsiteY3" fmla="*/ 2694797 h 3594206"/>
                <a:gd name="connsiteX4" fmla="*/ 0 w 826252"/>
                <a:gd name="connsiteY4" fmla="*/ 3594206 h 3594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252" h="3594206">
                  <a:moveTo>
                    <a:pt x="817108" y="0"/>
                  </a:moveTo>
                  <a:cubicBezTo>
                    <a:pt x="819606" y="354767"/>
                    <a:pt x="801269" y="593676"/>
                    <a:pt x="803767" y="948443"/>
                  </a:cubicBezTo>
                  <a:lnTo>
                    <a:pt x="826252" y="1907813"/>
                  </a:lnTo>
                  <a:lnTo>
                    <a:pt x="518954" y="2694797"/>
                  </a:lnTo>
                  <a:lnTo>
                    <a:pt x="0" y="3594206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i="0" u="sng" dirty="0"/>
            </a:p>
          </p:txBody>
        </p:sp>
        <p:cxnSp>
          <p:nvCxnSpPr>
            <p:cNvPr id="488" name="Прямая соединительная линия 487"/>
            <p:cNvCxnSpPr/>
            <p:nvPr/>
          </p:nvCxnSpPr>
          <p:spPr bwMode="auto">
            <a:xfrm flipV="1">
              <a:off x="3706068" y="3236143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9" name="Прямая соединительная линия 488"/>
            <p:cNvCxnSpPr/>
            <p:nvPr/>
          </p:nvCxnSpPr>
          <p:spPr bwMode="auto">
            <a:xfrm flipV="1">
              <a:off x="4498156" y="3236143"/>
              <a:ext cx="504056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0" name="Прямая соединительная линия 489"/>
            <p:cNvCxnSpPr/>
            <p:nvPr/>
          </p:nvCxnSpPr>
          <p:spPr bwMode="auto">
            <a:xfrm>
              <a:off x="4066108" y="3236143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1" name="Прямая соединительная линия 490"/>
            <p:cNvCxnSpPr/>
            <p:nvPr/>
          </p:nvCxnSpPr>
          <p:spPr bwMode="auto">
            <a:xfrm flipV="1">
              <a:off x="5362252" y="330815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2" name="Прямая соединительная линия 491"/>
            <p:cNvCxnSpPr/>
            <p:nvPr/>
          </p:nvCxnSpPr>
          <p:spPr bwMode="auto">
            <a:xfrm flipV="1">
              <a:off x="6226348" y="330815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3" name="Прямая соединительная линия 492"/>
            <p:cNvCxnSpPr/>
            <p:nvPr/>
          </p:nvCxnSpPr>
          <p:spPr bwMode="auto">
            <a:xfrm>
              <a:off x="5794300" y="330815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4" name="Прямая соединительная линия 493"/>
            <p:cNvCxnSpPr/>
            <p:nvPr/>
          </p:nvCxnSpPr>
          <p:spPr bwMode="auto">
            <a:xfrm>
              <a:off x="3274020" y="3380159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5" name="Прямая соединительная линия 494"/>
            <p:cNvCxnSpPr/>
            <p:nvPr/>
          </p:nvCxnSpPr>
          <p:spPr bwMode="auto">
            <a:xfrm flipH="1" flipV="1">
              <a:off x="3057996" y="2948111"/>
              <a:ext cx="216024" cy="4320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6" name="Прямая соединительная линия 495"/>
            <p:cNvCxnSpPr/>
            <p:nvPr/>
          </p:nvCxnSpPr>
          <p:spPr bwMode="auto">
            <a:xfrm flipV="1">
              <a:off x="2985988" y="3380159"/>
              <a:ext cx="288032" cy="4320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7" name="Прямая соединительная линия 496"/>
            <p:cNvCxnSpPr/>
            <p:nvPr/>
          </p:nvCxnSpPr>
          <p:spPr bwMode="auto">
            <a:xfrm>
              <a:off x="2985988" y="3812207"/>
              <a:ext cx="360040" cy="36004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8" name="Прямая соединительная линия 497"/>
            <p:cNvCxnSpPr/>
            <p:nvPr/>
          </p:nvCxnSpPr>
          <p:spPr bwMode="auto">
            <a:xfrm>
              <a:off x="3706068" y="3524175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9" name="Прямая соединительная линия 498"/>
            <p:cNvCxnSpPr/>
            <p:nvPr/>
          </p:nvCxnSpPr>
          <p:spPr bwMode="auto">
            <a:xfrm>
              <a:off x="4498156" y="3452167"/>
              <a:ext cx="0" cy="57606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0" name="Прямая соединительная линия 499"/>
            <p:cNvCxnSpPr/>
            <p:nvPr/>
          </p:nvCxnSpPr>
          <p:spPr bwMode="auto">
            <a:xfrm>
              <a:off x="5362252" y="3524175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1" name="Прямая соединительная линия 500"/>
            <p:cNvCxnSpPr/>
            <p:nvPr/>
          </p:nvCxnSpPr>
          <p:spPr bwMode="auto">
            <a:xfrm flipH="1">
              <a:off x="6154340" y="3524175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2" name="Прямая соединительная линия 501"/>
            <p:cNvCxnSpPr/>
            <p:nvPr/>
          </p:nvCxnSpPr>
          <p:spPr bwMode="auto">
            <a:xfrm>
              <a:off x="6658396" y="3308151"/>
              <a:ext cx="360040" cy="2880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3" name="Прямая соединительная линия 502"/>
            <p:cNvCxnSpPr/>
            <p:nvPr/>
          </p:nvCxnSpPr>
          <p:spPr bwMode="auto">
            <a:xfrm flipH="1">
              <a:off x="6946428" y="3596183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4" name="Прямая соединительная линия 503"/>
            <p:cNvCxnSpPr/>
            <p:nvPr/>
          </p:nvCxnSpPr>
          <p:spPr bwMode="auto">
            <a:xfrm flipH="1">
              <a:off x="6586388" y="4100239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5" name="Прямая соединительная линия 504"/>
            <p:cNvCxnSpPr/>
            <p:nvPr/>
          </p:nvCxnSpPr>
          <p:spPr bwMode="auto">
            <a:xfrm>
              <a:off x="6154340" y="4028231"/>
              <a:ext cx="432048" cy="2880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6" name="Прямая соединительная линия 505"/>
            <p:cNvCxnSpPr/>
            <p:nvPr/>
          </p:nvCxnSpPr>
          <p:spPr bwMode="auto">
            <a:xfrm flipV="1">
              <a:off x="5722292" y="4028231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7" name="Прямая соединительная линия 506"/>
            <p:cNvCxnSpPr/>
            <p:nvPr/>
          </p:nvCxnSpPr>
          <p:spPr bwMode="auto">
            <a:xfrm flipH="1" flipV="1">
              <a:off x="5362252" y="4028231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8" name="Прямая соединительная линия 507"/>
            <p:cNvCxnSpPr/>
            <p:nvPr/>
          </p:nvCxnSpPr>
          <p:spPr bwMode="auto">
            <a:xfrm flipV="1">
              <a:off x="4930204" y="402823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9" name="Прямая соединительная линия 508"/>
            <p:cNvCxnSpPr/>
            <p:nvPr/>
          </p:nvCxnSpPr>
          <p:spPr bwMode="auto">
            <a:xfrm flipH="1" flipV="1">
              <a:off x="4498156" y="4028231"/>
              <a:ext cx="432048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0" name="Прямая соединительная линия 509"/>
            <p:cNvCxnSpPr/>
            <p:nvPr/>
          </p:nvCxnSpPr>
          <p:spPr bwMode="auto">
            <a:xfrm flipH="1" flipV="1">
              <a:off x="3706068" y="402823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1" name="Прямая соединительная линия 510"/>
            <p:cNvCxnSpPr/>
            <p:nvPr/>
          </p:nvCxnSpPr>
          <p:spPr bwMode="auto">
            <a:xfrm flipH="1">
              <a:off x="3346028" y="4028231"/>
              <a:ext cx="360040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2" name="Прямая соединительная линия 511"/>
            <p:cNvCxnSpPr/>
            <p:nvPr/>
          </p:nvCxnSpPr>
          <p:spPr bwMode="auto">
            <a:xfrm flipH="1">
              <a:off x="4138116" y="4028231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3" name="Прямая соединительная линия 512"/>
            <p:cNvCxnSpPr/>
            <p:nvPr/>
          </p:nvCxnSpPr>
          <p:spPr bwMode="auto">
            <a:xfrm flipH="1">
              <a:off x="2553940" y="3812207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4" name="Прямая соединительная линия 513"/>
            <p:cNvCxnSpPr/>
            <p:nvPr/>
          </p:nvCxnSpPr>
          <p:spPr bwMode="auto">
            <a:xfrm flipH="1">
              <a:off x="2409924" y="2948111"/>
              <a:ext cx="6480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5" name="Прямая соединительная линия 514"/>
            <p:cNvCxnSpPr/>
            <p:nvPr/>
          </p:nvCxnSpPr>
          <p:spPr bwMode="auto">
            <a:xfrm flipV="1">
              <a:off x="3274020" y="4172247"/>
              <a:ext cx="72008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6" name="Прямая соединительная линия 515"/>
            <p:cNvCxnSpPr/>
            <p:nvPr/>
          </p:nvCxnSpPr>
          <p:spPr bwMode="auto">
            <a:xfrm flipV="1">
              <a:off x="4066108" y="4244255"/>
              <a:ext cx="72008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7" name="Прямая соединительная линия 516"/>
            <p:cNvCxnSpPr/>
            <p:nvPr/>
          </p:nvCxnSpPr>
          <p:spPr bwMode="auto">
            <a:xfrm flipV="1">
              <a:off x="4930204" y="4244255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8" name="Прямая соединительная линия 517"/>
            <p:cNvCxnSpPr/>
            <p:nvPr/>
          </p:nvCxnSpPr>
          <p:spPr bwMode="auto">
            <a:xfrm flipV="1">
              <a:off x="5722292" y="4316263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9" name="Прямая соединительная линия 518"/>
            <p:cNvCxnSpPr/>
            <p:nvPr/>
          </p:nvCxnSpPr>
          <p:spPr bwMode="auto">
            <a:xfrm flipV="1">
              <a:off x="6586388" y="4316263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0" name="Прямая соединительная линия 519"/>
            <p:cNvCxnSpPr/>
            <p:nvPr/>
          </p:nvCxnSpPr>
          <p:spPr bwMode="auto">
            <a:xfrm flipH="1" flipV="1">
              <a:off x="5722292" y="4820319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1" name="Прямая соединительная линия 520"/>
            <p:cNvCxnSpPr/>
            <p:nvPr/>
          </p:nvCxnSpPr>
          <p:spPr bwMode="auto">
            <a:xfrm flipV="1">
              <a:off x="6082332" y="4820319"/>
              <a:ext cx="504056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2" name="Прямая соединительная линия 521"/>
            <p:cNvCxnSpPr/>
            <p:nvPr/>
          </p:nvCxnSpPr>
          <p:spPr bwMode="auto">
            <a:xfrm flipV="1">
              <a:off x="5290244" y="4820319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3" name="Прямая соединительная линия 522"/>
            <p:cNvCxnSpPr/>
            <p:nvPr/>
          </p:nvCxnSpPr>
          <p:spPr bwMode="auto">
            <a:xfrm>
              <a:off x="4930204" y="4748311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4" name="Прямая соединительная линия 523"/>
            <p:cNvCxnSpPr/>
            <p:nvPr/>
          </p:nvCxnSpPr>
          <p:spPr bwMode="auto">
            <a:xfrm flipH="1">
              <a:off x="4498156" y="4748311"/>
              <a:ext cx="432048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5" name="Прямая соединительная линия 524"/>
            <p:cNvCxnSpPr/>
            <p:nvPr/>
          </p:nvCxnSpPr>
          <p:spPr bwMode="auto">
            <a:xfrm>
              <a:off x="4066108" y="474831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6" name="Прямая соединительная линия 525"/>
            <p:cNvCxnSpPr/>
            <p:nvPr/>
          </p:nvCxnSpPr>
          <p:spPr bwMode="auto">
            <a:xfrm flipV="1">
              <a:off x="3634060" y="4748311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7" name="Прямая соединительная линия 526"/>
            <p:cNvCxnSpPr/>
            <p:nvPr/>
          </p:nvCxnSpPr>
          <p:spPr bwMode="auto">
            <a:xfrm flipH="1" flipV="1">
              <a:off x="3274020" y="4676303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8" name="Прямая соединительная линия 527"/>
            <p:cNvCxnSpPr/>
            <p:nvPr/>
          </p:nvCxnSpPr>
          <p:spPr bwMode="auto">
            <a:xfrm flipV="1">
              <a:off x="2841972" y="4676303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9" name="Прямая соединительная линия 528"/>
            <p:cNvCxnSpPr/>
            <p:nvPr/>
          </p:nvCxnSpPr>
          <p:spPr bwMode="auto">
            <a:xfrm flipH="1" flipV="1">
              <a:off x="2409924" y="4748311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0" name="Прямая соединительная линия 529"/>
            <p:cNvCxnSpPr/>
            <p:nvPr/>
          </p:nvCxnSpPr>
          <p:spPr bwMode="auto">
            <a:xfrm flipV="1">
              <a:off x="2841972" y="4892327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1" name="Прямая соединительная линия 530"/>
            <p:cNvCxnSpPr/>
            <p:nvPr/>
          </p:nvCxnSpPr>
          <p:spPr bwMode="auto">
            <a:xfrm flipV="1">
              <a:off x="3634060" y="4892327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2" name="Прямая соединительная линия 531"/>
            <p:cNvCxnSpPr/>
            <p:nvPr/>
          </p:nvCxnSpPr>
          <p:spPr bwMode="auto">
            <a:xfrm flipV="1">
              <a:off x="4498156" y="4964335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3" name="Прямая соединительная линия 532"/>
            <p:cNvCxnSpPr/>
            <p:nvPr/>
          </p:nvCxnSpPr>
          <p:spPr bwMode="auto">
            <a:xfrm flipV="1">
              <a:off x="5290244" y="4964335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4" name="Прямая соединительная линия 533"/>
            <p:cNvCxnSpPr/>
            <p:nvPr/>
          </p:nvCxnSpPr>
          <p:spPr bwMode="auto">
            <a:xfrm flipH="1" flipV="1">
              <a:off x="6082332" y="5036343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5" name="Прямая соединительная линия 534"/>
            <p:cNvCxnSpPr/>
            <p:nvPr/>
          </p:nvCxnSpPr>
          <p:spPr bwMode="auto">
            <a:xfrm flipH="1" flipV="1">
              <a:off x="6586388" y="4820319"/>
              <a:ext cx="360040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6" name="Прямая соединительная линия 535"/>
            <p:cNvCxnSpPr/>
            <p:nvPr/>
          </p:nvCxnSpPr>
          <p:spPr bwMode="auto">
            <a:xfrm flipV="1">
              <a:off x="6946428" y="4964335"/>
              <a:ext cx="0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7" name="Прямая соединительная линия 536"/>
            <p:cNvCxnSpPr/>
            <p:nvPr/>
          </p:nvCxnSpPr>
          <p:spPr bwMode="auto">
            <a:xfrm flipV="1">
              <a:off x="6514380" y="5468391"/>
              <a:ext cx="432048" cy="21602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8" name="Прямая соединительная линия 537"/>
            <p:cNvCxnSpPr/>
            <p:nvPr/>
          </p:nvCxnSpPr>
          <p:spPr bwMode="auto">
            <a:xfrm flipH="1" flipV="1">
              <a:off x="6154340" y="5540399"/>
              <a:ext cx="360040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9" name="Прямая соединительная линия 538"/>
            <p:cNvCxnSpPr/>
            <p:nvPr/>
          </p:nvCxnSpPr>
          <p:spPr bwMode="auto">
            <a:xfrm flipH="1">
              <a:off x="5722292" y="5540399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0" name="Прямая соединительная линия 539"/>
            <p:cNvCxnSpPr/>
            <p:nvPr/>
          </p:nvCxnSpPr>
          <p:spPr bwMode="auto">
            <a:xfrm>
              <a:off x="5290244" y="5468391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1" name="Прямая соединительная линия 540"/>
            <p:cNvCxnSpPr/>
            <p:nvPr/>
          </p:nvCxnSpPr>
          <p:spPr bwMode="auto">
            <a:xfrm flipH="1" flipV="1">
              <a:off x="4498156" y="5468391"/>
              <a:ext cx="360040" cy="28803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2" name="Прямая соединительная линия 541"/>
            <p:cNvCxnSpPr/>
            <p:nvPr/>
          </p:nvCxnSpPr>
          <p:spPr bwMode="auto">
            <a:xfrm flipV="1">
              <a:off x="3994100" y="5468391"/>
              <a:ext cx="504056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3" name="Прямая соединительная линия 542"/>
            <p:cNvCxnSpPr/>
            <p:nvPr/>
          </p:nvCxnSpPr>
          <p:spPr bwMode="auto">
            <a:xfrm flipH="1" flipV="1">
              <a:off x="3634060" y="5396383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4" name="Прямая соединительная линия 543"/>
            <p:cNvCxnSpPr/>
            <p:nvPr/>
          </p:nvCxnSpPr>
          <p:spPr bwMode="auto">
            <a:xfrm flipV="1">
              <a:off x="3274020" y="5396383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5" name="Прямая соединительная линия 544"/>
            <p:cNvCxnSpPr/>
            <p:nvPr/>
          </p:nvCxnSpPr>
          <p:spPr bwMode="auto">
            <a:xfrm flipH="1" flipV="1">
              <a:off x="2841972" y="5396383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6" name="Прямая соединительная линия 545"/>
            <p:cNvCxnSpPr/>
            <p:nvPr/>
          </p:nvCxnSpPr>
          <p:spPr bwMode="auto">
            <a:xfrm flipV="1">
              <a:off x="2481932" y="5396383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7" name="Прямая соединительная линия 546"/>
            <p:cNvCxnSpPr/>
            <p:nvPr/>
          </p:nvCxnSpPr>
          <p:spPr bwMode="auto">
            <a:xfrm flipH="1" flipV="1">
              <a:off x="2121892" y="5468391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8" name="Freeform 406"/>
            <p:cNvSpPr>
              <a:spLocks/>
            </p:cNvSpPr>
            <p:nvPr/>
          </p:nvSpPr>
          <p:spPr bwMode="auto">
            <a:xfrm>
              <a:off x="6949703" y="4521423"/>
              <a:ext cx="814388" cy="720725"/>
            </a:xfrm>
            <a:custGeom>
              <a:avLst/>
              <a:gdLst/>
              <a:ahLst/>
              <a:cxnLst>
                <a:cxn ang="0">
                  <a:pos x="1539" y="50"/>
                </a:cxn>
                <a:cxn ang="0">
                  <a:pos x="0" y="0"/>
                </a:cxn>
                <a:cxn ang="0">
                  <a:pos x="710" y="1362"/>
                </a:cxn>
                <a:cxn ang="0">
                  <a:pos x="1539" y="50"/>
                </a:cxn>
              </a:cxnLst>
              <a:rect l="0" t="0" r="r" b="b"/>
              <a:pathLst>
                <a:path w="1539" h="1362">
                  <a:moveTo>
                    <a:pt x="1539" y="50"/>
                  </a:moveTo>
                  <a:lnTo>
                    <a:pt x="0" y="0"/>
                  </a:lnTo>
                  <a:lnTo>
                    <a:pt x="710" y="1362"/>
                  </a:lnTo>
                  <a:lnTo>
                    <a:pt x="1539" y="5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sp>
          <p:nvSpPr>
            <p:cNvPr id="549" name="Freeform 420"/>
            <p:cNvSpPr>
              <a:spLocks/>
            </p:cNvSpPr>
            <p:nvPr/>
          </p:nvSpPr>
          <p:spPr bwMode="auto">
            <a:xfrm rot="179916">
              <a:off x="6960593" y="3834358"/>
              <a:ext cx="806450" cy="712788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26" y="1326"/>
                </a:cxn>
                <a:cxn ang="0">
                  <a:pos x="784" y="0"/>
                </a:cxn>
                <a:cxn ang="0">
                  <a:pos x="0" y="1346"/>
                </a:cxn>
              </a:cxnLst>
              <a:rect l="0" t="0" r="r" b="b"/>
              <a:pathLst>
                <a:path w="1526" h="1346">
                  <a:moveTo>
                    <a:pt x="0" y="1346"/>
                  </a:moveTo>
                  <a:lnTo>
                    <a:pt x="1526" y="1326"/>
                  </a:lnTo>
                  <a:lnTo>
                    <a:pt x="784" y="0"/>
                  </a:lnTo>
                  <a:lnTo>
                    <a:pt x="0" y="1346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u="sng" dirty="0"/>
            </a:p>
          </p:txBody>
        </p:sp>
        <p:cxnSp>
          <p:nvCxnSpPr>
            <p:cNvPr id="550" name="Прямая соединительная линия 549"/>
            <p:cNvCxnSpPr/>
            <p:nvPr/>
          </p:nvCxnSpPr>
          <p:spPr bwMode="auto">
            <a:xfrm flipV="1">
              <a:off x="7378476" y="4388271"/>
              <a:ext cx="0" cy="43204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1" name="Прямая соединительная линия 550"/>
            <p:cNvCxnSpPr/>
            <p:nvPr/>
          </p:nvCxnSpPr>
          <p:spPr bwMode="auto">
            <a:xfrm flipH="1" flipV="1">
              <a:off x="6946428" y="4100239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2" name="Прямая соединительная линия 551"/>
            <p:cNvCxnSpPr/>
            <p:nvPr/>
          </p:nvCxnSpPr>
          <p:spPr bwMode="auto">
            <a:xfrm flipV="1">
              <a:off x="6946428" y="4820319"/>
              <a:ext cx="432048" cy="1440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3" name="Прямая соединительная линия 552"/>
            <p:cNvCxnSpPr/>
            <p:nvPr/>
          </p:nvCxnSpPr>
          <p:spPr bwMode="auto">
            <a:xfrm>
              <a:off x="5002212" y="3236143"/>
              <a:ext cx="360040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4" name="Прямая соединительная линия 553"/>
            <p:cNvCxnSpPr/>
            <p:nvPr/>
          </p:nvCxnSpPr>
          <p:spPr bwMode="auto">
            <a:xfrm flipH="1">
              <a:off x="4858196" y="5468391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56" name="Rectangle 36"/>
          <p:cNvSpPr>
            <a:spLocks noChangeArrowheads="1"/>
          </p:cNvSpPr>
          <p:nvPr/>
        </p:nvSpPr>
        <p:spPr bwMode="auto">
          <a:xfrm>
            <a:off x="144016" y="1700808"/>
            <a:ext cx="9036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Нить обрабатывает интерфейсный элемент, если он связан с хотя бы одной её ячейкой (узлом)</a:t>
            </a:r>
            <a:r>
              <a:rPr lang="en-US" sz="1400" b="1" i="0" dirty="0" smtClean="0">
                <a:solidFill>
                  <a:srgbClr val="006666"/>
                </a:solidFill>
              </a:rPr>
              <a:t>,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записывает результат только в свою ячейку - </a:t>
            </a:r>
            <a:r>
              <a:rPr lang="ru-RU" sz="1400" b="1" i="0" dirty="0" smtClean="0">
                <a:solidFill>
                  <a:srgbClr val="FF0000"/>
                </a:solidFill>
              </a:rPr>
              <a:t>дублирование вычислений по интерфейсу</a:t>
            </a:r>
            <a:r>
              <a:rPr lang="ru-RU" sz="1400" b="1" i="0" dirty="0" smtClean="0">
                <a:solidFill>
                  <a:srgbClr val="006666"/>
                </a:solidFill>
              </a:rPr>
              <a:t>.</a:t>
            </a:r>
          </a:p>
        </p:txBody>
      </p:sp>
      <p:sp>
        <p:nvSpPr>
          <p:cNvPr id="263" name="Rectangle 36"/>
          <p:cNvSpPr>
            <a:spLocks noChangeArrowheads="1"/>
          </p:cNvSpPr>
          <p:nvPr/>
        </p:nvSpPr>
        <p:spPr bwMode="auto">
          <a:xfrm>
            <a:off x="107504" y="674693"/>
            <a:ext cx="87849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подобласти разбиваются далее на подобласти 2-го уровня.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endParaRPr lang="ru-RU" sz="1400" b="1" dirty="0" smtClean="0">
              <a:solidFill>
                <a:srgbClr val="800000"/>
              </a:solidFill>
            </a:endParaRPr>
          </a:p>
          <a:p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Элементы расчетной области (грани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сеточные элементы и т.д.) разделяются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на внутренние и интерфейсные, связанные с ячейками (узлами) из разных подобластей.    </a:t>
            </a:r>
          </a:p>
        </p:txBody>
      </p:sp>
      <p:grpSp>
        <p:nvGrpSpPr>
          <p:cNvPr id="626" name="Группа 1019"/>
          <p:cNvGrpSpPr/>
          <p:nvPr/>
        </p:nvGrpSpPr>
        <p:grpSpPr>
          <a:xfrm>
            <a:off x="5004048" y="4142886"/>
            <a:ext cx="3744416" cy="2135264"/>
            <a:chOff x="1599509" y="1201812"/>
            <a:chExt cx="5570544" cy="2927352"/>
          </a:xfrm>
        </p:grpSpPr>
        <p:sp>
          <p:nvSpPr>
            <p:cNvPr id="627" name="Freeform 58"/>
            <p:cNvSpPr>
              <a:spLocks/>
            </p:cNvSpPr>
            <p:nvPr/>
          </p:nvSpPr>
          <p:spPr bwMode="auto">
            <a:xfrm>
              <a:off x="5893702" y="3408439"/>
              <a:ext cx="857251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28" name="Freeform 59"/>
            <p:cNvSpPr>
              <a:spLocks/>
            </p:cNvSpPr>
            <p:nvPr/>
          </p:nvSpPr>
          <p:spPr bwMode="auto">
            <a:xfrm>
              <a:off x="6317565" y="3397326"/>
              <a:ext cx="806451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29" name="Freeform 93"/>
            <p:cNvSpPr>
              <a:spLocks/>
            </p:cNvSpPr>
            <p:nvPr/>
          </p:nvSpPr>
          <p:spPr bwMode="auto">
            <a:xfrm>
              <a:off x="1599509" y="2803601"/>
              <a:ext cx="673101" cy="676275"/>
            </a:xfrm>
            <a:custGeom>
              <a:avLst/>
              <a:gdLst/>
              <a:ahLst/>
              <a:cxnLst>
                <a:cxn ang="0">
                  <a:pos x="286" y="0"/>
                </a:cxn>
                <a:cxn ang="0">
                  <a:pos x="0" y="1276"/>
                </a:cxn>
                <a:cxn ang="0">
                  <a:pos x="1270" y="1023"/>
                </a:cxn>
                <a:cxn ang="0">
                  <a:pos x="286" y="0"/>
                </a:cxn>
              </a:cxnLst>
              <a:rect l="0" t="0" r="r" b="b"/>
              <a:pathLst>
                <a:path w="1270" h="1276">
                  <a:moveTo>
                    <a:pt x="286" y="0"/>
                  </a:moveTo>
                  <a:lnTo>
                    <a:pt x="0" y="1276"/>
                  </a:lnTo>
                  <a:lnTo>
                    <a:pt x="1270" y="1023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0" name="Freeform 108"/>
            <p:cNvSpPr>
              <a:spLocks/>
            </p:cNvSpPr>
            <p:nvPr/>
          </p:nvSpPr>
          <p:spPr bwMode="auto">
            <a:xfrm>
              <a:off x="3853762" y="3333826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1" name="Freeform 109"/>
            <p:cNvSpPr>
              <a:spLocks/>
            </p:cNvSpPr>
            <p:nvPr/>
          </p:nvSpPr>
          <p:spPr bwMode="auto">
            <a:xfrm>
              <a:off x="4228412" y="3362401"/>
              <a:ext cx="822326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2" name="Freeform 110"/>
            <p:cNvSpPr>
              <a:spLocks/>
            </p:cNvSpPr>
            <p:nvPr/>
          </p:nvSpPr>
          <p:spPr bwMode="auto">
            <a:xfrm>
              <a:off x="2580586" y="2521026"/>
              <a:ext cx="884239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3" name="Freeform 113"/>
            <p:cNvSpPr>
              <a:spLocks/>
            </p:cNvSpPr>
            <p:nvPr/>
          </p:nvSpPr>
          <p:spPr bwMode="auto">
            <a:xfrm>
              <a:off x="2580586" y="1965400"/>
              <a:ext cx="884239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4" name="Freeform 115"/>
            <p:cNvSpPr>
              <a:spLocks/>
            </p:cNvSpPr>
            <p:nvPr/>
          </p:nvSpPr>
          <p:spPr bwMode="auto">
            <a:xfrm>
              <a:off x="3464824" y="2621038"/>
              <a:ext cx="819151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5" name="Freeform 116"/>
            <p:cNvSpPr>
              <a:spLocks/>
            </p:cNvSpPr>
            <p:nvPr/>
          </p:nvSpPr>
          <p:spPr bwMode="auto">
            <a:xfrm>
              <a:off x="3853762" y="2636913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6" name="Freeform 120"/>
            <p:cNvSpPr>
              <a:spLocks/>
            </p:cNvSpPr>
            <p:nvPr/>
          </p:nvSpPr>
          <p:spPr bwMode="auto">
            <a:xfrm>
              <a:off x="3464824" y="1914600"/>
              <a:ext cx="819151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7" name="Freeform 122"/>
            <p:cNvSpPr>
              <a:spLocks/>
            </p:cNvSpPr>
            <p:nvPr/>
          </p:nvSpPr>
          <p:spPr bwMode="auto">
            <a:xfrm>
              <a:off x="3888687" y="1914600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8" name="Freeform 124"/>
            <p:cNvSpPr>
              <a:spLocks/>
            </p:cNvSpPr>
            <p:nvPr/>
          </p:nvSpPr>
          <p:spPr bwMode="auto">
            <a:xfrm>
              <a:off x="3888687" y="1201812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39" name="Freeform 127"/>
            <p:cNvSpPr>
              <a:spLocks/>
            </p:cNvSpPr>
            <p:nvPr/>
          </p:nvSpPr>
          <p:spPr bwMode="auto">
            <a:xfrm>
              <a:off x="4283975" y="2636913"/>
              <a:ext cx="819151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0" name="Freeform 128"/>
            <p:cNvSpPr>
              <a:spLocks/>
            </p:cNvSpPr>
            <p:nvPr/>
          </p:nvSpPr>
          <p:spPr bwMode="auto">
            <a:xfrm>
              <a:off x="5976252" y="1249437"/>
              <a:ext cx="828676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1" name="Freeform 129"/>
            <p:cNvSpPr>
              <a:spLocks/>
            </p:cNvSpPr>
            <p:nvPr/>
          </p:nvSpPr>
          <p:spPr bwMode="auto">
            <a:xfrm>
              <a:off x="6355665" y="1279600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2" name="Freeform 131"/>
            <p:cNvSpPr>
              <a:spLocks/>
            </p:cNvSpPr>
            <p:nvPr/>
          </p:nvSpPr>
          <p:spPr bwMode="auto">
            <a:xfrm>
              <a:off x="5493651" y="2679776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3" name="Freeform 132"/>
            <p:cNvSpPr>
              <a:spLocks/>
            </p:cNvSpPr>
            <p:nvPr/>
          </p:nvSpPr>
          <p:spPr bwMode="auto">
            <a:xfrm>
              <a:off x="5103126" y="2659138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4" name="Freeform 135"/>
            <p:cNvSpPr>
              <a:spLocks/>
            </p:cNvSpPr>
            <p:nvPr/>
          </p:nvSpPr>
          <p:spPr bwMode="auto">
            <a:xfrm>
              <a:off x="4283975" y="1928888"/>
              <a:ext cx="819151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5" name="Freeform 136"/>
            <p:cNvSpPr>
              <a:spLocks/>
            </p:cNvSpPr>
            <p:nvPr/>
          </p:nvSpPr>
          <p:spPr bwMode="auto">
            <a:xfrm>
              <a:off x="4291913" y="1201812"/>
              <a:ext cx="850901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6" name="Freeform 139"/>
            <p:cNvSpPr>
              <a:spLocks/>
            </p:cNvSpPr>
            <p:nvPr/>
          </p:nvSpPr>
          <p:spPr bwMode="auto">
            <a:xfrm>
              <a:off x="5103126" y="1952700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7" name="Freeform 140"/>
            <p:cNvSpPr>
              <a:spLocks/>
            </p:cNvSpPr>
            <p:nvPr/>
          </p:nvSpPr>
          <p:spPr bwMode="auto">
            <a:xfrm>
              <a:off x="5533339" y="1952700"/>
              <a:ext cx="822326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8" name="Freeform 141"/>
            <p:cNvSpPr>
              <a:spLocks/>
            </p:cNvSpPr>
            <p:nvPr/>
          </p:nvSpPr>
          <p:spPr bwMode="auto">
            <a:xfrm>
              <a:off x="5920689" y="1974925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49" name="Freeform 142"/>
            <p:cNvSpPr>
              <a:spLocks/>
            </p:cNvSpPr>
            <p:nvPr/>
          </p:nvSpPr>
          <p:spPr bwMode="auto">
            <a:xfrm>
              <a:off x="5920689" y="2679776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0" name="Freeform 170"/>
            <p:cNvSpPr>
              <a:spLocks/>
            </p:cNvSpPr>
            <p:nvPr/>
          </p:nvSpPr>
          <p:spPr bwMode="auto">
            <a:xfrm>
              <a:off x="5893702" y="3408439"/>
              <a:ext cx="857251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1" name="Freeform 171"/>
            <p:cNvSpPr>
              <a:spLocks/>
            </p:cNvSpPr>
            <p:nvPr/>
          </p:nvSpPr>
          <p:spPr bwMode="auto">
            <a:xfrm>
              <a:off x="6317565" y="3397326"/>
              <a:ext cx="806451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2" name="Freeform 178"/>
            <p:cNvSpPr>
              <a:spLocks/>
            </p:cNvSpPr>
            <p:nvPr/>
          </p:nvSpPr>
          <p:spPr bwMode="auto">
            <a:xfrm>
              <a:off x="3853762" y="3333826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3" name="Freeform 179"/>
            <p:cNvSpPr>
              <a:spLocks/>
            </p:cNvSpPr>
            <p:nvPr/>
          </p:nvSpPr>
          <p:spPr bwMode="auto">
            <a:xfrm>
              <a:off x="4228412" y="3362401"/>
              <a:ext cx="822326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4" name="Freeform 180"/>
            <p:cNvSpPr>
              <a:spLocks/>
            </p:cNvSpPr>
            <p:nvPr/>
          </p:nvSpPr>
          <p:spPr bwMode="auto">
            <a:xfrm>
              <a:off x="2580586" y="2521026"/>
              <a:ext cx="884239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5" name="Freeform 183"/>
            <p:cNvSpPr>
              <a:spLocks/>
            </p:cNvSpPr>
            <p:nvPr/>
          </p:nvSpPr>
          <p:spPr bwMode="auto">
            <a:xfrm>
              <a:off x="2580586" y="1965400"/>
              <a:ext cx="884239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6" name="Freeform 184"/>
            <p:cNvSpPr>
              <a:spLocks/>
            </p:cNvSpPr>
            <p:nvPr/>
          </p:nvSpPr>
          <p:spPr bwMode="auto">
            <a:xfrm>
              <a:off x="3464824" y="2621038"/>
              <a:ext cx="819151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7" name="Freeform 185"/>
            <p:cNvSpPr>
              <a:spLocks/>
            </p:cNvSpPr>
            <p:nvPr/>
          </p:nvSpPr>
          <p:spPr bwMode="auto">
            <a:xfrm>
              <a:off x="3853762" y="2636913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8" name="Freeform 189"/>
            <p:cNvSpPr>
              <a:spLocks/>
            </p:cNvSpPr>
            <p:nvPr/>
          </p:nvSpPr>
          <p:spPr bwMode="auto">
            <a:xfrm>
              <a:off x="3464824" y="1914600"/>
              <a:ext cx="819151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59" name="Freeform 191"/>
            <p:cNvSpPr>
              <a:spLocks/>
            </p:cNvSpPr>
            <p:nvPr/>
          </p:nvSpPr>
          <p:spPr bwMode="auto">
            <a:xfrm>
              <a:off x="3888687" y="1914600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0" name="Freeform 193"/>
            <p:cNvSpPr>
              <a:spLocks/>
            </p:cNvSpPr>
            <p:nvPr/>
          </p:nvSpPr>
          <p:spPr bwMode="auto">
            <a:xfrm>
              <a:off x="3888687" y="1201812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1" name="Freeform 196"/>
            <p:cNvSpPr>
              <a:spLocks/>
            </p:cNvSpPr>
            <p:nvPr/>
          </p:nvSpPr>
          <p:spPr bwMode="auto">
            <a:xfrm>
              <a:off x="4283975" y="2636913"/>
              <a:ext cx="819151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2" name="Freeform 197"/>
            <p:cNvSpPr>
              <a:spLocks/>
            </p:cNvSpPr>
            <p:nvPr/>
          </p:nvSpPr>
          <p:spPr bwMode="auto">
            <a:xfrm>
              <a:off x="5976252" y="1249437"/>
              <a:ext cx="828676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3" name="Freeform 198"/>
            <p:cNvSpPr>
              <a:spLocks/>
            </p:cNvSpPr>
            <p:nvPr/>
          </p:nvSpPr>
          <p:spPr bwMode="auto">
            <a:xfrm>
              <a:off x="6355665" y="1279600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4" name="Freeform 200"/>
            <p:cNvSpPr>
              <a:spLocks/>
            </p:cNvSpPr>
            <p:nvPr/>
          </p:nvSpPr>
          <p:spPr bwMode="auto">
            <a:xfrm>
              <a:off x="5493651" y="2679776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5" name="Freeform 201"/>
            <p:cNvSpPr>
              <a:spLocks/>
            </p:cNvSpPr>
            <p:nvPr/>
          </p:nvSpPr>
          <p:spPr bwMode="auto">
            <a:xfrm>
              <a:off x="5103126" y="2659138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6" name="Freeform 204"/>
            <p:cNvSpPr>
              <a:spLocks/>
            </p:cNvSpPr>
            <p:nvPr/>
          </p:nvSpPr>
          <p:spPr bwMode="auto">
            <a:xfrm>
              <a:off x="4283975" y="1928888"/>
              <a:ext cx="819151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7" name="Freeform 205"/>
            <p:cNvSpPr>
              <a:spLocks/>
            </p:cNvSpPr>
            <p:nvPr/>
          </p:nvSpPr>
          <p:spPr bwMode="auto">
            <a:xfrm>
              <a:off x="4291913" y="1201812"/>
              <a:ext cx="850901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8" name="Freeform 209"/>
            <p:cNvSpPr>
              <a:spLocks/>
            </p:cNvSpPr>
            <p:nvPr/>
          </p:nvSpPr>
          <p:spPr bwMode="auto">
            <a:xfrm>
              <a:off x="5103118" y="1952700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69" name="Freeform 210"/>
            <p:cNvSpPr>
              <a:spLocks/>
            </p:cNvSpPr>
            <p:nvPr/>
          </p:nvSpPr>
          <p:spPr bwMode="auto">
            <a:xfrm>
              <a:off x="5533331" y="1952700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0" name="Freeform 211"/>
            <p:cNvSpPr>
              <a:spLocks/>
            </p:cNvSpPr>
            <p:nvPr/>
          </p:nvSpPr>
          <p:spPr bwMode="auto">
            <a:xfrm>
              <a:off x="5920681" y="1974925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1" name="Freeform 212"/>
            <p:cNvSpPr>
              <a:spLocks/>
            </p:cNvSpPr>
            <p:nvPr/>
          </p:nvSpPr>
          <p:spPr bwMode="auto">
            <a:xfrm>
              <a:off x="5920681" y="2679775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2" name="Freeform 305"/>
            <p:cNvSpPr>
              <a:spLocks/>
            </p:cNvSpPr>
            <p:nvPr/>
          </p:nvSpPr>
          <p:spPr bwMode="auto">
            <a:xfrm>
              <a:off x="3853756" y="3333825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3" name="Freeform 306"/>
            <p:cNvSpPr>
              <a:spLocks/>
            </p:cNvSpPr>
            <p:nvPr/>
          </p:nvSpPr>
          <p:spPr bwMode="auto">
            <a:xfrm>
              <a:off x="4228406" y="3362400"/>
              <a:ext cx="822325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4" name="Freeform 307"/>
            <p:cNvSpPr>
              <a:spLocks/>
            </p:cNvSpPr>
            <p:nvPr/>
          </p:nvSpPr>
          <p:spPr bwMode="auto">
            <a:xfrm>
              <a:off x="2580581" y="2521025"/>
              <a:ext cx="884238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5" name="Freeform 315"/>
            <p:cNvSpPr>
              <a:spLocks/>
            </p:cNvSpPr>
            <p:nvPr/>
          </p:nvSpPr>
          <p:spPr bwMode="auto">
            <a:xfrm>
              <a:off x="2580581" y="1965400"/>
              <a:ext cx="884238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6" name="Freeform 317"/>
            <p:cNvSpPr>
              <a:spLocks/>
            </p:cNvSpPr>
            <p:nvPr/>
          </p:nvSpPr>
          <p:spPr bwMode="auto">
            <a:xfrm>
              <a:off x="3464818" y="2621037"/>
              <a:ext cx="819150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7" name="Freeform 318"/>
            <p:cNvSpPr>
              <a:spLocks/>
            </p:cNvSpPr>
            <p:nvPr/>
          </p:nvSpPr>
          <p:spPr bwMode="auto">
            <a:xfrm>
              <a:off x="3853756" y="2636912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8" name="Freeform 323"/>
            <p:cNvSpPr>
              <a:spLocks/>
            </p:cNvSpPr>
            <p:nvPr/>
          </p:nvSpPr>
          <p:spPr bwMode="auto">
            <a:xfrm>
              <a:off x="5893693" y="3408438"/>
              <a:ext cx="857250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79" name="Freeform 325"/>
            <p:cNvSpPr>
              <a:spLocks/>
            </p:cNvSpPr>
            <p:nvPr/>
          </p:nvSpPr>
          <p:spPr bwMode="auto">
            <a:xfrm>
              <a:off x="4283968" y="2636912"/>
              <a:ext cx="819150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0" name="Freeform 328"/>
            <p:cNvSpPr>
              <a:spLocks/>
            </p:cNvSpPr>
            <p:nvPr/>
          </p:nvSpPr>
          <p:spPr bwMode="auto">
            <a:xfrm>
              <a:off x="5976243" y="1249437"/>
              <a:ext cx="828675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1" name="Freeform 329"/>
            <p:cNvSpPr>
              <a:spLocks/>
            </p:cNvSpPr>
            <p:nvPr/>
          </p:nvSpPr>
          <p:spPr bwMode="auto">
            <a:xfrm>
              <a:off x="6355656" y="1279600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2" name="Freeform 331"/>
            <p:cNvSpPr>
              <a:spLocks/>
            </p:cNvSpPr>
            <p:nvPr/>
          </p:nvSpPr>
          <p:spPr bwMode="auto">
            <a:xfrm>
              <a:off x="3464818" y="1914600"/>
              <a:ext cx="819150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3" name="Freeform 333"/>
            <p:cNvSpPr>
              <a:spLocks/>
            </p:cNvSpPr>
            <p:nvPr/>
          </p:nvSpPr>
          <p:spPr bwMode="auto">
            <a:xfrm>
              <a:off x="6317556" y="3397325"/>
              <a:ext cx="806450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4" name="Freeform 335"/>
            <p:cNvSpPr>
              <a:spLocks/>
            </p:cNvSpPr>
            <p:nvPr/>
          </p:nvSpPr>
          <p:spPr bwMode="auto">
            <a:xfrm>
              <a:off x="5493643" y="2679775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5" name="Freeform 336"/>
            <p:cNvSpPr>
              <a:spLocks/>
            </p:cNvSpPr>
            <p:nvPr/>
          </p:nvSpPr>
          <p:spPr bwMode="auto">
            <a:xfrm>
              <a:off x="5103118" y="2659137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6" name="Freeform 339"/>
            <p:cNvSpPr>
              <a:spLocks/>
            </p:cNvSpPr>
            <p:nvPr/>
          </p:nvSpPr>
          <p:spPr bwMode="auto">
            <a:xfrm>
              <a:off x="3888681" y="1914600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7" name="Freeform 340"/>
            <p:cNvSpPr>
              <a:spLocks/>
            </p:cNvSpPr>
            <p:nvPr/>
          </p:nvSpPr>
          <p:spPr bwMode="auto">
            <a:xfrm>
              <a:off x="4283968" y="1928887"/>
              <a:ext cx="819150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8" name="Freeform 342"/>
            <p:cNvSpPr>
              <a:spLocks/>
            </p:cNvSpPr>
            <p:nvPr/>
          </p:nvSpPr>
          <p:spPr bwMode="auto">
            <a:xfrm>
              <a:off x="3888681" y="1201812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89" name="Freeform 343"/>
            <p:cNvSpPr>
              <a:spLocks/>
            </p:cNvSpPr>
            <p:nvPr/>
          </p:nvSpPr>
          <p:spPr bwMode="auto">
            <a:xfrm>
              <a:off x="4291906" y="1201812"/>
              <a:ext cx="850900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0" name="Freeform 346"/>
            <p:cNvSpPr>
              <a:spLocks/>
            </p:cNvSpPr>
            <p:nvPr/>
          </p:nvSpPr>
          <p:spPr bwMode="auto">
            <a:xfrm>
              <a:off x="5103118" y="1952700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1" name="Freeform 347"/>
            <p:cNvSpPr>
              <a:spLocks/>
            </p:cNvSpPr>
            <p:nvPr/>
          </p:nvSpPr>
          <p:spPr bwMode="auto">
            <a:xfrm>
              <a:off x="5533331" y="1952700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2" name="Freeform 348"/>
            <p:cNvSpPr>
              <a:spLocks/>
            </p:cNvSpPr>
            <p:nvPr/>
          </p:nvSpPr>
          <p:spPr bwMode="auto">
            <a:xfrm>
              <a:off x="5920681" y="1974925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3" name="Freeform 349"/>
            <p:cNvSpPr>
              <a:spLocks/>
            </p:cNvSpPr>
            <p:nvPr/>
          </p:nvSpPr>
          <p:spPr bwMode="auto">
            <a:xfrm>
              <a:off x="5920681" y="2679775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4" name="Freeform 377"/>
            <p:cNvSpPr>
              <a:spLocks/>
            </p:cNvSpPr>
            <p:nvPr/>
          </p:nvSpPr>
          <p:spPr bwMode="auto">
            <a:xfrm>
              <a:off x="5893693" y="3408438"/>
              <a:ext cx="857250" cy="720725"/>
            </a:xfrm>
            <a:custGeom>
              <a:avLst/>
              <a:gdLst/>
              <a:ahLst/>
              <a:cxnLst>
                <a:cxn ang="0">
                  <a:pos x="800" y="0"/>
                </a:cxn>
                <a:cxn ang="0">
                  <a:pos x="0" y="1364"/>
                </a:cxn>
                <a:cxn ang="0">
                  <a:pos x="1619" y="1356"/>
                </a:cxn>
                <a:cxn ang="0">
                  <a:pos x="800" y="0"/>
                </a:cxn>
              </a:cxnLst>
              <a:rect l="0" t="0" r="r" b="b"/>
              <a:pathLst>
                <a:path w="1619" h="1364">
                  <a:moveTo>
                    <a:pt x="800" y="0"/>
                  </a:moveTo>
                  <a:lnTo>
                    <a:pt x="0" y="1364"/>
                  </a:lnTo>
                  <a:lnTo>
                    <a:pt x="1619" y="1356"/>
                  </a:lnTo>
                  <a:lnTo>
                    <a:pt x="800" y="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5" name="Freeform 378"/>
            <p:cNvSpPr>
              <a:spLocks/>
            </p:cNvSpPr>
            <p:nvPr/>
          </p:nvSpPr>
          <p:spPr bwMode="auto">
            <a:xfrm>
              <a:off x="6317556" y="3397325"/>
              <a:ext cx="806450" cy="728663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819" y="1376"/>
                </a:cxn>
                <a:cxn ang="0">
                  <a:pos x="1526" y="0"/>
                </a:cxn>
                <a:cxn ang="0">
                  <a:pos x="0" y="20"/>
                </a:cxn>
              </a:cxnLst>
              <a:rect l="0" t="0" r="r" b="b"/>
              <a:pathLst>
                <a:path w="1526" h="1376">
                  <a:moveTo>
                    <a:pt x="0" y="20"/>
                  </a:moveTo>
                  <a:lnTo>
                    <a:pt x="819" y="1376"/>
                  </a:lnTo>
                  <a:lnTo>
                    <a:pt x="1526" y="0"/>
                  </a:lnTo>
                  <a:lnTo>
                    <a:pt x="0" y="2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6" name="Freeform 385"/>
            <p:cNvSpPr>
              <a:spLocks/>
            </p:cNvSpPr>
            <p:nvPr/>
          </p:nvSpPr>
          <p:spPr bwMode="auto">
            <a:xfrm>
              <a:off x="3853756" y="3333825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08" y="1363"/>
                </a:cxn>
                <a:cxn ang="0">
                  <a:pos x="1544" y="53"/>
                </a:cxn>
                <a:cxn ang="0">
                  <a:pos x="0" y="0"/>
                </a:cxn>
              </a:cxnLst>
              <a:rect l="0" t="0" r="r" b="b"/>
              <a:pathLst>
                <a:path w="1544" h="1363">
                  <a:moveTo>
                    <a:pt x="0" y="0"/>
                  </a:moveTo>
                  <a:lnTo>
                    <a:pt x="708" y="1363"/>
                  </a:lnTo>
                  <a:lnTo>
                    <a:pt x="1544" y="53"/>
                  </a:lnTo>
                  <a:lnTo>
                    <a:pt x="0" y="0"/>
                  </a:lnTo>
                </a:path>
              </a:pathLst>
            </a:custGeom>
            <a:solidFill>
              <a:srgbClr val="FFC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7" name="Freeform 386"/>
            <p:cNvSpPr>
              <a:spLocks/>
            </p:cNvSpPr>
            <p:nvPr/>
          </p:nvSpPr>
          <p:spPr bwMode="auto">
            <a:xfrm>
              <a:off x="4228406" y="3362400"/>
              <a:ext cx="822325" cy="728663"/>
            </a:xfrm>
            <a:custGeom>
              <a:avLst/>
              <a:gdLst/>
              <a:ahLst/>
              <a:cxnLst>
                <a:cxn ang="0">
                  <a:pos x="836" y="0"/>
                </a:cxn>
                <a:cxn ang="0">
                  <a:pos x="0" y="1310"/>
                </a:cxn>
                <a:cxn ang="0">
                  <a:pos x="1553" y="1376"/>
                </a:cxn>
                <a:cxn ang="0">
                  <a:pos x="836" y="0"/>
                </a:cxn>
              </a:cxnLst>
              <a:rect l="0" t="0" r="r" b="b"/>
              <a:pathLst>
                <a:path w="1553" h="1376">
                  <a:moveTo>
                    <a:pt x="836" y="0"/>
                  </a:moveTo>
                  <a:lnTo>
                    <a:pt x="0" y="1310"/>
                  </a:lnTo>
                  <a:lnTo>
                    <a:pt x="1553" y="1376"/>
                  </a:lnTo>
                  <a:lnTo>
                    <a:pt x="836" y="0"/>
                  </a:lnTo>
                </a:path>
              </a:pathLst>
            </a:custGeom>
            <a:solidFill>
              <a:srgbClr val="FFC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8" name="Freeform 387"/>
            <p:cNvSpPr>
              <a:spLocks/>
            </p:cNvSpPr>
            <p:nvPr/>
          </p:nvSpPr>
          <p:spPr bwMode="auto">
            <a:xfrm>
              <a:off x="2580581" y="2521025"/>
              <a:ext cx="884238" cy="7794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69" y="1472"/>
                </a:cxn>
                <a:cxn ang="0">
                  <a:pos x="1671" y="188"/>
                </a:cxn>
                <a:cxn ang="0">
                  <a:pos x="0" y="0"/>
                </a:cxn>
              </a:cxnLst>
              <a:rect l="0" t="0" r="r" b="b"/>
              <a:pathLst>
                <a:path w="1671" h="1472">
                  <a:moveTo>
                    <a:pt x="0" y="0"/>
                  </a:moveTo>
                  <a:lnTo>
                    <a:pt x="869" y="1472"/>
                  </a:lnTo>
                  <a:lnTo>
                    <a:pt x="1671" y="188"/>
                  </a:lnTo>
                  <a:lnTo>
                    <a:pt x="0" y="0"/>
                  </a:lnTo>
                </a:path>
              </a:pathLst>
            </a:custGeom>
            <a:solidFill>
              <a:srgbClr val="92D05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699" name="Freeform 390"/>
            <p:cNvSpPr>
              <a:spLocks/>
            </p:cNvSpPr>
            <p:nvPr/>
          </p:nvSpPr>
          <p:spPr bwMode="auto">
            <a:xfrm>
              <a:off x="2580581" y="1965400"/>
              <a:ext cx="884238" cy="655638"/>
            </a:xfrm>
            <a:custGeom>
              <a:avLst/>
              <a:gdLst/>
              <a:ahLst/>
              <a:cxnLst>
                <a:cxn ang="0">
                  <a:pos x="1110" y="0"/>
                </a:cxn>
                <a:cxn ang="0">
                  <a:pos x="0" y="1052"/>
                </a:cxn>
                <a:cxn ang="0">
                  <a:pos x="1671" y="1240"/>
                </a:cxn>
                <a:cxn ang="0">
                  <a:pos x="1110" y="0"/>
                </a:cxn>
              </a:cxnLst>
              <a:rect l="0" t="0" r="r" b="b"/>
              <a:pathLst>
                <a:path w="1671" h="1240">
                  <a:moveTo>
                    <a:pt x="1110" y="0"/>
                  </a:moveTo>
                  <a:lnTo>
                    <a:pt x="0" y="1052"/>
                  </a:lnTo>
                  <a:lnTo>
                    <a:pt x="1671" y="1240"/>
                  </a:lnTo>
                  <a:lnTo>
                    <a:pt x="1110" y="0"/>
                  </a:lnTo>
                </a:path>
              </a:pathLst>
            </a:custGeom>
            <a:solidFill>
              <a:srgbClr val="92D05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0" name="Freeform 391"/>
            <p:cNvSpPr>
              <a:spLocks/>
            </p:cNvSpPr>
            <p:nvPr/>
          </p:nvSpPr>
          <p:spPr bwMode="auto">
            <a:xfrm>
              <a:off x="3464818" y="2621037"/>
              <a:ext cx="819150" cy="7127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6" y="1348"/>
                </a:cxn>
                <a:cxn ang="0">
                  <a:pos x="1547" y="30"/>
                </a:cxn>
                <a:cxn ang="0">
                  <a:pos x="0" y="0"/>
                </a:cxn>
              </a:cxnLst>
              <a:rect l="0" t="0" r="r" b="b"/>
              <a:pathLst>
                <a:path w="1547" h="1348">
                  <a:moveTo>
                    <a:pt x="0" y="0"/>
                  </a:moveTo>
                  <a:lnTo>
                    <a:pt x="736" y="1348"/>
                  </a:lnTo>
                  <a:lnTo>
                    <a:pt x="1547" y="30"/>
                  </a:lnTo>
                  <a:lnTo>
                    <a:pt x="0" y="0"/>
                  </a:lnTo>
                </a:path>
              </a:pathLst>
            </a:custGeom>
            <a:solidFill>
              <a:srgbClr val="92D05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1" name="Freeform 392"/>
            <p:cNvSpPr>
              <a:spLocks/>
            </p:cNvSpPr>
            <p:nvPr/>
          </p:nvSpPr>
          <p:spPr bwMode="auto">
            <a:xfrm>
              <a:off x="3853756" y="2636912"/>
              <a:ext cx="817563" cy="725488"/>
            </a:xfrm>
            <a:custGeom>
              <a:avLst/>
              <a:gdLst/>
              <a:ahLst/>
              <a:cxnLst>
                <a:cxn ang="0">
                  <a:pos x="811" y="0"/>
                </a:cxn>
                <a:cxn ang="0">
                  <a:pos x="0" y="1318"/>
                </a:cxn>
                <a:cxn ang="0">
                  <a:pos x="1544" y="1371"/>
                </a:cxn>
                <a:cxn ang="0">
                  <a:pos x="811" y="0"/>
                </a:cxn>
              </a:cxnLst>
              <a:rect l="0" t="0" r="r" b="b"/>
              <a:pathLst>
                <a:path w="1544" h="1371">
                  <a:moveTo>
                    <a:pt x="811" y="0"/>
                  </a:moveTo>
                  <a:lnTo>
                    <a:pt x="0" y="1318"/>
                  </a:lnTo>
                  <a:lnTo>
                    <a:pt x="1544" y="1371"/>
                  </a:lnTo>
                  <a:lnTo>
                    <a:pt x="811" y="0"/>
                  </a:lnTo>
                </a:path>
              </a:pathLst>
            </a:custGeom>
            <a:solidFill>
              <a:srgbClr val="FFC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2" name="Freeform 396"/>
            <p:cNvSpPr>
              <a:spLocks/>
            </p:cNvSpPr>
            <p:nvPr/>
          </p:nvSpPr>
          <p:spPr bwMode="auto">
            <a:xfrm>
              <a:off x="3464818" y="1914600"/>
              <a:ext cx="819150" cy="722313"/>
            </a:xfrm>
            <a:custGeom>
              <a:avLst/>
              <a:gdLst/>
              <a:ahLst/>
              <a:cxnLst>
                <a:cxn ang="0">
                  <a:pos x="801" y="0"/>
                </a:cxn>
                <a:cxn ang="0">
                  <a:pos x="0" y="1335"/>
                </a:cxn>
                <a:cxn ang="0">
                  <a:pos x="1547" y="1365"/>
                </a:cxn>
                <a:cxn ang="0">
                  <a:pos x="801" y="0"/>
                </a:cxn>
              </a:cxnLst>
              <a:rect l="0" t="0" r="r" b="b"/>
              <a:pathLst>
                <a:path w="1547" h="1365">
                  <a:moveTo>
                    <a:pt x="801" y="0"/>
                  </a:moveTo>
                  <a:lnTo>
                    <a:pt x="0" y="1335"/>
                  </a:lnTo>
                  <a:lnTo>
                    <a:pt x="1547" y="1365"/>
                  </a:lnTo>
                  <a:lnTo>
                    <a:pt x="801" y="0"/>
                  </a:lnTo>
                </a:path>
              </a:pathLst>
            </a:custGeom>
            <a:solidFill>
              <a:srgbClr val="92D05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3" name="Freeform 398"/>
            <p:cNvSpPr>
              <a:spLocks/>
            </p:cNvSpPr>
            <p:nvPr/>
          </p:nvSpPr>
          <p:spPr bwMode="auto">
            <a:xfrm>
              <a:off x="3888681" y="1914600"/>
              <a:ext cx="817563" cy="7223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6" y="1365"/>
                </a:cxn>
                <a:cxn ang="0">
                  <a:pos x="1545" y="27"/>
                </a:cxn>
                <a:cxn ang="0">
                  <a:pos x="0" y="0"/>
                </a:cxn>
              </a:cxnLst>
              <a:rect l="0" t="0" r="r" b="b"/>
              <a:pathLst>
                <a:path w="1545" h="1365">
                  <a:moveTo>
                    <a:pt x="0" y="0"/>
                  </a:moveTo>
                  <a:lnTo>
                    <a:pt x="746" y="1365"/>
                  </a:lnTo>
                  <a:lnTo>
                    <a:pt x="1545" y="27"/>
                  </a:lnTo>
                  <a:lnTo>
                    <a:pt x="0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4" name="Freeform 400"/>
            <p:cNvSpPr>
              <a:spLocks/>
            </p:cNvSpPr>
            <p:nvPr/>
          </p:nvSpPr>
          <p:spPr bwMode="auto">
            <a:xfrm>
              <a:off x="3888681" y="1201812"/>
              <a:ext cx="817563" cy="727075"/>
            </a:xfrm>
            <a:custGeom>
              <a:avLst/>
              <a:gdLst/>
              <a:ahLst/>
              <a:cxnLst>
                <a:cxn ang="0">
                  <a:pos x="0" y="1346"/>
                </a:cxn>
                <a:cxn ang="0">
                  <a:pos x="1545" y="1373"/>
                </a:cxn>
                <a:cxn ang="0">
                  <a:pos x="762" y="0"/>
                </a:cxn>
                <a:cxn ang="0">
                  <a:pos x="0" y="1346"/>
                </a:cxn>
              </a:cxnLst>
              <a:rect l="0" t="0" r="r" b="b"/>
              <a:pathLst>
                <a:path w="1545" h="1373">
                  <a:moveTo>
                    <a:pt x="0" y="1346"/>
                  </a:moveTo>
                  <a:lnTo>
                    <a:pt x="1545" y="1373"/>
                  </a:lnTo>
                  <a:lnTo>
                    <a:pt x="762" y="0"/>
                  </a:lnTo>
                  <a:lnTo>
                    <a:pt x="0" y="1346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5" name="Freeform 403"/>
            <p:cNvSpPr>
              <a:spLocks/>
            </p:cNvSpPr>
            <p:nvPr/>
          </p:nvSpPr>
          <p:spPr bwMode="auto">
            <a:xfrm>
              <a:off x="4283968" y="2636912"/>
              <a:ext cx="819150" cy="725488"/>
            </a:xfrm>
            <a:custGeom>
              <a:avLst/>
              <a:gdLst/>
              <a:ahLst/>
              <a:cxnLst>
                <a:cxn ang="0">
                  <a:pos x="733" y="1371"/>
                </a:cxn>
                <a:cxn ang="0">
                  <a:pos x="1548" y="43"/>
                </a:cxn>
                <a:cxn ang="0">
                  <a:pos x="0" y="0"/>
                </a:cxn>
                <a:cxn ang="0">
                  <a:pos x="733" y="1371"/>
                </a:cxn>
              </a:cxnLst>
              <a:rect l="0" t="0" r="r" b="b"/>
              <a:pathLst>
                <a:path w="1548" h="1371">
                  <a:moveTo>
                    <a:pt x="733" y="1371"/>
                  </a:moveTo>
                  <a:lnTo>
                    <a:pt x="1548" y="43"/>
                  </a:lnTo>
                  <a:lnTo>
                    <a:pt x="0" y="0"/>
                  </a:lnTo>
                  <a:lnTo>
                    <a:pt x="733" y="1371"/>
                  </a:lnTo>
                </a:path>
              </a:pathLst>
            </a:custGeom>
            <a:solidFill>
              <a:srgbClr val="FFC000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6" name="Freeform 404"/>
            <p:cNvSpPr>
              <a:spLocks/>
            </p:cNvSpPr>
            <p:nvPr/>
          </p:nvSpPr>
          <p:spPr bwMode="auto">
            <a:xfrm>
              <a:off x="5976243" y="1249437"/>
              <a:ext cx="828675" cy="725488"/>
            </a:xfrm>
            <a:custGeom>
              <a:avLst/>
              <a:gdLst/>
              <a:ahLst/>
              <a:cxnLst>
                <a:cxn ang="0">
                  <a:pos x="1566" y="55"/>
                </a:cxn>
                <a:cxn ang="0">
                  <a:pos x="0" y="0"/>
                </a:cxn>
                <a:cxn ang="0">
                  <a:pos x="718" y="1370"/>
                </a:cxn>
                <a:cxn ang="0">
                  <a:pos x="1566" y="55"/>
                </a:cxn>
              </a:cxnLst>
              <a:rect l="0" t="0" r="r" b="b"/>
              <a:pathLst>
                <a:path w="1566" h="1370">
                  <a:moveTo>
                    <a:pt x="1566" y="55"/>
                  </a:moveTo>
                  <a:lnTo>
                    <a:pt x="0" y="0"/>
                  </a:lnTo>
                  <a:lnTo>
                    <a:pt x="718" y="1370"/>
                  </a:lnTo>
                  <a:lnTo>
                    <a:pt x="1566" y="55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7" name="Freeform 405"/>
            <p:cNvSpPr>
              <a:spLocks/>
            </p:cNvSpPr>
            <p:nvPr/>
          </p:nvSpPr>
          <p:spPr bwMode="auto">
            <a:xfrm>
              <a:off x="6355656" y="1279600"/>
              <a:ext cx="814388" cy="722313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0" y="1315"/>
                </a:cxn>
                <a:cxn ang="0">
                  <a:pos x="1539" y="1365"/>
                </a:cxn>
                <a:cxn ang="0">
                  <a:pos x="848" y="0"/>
                </a:cxn>
              </a:cxnLst>
              <a:rect l="0" t="0" r="r" b="b"/>
              <a:pathLst>
                <a:path w="1539" h="1365">
                  <a:moveTo>
                    <a:pt x="848" y="0"/>
                  </a:moveTo>
                  <a:lnTo>
                    <a:pt x="0" y="1315"/>
                  </a:lnTo>
                  <a:lnTo>
                    <a:pt x="1539" y="1365"/>
                  </a:lnTo>
                  <a:lnTo>
                    <a:pt x="848" y="0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8" name="Freeform 408"/>
            <p:cNvSpPr>
              <a:spLocks/>
            </p:cNvSpPr>
            <p:nvPr/>
          </p:nvSpPr>
          <p:spPr bwMode="auto">
            <a:xfrm>
              <a:off x="5493643" y="2679775"/>
              <a:ext cx="823913" cy="728663"/>
            </a:xfrm>
            <a:custGeom>
              <a:avLst/>
              <a:gdLst/>
              <a:ahLst/>
              <a:cxnLst>
                <a:cxn ang="0">
                  <a:pos x="0" y="1343"/>
                </a:cxn>
                <a:cxn ang="0">
                  <a:pos x="1555" y="1376"/>
                </a:cxn>
                <a:cxn ang="0">
                  <a:pos x="807" y="0"/>
                </a:cxn>
                <a:cxn ang="0">
                  <a:pos x="0" y="1343"/>
                </a:cxn>
              </a:cxnLst>
              <a:rect l="0" t="0" r="r" b="b"/>
              <a:pathLst>
                <a:path w="1555" h="1376">
                  <a:moveTo>
                    <a:pt x="0" y="1343"/>
                  </a:moveTo>
                  <a:lnTo>
                    <a:pt x="1555" y="1376"/>
                  </a:lnTo>
                  <a:lnTo>
                    <a:pt x="807" y="0"/>
                  </a:lnTo>
                  <a:lnTo>
                    <a:pt x="0" y="1343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09" name="Freeform 409"/>
            <p:cNvSpPr>
              <a:spLocks/>
            </p:cNvSpPr>
            <p:nvPr/>
          </p:nvSpPr>
          <p:spPr bwMode="auto">
            <a:xfrm>
              <a:off x="5103118" y="2659137"/>
              <a:ext cx="817563" cy="731838"/>
            </a:xfrm>
            <a:custGeom>
              <a:avLst/>
              <a:gdLst/>
              <a:ahLst/>
              <a:cxnLst>
                <a:cxn ang="0">
                  <a:pos x="740" y="1381"/>
                </a:cxn>
                <a:cxn ang="0">
                  <a:pos x="1547" y="38"/>
                </a:cxn>
                <a:cxn ang="0">
                  <a:pos x="0" y="0"/>
                </a:cxn>
                <a:cxn ang="0">
                  <a:pos x="740" y="1381"/>
                </a:cxn>
              </a:cxnLst>
              <a:rect l="0" t="0" r="r" b="b"/>
              <a:pathLst>
                <a:path w="1547" h="1381">
                  <a:moveTo>
                    <a:pt x="740" y="1381"/>
                  </a:moveTo>
                  <a:lnTo>
                    <a:pt x="1547" y="38"/>
                  </a:lnTo>
                  <a:lnTo>
                    <a:pt x="0" y="0"/>
                  </a:lnTo>
                  <a:lnTo>
                    <a:pt x="740" y="1381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0" name="Freeform 412"/>
            <p:cNvSpPr>
              <a:spLocks/>
            </p:cNvSpPr>
            <p:nvPr/>
          </p:nvSpPr>
          <p:spPr bwMode="auto">
            <a:xfrm>
              <a:off x="4283968" y="1928887"/>
              <a:ext cx="819150" cy="730250"/>
            </a:xfrm>
            <a:custGeom>
              <a:avLst/>
              <a:gdLst/>
              <a:ahLst/>
              <a:cxnLst>
                <a:cxn ang="0">
                  <a:pos x="799" y="0"/>
                </a:cxn>
                <a:cxn ang="0">
                  <a:pos x="0" y="1338"/>
                </a:cxn>
                <a:cxn ang="0">
                  <a:pos x="1548" y="1381"/>
                </a:cxn>
                <a:cxn ang="0">
                  <a:pos x="799" y="0"/>
                </a:cxn>
              </a:cxnLst>
              <a:rect l="0" t="0" r="r" b="b"/>
              <a:pathLst>
                <a:path w="1548" h="1381">
                  <a:moveTo>
                    <a:pt x="799" y="0"/>
                  </a:moveTo>
                  <a:lnTo>
                    <a:pt x="0" y="1338"/>
                  </a:lnTo>
                  <a:lnTo>
                    <a:pt x="1548" y="1381"/>
                  </a:lnTo>
                  <a:lnTo>
                    <a:pt x="799" y="0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1" name="Freeform 413"/>
            <p:cNvSpPr>
              <a:spLocks/>
            </p:cNvSpPr>
            <p:nvPr/>
          </p:nvSpPr>
          <p:spPr bwMode="auto">
            <a:xfrm>
              <a:off x="4291906" y="1201812"/>
              <a:ext cx="850900" cy="727075"/>
            </a:xfrm>
            <a:custGeom>
              <a:avLst/>
              <a:gdLst/>
              <a:ahLst/>
              <a:cxnLst>
                <a:cxn ang="0">
                  <a:pos x="1607" y="41"/>
                </a:cxn>
                <a:cxn ang="0">
                  <a:pos x="0" y="0"/>
                </a:cxn>
                <a:cxn ang="0">
                  <a:pos x="783" y="1373"/>
                </a:cxn>
                <a:cxn ang="0">
                  <a:pos x="1607" y="41"/>
                </a:cxn>
              </a:cxnLst>
              <a:rect l="0" t="0" r="r" b="b"/>
              <a:pathLst>
                <a:path w="1607" h="1373">
                  <a:moveTo>
                    <a:pt x="1607" y="41"/>
                  </a:moveTo>
                  <a:lnTo>
                    <a:pt x="0" y="0"/>
                  </a:lnTo>
                  <a:lnTo>
                    <a:pt x="783" y="1373"/>
                  </a:lnTo>
                  <a:lnTo>
                    <a:pt x="1607" y="41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2" name="Freeform 416"/>
            <p:cNvSpPr>
              <a:spLocks/>
            </p:cNvSpPr>
            <p:nvPr/>
          </p:nvSpPr>
          <p:spPr bwMode="auto">
            <a:xfrm>
              <a:off x="5103118" y="1952700"/>
              <a:ext cx="817563" cy="727075"/>
            </a:xfrm>
            <a:custGeom>
              <a:avLst/>
              <a:gdLst/>
              <a:ahLst/>
              <a:cxnLst>
                <a:cxn ang="0">
                  <a:pos x="0" y="1337"/>
                </a:cxn>
                <a:cxn ang="0">
                  <a:pos x="1547" y="1375"/>
                </a:cxn>
                <a:cxn ang="0">
                  <a:pos x="815" y="0"/>
                </a:cxn>
                <a:cxn ang="0">
                  <a:pos x="0" y="1337"/>
                </a:cxn>
              </a:cxnLst>
              <a:rect l="0" t="0" r="r" b="b"/>
              <a:pathLst>
                <a:path w="1547" h="1375">
                  <a:moveTo>
                    <a:pt x="0" y="1337"/>
                  </a:moveTo>
                  <a:lnTo>
                    <a:pt x="1547" y="1375"/>
                  </a:lnTo>
                  <a:lnTo>
                    <a:pt x="815" y="0"/>
                  </a:lnTo>
                  <a:lnTo>
                    <a:pt x="0" y="1337"/>
                  </a:ln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3" name="Freeform 417"/>
            <p:cNvSpPr>
              <a:spLocks/>
            </p:cNvSpPr>
            <p:nvPr/>
          </p:nvSpPr>
          <p:spPr bwMode="auto">
            <a:xfrm>
              <a:off x="5533331" y="1952700"/>
              <a:ext cx="822325" cy="727075"/>
            </a:xfrm>
            <a:custGeom>
              <a:avLst/>
              <a:gdLst/>
              <a:ahLst/>
              <a:cxnLst>
                <a:cxn ang="0">
                  <a:pos x="1554" y="43"/>
                </a:cxn>
                <a:cxn ang="0">
                  <a:pos x="0" y="0"/>
                </a:cxn>
                <a:cxn ang="0">
                  <a:pos x="732" y="1375"/>
                </a:cxn>
                <a:cxn ang="0">
                  <a:pos x="1554" y="43"/>
                </a:cxn>
              </a:cxnLst>
              <a:rect l="0" t="0" r="r" b="b"/>
              <a:pathLst>
                <a:path w="1554" h="1375">
                  <a:moveTo>
                    <a:pt x="1554" y="43"/>
                  </a:moveTo>
                  <a:lnTo>
                    <a:pt x="0" y="0"/>
                  </a:lnTo>
                  <a:lnTo>
                    <a:pt x="732" y="1375"/>
                  </a:lnTo>
                  <a:lnTo>
                    <a:pt x="1554" y="43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4" name="Freeform 418"/>
            <p:cNvSpPr>
              <a:spLocks/>
            </p:cNvSpPr>
            <p:nvPr/>
          </p:nvSpPr>
          <p:spPr bwMode="auto">
            <a:xfrm>
              <a:off x="5920681" y="1974925"/>
              <a:ext cx="811213" cy="720725"/>
            </a:xfrm>
            <a:custGeom>
              <a:avLst/>
              <a:gdLst/>
              <a:ahLst/>
              <a:cxnLst>
                <a:cxn ang="0">
                  <a:pos x="1532" y="1362"/>
                </a:cxn>
                <a:cxn ang="0">
                  <a:pos x="822" y="0"/>
                </a:cxn>
                <a:cxn ang="0">
                  <a:pos x="0" y="1332"/>
                </a:cxn>
                <a:cxn ang="0">
                  <a:pos x="1532" y="1362"/>
                </a:cxn>
              </a:cxnLst>
              <a:rect l="0" t="0" r="r" b="b"/>
              <a:pathLst>
                <a:path w="1532" h="1362">
                  <a:moveTo>
                    <a:pt x="1532" y="1362"/>
                  </a:moveTo>
                  <a:lnTo>
                    <a:pt x="822" y="0"/>
                  </a:lnTo>
                  <a:lnTo>
                    <a:pt x="0" y="1332"/>
                  </a:lnTo>
                  <a:lnTo>
                    <a:pt x="1532" y="1362"/>
                  </a:lnTo>
                </a:path>
              </a:pathLst>
            </a:custGeom>
            <a:solidFill>
              <a:schemeClr val="accent1">
                <a:lumMod val="90000"/>
              </a:schemeClr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sp>
          <p:nvSpPr>
            <p:cNvPr id="715" name="Freeform 419"/>
            <p:cNvSpPr>
              <a:spLocks/>
            </p:cNvSpPr>
            <p:nvPr/>
          </p:nvSpPr>
          <p:spPr bwMode="auto">
            <a:xfrm>
              <a:off x="5920681" y="2679775"/>
              <a:ext cx="811213" cy="7286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8" y="1376"/>
                </a:cxn>
                <a:cxn ang="0">
                  <a:pos x="1532" y="30"/>
                </a:cxn>
                <a:cxn ang="0">
                  <a:pos x="0" y="0"/>
                </a:cxn>
              </a:cxnLst>
              <a:rect l="0" t="0" r="r" b="b"/>
              <a:pathLst>
                <a:path w="1532" h="1376">
                  <a:moveTo>
                    <a:pt x="0" y="0"/>
                  </a:moveTo>
                  <a:lnTo>
                    <a:pt x="748" y="1376"/>
                  </a:lnTo>
                  <a:lnTo>
                    <a:pt x="1532" y="30"/>
                  </a:lnTo>
                  <a:lnTo>
                    <a:pt x="0" y="0"/>
                  </a:lnTo>
                </a:path>
              </a:pathLst>
            </a:custGeom>
            <a:solidFill>
              <a:srgbClr val="FF99FF"/>
            </a:solidFill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i="0" dirty="0"/>
            </a:p>
          </p:txBody>
        </p:sp>
        <p:cxnSp>
          <p:nvCxnSpPr>
            <p:cNvPr id="716" name="Прямая соединительная линия 715"/>
            <p:cNvCxnSpPr/>
            <p:nvPr/>
          </p:nvCxnSpPr>
          <p:spPr bwMode="auto">
            <a:xfrm flipV="1">
              <a:off x="4716016" y="2420888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7" name="Прямая соединительная линия 716"/>
            <p:cNvCxnSpPr/>
            <p:nvPr/>
          </p:nvCxnSpPr>
          <p:spPr bwMode="auto">
            <a:xfrm flipV="1">
              <a:off x="4283968" y="1412776"/>
              <a:ext cx="504056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8" name="Прямая соединительная линия 717"/>
            <p:cNvCxnSpPr/>
            <p:nvPr/>
          </p:nvCxnSpPr>
          <p:spPr bwMode="auto">
            <a:xfrm flipV="1">
              <a:off x="3059832" y="2348880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9" name="Прямая соединительная линия 718"/>
            <p:cNvCxnSpPr/>
            <p:nvPr/>
          </p:nvCxnSpPr>
          <p:spPr bwMode="auto">
            <a:xfrm flipH="1">
              <a:off x="6372200" y="3645024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0" name="Прямая соединительная линия 719"/>
            <p:cNvCxnSpPr/>
            <p:nvPr/>
          </p:nvCxnSpPr>
          <p:spPr bwMode="auto">
            <a:xfrm flipH="1" flipV="1">
              <a:off x="5940152" y="2204864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1" name="Прямая соединительная линия 720"/>
            <p:cNvCxnSpPr/>
            <p:nvPr/>
          </p:nvCxnSpPr>
          <p:spPr bwMode="auto">
            <a:xfrm flipH="1" flipV="1">
              <a:off x="4283968" y="3645024"/>
              <a:ext cx="360040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2" name="Прямая соединительная линия 721"/>
            <p:cNvCxnSpPr/>
            <p:nvPr/>
          </p:nvCxnSpPr>
          <p:spPr bwMode="auto">
            <a:xfrm flipV="1">
              <a:off x="3851920" y="2420888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3" name="Прямая соединительная линия 722"/>
            <p:cNvCxnSpPr/>
            <p:nvPr/>
          </p:nvCxnSpPr>
          <p:spPr bwMode="auto">
            <a:xfrm flipH="1">
              <a:off x="4283968" y="2924944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E1691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4" name="Прямая соединительная линия 723"/>
            <p:cNvCxnSpPr/>
            <p:nvPr/>
          </p:nvCxnSpPr>
          <p:spPr bwMode="auto">
            <a:xfrm>
              <a:off x="4283968" y="2204864"/>
              <a:ext cx="432048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5" name="Прямая соединительная линия 724"/>
            <p:cNvCxnSpPr/>
            <p:nvPr/>
          </p:nvCxnSpPr>
          <p:spPr bwMode="auto">
            <a:xfrm flipH="1">
              <a:off x="5868144" y="2996952"/>
              <a:ext cx="504056" cy="2160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6" name="Прямая соединительная линия 725"/>
            <p:cNvCxnSpPr/>
            <p:nvPr/>
          </p:nvCxnSpPr>
          <p:spPr bwMode="auto">
            <a:xfrm flipH="1" flipV="1">
              <a:off x="6372200" y="1484784"/>
              <a:ext cx="432048" cy="28803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7" name="Прямая соединительная линия 726"/>
            <p:cNvCxnSpPr/>
            <p:nvPr/>
          </p:nvCxnSpPr>
          <p:spPr bwMode="auto">
            <a:xfrm flipV="1">
              <a:off x="6372200" y="2492896"/>
              <a:ext cx="0" cy="50405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8" name="Прямая соединительная линия 727"/>
            <p:cNvCxnSpPr/>
            <p:nvPr/>
          </p:nvCxnSpPr>
          <p:spPr bwMode="auto">
            <a:xfrm>
              <a:off x="5436096" y="2492896"/>
              <a:ext cx="72008" cy="50405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29" name="Стрелка вниз 728"/>
          <p:cNvSpPr/>
          <p:nvPr/>
        </p:nvSpPr>
        <p:spPr bwMode="auto">
          <a:xfrm rot="16200000">
            <a:off x="4644008" y="5078990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0" name="Rectangle 36"/>
          <p:cNvSpPr>
            <a:spLocks noChangeArrowheads="1"/>
          </p:cNvSpPr>
          <p:nvPr/>
        </p:nvSpPr>
        <p:spPr bwMode="auto">
          <a:xfrm>
            <a:off x="144016" y="2348880"/>
            <a:ext cx="874846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Декомпозиция следующего уровня для набора интерфейсных элементов решает проблему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ru-RU" sz="1400" b="1" i="0" dirty="0" smtClean="0">
                <a:solidFill>
                  <a:srgbClr val="006666"/>
                </a:solidFill>
              </a:rPr>
              <a:t> Операция выполняется в несколько тактов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	</a:t>
            </a:r>
            <a:r>
              <a:rPr lang="en-US" sz="1300" b="1" i="0" dirty="0" smtClean="0">
                <a:solidFill>
                  <a:srgbClr val="006666"/>
                </a:solidFill>
              </a:rPr>
              <a:t>1) </a:t>
            </a:r>
            <a:r>
              <a:rPr lang="ru-RU" sz="1300" b="1" i="0" dirty="0" smtClean="0">
                <a:solidFill>
                  <a:srgbClr val="006666"/>
                </a:solidFill>
              </a:rPr>
              <a:t>обработка внутренних элементов 2-го уровня</a:t>
            </a: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	</a:t>
            </a:r>
            <a:r>
              <a:rPr lang="en-US" sz="1300" b="1" i="0" dirty="0" smtClean="0">
                <a:solidFill>
                  <a:srgbClr val="006666"/>
                </a:solidFill>
              </a:rPr>
              <a:t>2) </a:t>
            </a:r>
            <a:r>
              <a:rPr lang="ru-RU" sz="1300" b="1" i="0" dirty="0" smtClean="0">
                <a:solidFill>
                  <a:srgbClr val="006666"/>
                </a:solidFill>
              </a:rPr>
              <a:t>обработка внутренних элементов 3-го уровня</a:t>
            </a:r>
          </a:p>
          <a:p>
            <a:r>
              <a:rPr lang="ru-RU" sz="1300" b="1" i="0" dirty="0" smtClean="0">
                <a:solidFill>
                  <a:srgbClr val="006666"/>
                </a:solidFill>
              </a:rPr>
              <a:t>	</a:t>
            </a:r>
            <a:r>
              <a:rPr lang="en-US" sz="1300" b="1" i="0" dirty="0" smtClean="0">
                <a:solidFill>
                  <a:srgbClr val="006666"/>
                </a:solidFill>
              </a:rPr>
              <a:t>3) </a:t>
            </a:r>
            <a:r>
              <a:rPr lang="ru-RU" sz="1300" b="1" i="0" dirty="0" smtClean="0">
                <a:solidFill>
                  <a:srgbClr val="006666"/>
                </a:solidFill>
              </a:rPr>
              <a:t>обработка интерфейсных элементов 3-го уровня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Второй уровень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существенно-многопоточное распараллеливание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3" name="Rectangle 36"/>
          <p:cNvSpPr>
            <a:spLocks noChangeArrowheads="1"/>
          </p:cNvSpPr>
          <p:nvPr/>
        </p:nvSpPr>
        <p:spPr bwMode="auto">
          <a:xfrm>
            <a:off x="107504" y="816967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Формируем массив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TopoLims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Nlevel</a:t>
            </a:r>
            <a:r>
              <a:rPr lang="en-US" sz="1400" b="1" i="0" dirty="0" smtClean="0">
                <a:solidFill>
                  <a:srgbClr val="006666"/>
                </a:solidFill>
              </a:rPr>
              <a:t>][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Ntheads</a:t>
            </a:r>
            <a:r>
              <a:rPr lang="en-US" sz="1400" b="1" i="0" dirty="0" smtClean="0">
                <a:solidFill>
                  <a:srgbClr val="006666"/>
                </a:solidFill>
              </a:rPr>
              <a:t>][2]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55" name="Rectangle 36"/>
          <p:cNvSpPr>
            <a:spLocks noChangeArrowheads="1"/>
          </p:cNvSpPr>
          <p:nvPr/>
        </p:nvSpPr>
        <p:spPr bwMode="auto">
          <a:xfrm>
            <a:off x="395536" y="1700808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На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</a:t>
            </a:r>
            <a:r>
              <a:rPr lang="en-US" sz="1400" b="1" i="0" dirty="0" smtClean="0">
                <a:solidFill>
                  <a:srgbClr val="006666"/>
                </a:solidFill>
              </a:rPr>
              <a:t>-</a:t>
            </a:r>
            <a:r>
              <a:rPr lang="ru-RU" sz="1400" b="1" i="0" dirty="0" smtClean="0">
                <a:solidFill>
                  <a:srgbClr val="006666"/>
                </a:solidFill>
              </a:rPr>
              <a:t>м уровне разбиваем граф связей элементов и ячеек на подобласти по числу нитей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57" name="Rectangle 36"/>
          <p:cNvSpPr>
            <a:spLocks noChangeArrowheads="1"/>
          </p:cNvSpPr>
          <p:nvPr/>
        </p:nvSpPr>
        <p:spPr bwMode="auto">
          <a:xfrm>
            <a:off x="395536" y="2113692"/>
            <a:ext cx="878497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Интерфейсные элементы переносим в конец, внутренние группируем по номеру нити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pPr lvl="0"/>
            <a:r>
              <a:rPr lang="ru-RU" sz="1400" i="0" dirty="0" smtClean="0">
                <a:solidFill>
                  <a:srgbClr val="006666"/>
                </a:solidFill>
              </a:rPr>
              <a:t>   интерфейсные элементы помечаем номером </a:t>
            </a:r>
            <a:r>
              <a:rPr lang="en-US" sz="1400" i="0" dirty="0" err="1" smtClean="0">
                <a:solidFill>
                  <a:srgbClr val="006666"/>
                </a:solidFill>
              </a:rPr>
              <a:t>Nt</a:t>
            </a:r>
            <a:r>
              <a:rPr lang="en-US" sz="1400" i="0" dirty="0" smtClean="0">
                <a:solidFill>
                  <a:srgbClr val="006666"/>
                </a:solidFill>
              </a:rPr>
              <a:t>, </a:t>
            </a:r>
            <a:r>
              <a:rPr lang="ru-RU" sz="1400" i="0" dirty="0" smtClean="0">
                <a:solidFill>
                  <a:srgbClr val="006666"/>
                </a:solidFill>
              </a:rPr>
              <a:t>внутренние номерами от 0 до </a:t>
            </a:r>
            <a:r>
              <a:rPr lang="en-US" sz="1400" i="0" dirty="0" smtClean="0">
                <a:solidFill>
                  <a:srgbClr val="006666"/>
                </a:solidFill>
              </a:rPr>
              <a:t>Nt-1, </a:t>
            </a:r>
            <a:endParaRPr lang="ru-RU" sz="1400" i="0" dirty="0" smtClean="0">
              <a:solidFill>
                <a:srgbClr val="006666"/>
              </a:solidFill>
            </a:endParaRPr>
          </a:p>
          <a:p>
            <a:pPr lvl="0"/>
            <a:r>
              <a:rPr lang="ru-RU" sz="1400" i="0" dirty="0" smtClean="0">
                <a:solidFill>
                  <a:srgbClr val="006666"/>
                </a:solidFill>
              </a:rPr>
              <a:t>   делаем лексикографическую сортировку по номер нити и номерам инцидентных ячеек</a:t>
            </a:r>
            <a:endParaRPr lang="ru-RU" sz="1400" dirty="0" smtClean="0">
              <a:solidFill>
                <a:srgbClr val="800000"/>
              </a:solidFill>
            </a:endParaRPr>
          </a:p>
        </p:txBody>
      </p:sp>
      <p:sp>
        <p:nvSpPr>
          <p:cNvPr id="558" name="Rectangle 36"/>
          <p:cNvSpPr>
            <a:spLocks noChangeArrowheads="1"/>
          </p:cNvSpPr>
          <p:nvPr/>
        </p:nvSpPr>
        <p:spPr bwMode="auto">
          <a:xfrm>
            <a:off x="395536" y="288545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Заполняем диапазоны для нитей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TopoLims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</a:t>
            </a:r>
            <a:r>
              <a:rPr lang="en-US" sz="1400" b="1" i="0" dirty="0" smtClean="0">
                <a:solidFill>
                  <a:srgbClr val="006666"/>
                </a:solidFill>
              </a:rPr>
              <a:t>][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Ntheads</a:t>
            </a:r>
            <a:r>
              <a:rPr lang="en-US" sz="1400" b="1" i="0" dirty="0" smtClean="0">
                <a:solidFill>
                  <a:srgbClr val="006666"/>
                </a:solidFill>
              </a:rPr>
              <a:t>][2]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59" name="Rectangle 36"/>
          <p:cNvSpPr>
            <a:spLocks noChangeArrowheads="1"/>
          </p:cNvSpPr>
          <p:nvPr/>
        </p:nvSpPr>
        <p:spPr bwMode="auto">
          <a:xfrm>
            <a:off x="395536" y="3318083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Строим граф связей для оставшихся интерфейсных элементов, </a:t>
            </a: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   переходим на следующий уровень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0" name="Rectangle 36"/>
          <p:cNvSpPr>
            <a:spLocks noChangeArrowheads="1"/>
          </p:cNvSpPr>
          <p:nvPr/>
        </p:nvSpPr>
        <p:spPr bwMode="auto">
          <a:xfrm>
            <a:off x="107504" y="124901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Добавляем уровни, пока граф не перестанет биться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4" name="Rectangle 36"/>
          <p:cNvSpPr>
            <a:spLocks noChangeArrowheads="1"/>
          </p:cNvSpPr>
          <p:nvPr/>
        </p:nvSpPr>
        <p:spPr bwMode="auto">
          <a:xfrm>
            <a:off x="107504" y="412933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 операций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5" name="Rectangle 36"/>
          <p:cNvSpPr>
            <a:spLocks noChangeArrowheads="1"/>
          </p:cNvSpPr>
          <p:nvPr/>
        </p:nvSpPr>
        <p:spPr bwMode="auto">
          <a:xfrm>
            <a:off x="179512" y="4581128"/>
            <a:ext cx="56166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Открываем параллельную область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6" name="Rectangle 36"/>
          <p:cNvSpPr>
            <a:spLocks noChangeArrowheads="1"/>
          </p:cNvSpPr>
          <p:nvPr/>
        </p:nvSpPr>
        <p:spPr bwMode="auto">
          <a:xfrm>
            <a:off x="611560" y="4921423"/>
            <a:ext cx="56166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Крутим цикл по уровням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7" name="Rectangle 36"/>
          <p:cNvSpPr>
            <a:spLocks noChangeArrowheads="1"/>
          </p:cNvSpPr>
          <p:nvPr/>
        </p:nvSpPr>
        <p:spPr bwMode="auto">
          <a:xfrm>
            <a:off x="971600" y="5229200"/>
            <a:ext cx="8172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Выполняем операцию для элементов от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TopoLims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</a:t>
            </a:r>
            <a:r>
              <a:rPr lang="en-US" sz="1400" b="1" i="0" dirty="0" smtClean="0">
                <a:solidFill>
                  <a:srgbClr val="006666"/>
                </a:solidFill>
              </a:rPr>
              <a:t>][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Tn</a:t>
            </a:r>
            <a:r>
              <a:rPr lang="en-US" sz="1400" b="1" i="0" dirty="0" smtClean="0">
                <a:solidFill>
                  <a:srgbClr val="006666"/>
                </a:solidFill>
              </a:rPr>
              <a:t>][0] </a:t>
            </a:r>
            <a:r>
              <a:rPr lang="ru-RU" sz="1400" b="1" i="0" dirty="0" smtClean="0">
                <a:solidFill>
                  <a:srgbClr val="006666"/>
                </a:solidFill>
              </a:rPr>
              <a:t>до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TopoLims</a:t>
            </a:r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</a:t>
            </a:r>
            <a:r>
              <a:rPr lang="en-US" sz="1400" b="1" i="0" dirty="0" smtClean="0">
                <a:solidFill>
                  <a:srgbClr val="006666"/>
                </a:solidFill>
              </a:rPr>
              <a:t>][</a:t>
            </a:r>
            <a:r>
              <a:rPr lang="en-US" sz="1400" b="1" i="0" dirty="0" err="1" smtClean="0">
                <a:solidFill>
                  <a:srgbClr val="006666"/>
                </a:solidFill>
              </a:rPr>
              <a:t>Tn</a:t>
            </a:r>
            <a:r>
              <a:rPr lang="en-US" sz="1400" b="1" i="0" dirty="0" smtClean="0">
                <a:solidFill>
                  <a:srgbClr val="006666"/>
                </a:solidFill>
              </a:rPr>
              <a:t>][1]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  <p:sp>
        <p:nvSpPr>
          <p:cNvPr id="568" name="Rectangle 36"/>
          <p:cNvSpPr>
            <a:spLocks noChangeArrowheads="1"/>
          </p:cNvSpPr>
          <p:nvPr/>
        </p:nvSpPr>
        <p:spPr bwMode="auto">
          <a:xfrm>
            <a:off x="971600" y="5589240"/>
            <a:ext cx="8172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300" b="1" dirty="0" smtClean="0">
                <a:solidFill>
                  <a:srgbClr val="800000"/>
                </a:solidFill>
              </a:rPr>
              <a:t>●</a:t>
            </a:r>
            <a:r>
              <a:rPr lang="en-US" sz="13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Барьер</a:t>
            </a:r>
            <a:endParaRPr lang="ru-RU" sz="14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Третий уровень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адаптация к потоковой обработке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6" name="Rectangle 36"/>
          <p:cNvSpPr>
            <a:spLocks noChangeArrowheads="1"/>
          </p:cNvSpPr>
          <p:nvPr/>
        </p:nvSpPr>
        <p:spPr bwMode="auto">
          <a:xfrm>
            <a:off x="107504" y="764704"/>
            <a:ext cx="8856984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Необходимо свести алгоритмические операции к обработке однотипных независимых заданий, устранив пересечение по данным.</a:t>
            </a:r>
          </a:p>
          <a:p>
            <a:pPr lvl="0"/>
            <a:endParaRPr lang="ru-RU" sz="1400" b="1" dirty="0" smtClean="0">
              <a:solidFill>
                <a:srgbClr val="800000"/>
              </a:solidFill>
            </a:endParaRPr>
          </a:p>
          <a:p>
            <a:pPr marL="342900" indent="-34290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ru-RU" sz="1400" b="1" i="0" dirty="0" smtClean="0">
                <a:solidFill>
                  <a:srgbClr val="006666"/>
                </a:solidFill>
              </a:rPr>
              <a:t> Операция по набору элементов расчетной области с накоплением результата в ячейках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 marL="342900" indent="-342900"/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разделяется на два этапа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</a:p>
          <a:p>
            <a:pPr marL="800100" lvl="1" indent="-342900">
              <a:buAutoNum type="arabicParenR"/>
            </a:pPr>
            <a:r>
              <a:rPr lang="ru-RU" sz="1400" b="1" i="0" dirty="0" smtClean="0">
                <a:solidFill>
                  <a:srgbClr val="006666"/>
                </a:solidFill>
              </a:rPr>
              <a:t>обработка элементов, запись результата в промежуточный массив по элементам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</a:p>
          <a:p>
            <a:pPr marL="800100" lvl="1" indent="-342900">
              <a:buAutoNum type="arabicParenR"/>
            </a:pPr>
            <a:r>
              <a:rPr lang="ru-RU" sz="1400" b="1" i="0" dirty="0" smtClean="0">
                <a:solidFill>
                  <a:srgbClr val="006666"/>
                </a:solidFill>
              </a:rPr>
              <a:t>сборка результата в ячейки в цикле по ячейкам</a:t>
            </a:r>
          </a:p>
          <a:p>
            <a:pPr marL="92075" lvl="1"/>
            <a:r>
              <a:rPr lang="ru-RU" sz="1200" b="1" i="0" dirty="0" smtClean="0">
                <a:solidFill>
                  <a:srgbClr val="009900"/>
                </a:solidFill>
              </a:rPr>
              <a:t> </a:t>
            </a:r>
          </a:p>
          <a:p>
            <a:pPr marL="92075" lvl="1"/>
            <a:r>
              <a:rPr lang="ru-RU" sz="1200" b="1" i="0" dirty="0" smtClean="0">
                <a:solidFill>
                  <a:srgbClr val="FF0000"/>
                </a:solidFill>
              </a:rPr>
              <a:t>минусы</a:t>
            </a:r>
            <a:r>
              <a:rPr lang="en-US" sz="1200" b="1" i="0" dirty="0" smtClean="0">
                <a:solidFill>
                  <a:srgbClr val="FF0000"/>
                </a:solidFill>
              </a:rPr>
              <a:t>: </a:t>
            </a:r>
            <a:r>
              <a:rPr lang="ru-RU" sz="1200" b="1" i="0" dirty="0" smtClean="0">
                <a:solidFill>
                  <a:srgbClr val="FF0000"/>
                </a:solidFill>
              </a:rPr>
              <a:t>расход памяти на хранение промежуточных данных и обратной топологии.</a:t>
            </a:r>
          </a:p>
          <a:p>
            <a:pPr marL="800100" lvl="1" indent="-342900">
              <a:buAutoNum type="arabicParenR"/>
            </a:pP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ru-RU" sz="1400" b="1" i="0" dirty="0" smtClean="0">
                <a:solidFill>
                  <a:srgbClr val="006666"/>
                </a:solidFill>
              </a:rPr>
              <a:t> Раскраска графа связей, выполнение операции в несколько тактов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набор элементов разделяется на поднаборы так, что в каждом из поднаборов нет элементов, 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связанных с одной и той же ячейкой (узлом)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pPr marL="92075" lvl="1"/>
            <a:r>
              <a:rPr lang="ru-RU" sz="1200" b="1" i="0" dirty="0" smtClean="0">
                <a:solidFill>
                  <a:srgbClr val="FF0000"/>
                </a:solidFill>
              </a:rPr>
              <a:t>минусы</a:t>
            </a:r>
            <a:r>
              <a:rPr lang="en-US" sz="1200" b="1" i="0" dirty="0" smtClean="0">
                <a:solidFill>
                  <a:srgbClr val="FF0000"/>
                </a:solidFill>
              </a:rPr>
              <a:t>: </a:t>
            </a:r>
            <a:r>
              <a:rPr lang="ru-RU" sz="1200" b="1" i="0" dirty="0" smtClean="0">
                <a:solidFill>
                  <a:srgbClr val="FF0000"/>
                </a:solidFill>
              </a:rPr>
              <a:t>низкая эффективность доступа к памяти, потери на запуск множества тактов</a:t>
            </a:r>
            <a:r>
              <a:rPr lang="en-US" sz="1200" b="1" i="0" dirty="0" smtClean="0">
                <a:solidFill>
                  <a:srgbClr val="FF0000"/>
                </a:solidFill>
              </a:rPr>
              <a:t>.</a:t>
            </a:r>
            <a:r>
              <a:rPr lang="ru-RU" sz="1400" b="1" i="0" dirty="0" smtClean="0">
                <a:solidFill>
                  <a:srgbClr val="006666"/>
                </a:solidFill>
              </a:rPr>
              <a:t>   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83568" y="4581128"/>
            <a:ext cx="7920880" cy="140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Технология переноса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вычислений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на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OpeCL (CUDA)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142" name="AutoShape 217"/>
          <p:cNvSpPr>
            <a:spLocks noChangeArrowheads="1"/>
          </p:cNvSpPr>
          <p:nvPr/>
        </p:nvSpPr>
        <p:spPr bwMode="auto">
          <a:xfrm>
            <a:off x="2555775" y="4725144"/>
            <a:ext cx="2088232" cy="79208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 smtClean="0"/>
          </a:p>
        </p:txBody>
      </p:sp>
      <p:sp>
        <p:nvSpPr>
          <p:cNvPr id="143" name="Rectangle 5"/>
          <p:cNvSpPr>
            <a:spLocks noChangeArrowheads="1"/>
          </p:cNvSpPr>
          <p:nvPr/>
        </p:nvSpPr>
        <p:spPr bwMode="auto">
          <a:xfrm>
            <a:off x="179512" y="908720"/>
            <a:ext cx="84248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Разделение алгоритма на минимальное число базовых операций</a:t>
            </a:r>
            <a:endParaRPr lang="ru-RU" sz="2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4" name="Rectangle 5"/>
          <p:cNvSpPr>
            <a:spLocks noChangeArrowheads="1"/>
          </p:cNvSpPr>
          <p:nvPr/>
        </p:nvSpPr>
        <p:spPr bwMode="auto">
          <a:xfrm>
            <a:off x="180207" y="1268760"/>
            <a:ext cx="87129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Для каждой операции создание отдельной тестовой оболочки, которая включает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 профилирование, входные данные с реальных задач и эталонные выходные данные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5" name="Rectangle 5"/>
          <p:cNvSpPr>
            <a:spLocks noChangeArrowheads="1"/>
          </p:cNvSpPr>
          <p:nvPr/>
        </p:nvSpPr>
        <p:spPr bwMode="auto">
          <a:xfrm>
            <a:off x="180207" y="1897087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Для каждой операции создается адаптированная к </a:t>
            </a:r>
            <a:r>
              <a:rPr lang="en-US" sz="1400" b="1" i="0" dirty="0" smtClean="0">
                <a:solidFill>
                  <a:srgbClr val="006666"/>
                </a:solidFill>
              </a:rPr>
              <a:t>GPU</a:t>
            </a:r>
            <a:r>
              <a:rPr lang="ru-RU" sz="1400" b="1" i="0" dirty="0" smtClean="0">
                <a:solidFill>
                  <a:srgbClr val="006666"/>
                </a:solidFill>
              </a:rPr>
              <a:t> версия для </a:t>
            </a:r>
            <a:r>
              <a:rPr lang="en-US" sz="1400" b="1" i="0" dirty="0" smtClean="0">
                <a:solidFill>
                  <a:srgbClr val="006666"/>
                </a:solidFill>
              </a:rPr>
              <a:t>CPU</a:t>
            </a:r>
            <a:endParaRPr lang="ru-RU" sz="12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7" name="Rectangle 5"/>
          <p:cNvSpPr>
            <a:spLocks noChangeArrowheads="1"/>
          </p:cNvSpPr>
          <p:nvPr/>
        </p:nvSpPr>
        <p:spPr bwMode="auto">
          <a:xfrm>
            <a:off x="179512" y="2329135"/>
            <a:ext cx="87129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Создание и оптимизация </a:t>
            </a:r>
            <a:r>
              <a:rPr lang="en-US" sz="1400" b="1" i="0" dirty="0" smtClean="0">
                <a:solidFill>
                  <a:srgbClr val="006666"/>
                </a:solidFill>
              </a:rPr>
              <a:t>OpenCL </a:t>
            </a:r>
            <a:r>
              <a:rPr lang="ru-RU" sz="1400" b="1" i="0" dirty="0" smtClean="0">
                <a:solidFill>
                  <a:srgbClr val="006666"/>
                </a:solidFill>
              </a:rPr>
              <a:t>ядер с проверкой корректности на каждом шаге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8" name="AutoShape 217"/>
          <p:cNvSpPr>
            <a:spLocks noChangeArrowheads="1"/>
          </p:cNvSpPr>
          <p:nvPr/>
        </p:nvSpPr>
        <p:spPr bwMode="auto">
          <a:xfrm>
            <a:off x="323528" y="2996952"/>
            <a:ext cx="2088232" cy="252028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i="0" dirty="0" smtClean="0"/>
              <a:t>input</a:t>
            </a:r>
            <a:endParaRPr lang="ru-RU" sz="1400" i="0" dirty="0" smtClean="0"/>
          </a:p>
        </p:txBody>
      </p:sp>
      <p:sp>
        <p:nvSpPr>
          <p:cNvPr id="149" name="AutoShape 219"/>
          <p:cNvSpPr>
            <a:spLocks noChangeArrowheads="1"/>
          </p:cNvSpPr>
          <p:nvPr/>
        </p:nvSpPr>
        <p:spPr bwMode="auto">
          <a:xfrm>
            <a:off x="755575" y="3645024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smtClean="0"/>
              <a:t>вход</a:t>
            </a:r>
          </a:p>
        </p:txBody>
      </p:sp>
      <p:sp>
        <p:nvSpPr>
          <p:cNvPr id="150" name="AutoShape 219"/>
          <p:cNvSpPr>
            <a:spLocks noChangeArrowheads="1"/>
          </p:cNvSpPr>
          <p:nvPr/>
        </p:nvSpPr>
        <p:spPr bwMode="auto">
          <a:xfrm>
            <a:off x="467543" y="4077072"/>
            <a:ext cx="1800200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CPU </a:t>
            </a:r>
            <a:r>
              <a:rPr lang="ru-RU" sz="1400" i="0" dirty="0" smtClean="0"/>
              <a:t>версия</a:t>
            </a:r>
            <a:endParaRPr lang="en-US" sz="1400" i="0" dirty="0" smtClean="0"/>
          </a:p>
        </p:txBody>
      </p:sp>
      <p:sp>
        <p:nvSpPr>
          <p:cNvPr id="151" name="AutoShape 219"/>
          <p:cNvSpPr>
            <a:spLocks noChangeArrowheads="1"/>
          </p:cNvSpPr>
          <p:nvPr/>
        </p:nvSpPr>
        <p:spPr bwMode="auto">
          <a:xfrm>
            <a:off x="755575" y="4581128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smtClean="0"/>
              <a:t>выход</a:t>
            </a:r>
          </a:p>
        </p:txBody>
      </p:sp>
      <p:sp>
        <p:nvSpPr>
          <p:cNvPr id="152" name="Прямоугольник 151"/>
          <p:cNvSpPr/>
          <p:nvPr/>
        </p:nvSpPr>
        <p:spPr>
          <a:xfrm>
            <a:off x="467543" y="3049215"/>
            <a:ext cx="180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0" dirty="0" smtClean="0"/>
              <a:t>большой код</a:t>
            </a:r>
          </a:p>
        </p:txBody>
      </p:sp>
      <p:sp>
        <p:nvSpPr>
          <p:cNvPr id="153" name="AutoShape 217"/>
          <p:cNvSpPr>
            <a:spLocks noChangeArrowheads="1"/>
          </p:cNvSpPr>
          <p:nvPr/>
        </p:nvSpPr>
        <p:spPr bwMode="auto">
          <a:xfrm>
            <a:off x="2555775" y="2996952"/>
            <a:ext cx="2088232" cy="79208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 smtClean="0"/>
          </a:p>
        </p:txBody>
      </p:sp>
      <p:sp>
        <p:nvSpPr>
          <p:cNvPr id="154" name="AutoShape 219"/>
          <p:cNvSpPr>
            <a:spLocks noChangeArrowheads="1"/>
          </p:cNvSpPr>
          <p:nvPr/>
        </p:nvSpPr>
        <p:spPr bwMode="auto">
          <a:xfrm>
            <a:off x="2987822" y="3645024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вход</a:t>
            </a:r>
          </a:p>
        </p:txBody>
      </p:sp>
      <p:sp>
        <p:nvSpPr>
          <p:cNvPr id="155" name="AutoShape 219"/>
          <p:cNvSpPr>
            <a:spLocks noChangeArrowheads="1"/>
          </p:cNvSpPr>
          <p:nvPr/>
        </p:nvSpPr>
        <p:spPr bwMode="auto">
          <a:xfrm>
            <a:off x="2699790" y="4077072"/>
            <a:ext cx="1800200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CPU </a:t>
            </a:r>
            <a:r>
              <a:rPr lang="ru-RU" sz="1400" i="0" dirty="0" smtClean="0"/>
              <a:t>версия</a:t>
            </a:r>
            <a:endParaRPr lang="en-US" sz="1400" i="0" dirty="0" smtClean="0"/>
          </a:p>
        </p:txBody>
      </p:sp>
      <p:sp>
        <p:nvSpPr>
          <p:cNvPr id="156" name="AutoShape 219"/>
          <p:cNvSpPr>
            <a:spLocks noChangeArrowheads="1"/>
          </p:cNvSpPr>
          <p:nvPr/>
        </p:nvSpPr>
        <p:spPr bwMode="auto">
          <a:xfrm>
            <a:off x="2699792" y="4581128"/>
            <a:ext cx="1800200" cy="288032"/>
          </a:xfrm>
          <a:prstGeom prst="roundRect">
            <a:avLst>
              <a:gd name="adj" fmla="val 16808"/>
            </a:avLst>
          </a:prstGeom>
          <a:solidFill>
            <a:srgbClr val="92D05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эталонный выход</a:t>
            </a:r>
          </a:p>
        </p:txBody>
      </p:sp>
      <p:cxnSp>
        <p:nvCxnSpPr>
          <p:cNvPr id="157" name="Соединительная линия уступом 101"/>
          <p:cNvCxnSpPr/>
          <p:nvPr/>
        </p:nvCxnSpPr>
        <p:spPr bwMode="auto">
          <a:xfrm rot="16200000" flipH="1">
            <a:off x="3923993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8" name="Соединительная линия уступом 101"/>
          <p:cNvCxnSpPr/>
          <p:nvPr/>
        </p:nvCxnSpPr>
        <p:spPr bwMode="auto">
          <a:xfrm rot="16200000" flipH="1">
            <a:off x="3563953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9" name="Соединительная линия уступом 101"/>
          <p:cNvCxnSpPr/>
          <p:nvPr/>
        </p:nvCxnSpPr>
        <p:spPr bwMode="auto">
          <a:xfrm rot="16200000" flipH="1">
            <a:off x="3203912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0" name="Соединительная линия уступом 101"/>
          <p:cNvCxnSpPr/>
          <p:nvPr/>
        </p:nvCxnSpPr>
        <p:spPr bwMode="auto">
          <a:xfrm rot="16200000" flipH="1">
            <a:off x="3923993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1" name="Соединительная линия уступом 101"/>
          <p:cNvCxnSpPr/>
          <p:nvPr/>
        </p:nvCxnSpPr>
        <p:spPr bwMode="auto">
          <a:xfrm rot="16200000" flipH="1">
            <a:off x="3563953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2" name="Соединительная линия уступом 101"/>
          <p:cNvCxnSpPr/>
          <p:nvPr/>
        </p:nvCxnSpPr>
        <p:spPr bwMode="auto">
          <a:xfrm rot="16200000" flipH="1">
            <a:off x="3203912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3" name="Соединительная линия уступом 101"/>
          <p:cNvCxnSpPr/>
          <p:nvPr/>
        </p:nvCxnSpPr>
        <p:spPr bwMode="auto">
          <a:xfrm rot="16200000" flipH="1">
            <a:off x="1691745" y="4509054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4" name="Соединительная линия уступом 101"/>
          <p:cNvCxnSpPr/>
          <p:nvPr/>
        </p:nvCxnSpPr>
        <p:spPr bwMode="auto">
          <a:xfrm rot="16200000" flipH="1">
            <a:off x="1331705" y="4509054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5" name="Соединительная линия уступом 101"/>
          <p:cNvCxnSpPr/>
          <p:nvPr/>
        </p:nvCxnSpPr>
        <p:spPr bwMode="auto">
          <a:xfrm rot="16200000" flipH="1">
            <a:off x="971664" y="4509054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6" name="Соединительная линия уступом 101"/>
          <p:cNvCxnSpPr/>
          <p:nvPr/>
        </p:nvCxnSpPr>
        <p:spPr bwMode="auto">
          <a:xfrm rot="16200000" flipH="1">
            <a:off x="1691746" y="4004998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7" name="Соединительная линия уступом 101"/>
          <p:cNvCxnSpPr/>
          <p:nvPr/>
        </p:nvCxnSpPr>
        <p:spPr bwMode="auto">
          <a:xfrm rot="16200000" flipH="1">
            <a:off x="1331706" y="4004998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8" name="Соединительная линия уступом 101"/>
          <p:cNvCxnSpPr/>
          <p:nvPr/>
        </p:nvCxnSpPr>
        <p:spPr bwMode="auto">
          <a:xfrm rot="16200000" flipH="1">
            <a:off x="971665" y="4004998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9" name="Прямая соединительная линия 168"/>
          <p:cNvCxnSpPr/>
          <p:nvPr/>
        </p:nvCxnSpPr>
        <p:spPr bwMode="auto">
          <a:xfrm flipH="1">
            <a:off x="2483768" y="3068960"/>
            <a:ext cx="2232248" cy="6480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Прямая соединительная линия 169"/>
          <p:cNvCxnSpPr/>
          <p:nvPr/>
        </p:nvCxnSpPr>
        <p:spPr bwMode="auto">
          <a:xfrm flipH="1" flipV="1">
            <a:off x="2483768" y="2996952"/>
            <a:ext cx="2232248" cy="7200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Прямая соединительная линия 170"/>
          <p:cNvCxnSpPr/>
          <p:nvPr/>
        </p:nvCxnSpPr>
        <p:spPr bwMode="auto">
          <a:xfrm flipH="1">
            <a:off x="2483768" y="4797152"/>
            <a:ext cx="2232248" cy="6480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Прямая соединительная линия 171"/>
          <p:cNvCxnSpPr/>
          <p:nvPr/>
        </p:nvCxnSpPr>
        <p:spPr bwMode="auto">
          <a:xfrm flipH="1" flipV="1">
            <a:off x="2411760" y="4869160"/>
            <a:ext cx="2304256" cy="57606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3" name="AutoShape 219"/>
          <p:cNvSpPr>
            <a:spLocks noChangeArrowheads="1"/>
          </p:cNvSpPr>
          <p:nvPr/>
        </p:nvSpPr>
        <p:spPr bwMode="auto">
          <a:xfrm>
            <a:off x="5220072" y="3429000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вход</a:t>
            </a:r>
          </a:p>
        </p:txBody>
      </p:sp>
      <p:sp>
        <p:nvSpPr>
          <p:cNvPr id="174" name="AutoShape 219"/>
          <p:cNvSpPr>
            <a:spLocks noChangeArrowheads="1"/>
          </p:cNvSpPr>
          <p:nvPr/>
        </p:nvSpPr>
        <p:spPr bwMode="auto">
          <a:xfrm>
            <a:off x="4932040" y="3861048"/>
            <a:ext cx="2016224" cy="57606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Адаптированная к </a:t>
            </a:r>
            <a:r>
              <a:rPr lang="en-US" sz="1400" i="0" dirty="0" smtClean="0"/>
              <a:t>GPU</a:t>
            </a:r>
          </a:p>
          <a:p>
            <a:pPr algn="ctr"/>
            <a:r>
              <a:rPr lang="ru-RU" sz="1400" i="0" dirty="0" smtClean="0"/>
              <a:t>версия на </a:t>
            </a:r>
            <a:r>
              <a:rPr lang="en-US" sz="1400" i="0" dirty="0" smtClean="0"/>
              <a:t>CPU</a:t>
            </a:r>
          </a:p>
        </p:txBody>
      </p:sp>
      <p:sp>
        <p:nvSpPr>
          <p:cNvPr id="175" name="AutoShape 219"/>
          <p:cNvSpPr>
            <a:spLocks noChangeArrowheads="1"/>
          </p:cNvSpPr>
          <p:nvPr/>
        </p:nvSpPr>
        <p:spPr bwMode="auto">
          <a:xfrm>
            <a:off x="5220072" y="4581128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выход</a:t>
            </a:r>
          </a:p>
        </p:txBody>
      </p:sp>
      <p:cxnSp>
        <p:nvCxnSpPr>
          <p:cNvPr id="176" name="Соединительная линия уступом 101"/>
          <p:cNvCxnSpPr/>
          <p:nvPr/>
        </p:nvCxnSpPr>
        <p:spPr bwMode="auto">
          <a:xfrm rot="16200000" flipH="1">
            <a:off x="6156243" y="378897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7" name="Соединительная линия уступом 101"/>
          <p:cNvCxnSpPr/>
          <p:nvPr/>
        </p:nvCxnSpPr>
        <p:spPr bwMode="auto">
          <a:xfrm rot="16200000" flipH="1">
            <a:off x="5796203" y="378897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8" name="Соединительная линия уступом 101"/>
          <p:cNvCxnSpPr/>
          <p:nvPr/>
        </p:nvCxnSpPr>
        <p:spPr bwMode="auto">
          <a:xfrm rot="16200000" flipH="1">
            <a:off x="5436162" y="378897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9" name="Соединительная линия уступом 101"/>
          <p:cNvCxnSpPr/>
          <p:nvPr/>
        </p:nvCxnSpPr>
        <p:spPr bwMode="auto">
          <a:xfrm rot="16200000" flipH="1">
            <a:off x="6156243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0" name="Соединительная линия уступом 101"/>
          <p:cNvCxnSpPr/>
          <p:nvPr/>
        </p:nvCxnSpPr>
        <p:spPr bwMode="auto">
          <a:xfrm rot="16200000" flipH="1">
            <a:off x="5796203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1" name="Соединительная линия уступом 101"/>
          <p:cNvCxnSpPr/>
          <p:nvPr/>
        </p:nvCxnSpPr>
        <p:spPr bwMode="auto">
          <a:xfrm rot="16200000" flipH="1">
            <a:off x="5436162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82" name="AutoShape 219"/>
          <p:cNvSpPr>
            <a:spLocks noChangeArrowheads="1"/>
          </p:cNvSpPr>
          <p:nvPr/>
        </p:nvSpPr>
        <p:spPr bwMode="auto">
          <a:xfrm>
            <a:off x="7524328" y="3645024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вход</a:t>
            </a:r>
          </a:p>
        </p:txBody>
      </p:sp>
      <p:sp>
        <p:nvSpPr>
          <p:cNvPr id="183" name="AutoShape 219"/>
          <p:cNvSpPr>
            <a:spLocks noChangeArrowheads="1"/>
          </p:cNvSpPr>
          <p:nvPr/>
        </p:nvSpPr>
        <p:spPr bwMode="auto">
          <a:xfrm>
            <a:off x="7236296" y="4077072"/>
            <a:ext cx="1800200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rgbClr val="005A58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OpenCL </a:t>
            </a:r>
            <a:r>
              <a:rPr lang="ru-RU" sz="1400" i="0" dirty="0" smtClean="0"/>
              <a:t>версия</a:t>
            </a:r>
            <a:endParaRPr lang="en-US" sz="1400" i="0" dirty="0" smtClean="0"/>
          </a:p>
        </p:txBody>
      </p:sp>
      <p:sp>
        <p:nvSpPr>
          <p:cNvPr id="184" name="AutoShape 219"/>
          <p:cNvSpPr>
            <a:spLocks noChangeArrowheads="1"/>
          </p:cNvSpPr>
          <p:nvPr/>
        </p:nvSpPr>
        <p:spPr bwMode="auto">
          <a:xfrm>
            <a:off x="7524328" y="4581128"/>
            <a:ext cx="129614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выход</a:t>
            </a:r>
          </a:p>
        </p:txBody>
      </p:sp>
      <p:cxnSp>
        <p:nvCxnSpPr>
          <p:cNvPr id="185" name="Соединительная линия уступом 101"/>
          <p:cNvCxnSpPr/>
          <p:nvPr/>
        </p:nvCxnSpPr>
        <p:spPr bwMode="auto">
          <a:xfrm rot="16200000" flipH="1">
            <a:off x="8460499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6" name="Соединительная линия уступом 101"/>
          <p:cNvCxnSpPr/>
          <p:nvPr/>
        </p:nvCxnSpPr>
        <p:spPr bwMode="auto">
          <a:xfrm rot="16200000" flipH="1">
            <a:off x="8100459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7" name="Соединительная линия уступом 101"/>
          <p:cNvCxnSpPr/>
          <p:nvPr/>
        </p:nvCxnSpPr>
        <p:spPr bwMode="auto">
          <a:xfrm rot="16200000" flipH="1">
            <a:off x="7740418" y="4004999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8" name="Соединительная линия уступом 101"/>
          <p:cNvCxnSpPr/>
          <p:nvPr/>
        </p:nvCxnSpPr>
        <p:spPr bwMode="auto">
          <a:xfrm rot="16200000" flipH="1">
            <a:off x="8460499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9" name="Соединительная линия уступом 101"/>
          <p:cNvCxnSpPr/>
          <p:nvPr/>
        </p:nvCxnSpPr>
        <p:spPr bwMode="auto">
          <a:xfrm rot="16200000" flipH="1">
            <a:off x="8100459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0" name="Соединительная линия уступом 101"/>
          <p:cNvCxnSpPr/>
          <p:nvPr/>
        </p:nvCxnSpPr>
        <p:spPr bwMode="auto">
          <a:xfrm rot="16200000" flipH="1">
            <a:off x="7740418" y="4509055"/>
            <a:ext cx="144016" cy="13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1" name="Прямая со стрелкой 190"/>
          <p:cNvCxnSpPr/>
          <p:nvPr/>
        </p:nvCxnSpPr>
        <p:spPr bwMode="auto">
          <a:xfrm>
            <a:off x="2411760" y="4221088"/>
            <a:ext cx="2160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2" name="Прямая со стрелкой 191"/>
          <p:cNvCxnSpPr/>
          <p:nvPr/>
        </p:nvCxnSpPr>
        <p:spPr bwMode="auto">
          <a:xfrm>
            <a:off x="4644008" y="4221088"/>
            <a:ext cx="2160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3" name="Прямая со стрелкой 192"/>
          <p:cNvCxnSpPr/>
          <p:nvPr/>
        </p:nvCxnSpPr>
        <p:spPr bwMode="auto">
          <a:xfrm>
            <a:off x="7020272" y="4221088"/>
            <a:ext cx="216024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4" name="Прямая со стрелкой 193"/>
          <p:cNvCxnSpPr>
            <a:stCxn id="156" idx="3"/>
            <a:endCxn id="175" idx="1"/>
          </p:cNvCxnSpPr>
          <p:nvPr/>
        </p:nvCxnSpPr>
        <p:spPr bwMode="auto">
          <a:xfrm>
            <a:off x="4499992" y="4725144"/>
            <a:ext cx="72008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9933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95" name="Прямая со стрелкой 194"/>
          <p:cNvCxnSpPr/>
          <p:nvPr/>
        </p:nvCxnSpPr>
        <p:spPr bwMode="auto">
          <a:xfrm>
            <a:off x="6516216" y="4725144"/>
            <a:ext cx="86409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9933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AutoShape 217"/>
          <p:cNvSpPr>
            <a:spLocks noChangeArrowheads="1"/>
          </p:cNvSpPr>
          <p:nvPr/>
        </p:nvSpPr>
        <p:spPr bwMode="auto">
          <a:xfrm>
            <a:off x="7020272" y="692696"/>
            <a:ext cx="2088232" cy="3096344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cxnSp>
        <p:nvCxnSpPr>
          <p:cNvPr id="76" name="Shape 92"/>
          <p:cNvCxnSpPr/>
          <p:nvPr/>
        </p:nvCxnSpPr>
        <p:spPr bwMode="auto">
          <a:xfrm rot="5400000">
            <a:off x="7884368" y="2780928"/>
            <a:ext cx="288032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2" name="Прямоугольник 91"/>
          <p:cNvSpPr/>
          <p:nvPr/>
        </p:nvSpPr>
        <p:spPr>
          <a:xfrm>
            <a:off x="504056" y="3212976"/>
            <a:ext cx="270939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>
                <a:solidFill>
                  <a:srgbClr val="FF0000"/>
                </a:solidFill>
              </a:rPr>
              <a:t>Цикл по граням с записью в ячейки</a:t>
            </a:r>
          </a:p>
        </p:txBody>
      </p:sp>
      <p:cxnSp>
        <p:nvCxnSpPr>
          <p:cNvPr id="87" name="Прямая со стрелкой 86"/>
          <p:cNvCxnSpPr>
            <a:endCxn id="85" idx="2"/>
          </p:cNvCxnSpPr>
          <p:nvPr/>
        </p:nvCxnSpPr>
        <p:spPr bwMode="auto">
          <a:xfrm flipV="1">
            <a:off x="3312368" y="2902938"/>
            <a:ext cx="576064" cy="21003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адаптированной к GPU версия для CPU: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0" y="2276872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Адаптация к потоковой обработке на нижнем уровне параллелизма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0" y="817548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Создание структур данных, ориентированных на ускоритель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учет выравнивания, расчет на слияние доступа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0" y="1465620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Имитация выполнения на ускорителе внешним циклом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по ранкам рабочей группы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35496" y="3769295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Уменьшение ресурсоемкости операции за счет разделения операции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на несколько этапов с промежуточными данными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64" name="Rectangle 5"/>
          <p:cNvSpPr>
            <a:spLocks noChangeArrowheads="1"/>
          </p:cNvSpPr>
          <p:nvPr/>
        </p:nvSpPr>
        <p:spPr bwMode="auto">
          <a:xfrm>
            <a:off x="35496" y="5445224"/>
            <a:ext cx="6480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Минимизация элементарных заданий 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67" name="AutoShape 219"/>
          <p:cNvSpPr>
            <a:spLocks noChangeArrowheads="1"/>
          </p:cNvSpPr>
          <p:nvPr/>
        </p:nvSpPr>
        <p:spPr bwMode="auto">
          <a:xfrm>
            <a:off x="7380312" y="3429000"/>
            <a:ext cx="1368152" cy="2575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Обновление гало</a:t>
            </a:r>
          </a:p>
        </p:txBody>
      </p:sp>
      <p:cxnSp>
        <p:nvCxnSpPr>
          <p:cNvPr id="68" name="Shape 136"/>
          <p:cNvCxnSpPr>
            <a:stCxn id="67" idx="3"/>
            <a:endCxn id="69" idx="3"/>
          </p:cNvCxnSpPr>
          <p:nvPr/>
        </p:nvCxnSpPr>
        <p:spPr bwMode="auto">
          <a:xfrm flipV="1">
            <a:off x="8748464" y="960823"/>
            <a:ext cx="12700" cy="2596966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Прямоугольник с двумя вырезанными соседними углами 70"/>
          <p:cNvSpPr/>
          <p:nvPr/>
        </p:nvSpPr>
        <p:spPr bwMode="auto">
          <a:xfrm>
            <a:off x="7164288" y="2060848"/>
            <a:ext cx="1656184" cy="720080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accent5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Вычисление</a:t>
            </a:r>
            <a:r>
              <a:rPr kumimoji="0" lang="ru-RU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en-US" sz="12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i="0" dirty="0" smtClean="0">
                <a:latin typeface="Arial" charset="0"/>
                <a:cs typeface="Arial" charset="0"/>
              </a:rPr>
              <a:t>конвективных </a:t>
            </a:r>
            <a:endParaRPr lang="en-US" sz="1200" b="1" i="0" dirty="0" smtClean="0">
              <a:latin typeface="Arial" charset="0"/>
              <a:cs typeface="Arial" charset="0"/>
            </a:endParaRPr>
          </a:p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потоков</a:t>
            </a:r>
          </a:p>
        </p:txBody>
      </p:sp>
      <p:cxnSp>
        <p:nvCxnSpPr>
          <p:cNvPr id="73" name="Shape 92"/>
          <p:cNvCxnSpPr/>
          <p:nvPr/>
        </p:nvCxnSpPr>
        <p:spPr bwMode="auto">
          <a:xfrm rot="16200000" flipH="1">
            <a:off x="7828459" y="1108646"/>
            <a:ext cx="255837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4" name="Shape 92"/>
          <p:cNvCxnSpPr>
            <a:endCxn id="71" idx="3"/>
          </p:cNvCxnSpPr>
          <p:nvPr/>
        </p:nvCxnSpPr>
        <p:spPr bwMode="auto">
          <a:xfrm>
            <a:off x="7308308" y="1772817"/>
            <a:ext cx="684072" cy="288031"/>
          </a:xfrm>
          <a:prstGeom prst="bentConnector2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5" name="AutoShape 219"/>
          <p:cNvSpPr>
            <a:spLocks noChangeArrowheads="1"/>
          </p:cNvSpPr>
          <p:nvPr/>
        </p:nvSpPr>
        <p:spPr bwMode="auto">
          <a:xfrm>
            <a:off x="7164288" y="1268760"/>
            <a:ext cx="1584176" cy="648072"/>
          </a:xfrm>
          <a:prstGeom prst="roundRect">
            <a:avLst>
              <a:gd name="adj" fmla="val 16808"/>
            </a:avLst>
          </a:prstGeom>
          <a:solidFill>
            <a:schemeClr val="accent5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b="1" i="0" dirty="0" smtClean="0"/>
              <a:t>Определение </a:t>
            </a:r>
            <a:endParaRPr lang="en-US" sz="1200" b="1" i="0" dirty="0" smtClean="0"/>
          </a:p>
          <a:p>
            <a:pPr algn="ctr"/>
            <a:r>
              <a:rPr lang="ru-RU" sz="1200" b="1" i="0" dirty="0" smtClean="0"/>
              <a:t>коэффициентов </a:t>
            </a:r>
            <a:endParaRPr lang="en-US" sz="1200" b="1" i="0" dirty="0" smtClean="0"/>
          </a:p>
          <a:p>
            <a:pPr algn="ctr"/>
            <a:r>
              <a:rPr lang="ru-RU" sz="1200" b="1" i="0" dirty="0" smtClean="0"/>
              <a:t>полиномов</a:t>
            </a:r>
          </a:p>
        </p:txBody>
      </p:sp>
      <p:cxnSp>
        <p:nvCxnSpPr>
          <p:cNvPr id="77" name="Shape 92"/>
          <p:cNvCxnSpPr/>
          <p:nvPr/>
        </p:nvCxnSpPr>
        <p:spPr bwMode="auto">
          <a:xfrm rot="5400000">
            <a:off x="7884368" y="3284984"/>
            <a:ext cx="288032" cy="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0" name="Rectangle 5"/>
          <p:cNvSpPr>
            <a:spLocks noChangeArrowheads="1"/>
          </p:cNvSpPr>
          <p:nvPr/>
        </p:nvSpPr>
        <p:spPr bwMode="auto">
          <a:xfrm>
            <a:off x="216024" y="2473151"/>
            <a:ext cx="8784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6666"/>
                </a:solidFill>
                <a:effectLst/>
              </a:rPr>
              <a:t>Пример</a:t>
            </a:r>
            <a:r>
              <a:rPr lang="en-US" sz="1200" i="0" dirty="0" smtClean="0">
                <a:solidFill>
                  <a:srgbClr val="006666"/>
                </a:solidFill>
                <a:effectLst/>
              </a:rPr>
              <a:t>: </a:t>
            </a:r>
            <a:r>
              <a:rPr lang="ru-RU" sz="1200" i="0" dirty="0" smtClean="0">
                <a:solidFill>
                  <a:srgbClr val="006666"/>
                </a:solidFill>
              </a:rPr>
              <a:t>д</a:t>
            </a:r>
            <a:r>
              <a:rPr lang="ru-RU" sz="1200" i="0" dirty="0" smtClean="0">
                <a:solidFill>
                  <a:srgbClr val="006666"/>
                </a:solidFill>
                <a:effectLst/>
              </a:rPr>
              <a:t>ля устранения зависимости по данным операция разделена на два этапа</a:t>
            </a:r>
            <a:r>
              <a:rPr lang="en-US" sz="1200" i="0" dirty="0" smtClean="0">
                <a:solidFill>
                  <a:srgbClr val="006666"/>
                </a:solidFill>
                <a:effectLst/>
              </a:rPr>
              <a:t>:</a:t>
            </a:r>
            <a:endParaRPr lang="ru-RU" sz="1200" i="0" dirty="0">
              <a:solidFill>
                <a:srgbClr val="006666"/>
              </a:solidFill>
              <a:effectLst/>
            </a:endParaRPr>
          </a:p>
        </p:txBody>
      </p:sp>
      <p:sp>
        <p:nvSpPr>
          <p:cNvPr id="82" name="Прямоугольник с двумя вырезанными соседними углами 81"/>
          <p:cNvSpPr/>
          <p:nvPr/>
        </p:nvSpPr>
        <p:spPr bwMode="auto">
          <a:xfrm>
            <a:off x="428704" y="2968957"/>
            <a:ext cx="2923169" cy="244019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accent5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723900"/>
            <a:r>
              <a:rPr lang="ru-RU" sz="1200" b="1" i="0" dirty="0" smtClean="0">
                <a:cs typeface="Arial" charset="0"/>
              </a:rPr>
              <a:t>Вычисление конвективных потоков</a:t>
            </a:r>
          </a:p>
        </p:txBody>
      </p:sp>
      <p:sp>
        <p:nvSpPr>
          <p:cNvPr id="84" name="AutoShape 219"/>
          <p:cNvSpPr>
            <a:spLocks noChangeArrowheads="1"/>
          </p:cNvSpPr>
          <p:nvPr/>
        </p:nvSpPr>
        <p:spPr bwMode="auto">
          <a:xfrm>
            <a:off x="3888432" y="3140968"/>
            <a:ext cx="21602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Суммирование потоков</a:t>
            </a:r>
          </a:p>
        </p:txBody>
      </p:sp>
      <p:sp>
        <p:nvSpPr>
          <p:cNvPr id="85" name="Прямоугольник с двумя вырезанными соседними углами 84"/>
          <p:cNvSpPr/>
          <p:nvPr/>
        </p:nvSpPr>
        <p:spPr bwMode="auto">
          <a:xfrm>
            <a:off x="3888432" y="2780928"/>
            <a:ext cx="2160240" cy="244019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0" dirty="0" smtClean="0">
                <a:cs typeface="Arial" charset="0"/>
              </a:rPr>
              <a:t>Расчет потоков через грани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5" name="Прямоугольник с двумя вырезанными соседними углами 94"/>
          <p:cNvSpPr/>
          <p:nvPr/>
        </p:nvSpPr>
        <p:spPr bwMode="auto">
          <a:xfrm>
            <a:off x="251520" y="4653136"/>
            <a:ext cx="2592000" cy="244019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0" dirty="0" smtClean="0">
                <a:cs typeface="Arial" charset="0"/>
              </a:rPr>
              <a:t>Расчет потоков через грани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96" name="Прямая со стрелкой 95"/>
          <p:cNvCxnSpPr>
            <a:stCxn id="95" idx="0"/>
            <a:endCxn id="103" idx="1"/>
          </p:cNvCxnSpPr>
          <p:nvPr/>
        </p:nvCxnSpPr>
        <p:spPr bwMode="auto">
          <a:xfrm flipV="1">
            <a:off x="2843520" y="4633231"/>
            <a:ext cx="864384" cy="14191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97" name="Прямоугольник с двумя вырезанными соседними углами 96"/>
          <p:cNvSpPr/>
          <p:nvPr/>
        </p:nvSpPr>
        <p:spPr bwMode="auto">
          <a:xfrm>
            <a:off x="3707904" y="4913173"/>
            <a:ext cx="2592000" cy="244019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accent5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i="0" dirty="0" smtClean="0">
                <a:cs typeface="Arial" charset="0"/>
              </a:rPr>
              <a:t>Реконструкция по схеме </a:t>
            </a:r>
            <a:r>
              <a:rPr lang="ru-RU" sz="1200" i="0" dirty="0" err="1" smtClean="0">
                <a:cs typeface="Arial" charset="0"/>
              </a:rPr>
              <a:t>Роу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02" name="Shape 92"/>
          <p:cNvCxnSpPr/>
          <p:nvPr/>
        </p:nvCxnSpPr>
        <p:spPr bwMode="auto">
          <a:xfrm rot="16200000" flipH="1">
            <a:off x="4910123" y="4819069"/>
            <a:ext cx="188029" cy="18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3" name="AutoShape 219"/>
          <p:cNvSpPr>
            <a:spLocks noChangeArrowheads="1"/>
          </p:cNvSpPr>
          <p:nvPr/>
        </p:nvSpPr>
        <p:spPr bwMode="auto">
          <a:xfrm>
            <a:off x="3707904" y="4509120"/>
            <a:ext cx="259200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значений на гранях</a:t>
            </a:r>
          </a:p>
        </p:txBody>
      </p:sp>
      <p:sp>
        <p:nvSpPr>
          <p:cNvPr id="104" name="Rectangle 5"/>
          <p:cNvSpPr>
            <a:spLocks noChangeArrowheads="1"/>
          </p:cNvSpPr>
          <p:nvPr/>
        </p:nvSpPr>
        <p:spPr bwMode="auto">
          <a:xfrm>
            <a:off x="179512" y="4221088"/>
            <a:ext cx="8784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6666"/>
                </a:solidFill>
                <a:effectLst/>
              </a:rPr>
              <a:t>Пример</a:t>
            </a:r>
            <a:r>
              <a:rPr lang="en-US" sz="1200" i="0" dirty="0" smtClean="0">
                <a:solidFill>
                  <a:srgbClr val="006666"/>
                </a:solidFill>
                <a:effectLst/>
              </a:rPr>
              <a:t>: </a:t>
            </a:r>
            <a:r>
              <a:rPr lang="ru-RU" sz="1200" i="0" dirty="0" smtClean="0">
                <a:solidFill>
                  <a:srgbClr val="006666"/>
                </a:solidFill>
              </a:rPr>
              <a:t>для уменьшения ресурсоемкости расчет потоков далее разделен еще на две стадии:</a:t>
            </a:r>
          </a:p>
        </p:txBody>
      </p:sp>
      <p:sp>
        <p:nvSpPr>
          <p:cNvPr id="105" name="Rectangle 5"/>
          <p:cNvSpPr>
            <a:spLocks noChangeArrowheads="1"/>
          </p:cNvSpPr>
          <p:nvPr/>
        </p:nvSpPr>
        <p:spPr bwMode="auto">
          <a:xfrm>
            <a:off x="179512" y="5661248"/>
            <a:ext cx="8784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6666"/>
                </a:solidFill>
                <a:effectLst/>
              </a:rPr>
              <a:t>Пример</a:t>
            </a:r>
            <a:r>
              <a:rPr lang="en-US" sz="1200" i="0" dirty="0" smtClean="0">
                <a:solidFill>
                  <a:srgbClr val="006666"/>
                </a:solidFill>
                <a:effectLst/>
              </a:rPr>
              <a:t>: </a:t>
            </a:r>
            <a:r>
              <a:rPr lang="ru-RU" sz="1200" i="0" dirty="0" smtClean="0">
                <a:solidFill>
                  <a:srgbClr val="006666"/>
                </a:solidFill>
              </a:rPr>
              <a:t>расчет матрицы коэффициентов полиномов для одной ячейки выполняется 16-ю потоками</a:t>
            </a:r>
          </a:p>
        </p:txBody>
      </p:sp>
      <p:cxnSp>
        <p:nvCxnSpPr>
          <p:cNvPr id="113" name="Прямая со стрелкой 112"/>
          <p:cNvCxnSpPr>
            <a:stCxn id="82" idx="0"/>
            <a:endCxn id="84" idx="1"/>
          </p:cNvCxnSpPr>
          <p:nvPr/>
        </p:nvCxnSpPr>
        <p:spPr bwMode="auto">
          <a:xfrm>
            <a:off x="3351873" y="3090967"/>
            <a:ext cx="536559" cy="17411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8" name="Прямая со стрелкой 127"/>
          <p:cNvCxnSpPr>
            <a:stCxn id="95" idx="0"/>
            <a:endCxn id="97" idx="2"/>
          </p:cNvCxnSpPr>
          <p:nvPr/>
        </p:nvCxnSpPr>
        <p:spPr bwMode="auto">
          <a:xfrm>
            <a:off x="2843520" y="4775146"/>
            <a:ext cx="864384" cy="26003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31" name="Прямоугольник 130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ru-RU" sz="1200" i="0" dirty="0" smtClean="0"/>
              <a:t>С. А. Суков, А. В. Горобец, П. Б. Богданов, Адаптация и оптимизация базовых операций газодинамического алгоритма на неструктурированных сетках для расчетов на массивно-параллельных ускорителях, ЖВМ и МФ, 2013, том 53, №8, с.1360–1373. </a:t>
            </a:r>
            <a:endParaRPr lang="ru-RU" sz="1200" i="0" dirty="0"/>
          </a:p>
        </p:txBody>
      </p:sp>
      <p:sp>
        <p:nvSpPr>
          <p:cNvPr id="69" name="AutoShape 219"/>
          <p:cNvSpPr>
            <a:spLocks noChangeArrowheads="1"/>
          </p:cNvSpPr>
          <p:nvPr/>
        </p:nvSpPr>
        <p:spPr bwMode="auto">
          <a:xfrm>
            <a:off x="7092280" y="764704"/>
            <a:ext cx="1656184" cy="392237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величины </a:t>
            </a:r>
            <a:endParaRPr lang="en-US" sz="1200" i="0" dirty="0" smtClean="0"/>
          </a:p>
          <a:p>
            <a:pPr algn="ctr"/>
            <a:r>
              <a:rPr lang="ru-RU" sz="1200" i="0" dirty="0" smtClean="0"/>
              <a:t>шага интегрирования</a:t>
            </a:r>
          </a:p>
        </p:txBody>
      </p:sp>
      <p:sp>
        <p:nvSpPr>
          <p:cNvPr id="70" name="AutoShape 219"/>
          <p:cNvSpPr>
            <a:spLocks noChangeArrowheads="1"/>
          </p:cNvSpPr>
          <p:nvPr/>
        </p:nvSpPr>
        <p:spPr bwMode="auto">
          <a:xfrm>
            <a:off x="7164288" y="2924944"/>
            <a:ext cx="1728192" cy="39049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Вычисление полей на </a:t>
            </a:r>
            <a:endParaRPr lang="en-US" sz="1200" i="0" dirty="0" smtClean="0"/>
          </a:p>
          <a:p>
            <a:pPr algn="ctr"/>
            <a:r>
              <a:rPr lang="ru-RU" sz="1200" i="0" dirty="0" smtClean="0"/>
              <a:t>новом временном слое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Оптимизация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OpenCL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ядер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61" name="Rectangle 5"/>
          <p:cNvSpPr>
            <a:spLocks noChangeArrowheads="1"/>
          </p:cNvSpPr>
          <p:nvPr/>
        </p:nvSpPr>
        <p:spPr bwMode="auto">
          <a:xfrm>
            <a:off x="251520" y="1897087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Ускорение позиционирования по данным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1520" y="908720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Использование препроцессора компилятора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OpenCL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95536" y="2132856"/>
            <a:ext cx="87849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6666"/>
                </a:solidFill>
                <a:effectLst/>
              </a:rPr>
              <a:t>  предварительный расчет смещений по соседям шаблона (для схем на структурированных сетках)</a:t>
            </a:r>
            <a:endParaRPr lang="ru-RU" sz="1200" i="0" dirty="0">
              <a:solidFill>
                <a:srgbClr val="006666"/>
              </a:solidFill>
              <a:effectLst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51520" y="2597422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Вынос ветвлений на уровень препроцессора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1520" y="3121223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Развертка циклов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364502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Устранение лишних операций деления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1520" y="4201343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Оптимизация параметров рабочих групп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112474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>
                <a:solidFill>
                  <a:srgbClr val="006666"/>
                </a:solidFill>
              </a:rPr>
              <a:t>  все скаляры, известные на время компиляции программных ядер, </a:t>
            </a:r>
          </a:p>
          <a:p>
            <a:r>
              <a:rPr lang="ru-RU" sz="1200" i="0" dirty="0" smtClean="0">
                <a:solidFill>
                  <a:srgbClr val="006666"/>
                </a:solidFill>
              </a:rPr>
              <a:t>  выносятся в заголовок  в виде </a:t>
            </a:r>
            <a:r>
              <a:rPr lang="en-US" sz="1200" i="0" dirty="0" smtClean="0">
                <a:solidFill>
                  <a:srgbClr val="006666"/>
                </a:solidFill>
              </a:rPr>
              <a:t>#define</a:t>
            </a:r>
            <a:r>
              <a:rPr lang="ru-RU" sz="1200" i="0" dirty="0" smtClean="0">
                <a:solidFill>
                  <a:srgbClr val="006666"/>
                </a:solidFill>
              </a:rPr>
              <a:t> констант</a:t>
            </a:r>
            <a:endParaRPr lang="ru-RU" sz="1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Базовые операции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Представимы в виде цикла по набору элементов некоторого типа,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итерации которого могут выполняться в произвольном порядке.</a:t>
            </a:r>
          </a:p>
          <a:p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251520" y="3625279"/>
            <a:ext cx="7634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Входные данные операции – те данные, изменяемые в процессе счета, которые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используются на чтение</a:t>
            </a: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251520" y="1753071"/>
            <a:ext cx="8568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Итерацией будем называть обработку одного элемента расчётной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области в рамках данной операции (по аналогии с итерацией цикла).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251520" y="2557353"/>
            <a:ext cx="85689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Элементарным заданием будем называть минимальный объём работы,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распределяемый между параллельными потоками </a:t>
            </a:r>
          </a:p>
          <a:p>
            <a:r>
              <a:rPr lang="ru-RU" sz="1200" i="0" dirty="0" smtClean="0"/>
              <a:t>   (предполагая, что одна итерация может в принципе выполняться более чем одним параллельным потоком).</a:t>
            </a:r>
            <a:endParaRPr lang="ru-RU" sz="1200" i="0" dirty="0"/>
          </a:p>
        </p:txBody>
      </p:sp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251520" y="4489375"/>
            <a:ext cx="76342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rgbClr val="800000"/>
                </a:solidFill>
              </a:rPr>
              <a:t>●</a:t>
            </a:r>
            <a:r>
              <a:rPr lang="en-US" sz="13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Выходные данные – те данные, в которые операция выполняет запись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Базовая операция с точки зрения распараллеливания характеризуется следующим: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251520" y="1412776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1.</a:t>
            </a:r>
            <a:r>
              <a:rPr lang="ru-RU" sz="1300" b="1" dirty="0" smtClean="0">
                <a:solidFill>
                  <a:srgbClr val="800000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тип входных данных – тип элементов, которым соответствует набор входных данных 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0" name="Rectangle 36"/>
          <p:cNvSpPr>
            <a:spLocks noChangeArrowheads="1"/>
          </p:cNvSpPr>
          <p:nvPr/>
        </p:nvSpPr>
        <p:spPr bwMode="auto">
          <a:xfrm>
            <a:off x="251520" y="1916832"/>
            <a:ext cx="8568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>
                <a:solidFill>
                  <a:srgbClr val="800000"/>
                </a:solidFill>
              </a:rPr>
              <a:t>2</a:t>
            </a:r>
            <a:r>
              <a:rPr lang="ru-RU" sz="1400" b="1" i="0" dirty="0" smtClean="0">
                <a:solidFill>
                  <a:srgbClr val="800000"/>
                </a:solidFill>
              </a:rPr>
              <a:t>.</a:t>
            </a:r>
            <a:r>
              <a:rPr lang="ru-RU" sz="1300" b="1" dirty="0" smtClean="0">
                <a:solidFill>
                  <a:srgbClr val="800000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тип операции – тип элементов, по набору которых выполняется операция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 (по которым ведется цикл)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endParaRPr lang="ru-RU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251520" y="2564904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3.</a:t>
            </a:r>
            <a:r>
              <a:rPr lang="ru-RU" sz="1300" b="1" dirty="0" smtClean="0">
                <a:solidFill>
                  <a:srgbClr val="800000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тип выходных данных – тип элементов, которым соответствует выходные данные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3" name="Rectangle 36"/>
          <p:cNvSpPr>
            <a:spLocks noChangeArrowheads="1"/>
          </p:cNvSpPr>
          <p:nvPr/>
        </p:nvSpPr>
        <p:spPr bwMode="auto">
          <a:xfrm>
            <a:off x="251520" y="3140968"/>
            <a:ext cx="8568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>
                <a:solidFill>
                  <a:srgbClr val="800000"/>
                </a:solidFill>
              </a:rPr>
              <a:t>4</a:t>
            </a:r>
            <a:r>
              <a:rPr lang="ru-RU" sz="1400" b="1" i="0" dirty="0" smtClean="0">
                <a:solidFill>
                  <a:srgbClr val="800000"/>
                </a:solidFill>
              </a:rPr>
              <a:t>.</a:t>
            </a:r>
            <a:r>
              <a:rPr lang="ru-RU" sz="1300" b="1" dirty="0" smtClean="0">
                <a:solidFill>
                  <a:srgbClr val="800000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могут ли входные данные итерации включать более одного элемента или включать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элемент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типа операции, отличный от того, для которого выполняется операция;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4" name="Rectangle 36"/>
          <p:cNvSpPr>
            <a:spLocks noChangeArrowheads="1"/>
          </p:cNvSpPr>
          <p:nvPr/>
        </p:nvSpPr>
        <p:spPr bwMode="auto">
          <a:xfrm>
            <a:off x="251520" y="3861048"/>
            <a:ext cx="85689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>
                <a:solidFill>
                  <a:srgbClr val="800000"/>
                </a:solidFill>
              </a:rPr>
              <a:t>5</a:t>
            </a:r>
            <a:r>
              <a:rPr lang="ru-RU" sz="1400" b="1" i="0" dirty="0" smtClean="0">
                <a:solidFill>
                  <a:srgbClr val="800000"/>
                </a:solidFill>
              </a:rPr>
              <a:t>.</a:t>
            </a:r>
            <a:r>
              <a:rPr lang="ru-RU" sz="1300" b="1" dirty="0" smtClean="0">
                <a:solidFill>
                  <a:srgbClr val="800000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могут ли выходные данные итерации включать более одного элемента или включать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элемент типа операции, отличный от того, для которого выполняется операция.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251520" y="4581128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Тип операции можно задавать в виде: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6" name="Rectangle 36"/>
          <p:cNvSpPr>
            <a:spLocks noChangeArrowheads="1"/>
          </p:cNvSpPr>
          <p:nvPr/>
        </p:nvSpPr>
        <p:spPr bwMode="auto">
          <a:xfrm>
            <a:off x="467544" y="5013176"/>
            <a:ext cx="70922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i="0" dirty="0" smtClean="0">
                <a:solidFill>
                  <a:srgbClr val="006666"/>
                </a:solidFill>
              </a:rPr>
              <a:t>[</a:t>
            </a:r>
            <a:r>
              <a:rPr lang="ru-RU" sz="1400" b="1" i="0" dirty="0" smtClean="0">
                <a:solidFill>
                  <a:srgbClr val="006666"/>
                </a:solidFill>
              </a:rPr>
              <a:t>&lt;тип входных данных&gt;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&lt;тип операции&gt;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&lt;тип выходных данных&gt;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5373216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0" dirty="0" smtClean="0"/>
              <a:t>Выполнение условия 4 будет выражено множественным числом типа входных данных,</a:t>
            </a:r>
          </a:p>
          <a:p>
            <a:r>
              <a:rPr lang="ru-RU" sz="1200" i="0" dirty="0" smtClean="0"/>
              <a:t> условия 5 – выходных данных, соответственно</a:t>
            </a:r>
            <a:endParaRPr lang="ru-RU" sz="120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Т1</a:t>
            </a:r>
            <a:r>
              <a:rPr lang="en-US" sz="1400" b="1" i="0" dirty="0" smtClean="0">
                <a:solidFill>
                  <a:srgbClr val="006666"/>
                </a:solidFill>
              </a:rPr>
              <a:t>: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ячейка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ячейка</a:t>
            </a:r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ячейка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59024" y="196909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 имеет зависимости между итерациями и не требует обмена данными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59024" y="160905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Операция по расширенной подобласти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251520" y="2420888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Т1</a:t>
            </a:r>
            <a:r>
              <a:rPr lang="en-US" sz="1400" b="1" i="0" dirty="0" smtClean="0">
                <a:solidFill>
                  <a:srgbClr val="990000"/>
                </a:solidFill>
              </a:rPr>
              <a:t>R</a:t>
            </a:r>
            <a:r>
              <a:rPr lang="en-US" sz="1400" b="1" i="0" dirty="0" smtClean="0">
                <a:solidFill>
                  <a:srgbClr val="006666"/>
                </a:solidFill>
              </a:rPr>
              <a:t>: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ячейка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ячейка</a:t>
            </a:r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ячейка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59024" y="4111332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 с распределенной памятью, </a:t>
            </a:r>
            <a:r>
              <a:rPr lang="en-US" sz="1400" b="1" i="0" dirty="0" smtClean="0">
                <a:solidFill>
                  <a:srgbClr val="006666"/>
                </a:solidFill>
              </a:rPr>
              <a:t>MIMD:</a:t>
            </a:r>
          </a:p>
          <a:p>
            <a:r>
              <a:rPr lang="en-US" sz="1400" b="1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требуется групповой обмен данными </a:t>
            </a:r>
            <a:r>
              <a:rPr lang="ru-RU" sz="1400" i="0" dirty="0" smtClean="0">
                <a:solidFill>
                  <a:srgbClr val="006666"/>
                </a:solidFill>
              </a:rPr>
              <a:t>–  </a:t>
            </a:r>
            <a:r>
              <a:rPr lang="en-US" sz="1400" i="0" dirty="0" err="1" smtClean="0">
                <a:solidFill>
                  <a:srgbClr val="006666"/>
                </a:solidFill>
              </a:rPr>
              <a:t>MPI_Allreduce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024" y="367928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Операция по подобласти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59024" y="285293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Выполняется редукция глобальных величин (сумма, минимум, максимум по ячейкам)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9024" y="4779149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 с общей памятью, </a:t>
            </a:r>
            <a:r>
              <a:rPr lang="en-US" sz="1400" b="1" i="0" dirty="0" smtClean="0">
                <a:solidFill>
                  <a:srgbClr val="006666"/>
                </a:solidFill>
              </a:rPr>
              <a:t>MIMD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требуется редукция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59024" y="5427221"/>
            <a:ext cx="87849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OpenCL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разделение на два этапа</a:t>
            </a:r>
            <a:r>
              <a:rPr lang="en-US" sz="1400" i="0" dirty="0" smtClean="0">
                <a:solidFill>
                  <a:srgbClr val="006666"/>
                </a:solidFill>
                <a:effectLst/>
              </a:rPr>
              <a:t>: </a:t>
            </a:r>
            <a:r>
              <a:rPr lang="ru-RU" sz="1400" i="0" dirty="0" smtClean="0">
                <a:solidFill>
                  <a:srgbClr val="006666"/>
                </a:solidFill>
              </a:rPr>
              <a:t>на 1-м этапе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каждая локальная рабочая группа выполняет </a:t>
            </a:r>
            <a:r>
              <a:rPr lang="en-US" sz="1400" i="0" dirty="0" smtClean="0">
                <a:solidFill>
                  <a:srgbClr val="006666"/>
                </a:solidFill>
              </a:rPr>
              <a:t>  </a:t>
            </a:r>
          </a:p>
          <a:p>
            <a:r>
              <a:rPr lang="en-US" sz="1400" i="0" dirty="0" smtClean="0">
                <a:solidFill>
                  <a:srgbClr val="006666"/>
                </a:solidFill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редукцию в своей локальной памяти и записывает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свой результат в глобальную память; </a:t>
            </a:r>
            <a:endParaRPr lang="en-US" sz="1400" i="0" dirty="0" smtClean="0">
              <a:solidFill>
                <a:srgbClr val="006666"/>
              </a:solidFill>
            </a:endParaRPr>
          </a:p>
          <a:p>
            <a:r>
              <a:rPr lang="en-US" sz="1400" i="0" dirty="0" smtClean="0">
                <a:solidFill>
                  <a:srgbClr val="006666"/>
                </a:solidFill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на </a:t>
            </a:r>
            <a:r>
              <a:rPr lang="en-US" sz="1400" i="0" dirty="0" smtClean="0">
                <a:solidFill>
                  <a:srgbClr val="006666"/>
                </a:solidFill>
              </a:rPr>
              <a:t>2-</a:t>
            </a:r>
            <a:r>
              <a:rPr lang="ru-RU" sz="1400" i="0" dirty="0" smtClean="0">
                <a:solidFill>
                  <a:srgbClr val="006666"/>
                </a:solidFill>
              </a:rPr>
              <a:t>м этапе одиночная нить выполняет сборку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результатов локальных групп в глобальной памяти.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9024" y="1268760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axpy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59024" y="3265239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dot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500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- 2013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7524" y="548680"/>
            <a:ext cx="655716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Т2</a:t>
            </a:r>
            <a:r>
              <a:rPr lang="en-US" sz="1400" b="1" i="0" dirty="0" smtClean="0">
                <a:solidFill>
                  <a:srgbClr val="006666"/>
                </a:solidFill>
              </a:rPr>
              <a:t>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ячейки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ячейка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ячейка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2113692"/>
            <a:ext cx="878497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 имеет зависимости по данным между итерациями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(выходные данные не используются на вход в этой же операции)</a:t>
            </a:r>
            <a:endParaRPr lang="ru-RU" sz="1400" i="0" baseline="-25000" dirty="0" smtClean="0">
              <a:solidFill>
                <a:srgbClr val="006666"/>
              </a:solidFill>
            </a:endParaRPr>
          </a:p>
          <a:p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3528" y="1753652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Операция по подобласти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528" y="2742600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b="1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выходные данные неактуальны в гало, требуется обновление гало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23528" y="3337828"/>
            <a:ext cx="8784976" cy="1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если итерации однородные –  </a:t>
            </a:r>
            <a:r>
              <a:rPr lang="en-US" sz="1400" i="0" dirty="0" smtClean="0">
                <a:solidFill>
                  <a:srgbClr val="006666"/>
                </a:solidFill>
              </a:rPr>
              <a:t>#</a:t>
            </a:r>
            <a:r>
              <a:rPr lang="en-US" sz="1400" i="0" dirty="0" err="1" smtClean="0">
                <a:solidFill>
                  <a:srgbClr val="006666"/>
                </a:solidFill>
              </a:rPr>
              <a:t>pragma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en-US" sz="1400" i="0" dirty="0" err="1" smtClean="0">
                <a:solidFill>
                  <a:srgbClr val="006666"/>
                </a:solidFill>
              </a:rPr>
              <a:t>omp</a:t>
            </a:r>
            <a:r>
              <a:rPr lang="en-US" sz="1400" i="0" dirty="0" smtClean="0">
                <a:solidFill>
                  <a:srgbClr val="006666"/>
                </a:solidFill>
              </a:rPr>
              <a:t> for</a:t>
            </a:r>
            <a:r>
              <a:rPr lang="ru-RU" sz="1400" i="0" dirty="0" smtClean="0">
                <a:solidFill>
                  <a:srgbClr val="006666"/>
                </a:solidFill>
              </a:rPr>
              <a:t> </a:t>
            </a:r>
            <a:r>
              <a:rPr lang="en-US" sz="1400" i="0" dirty="0" smtClean="0">
                <a:solidFill>
                  <a:srgbClr val="006666"/>
                </a:solidFill>
              </a:rPr>
              <a:t>schedule(static</a:t>
            </a:r>
            <a:r>
              <a:rPr lang="ru-RU" sz="1400" i="0" dirty="0" smtClean="0">
                <a:solidFill>
                  <a:srgbClr val="006666"/>
                </a:solidFill>
              </a:rPr>
              <a:t>)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если неоднородные (разное число связей у ячеек) – </a:t>
            </a:r>
            <a:r>
              <a:rPr lang="en-US" sz="1400" i="0" dirty="0" smtClean="0">
                <a:solidFill>
                  <a:srgbClr val="006666"/>
                </a:solidFill>
              </a:rPr>
              <a:t>#</a:t>
            </a:r>
            <a:r>
              <a:rPr lang="en-US" sz="1400" i="0" dirty="0" err="1" smtClean="0">
                <a:solidFill>
                  <a:srgbClr val="006666"/>
                </a:solidFill>
              </a:rPr>
              <a:t>pragma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en-US" sz="1400" i="0" dirty="0" err="1" smtClean="0">
                <a:solidFill>
                  <a:srgbClr val="006666"/>
                </a:solidFill>
              </a:rPr>
              <a:t>omp</a:t>
            </a:r>
            <a:r>
              <a:rPr lang="en-US" sz="1400" i="0" dirty="0" smtClean="0">
                <a:solidFill>
                  <a:srgbClr val="006666"/>
                </a:solidFill>
              </a:rPr>
              <a:t> for schedule(</a:t>
            </a:r>
            <a:r>
              <a:rPr lang="en-US" sz="1400" i="0" dirty="0" err="1" smtClean="0">
                <a:solidFill>
                  <a:srgbClr val="006666"/>
                </a:solidFill>
              </a:rPr>
              <a:t>dynamic,k</a:t>
            </a:r>
            <a:r>
              <a:rPr lang="en-US" sz="1400" i="0" dirty="0" smtClean="0">
                <a:solidFill>
                  <a:srgbClr val="006666"/>
                </a:solidFill>
              </a:rPr>
              <a:t>)</a:t>
            </a:r>
            <a:endParaRPr lang="ru-RU" sz="1400" i="0" dirty="0" smtClean="0">
              <a:solidFill>
                <a:srgbClr val="006666"/>
              </a:solidFill>
            </a:endParaRPr>
          </a:p>
          <a:p>
            <a:r>
              <a:rPr lang="ru-RU" sz="1400" i="0" dirty="0" smtClean="0">
                <a:solidFill>
                  <a:srgbClr val="006666"/>
                </a:solidFill>
              </a:rPr>
              <a:t>    </a:t>
            </a:r>
            <a:r>
              <a:rPr lang="ru-RU" sz="1400" i="0" dirty="0" err="1" smtClean="0">
                <a:solidFill>
                  <a:srgbClr val="006666"/>
                </a:solidFill>
              </a:rPr>
              <a:t>k</a:t>
            </a:r>
            <a:r>
              <a:rPr lang="ru-RU" sz="1400" i="0" dirty="0" smtClean="0">
                <a:solidFill>
                  <a:srgbClr val="006666"/>
                </a:solidFill>
              </a:rPr>
              <a:t> выбирается эмпирически, например </a:t>
            </a:r>
            <a:r>
              <a:rPr lang="ru-RU" sz="1400" i="0" dirty="0" err="1" smtClean="0">
                <a:solidFill>
                  <a:srgbClr val="006666"/>
                </a:solidFill>
              </a:rPr>
              <a:t>k</a:t>
            </a:r>
            <a:r>
              <a:rPr lang="ru-RU" sz="1400" i="0" dirty="0" smtClean="0">
                <a:solidFill>
                  <a:srgbClr val="006666"/>
                </a:solidFill>
              </a:rPr>
              <a:t> = MAX(1;N</a:t>
            </a:r>
            <a:r>
              <a:rPr lang="en-US" sz="1400" i="0" dirty="0" smtClean="0">
                <a:solidFill>
                  <a:srgbClr val="006666"/>
                </a:solidFill>
              </a:rPr>
              <a:t>/</a:t>
            </a:r>
            <a:r>
              <a:rPr lang="ru-RU" sz="1400" i="0" dirty="0" smtClean="0">
                <a:solidFill>
                  <a:srgbClr val="006666"/>
                </a:solidFill>
              </a:rPr>
              <a:t>(10Nt)), где N – число итераций, </a:t>
            </a:r>
            <a:r>
              <a:rPr lang="ru-RU" sz="1400" i="0" dirty="0" err="1" smtClean="0">
                <a:solidFill>
                  <a:srgbClr val="006666"/>
                </a:solidFill>
              </a:rPr>
              <a:t>Nt</a:t>
            </a:r>
            <a:r>
              <a:rPr lang="ru-RU" sz="1400" i="0" dirty="0" smtClean="0">
                <a:solidFill>
                  <a:srgbClr val="006666"/>
                </a:solidFill>
              </a:rPr>
              <a:t> – число нитей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59024" y="4489956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b="1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проблема может быть с неоднородностью итераций, можно группировать ячейки по числу связей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3528" y="1340768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SpMV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</a:t>
            </a:r>
            <a:r>
              <a:rPr lang="en-US" sz="1400" b="1" i="0" dirty="0" smtClean="0">
                <a:solidFill>
                  <a:srgbClr val="990000"/>
                </a:solidFill>
              </a:rPr>
              <a:t>3</a:t>
            </a:r>
            <a:r>
              <a:rPr lang="en-US" sz="1400" b="1" i="0" dirty="0" smtClean="0">
                <a:solidFill>
                  <a:srgbClr val="006666"/>
                </a:solidFill>
              </a:rPr>
              <a:t>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ячейки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грань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грань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1825079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 имеет зависимости по данным между итерациями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528" y="2276872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требуются актуальные </a:t>
            </a:r>
            <a:r>
              <a:rPr lang="ru-RU" sz="1400" i="0" dirty="0" smtClean="0">
                <a:solidFill>
                  <a:srgbClr val="006666"/>
                </a:solidFill>
              </a:rPr>
              <a:t>входные данные в гало, может требоваться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обновление гало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23528" y="1340768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расчет потока через грани ячеек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528" y="2924944"/>
            <a:ext cx="878497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аналогично Т2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9024" y="3553852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аналогично Т2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</a:t>
            </a:r>
            <a:r>
              <a:rPr lang="en-US" sz="1400" b="1" i="0" dirty="0" smtClean="0">
                <a:solidFill>
                  <a:srgbClr val="990000"/>
                </a:solidFill>
              </a:rPr>
              <a:t>4</a:t>
            </a:r>
            <a:r>
              <a:rPr lang="en-US" sz="1400" b="1" i="0" dirty="0" smtClean="0">
                <a:solidFill>
                  <a:srgbClr val="006666"/>
                </a:solidFill>
              </a:rPr>
              <a:t>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ячейки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грань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ячейки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1268760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Имеет зависимости по данным между итерациями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528" y="1772816"/>
            <a:ext cx="8784976" cy="109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требуются актуальные </a:t>
            </a:r>
            <a:r>
              <a:rPr lang="ru-RU" sz="1400" i="0" dirty="0" smtClean="0">
                <a:solidFill>
                  <a:srgbClr val="006666"/>
                </a:solidFill>
              </a:rPr>
              <a:t>входные данные в гало, может требоваться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обновление гало,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  <a:effectLst/>
              </a:rPr>
              <a:t>выходные данные неактуальны в гало</a:t>
            </a:r>
          </a:p>
          <a:p>
            <a:endParaRPr lang="ru-RU" sz="1400" i="0" dirty="0" smtClean="0">
              <a:solidFill>
                <a:srgbClr val="006666"/>
              </a:solidFill>
              <a:effectLst/>
            </a:endParaRPr>
          </a:p>
          <a:p>
            <a:r>
              <a:rPr lang="ru-RU" sz="1400" i="0" baseline="-25000" dirty="0" smtClean="0">
                <a:solidFill>
                  <a:srgbClr val="006666"/>
                </a:solidFill>
              </a:rPr>
              <a:t>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528" y="2564904"/>
            <a:ext cx="8784976" cy="109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(а) разделить операцию на два этапа из операций типа Т3 и Т2.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(</a:t>
            </a:r>
            <a:r>
              <a:rPr lang="en-US" sz="1400" i="0" dirty="0" smtClean="0">
                <a:solidFill>
                  <a:srgbClr val="006666"/>
                </a:solidFill>
              </a:rPr>
              <a:t>b</a:t>
            </a:r>
            <a:r>
              <a:rPr lang="ru-RU" sz="1400" i="0" dirty="0" smtClean="0">
                <a:solidFill>
                  <a:srgbClr val="006666"/>
                </a:solidFill>
              </a:rPr>
              <a:t>) использовать многоуровневую декомпозицию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9024" y="3553852"/>
            <a:ext cx="8784976" cy="109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(а) разделить операцию на два этапа из операций типа Т3 и Т2.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</a:t>
            </a:r>
            <a:r>
              <a:rPr lang="en-US" sz="1400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(</a:t>
            </a:r>
            <a:r>
              <a:rPr lang="en-US" sz="1400" i="0" dirty="0" smtClean="0">
                <a:solidFill>
                  <a:srgbClr val="006666"/>
                </a:solidFill>
              </a:rPr>
              <a:t>b</a:t>
            </a:r>
            <a:r>
              <a:rPr lang="ru-RU" sz="1400" i="0" dirty="0" smtClean="0">
                <a:solidFill>
                  <a:srgbClr val="006666"/>
                </a:solidFill>
              </a:rPr>
              <a:t>) красить граф и выполнять операцию </a:t>
            </a:r>
            <a:r>
              <a:rPr lang="ru-RU" sz="1400" i="0" dirty="0" err="1" smtClean="0">
                <a:solidFill>
                  <a:srgbClr val="006666"/>
                </a:solidFill>
              </a:rPr>
              <a:t>потактово</a:t>
            </a:r>
            <a:r>
              <a:rPr lang="ru-RU" sz="1400" i="0" dirty="0" smtClean="0">
                <a:solidFill>
                  <a:srgbClr val="006666"/>
                </a:solidFill>
              </a:rPr>
              <a:t>. 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При неоднородности итераций группировать по числу связей.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024" y="4797152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Т4а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операция типа 4, для которой применим вариант </a:t>
            </a:r>
            <a:r>
              <a:rPr lang="en-US" sz="1400" b="1" i="0" dirty="0" smtClean="0">
                <a:solidFill>
                  <a:srgbClr val="006666"/>
                </a:solidFill>
              </a:rPr>
              <a:t>(a)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59024" y="5517232"/>
            <a:ext cx="87849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Т4</a:t>
            </a:r>
            <a:r>
              <a:rPr lang="en-US" sz="1400" b="1" i="0" dirty="0" smtClean="0">
                <a:solidFill>
                  <a:srgbClr val="990000"/>
                </a:solidFill>
              </a:rPr>
              <a:t>b</a:t>
            </a:r>
            <a:r>
              <a:rPr lang="ru-RU" sz="1400" b="1" i="0" dirty="0" smtClean="0">
                <a:solidFill>
                  <a:srgbClr val="990000"/>
                </a:solidFill>
              </a:rPr>
              <a:t>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операция типа 4, для которой неприменим вариант </a:t>
            </a:r>
            <a:r>
              <a:rPr lang="en-US" sz="1400" b="1" i="0" dirty="0" smtClean="0">
                <a:solidFill>
                  <a:srgbClr val="006666"/>
                </a:solidFill>
              </a:rPr>
              <a:t>(a)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990000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заполнение матрицы якобиана в неявной схеме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59024" y="501317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990000"/>
                </a:solidFill>
                <a:effectLst/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расчет суммарных потоков в ячейках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Т5</a:t>
            </a:r>
            <a:r>
              <a:rPr lang="en-US" sz="1400" b="1" i="0" dirty="0" smtClean="0">
                <a:solidFill>
                  <a:srgbClr val="006666"/>
                </a:solidFill>
              </a:rPr>
              <a:t> 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ячейки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сеточный элемент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ячейки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2146597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Имеет зависимости по данным между итерациями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528" y="2526382"/>
            <a:ext cx="878497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аналогично Т4</a:t>
            </a:r>
          </a:p>
          <a:p>
            <a:endParaRPr lang="ru-RU" sz="1400" i="0" dirty="0" smtClean="0">
              <a:solidFill>
                <a:srgbClr val="006666"/>
              </a:solidFill>
              <a:effectLst/>
            </a:endParaRPr>
          </a:p>
          <a:p>
            <a:r>
              <a:rPr lang="ru-RU" sz="1400" i="0" baseline="-25000" dirty="0" smtClean="0">
                <a:solidFill>
                  <a:srgbClr val="006666"/>
                </a:solidFill>
              </a:rPr>
              <a:t>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528" y="3068379"/>
            <a:ext cx="878497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аналогично Т4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9024" y="3644443"/>
            <a:ext cx="878497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i="0" dirty="0" smtClean="0">
                <a:solidFill>
                  <a:srgbClr val="006666"/>
                </a:solidFill>
                <a:effectLst/>
              </a:rPr>
              <a:t>   </a:t>
            </a:r>
            <a:r>
              <a:rPr lang="ru-RU" sz="1400" i="0" dirty="0" smtClean="0">
                <a:solidFill>
                  <a:srgbClr val="006666"/>
                </a:solidFill>
              </a:rPr>
              <a:t>аналогично Т4.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024" y="436510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</a:t>
            </a:r>
            <a:r>
              <a:rPr lang="en-US" sz="1400" b="1" i="0" dirty="0" smtClean="0">
                <a:solidFill>
                  <a:srgbClr val="990000"/>
                </a:solidFill>
              </a:rPr>
              <a:t>5</a:t>
            </a:r>
            <a:r>
              <a:rPr lang="ru-RU" sz="1400" b="1" i="0" dirty="0" smtClean="0">
                <a:solidFill>
                  <a:srgbClr val="990000"/>
                </a:solidFill>
              </a:rPr>
              <a:t>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59024" y="472514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</a:t>
            </a:r>
            <a:r>
              <a:rPr lang="en-US" sz="1400" b="1" i="0" dirty="0" smtClean="0">
                <a:solidFill>
                  <a:srgbClr val="990000"/>
                </a:solidFill>
              </a:rPr>
              <a:t>5b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359024" y="1340768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Актуальна для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вершинно-центрированной</a:t>
            </a:r>
            <a:r>
              <a:rPr lang="ru-RU" sz="1400" b="1" i="0" dirty="0" smtClean="0">
                <a:solidFill>
                  <a:srgbClr val="006666"/>
                </a:solidFill>
              </a:rPr>
              <a:t> схемы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59024" y="1700808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 расчет узловых градиентов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 базовых операций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251520" y="908720"/>
            <a:ext cx="85689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990000"/>
                </a:solidFill>
              </a:rPr>
              <a:t>Тип Т6 </a:t>
            </a:r>
            <a:r>
              <a:rPr lang="en-US" sz="1400" b="1" i="0" dirty="0" smtClean="0">
                <a:solidFill>
                  <a:srgbClr val="006666"/>
                </a:solidFill>
              </a:rPr>
              <a:t>[ </a:t>
            </a:r>
            <a:r>
              <a:rPr lang="ru-RU" sz="1400" b="1" i="0" dirty="0" smtClean="0">
                <a:solidFill>
                  <a:srgbClr val="006666"/>
                </a:solidFill>
              </a:rPr>
              <a:t>ячейки 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внешняя грань </a:t>
            </a:r>
            <a:r>
              <a:rPr lang="ru-RU" sz="1400" b="1" i="0" dirty="0" smtClean="0">
                <a:solidFill>
                  <a:srgbClr val="006666"/>
                </a:solidFill>
                <a:sym typeface="Symbol"/>
              </a:rPr>
              <a:t></a:t>
            </a:r>
            <a:r>
              <a:rPr lang="ru-RU" sz="1400" b="1" i="0" dirty="0" smtClean="0">
                <a:solidFill>
                  <a:srgbClr val="006666"/>
                </a:solidFill>
              </a:rPr>
              <a:t>  ячейки </a:t>
            </a:r>
            <a:r>
              <a:rPr lang="en-US" sz="1400" b="1" i="0" dirty="0" smtClean="0">
                <a:solidFill>
                  <a:srgbClr val="006666"/>
                </a:solidFill>
              </a:rPr>
              <a:t>]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23528" y="185856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Имеет зависимости по данным между итерациями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23528" y="2348880"/>
            <a:ext cx="878497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MPI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   аналогично Т4</a:t>
            </a:r>
          </a:p>
          <a:p>
            <a:endParaRPr lang="ru-RU" sz="1400" i="0" dirty="0" smtClean="0">
              <a:solidFill>
                <a:srgbClr val="006666"/>
              </a:solidFill>
              <a:effectLst/>
            </a:endParaRPr>
          </a:p>
          <a:p>
            <a:r>
              <a:rPr lang="ru-RU" sz="1400" i="0" baseline="-25000" dirty="0" smtClean="0">
                <a:solidFill>
                  <a:srgbClr val="006666"/>
                </a:solidFill>
              </a:rPr>
              <a:t>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23528" y="2890877"/>
            <a:ext cx="878497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OpenMP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распараллеливание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i="0" dirty="0" smtClean="0">
                <a:solidFill>
                  <a:srgbClr val="006666"/>
                </a:solidFill>
                <a:effectLst/>
              </a:rPr>
              <a:t>    </a:t>
            </a:r>
            <a:r>
              <a:rPr lang="ru-RU" sz="1400" i="0" dirty="0" smtClean="0">
                <a:solidFill>
                  <a:srgbClr val="006666"/>
                </a:solidFill>
              </a:rPr>
              <a:t>аналогично Т4</a:t>
            </a:r>
          </a:p>
          <a:p>
            <a:r>
              <a:rPr lang="ru-RU" sz="1400" i="0" dirty="0" smtClean="0">
                <a:solidFill>
                  <a:srgbClr val="006666"/>
                </a:solidFill>
              </a:rPr>
              <a:t>    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59024" y="3466941"/>
            <a:ext cx="8784976" cy="66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Потоковая обработка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ru-RU" sz="1400" i="0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i="0" dirty="0" smtClean="0">
                <a:solidFill>
                  <a:srgbClr val="006666"/>
                </a:solidFill>
                <a:effectLst/>
              </a:rPr>
              <a:t>   </a:t>
            </a:r>
            <a:r>
              <a:rPr lang="ru-RU" sz="1400" i="0" dirty="0" smtClean="0">
                <a:solidFill>
                  <a:srgbClr val="006666"/>
                </a:solidFill>
              </a:rPr>
              <a:t>аналогично Т4. </a:t>
            </a:r>
          </a:p>
          <a:p>
            <a:r>
              <a:rPr lang="ru-RU" sz="1400" i="0" baseline="-25000" dirty="0" smtClean="0">
                <a:solidFill>
                  <a:srgbClr val="006666"/>
                </a:solidFill>
                <a:effectLst/>
              </a:rPr>
              <a:t>   </a:t>
            </a:r>
            <a:endParaRPr lang="ru-RU" sz="1400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9024" y="4187602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Т6а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59024" y="4599905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990000"/>
                </a:solidFill>
              </a:rPr>
              <a:t>Т6</a:t>
            </a:r>
            <a:r>
              <a:rPr lang="en-US" sz="1400" b="1" i="0" dirty="0" smtClean="0">
                <a:solidFill>
                  <a:srgbClr val="990000"/>
                </a:solidFill>
              </a:rPr>
              <a:t>b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59024" y="1412776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Пример  </a:t>
            </a:r>
            <a:r>
              <a:rPr lang="ru-RU" sz="1400" i="0" dirty="0" smtClean="0">
                <a:solidFill>
                  <a:srgbClr val="006666"/>
                </a:solidFill>
              </a:rPr>
              <a:t>–</a:t>
            </a:r>
            <a:r>
              <a:rPr lang="ru-RU" sz="1400" b="1" i="0" dirty="0" smtClean="0">
                <a:solidFill>
                  <a:srgbClr val="006666"/>
                </a:solidFill>
              </a:rPr>
              <a:t>  расчет потоковых граничных условий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7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694135"/>
            <a:ext cx="1800225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Object 31"/>
          <p:cNvGraphicFramePr>
            <a:graphicFrameLocks noChangeAspect="1"/>
          </p:cNvGraphicFramePr>
          <p:nvPr/>
        </p:nvGraphicFramePr>
        <p:xfrm>
          <a:off x="323528" y="1772816"/>
          <a:ext cx="4740436" cy="1800199"/>
        </p:xfrm>
        <a:graphic>
          <a:graphicData uri="http://schemas.openxmlformats.org/presentationml/2006/ole">
            <p:oleObj spid="_x0000_s180226" name="Точечный рисунок" r:id="rId4" imgW="14165652" imgH="5200000" progId="PBrush">
              <p:embed/>
            </p:oleObj>
          </a:graphicData>
        </a:graphic>
      </p:graphicFrame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0" y="548680"/>
            <a:ext cx="9144000" cy="6120680"/>
          </a:xfrm>
          <a:prstGeom prst="rect">
            <a:avLst/>
          </a:prstGeom>
          <a:gradFill rotWithShape="1">
            <a:gsLst>
              <a:gs pos="0">
                <a:srgbClr val="006666">
                  <a:alpha val="42000"/>
                </a:srgbClr>
              </a:gs>
              <a:gs pos="24000">
                <a:schemeClr val="bg1"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rgbClr val="006666">
                  <a:alpha val="4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712710" name="Rectangle 6"/>
          <p:cNvSpPr>
            <a:spLocks noChangeArrowheads="1"/>
          </p:cNvSpPr>
          <p:nvPr/>
        </p:nvSpPr>
        <p:spPr bwMode="auto">
          <a:xfrm>
            <a:off x="323528" y="941819"/>
            <a:ext cx="6192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444500"/>
            <a:r>
              <a:rPr lang="ru-RU" sz="1600" b="1" i="0" dirty="0">
                <a:solidFill>
                  <a:srgbClr val="006666"/>
                </a:solidFill>
              </a:rPr>
              <a:t>Моделирование сжимаемых турбулентных </a:t>
            </a:r>
            <a:r>
              <a:rPr lang="ru-RU" sz="1600" b="1" i="0" dirty="0" smtClean="0">
                <a:solidFill>
                  <a:srgbClr val="006666"/>
                </a:solidFill>
              </a:rPr>
              <a:t>течений</a:t>
            </a:r>
          </a:p>
          <a:p>
            <a:pPr algn="r" defTabSz="444500"/>
            <a:r>
              <a:rPr lang="ru-RU" sz="1600" b="1" i="0" dirty="0" smtClean="0">
                <a:solidFill>
                  <a:srgbClr val="006666"/>
                </a:solidFill>
              </a:rPr>
              <a:t>с учетом явлений </a:t>
            </a:r>
            <a:r>
              <a:rPr lang="ru-RU" sz="1600" b="1" i="0" dirty="0" err="1" smtClean="0">
                <a:solidFill>
                  <a:srgbClr val="006666"/>
                </a:solidFill>
              </a:rPr>
              <a:t>аэроакустики</a:t>
            </a:r>
            <a:r>
              <a:rPr lang="ru-RU" sz="1600" b="1" i="0" dirty="0" smtClean="0">
                <a:solidFill>
                  <a:srgbClr val="006666"/>
                </a:solidFill>
              </a:rPr>
              <a:t> на основе алгоритмов </a:t>
            </a:r>
          </a:p>
          <a:p>
            <a:pPr algn="r" defTabSz="444500"/>
            <a:r>
              <a:rPr lang="ru-RU" sz="1600" b="1" i="0" dirty="0" smtClean="0">
                <a:solidFill>
                  <a:srgbClr val="006666"/>
                </a:solidFill>
              </a:rPr>
              <a:t>повышенной точности для</a:t>
            </a:r>
            <a:r>
              <a:rPr lang="en-US" sz="1600" b="1" i="0" dirty="0" smtClean="0">
                <a:solidFill>
                  <a:srgbClr val="006666"/>
                </a:solidFill>
              </a:rPr>
              <a:t> </a:t>
            </a:r>
            <a:r>
              <a:rPr lang="ru-RU" sz="1600" b="1" i="0" dirty="0" smtClean="0">
                <a:solidFill>
                  <a:srgbClr val="006666"/>
                </a:solidFill>
              </a:rPr>
              <a:t>неструктурированных сеток</a:t>
            </a:r>
            <a:endParaRPr lang="en-US" sz="1600" b="1" i="0" dirty="0">
              <a:solidFill>
                <a:srgbClr val="006666"/>
              </a:solidFill>
            </a:endParaRPr>
          </a:p>
        </p:txBody>
      </p:sp>
      <p:sp>
        <p:nvSpPr>
          <p:cNvPr id="712723" name="Rectangle 19"/>
          <p:cNvSpPr>
            <a:spLocks noChangeArrowheads="1"/>
          </p:cNvSpPr>
          <p:nvPr/>
        </p:nvSpPr>
        <p:spPr bwMode="auto">
          <a:xfrm>
            <a:off x="0" y="5957590"/>
            <a:ext cx="8880475" cy="639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/>
              <a:t>Абалакин И.В., Бахвалов П.А., Горобец А.В., </a:t>
            </a:r>
            <a:r>
              <a:rPr lang="ru-RU" sz="1200" i="0" dirty="0" err="1"/>
              <a:t>Дубень</a:t>
            </a:r>
            <a:r>
              <a:rPr lang="ru-RU" sz="1200" i="0" dirty="0"/>
              <a:t> А.П., </a:t>
            </a:r>
            <a:r>
              <a:rPr lang="ru-RU" sz="1200" i="0" dirty="0" err="1"/>
              <a:t>Козубская</a:t>
            </a:r>
            <a:r>
              <a:rPr lang="ru-RU" sz="1200" i="0" dirty="0"/>
              <a:t> Т.К., </a:t>
            </a:r>
            <a:endParaRPr lang="en-US" sz="1200" i="0" dirty="0"/>
          </a:p>
          <a:p>
            <a:r>
              <a:rPr lang="ru-RU" sz="1200" i="0" dirty="0"/>
              <a:t>Параллельный программный комплекс NOISETTE для крупномасштабных расчетов задач аэродинамики и </a:t>
            </a:r>
            <a:r>
              <a:rPr lang="ru-RU" sz="1200" i="0" dirty="0" err="1"/>
              <a:t>аэроакустики</a:t>
            </a:r>
            <a:r>
              <a:rPr lang="ru-RU" sz="1200" i="0" dirty="0"/>
              <a:t>, </a:t>
            </a:r>
            <a:endParaRPr lang="en-US" sz="1200" i="0" dirty="0"/>
          </a:p>
          <a:p>
            <a:r>
              <a:rPr lang="ru-RU" sz="1200" i="0" dirty="0"/>
              <a:t>Вычислительные методы и программирование, т.13 (2012), стр. 110-125. </a:t>
            </a: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5940152" y="2636912"/>
            <a:ext cx="3024336" cy="3240360"/>
          </a:xfrm>
          <a:prstGeom prst="roundRect">
            <a:avLst>
              <a:gd name="adj" fmla="val 9435"/>
            </a:avLst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rgbClr val="E7B98B">
                  <a:alpha val="20000"/>
                </a:srgbClr>
              </a:gs>
            </a:gsLst>
            <a:lin ang="5400000" scaled="1"/>
          </a:gradFill>
          <a:ln w="1905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54"/>
          <p:cNvSpPr>
            <a:spLocks noChangeArrowheads="1"/>
          </p:cNvSpPr>
          <p:nvPr/>
        </p:nvSpPr>
        <p:spPr bwMode="auto">
          <a:xfrm>
            <a:off x="5940152" y="2780928"/>
            <a:ext cx="30243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990000"/>
                </a:solidFill>
              </a:rPr>
              <a:t>Коллектив </a:t>
            </a:r>
            <a:r>
              <a:rPr lang="ru-RU" sz="1600" b="1" i="0" dirty="0" smtClean="0">
                <a:solidFill>
                  <a:srgbClr val="990000"/>
                </a:solidFill>
              </a:rPr>
              <a:t>разработчиков</a:t>
            </a:r>
            <a:endParaRPr lang="en-US" sz="1600" b="1" i="0" dirty="0">
              <a:solidFill>
                <a:srgbClr val="990000"/>
              </a:solidFill>
            </a:endParaRPr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5984032" y="3120233"/>
            <a:ext cx="2980456" cy="261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lnSpc>
                <a:spcPct val="130000"/>
              </a:lnSpc>
            </a:pPr>
            <a:r>
              <a:rPr lang="ru-RU" sz="1400" i="0" dirty="0" smtClean="0"/>
              <a:t>И</a:t>
            </a:r>
            <a:r>
              <a:rPr lang="ru-RU" sz="1400" i="0" dirty="0"/>
              <a:t>. Абалакин, к. ф.-м. н</a:t>
            </a:r>
            <a:r>
              <a:rPr lang="ru-RU" sz="1400" i="0" dirty="0" smtClean="0"/>
              <a:t>., с.н.с.</a:t>
            </a:r>
            <a:endParaRPr lang="en-US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/>
              <a:t>П. Бахвалов, </a:t>
            </a:r>
            <a:r>
              <a:rPr lang="ru-RU" sz="1400" i="0" dirty="0" smtClean="0"/>
              <a:t>к. ф.-м. н., м.н.с.</a:t>
            </a:r>
          </a:p>
          <a:p>
            <a:pPr marL="180975" indent="-180975">
              <a:lnSpc>
                <a:spcPct val="130000"/>
              </a:lnSpc>
            </a:pPr>
            <a:r>
              <a:rPr lang="ru-RU" sz="1400" i="0" dirty="0" smtClean="0"/>
              <a:t>В. Бобков, м.н.с.</a:t>
            </a:r>
            <a:endParaRPr lang="ru-RU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/>
              <a:t>А. Горобец, к. ф.-м. н</a:t>
            </a:r>
            <a:r>
              <a:rPr lang="ru-RU" sz="1400" i="0" dirty="0" smtClean="0"/>
              <a:t>., с.н.с.</a:t>
            </a:r>
          </a:p>
          <a:p>
            <a:pPr marL="180975" indent="-180975">
              <a:lnSpc>
                <a:spcPct val="130000"/>
              </a:lnSpc>
            </a:pPr>
            <a:r>
              <a:rPr lang="ru-RU" sz="1400" i="0" dirty="0" smtClean="0"/>
              <a:t>О. Доронина, аспирант </a:t>
            </a:r>
            <a:endParaRPr lang="ru-RU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/>
              <a:t>А. </a:t>
            </a:r>
            <a:r>
              <a:rPr lang="ru-RU" sz="1400" i="0" dirty="0" err="1"/>
              <a:t>Дубень</a:t>
            </a:r>
            <a:r>
              <a:rPr lang="ru-RU" sz="1400" i="0" dirty="0"/>
              <a:t>, </a:t>
            </a:r>
            <a:r>
              <a:rPr lang="ru-RU" sz="1400" i="0" dirty="0" smtClean="0"/>
              <a:t>к. ф.-м. н., м.н.с.</a:t>
            </a:r>
            <a:endParaRPr lang="ru-RU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/>
              <a:t>Н. Жданова, к. ф.-м. н</a:t>
            </a:r>
            <a:r>
              <a:rPr lang="ru-RU" sz="1400" i="0" dirty="0" smtClean="0"/>
              <a:t>., н.с.</a:t>
            </a:r>
            <a:endParaRPr lang="ru-RU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/>
              <a:t>Т. </a:t>
            </a:r>
            <a:r>
              <a:rPr lang="ru-RU" sz="1400" i="0" dirty="0" err="1"/>
              <a:t>Козубская</a:t>
            </a:r>
            <a:r>
              <a:rPr lang="ru-RU" sz="1400" i="0" dirty="0"/>
              <a:t>, д. ф.-м. н</a:t>
            </a:r>
            <a:r>
              <a:rPr lang="ru-RU" sz="1400" i="0" dirty="0" smtClean="0"/>
              <a:t>., зав. сект.</a:t>
            </a:r>
            <a:endParaRPr lang="ru-RU" sz="1400" i="0" dirty="0"/>
          </a:p>
          <a:p>
            <a:pPr marL="180975" indent="-180975">
              <a:lnSpc>
                <a:spcPct val="130000"/>
              </a:lnSpc>
            </a:pPr>
            <a:r>
              <a:rPr lang="ru-RU" sz="1400" i="0" dirty="0" smtClean="0"/>
              <a:t>С</a:t>
            </a:r>
            <a:r>
              <a:rPr lang="ru-RU" sz="1400" i="0" dirty="0"/>
              <a:t>. Суков, к. ф.-м. н</a:t>
            </a:r>
            <a:r>
              <a:rPr lang="ru-RU" sz="1400" i="0" dirty="0" smtClean="0"/>
              <a:t>., с.н.с.</a:t>
            </a:r>
            <a:endParaRPr lang="ru-RU" sz="1200" i="0" dirty="0"/>
          </a:p>
        </p:txBody>
      </p:sp>
      <p:sp>
        <p:nvSpPr>
          <p:cNvPr id="10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Программный комплекс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NOISETTE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627784" y="3356992"/>
            <a:ext cx="2448272" cy="276999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chemeClr val="bg1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i="0" dirty="0" smtClean="0"/>
              <a:t>Источники шума самолета</a:t>
            </a:r>
            <a:endParaRPr lang="ru-RU" sz="1200" i="0" dirty="0"/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179512" y="3933056"/>
            <a:ext cx="5544616" cy="1728192"/>
          </a:xfrm>
          <a:prstGeom prst="roundRect">
            <a:avLst>
              <a:gd name="adj" fmla="val 9435"/>
            </a:avLst>
          </a:prstGeom>
          <a:gradFill rotWithShape="1">
            <a:gsLst>
              <a:gs pos="0">
                <a:schemeClr val="accent1">
                  <a:alpha val="20000"/>
                </a:schemeClr>
              </a:gs>
              <a:gs pos="100000">
                <a:srgbClr val="E7B98B">
                  <a:alpha val="20000"/>
                </a:srgbClr>
              </a:gs>
            </a:gsLst>
            <a:lin ang="5400000" scaled="1"/>
          </a:gradFill>
          <a:ln w="19050" algn="ctr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Прямоугольник 70"/>
          <p:cNvSpPr>
            <a:spLocks noChangeArrowheads="1"/>
          </p:cNvSpPr>
          <p:nvPr/>
        </p:nvSpPr>
        <p:spPr bwMode="auto">
          <a:xfrm>
            <a:off x="179512" y="4077072"/>
            <a:ext cx="5760640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baseline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большое семейство методов и математических моделей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расчеты на десятках и </a:t>
            </a:r>
            <a:r>
              <a:rPr lang="ru-RU" sz="1200" b="1" i="0" u="sng" dirty="0" smtClean="0">
                <a:solidFill>
                  <a:srgbClr val="006666"/>
                </a:solidFill>
              </a:rPr>
              <a:t>сотнях тысяч процессоров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неструктурированные сетки с числом элементов </a:t>
            </a:r>
            <a:r>
              <a:rPr lang="ru-RU" sz="1200" b="1" i="0" u="sng" dirty="0" smtClean="0">
                <a:solidFill>
                  <a:srgbClr val="006666"/>
                </a:solidFill>
              </a:rPr>
              <a:t>более миллиарда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численные схемы </a:t>
            </a:r>
            <a:r>
              <a:rPr lang="ru-RU" sz="1200" b="1" i="0" u="sng" dirty="0" smtClean="0">
                <a:solidFill>
                  <a:srgbClr val="006666"/>
                </a:solidFill>
              </a:rPr>
              <a:t>повышенного порядка точности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r>
              <a:rPr lang="ru-RU" sz="1200" i="0" dirty="0" smtClean="0">
                <a:solidFill>
                  <a:srgbClr val="FF6600"/>
                </a:solidFill>
              </a:rPr>
              <a:t> </a:t>
            </a:r>
          </a:p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err="1" smtClean="0">
                <a:solidFill>
                  <a:srgbClr val="006666"/>
                </a:solidFill>
              </a:rPr>
              <a:t>валидация</a:t>
            </a:r>
            <a:r>
              <a:rPr lang="ru-RU" sz="1200" b="1" i="0" dirty="0" smtClean="0">
                <a:solidFill>
                  <a:srgbClr val="006666"/>
                </a:solidFill>
              </a:rPr>
              <a:t> на широком круге задач аэродинамики и </a:t>
            </a:r>
            <a:r>
              <a:rPr lang="ru-RU" sz="1200" b="1" i="0" dirty="0" err="1" smtClean="0">
                <a:solidFill>
                  <a:srgbClr val="006666"/>
                </a:solidFill>
              </a:rPr>
              <a:t>аэроакустики</a:t>
            </a:r>
            <a:r>
              <a:rPr lang="en-US" sz="1200" b="1" i="0" dirty="0" smtClean="0">
                <a:solidFill>
                  <a:srgbClr val="006666"/>
                </a:solidFill>
              </a:rPr>
              <a:t>;</a:t>
            </a:r>
            <a:endParaRPr lang="ru-RU" sz="1200" b="1" i="0" dirty="0" smtClean="0">
              <a:solidFill>
                <a:srgbClr val="006666"/>
              </a:solidFill>
            </a:endParaRPr>
          </a:p>
          <a:p>
            <a:pPr>
              <a:spcAft>
                <a:spcPts val="400"/>
              </a:spcAft>
            </a:pPr>
            <a:r>
              <a:rPr lang="ru-RU" sz="1200" i="0" dirty="0" smtClean="0">
                <a:solidFill>
                  <a:srgbClr val="FF6600"/>
                </a:solidFill>
              </a:rPr>
              <a:t>●</a:t>
            </a:r>
            <a:r>
              <a:rPr lang="en-US" sz="1200" i="0" dirty="0" smtClean="0">
                <a:solidFill>
                  <a:srgbClr val="800000"/>
                </a:solidFill>
              </a:rPr>
              <a:t> </a:t>
            </a:r>
            <a:r>
              <a:rPr lang="ru-RU" sz="1200" i="0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инфраструктура обработки данных </a:t>
            </a:r>
            <a:r>
              <a:rPr lang="ru-RU" sz="1200" b="1" i="0" u="sng" dirty="0" smtClean="0">
                <a:solidFill>
                  <a:srgbClr val="006666"/>
                </a:solidFill>
              </a:rPr>
              <a:t>сверхбольшого объема</a:t>
            </a:r>
            <a:r>
              <a:rPr lang="ru-RU" sz="1200" b="1" i="0" dirty="0" smtClean="0">
                <a:solidFill>
                  <a:srgbClr val="006666"/>
                </a:solidFill>
              </a:rPr>
              <a:t>.</a:t>
            </a:r>
            <a:endParaRPr lang="ru-RU" sz="1200" b="1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Математические модели</a:t>
            </a: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79512" y="2288481"/>
            <a:ext cx="6264374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endParaRPr lang="ru-RU" sz="800" b="1" dirty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>
                <a:solidFill>
                  <a:srgbClr val="BA4B00"/>
                </a:solidFill>
              </a:rPr>
              <a:t>● </a:t>
            </a:r>
            <a:r>
              <a:rPr lang="ru-RU" sz="1400" b="1" i="0" dirty="0">
                <a:solidFill>
                  <a:srgbClr val="006666"/>
                </a:solidFill>
              </a:rPr>
              <a:t>Семейство моделей Эйлера</a:t>
            </a:r>
          </a:p>
          <a:p>
            <a:pPr marL="180975" indent="-180975">
              <a:buFontTx/>
              <a:buChar char="•"/>
            </a:pPr>
            <a:r>
              <a:rPr lang="es-ES" sz="1200" i="0" dirty="0" smtClean="0"/>
              <a:t>EE</a:t>
            </a:r>
            <a:r>
              <a:rPr lang="ru-RU" sz="1200" i="0" dirty="0" smtClean="0"/>
              <a:t>      – полные уравнения Эйлера</a:t>
            </a:r>
          </a:p>
          <a:p>
            <a:pPr marL="180975" indent="-180975">
              <a:buFontTx/>
              <a:buChar char="•"/>
            </a:pPr>
            <a:r>
              <a:rPr lang="es-ES" sz="1200" i="0" dirty="0" smtClean="0"/>
              <a:t>NSE</a:t>
            </a:r>
            <a:r>
              <a:rPr lang="ru-RU" sz="1200" i="0" dirty="0" smtClean="0"/>
              <a:t>   – полные уравнения </a:t>
            </a:r>
            <a:r>
              <a:rPr lang="ru-RU" sz="1200" i="0" dirty="0" err="1" smtClean="0"/>
              <a:t>Навье-Стокса</a:t>
            </a:r>
            <a:endParaRPr lang="ru-RU" sz="1200" i="0" dirty="0" smtClean="0"/>
          </a:p>
          <a:p>
            <a:pPr marL="180975" indent="-180975">
              <a:buFontTx/>
              <a:buChar char="•"/>
            </a:pPr>
            <a:r>
              <a:rPr lang="en-US" sz="1200" i="0" dirty="0" smtClean="0"/>
              <a:t>L</a:t>
            </a:r>
            <a:r>
              <a:rPr lang="es-ES" sz="1200" i="0" dirty="0"/>
              <a:t>EE</a:t>
            </a:r>
            <a:r>
              <a:rPr lang="ru-RU" sz="1200" i="0" dirty="0"/>
              <a:t>    – линеаризованные уравнения Эйлера </a:t>
            </a:r>
          </a:p>
          <a:p>
            <a:pPr marL="180975" indent="-180975">
              <a:buFontTx/>
              <a:buChar char="•"/>
            </a:pPr>
            <a:r>
              <a:rPr lang="es-ES" sz="1200" i="0" dirty="0"/>
              <a:t>NLDE</a:t>
            </a:r>
            <a:r>
              <a:rPr lang="ru-RU" sz="1200" i="0" dirty="0"/>
              <a:t> </a:t>
            </a:r>
            <a:r>
              <a:rPr lang="ru-RU" sz="1200" i="0" dirty="0" smtClean="0"/>
              <a:t>– </a:t>
            </a:r>
            <a:r>
              <a:rPr lang="ru-RU" sz="1200" i="0" dirty="0"/>
              <a:t>уравнения Эйлера, нелинейные для возмущений</a:t>
            </a:r>
          </a:p>
          <a:p>
            <a:pPr marL="180975" indent="-180975"/>
            <a:endParaRPr lang="ru-RU" sz="800" b="1" dirty="0" smtClean="0">
              <a:solidFill>
                <a:srgbClr val="BA4B00"/>
              </a:solidFill>
            </a:endParaRPr>
          </a:p>
          <a:p>
            <a:pPr marL="180975" indent="-180975"/>
            <a:endParaRPr lang="en-US" sz="800" b="1" dirty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Модели турбулентности</a:t>
            </a:r>
          </a:p>
          <a:p>
            <a:pPr marL="180975" indent="-180975">
              <a:buFontTx/>
              <a:buChar char="•"/>
            </a:pPr>
            <a:r>
              <a:rPr lang="en-US" sz="1200" i="0" dirty="0" smtClean="0"/>
              <a:t>RANS,</a:t>
            </a:r>
            <a:r>
              <a:rPr lang="ru-RU" sz="1200" i="0" dirty="0" smtClean="0"/>
              <a:t> </a:t>
            </a:r>
            <a:r>
              <a:rPr lang="en-US" sz="1200" i="0" dirty="0" smtClean="0"/>
              <a:t>URANS</a:t>
            </a:r>
            <a:r>
              <a:rPr lang="ru-RU" sz="1200" i="0" dirty="0" smtClean="0"/>
              <a:t> (</a:t>
            </a:r>
            <a:r>
              <a:rPr lang="en-US" sz="1200" i="0" dirty="0" smtClean="0"/>
              <a:t>SA)</a:t>
            </a:r>
            <a:endParaRPr lang="ru-RU" sz="1200" i="0" dirty="0" smtClean="0"/>
          </a:p>
          <a:p>
            <a:pPr marL="180975" indent="-180975">
              <a:buFontTx/>
              <a:buChar char="•"/>
            </a:pPr>
            <a:r>
              <a:rPr lang="en-US" sz="1200" i="0" dirty="0" smtClean="0"/>
              <a:t>LES  (</a:t>
            </a:r>
            <a:r>
              <a:rPr lang="ru-RU" sz="1200" i="0" dirty="0" err="1" smtClean="0"/>
              <a:t>Смагоринский</a:t>
            </a:r>
            <a:r>
              <a:rPr lang="ru-RU" sz="1200" i="0" dirty="0" smtClean="0"/>
              <a:t>, </a:t>
            </a:r>
            <a:r>
              <a:rPr lang="en-US" sz="1200" i="0" dirty="0" smtClean="0"/>
              <a:t>Q-R</a:t>
            </a:r>
            <a:r>
              <a:rPr lang="ru-RU" sz="1200" i="0" dirty="0" smtClean="0"/>
              <a:t>)</a:t>
            </a:r>
          </a:p>
          <a:p>
            <a:pPr marL="180975" indent="-180975">
              <a:buFontTx/>
              <a:buChar char="•"/>
            </a:pPr>
            <a:r>
              <a:rPr lang="en-US" sz="1200" i="0" dirty="0" smtClean="0"/>
              <a:t>DES, DDES, IDDES</a:t>
            </a:r>
            <a:r>
              <a:rPr lang="ru-RU" sz="1200" i="0" dirty="0" smtClean="0"/>
              <a:t>* </a:t>
            </a:r>
            <a:r>
              <a:rPr lang="en-US" sz="1200" i="0" dirty="0" smtClean="0"/>
              <a:t>(</a:t>
            </a:r>
            <a:r>
              <a:rPr lang="ru-RU" sz="1200" i="0" dirty="0" err="1" smtClean="0"/>
              <a:t>Смагоринский</a:t>
            </a:r>
            <a:r>
              <a:rPr lang="ru-RU" sz="1200" i="0" dirty="0" smtClean="0"/>
              <a:t>, </a:t>
            </a:r>
            <a:r>
              <a:rPr lang="en-US" sz="1200" i="0" dirty="0" smtClean="0"/>
              <a:t>SA)</a:t>
            </a:r>
            <a:endParaRPr lang="ru-RU" sz="1200" i="0" dirty="0" smtClean="0"/>
          </a:p>
          <a:p>
            <a:pPr marL="180975" indent="-180975">
              <a:buFontTx/>
              <a:buChar char="•"/>
            </a:pPr>
            <a:endParaRPr lang="en-US" sz="1200" i="0" dirty="0" smtClean="0"/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Погруженные граничные условия – </a:t>
            </a:r>
            <a:r>
              <a:rPr lang="en-US" sz="1400" b="1" i="0" dirty="0" smtClean="0">
                <a:solidFill>
                  <a:srgbClr val="006666"/>
                </a:solidFill>
              </a:rPr>
              <a:t>IBC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pPr marL="180975" indent="-180975"/>
            <a:endParaRPr lang="ru-RU" sz="1400" b="1" dirty="0" smtClean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Метод расчета акустики в дальнем поле </a:t>
            </a:r>
            <a:r>
              <a:rPr lang="en-US" sz="1400" b="1" i="0" dirty="0" smtClean="0">
                <a:solidFill>
                  <a:srgbClr val="006666"/>
                </a:solidFill>
              </a:rPr>
              <a:t>FW/H</a:t>
            </a:r>
            <a:endParaRPr lang="ru-RU" sz="800" i="0" dirty="0" smtClean="0"/>
          </a:p>
        </p:txBody>
      </p:sp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241" y="1045766"/>
            <a:ext cx="5920141" cy="646331"/>
          </a:xfrm>
          <a:prstGeom prst="rect">
            <a:avLst/>
          </a:prstGeom>
          <a:noFill/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86806" y="1621830"/>
            <a:ext cx="54373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i="0" dirty="0"/>
              <a:t>Q</a:t>
            </a:r>
            <a:r>
              <a:rPr lang="en-US" sz="1200" i="0" dirty="0"/>
              <a:t> – </a:t>
            </a:r>
            <a:r>
              <a:rPr lang="ru-RU" sz="1200" i="0" dirty="0"/>
              <a:t>вектор полных или линеаризованных консервативных переменных</a:t>
            </a:r>
            <a:r>
              <a:rPr lang="en-US" sz="1200" i="0" dirty="0"/>
              <a:t>, </a:t>
            </a:r>
            <a:endParaRPr lang="ru-RU" sz="1200" i="0" dirty="0"/>
          </a:p>
          <a:p>
            <a:r>
              <a:rPr lang="en-US" sz="1200" b="1" i="0" dirty="0"/>
              <a:t>F, G, H</a:t>
            </a:r>
            <a:r>
              <a:rPr lang="en-US" sz="1200" i="0" dirty="0"/>
              <a:t> – </a:t>
            </a:r>
            <a:r>
              <a:rPr lang="ru-RU" sz="1200" i="0" dirty="0"/>
              <a:t>вектора полных или линеаризованных консервативных потоков</a:t>
            </a:r>
            <a:r>
              <a:rPr lang="en-US" sz="1200" i="0" dirty="0"/>
              <a:t> </a:t>
            </a:r>
            <a:endParaRPr lang="ru-RU" sz="1200" i="0" dirty="0"/>
          </a:p>
          <a:p>
            <a:r>
              <a:rPr lang="en-US" sz="1200" b="1" i="0" dirty="0"/>
              <a:t>F</a:t>
            </a:r>
            <a:r>
              <a:rPr lang="en-US" sz="1200" baseline="-25000" dirty="0">
                <a:latin typeface="Times New Roman" pitchFamily="18" charset="0"/>
              </a:rPr>
              <a:t>v</a:t>
            </a:r>
            <a:r>
              <a:rPr lang="en-US" sz="1200" b="1" i="0" dirty="0"/>
              <a:t>, </a:t>
            </a:r>
            <a:r>
              <a:rPr lang="en-US" sz="1200" b="1" i="0" dirty="0" err="1"/>
              <a:t>G</a:t>
            </a:r>
            <a:r>
              <a:rPr lang="en-US" sz="1200" baseline="-25000" dirty="0" err="1">
                <a:latin typeface="Times New Roman" pitchFamily="18" charset="0"/>
              </a:rPr>
              <a:t>v</a:t>
            </a:r>
            <a:r>
              <a:rPr lang="en-US" sz="1200" b="1" i="0" dirty="0"/>
              <a:t>, </a:t>
            </a:r>
            <a:r>
              <a:rPr lang="en-US" sz="1200" b="1" i="0" dirty="0" err="1"/>
              <a:t>H</a:t>
            </a:r>
            <a:r>
              <a:rPr lang="en-US" sz="1200" baseline="-25000" dirty="0" err="1">
                <a:latin typeface="Times New Roman" pitchFamily="18" charset="0"/>
              </a:rPr>
              <a:t>v</a:t>
            </a:r>
            <a:r>
              <a:rPr lang="en-US" sz="1200" i="0" dirty="0"/>
              <a:t> – </a:t>
            </a:r>
            <a:r>
              <a:rPr lang="ru-RU" sz="1200" i="0" dirty="0"/>
              <a:t>диссипативных, </a:t>
            </a:r>
            <a:r>
              <a:rPr lang="en-US" sz="1200" dirty="0"/>
              <a:t>Re</a:t>
            </a:r>
            <a:r>
              <a:rPr lang="en-US" sz="1200" i="0" dirty="0"/>
              <a:t> – </a:t>
            </a:r>
            <a:r>
              <a:rPr lang="ru-RU" sz="1200" i="0" dirty="0"/>
              <a:t>число </a:t>
            </a:r>
            <a:r>
              <a:rPr lang="ru-RU" sz="1200" i="0" dirty="0" err="1"/>
              <a:t>Рейнольдса</a:t>
            </a:r>
            <a:r>
              <a:rPr lang="en-US" sz="1200" i="0" dirty="0"/>
              <a:t>.</a:t>
            </a:r>
            <a:endParaRPr lang="ru-RU" sz="1200" i="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44959"/>
            <a:ext cx="50405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Базовая система уравнений для сжимаемого газа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79512" y="5148481"/>
            <a:ext cx="8136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endParaRPr lang="ru-RU" sz="900" i="0" dirty="0" smtClean="0"/>
          </a:p>
          <a:p>
            <a:pPr marL="180975" indent="-180975">
              <a:buFontTx/>
              <a:buChar char="•"/>
            </a:pPr>
            <a:endParaRPr lang="en-US" sz="900" b="1" dirty="0" smtClean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</a:t>
            </a:r>
            <a:r>
              <a:rPr lang="ru-RU" b="1" dirty="0" smtClean="0">
                <a:solidFill>
                  <a:srgbClr val="BA4B00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Стохастические методы генерации входного сигнала и турбулентных полей</a:t>
            </a:r>
          </a:p>
        </p:txBody>
      </p:sp>
      <p:sp>
        <p:nvSpPr>
          <p:cNvPr id="10" name="Rectangle 25"/>
          <p:cNvSpPr>
            <a:spLocks noChangeArrowheads="1"/>
          </p:cNvSpPr>
          <p:nvPr/>
        </p:nvSpPr>
        <p:spPr bwMode="auto">
          <a:xfrm>
            <a:off x="-35496" y="6237312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/>
              <a:t>*</a:t>
            </a:r>
            <a:r>
              <a:rPr lang="en-US" sz="1200" i="0" dirty="0" err="1" smtClean="0"/>
              <a:t>Shur</a:t>
            </a:r>
            <a:r>
              <a:rPr lang="en-US" sz="1200" i="0" dirty="0" smtClean="0"/>
              <a:t> </a:t>
            </a:r>
            <a:r>
              <a:rPr lang="en-US" sz="1200" i="0" dirty="0"/>
              <a:t>M.L., </a:t>
            </a:r>
            <a:r>
              <a:rPr lang="en-US" sz="1200" i="0" dirty="0" err="1"/>
              <a:t>Spalart</a:t>
            </a:r>
            <a:r>
              <a:rPr lang="en-US" sz="1200" i="0" dirty="0"/>
              <a:t> P.R., </a:t>
            </a:r>
            <a:r>
              <a:rPr lang="en-US" sz="1200" i="0" dirty="0" err="1"/>
              <a:t>Strelets</a:t>
            </a:r>
            <a:r>
              <a:rPr lang="en-US" sz="1200" i="0" dirty="0"/>
              <a:t> </a:t>
            </a:r>
            <a:r>
              <a:rPr lang="en-US" sz="1200" i="0" dirty="0" err="1"/>
              <a:t>M.Kh</a:t>
            </a:r>
            <a:r>
              <a:rPr lang="en-US" sz="1200" i="0" dirty="0"/>
              <a:t>., </a:t>
            </a:r>
            <a:r>
              <a:rPr lang="en-US" sz="1200" i="0" dirty="0" err="1"/>
              <a:t>Travin</a:t>
            </a:r>
            <a:r>
              <a:rPr lang="en-US" sz="1200" i="0" dirty="0"/>
              <a:t> A.K. A hybrid RANS-LES approach with delayed-DES and wall-modeled LES </a:t>
            </a:r>
            <a:r>
              <a:rPr lang="en-US" sz="1200" i="0" dirty="0" smtClean="0"/>
              <a:t>  </a:t>
            </a:r>
          </a:p>
          <a:p>
            <a:r>
              <a:rPr lang="en-US" sz="1200" i="0" dirty="0" smtClean="0"/>
              <a:t> capabilities </a:t>
            </a:r>
            <a:r>
              <a:rPr lang="en-US" sz="1200" i="0" dirty="0"/>
              <a:t>// International Journal </a:t>
            </a:r>
            <a:r>
              <a:rPr lang="en-US" sz="1200" i="0" dirty="0" smtClean="0"/>
              <a:t>of </a:t>
            </a:r>
            <a:r>
              <a:rPr lang="en-US" sz="1200" i="0" dirty="0"/>
              <a:t>Heat and Fluid Flow, 29(6), pp. 1638-1649 (2008).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Численные методы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10539">
            <a:off x="7101359" y="1825929"/>
            <a:ext cx="1859449" cy="1285545"/>
          </a:xfrm>
          <a:prstGeom prst="rect">
            <a:avLst/>
          </a:prstGeom>
          <a:noFill/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6586983" y="3512041"/>
            <a:ext cx="17406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/>
              <a:t>Контрольные объемы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-252536" y="3904307"/>
            <a:ext cx="626437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endParaRPr lang="en-US" sz="1400" b="1" i="0" u="sng" dirty="0" smtClean="0">
              <a:solidFill>
                <a:srgbClr val="006666"/>
              </a:solidFill>
            </a:endParaRPr>
          </a:p>
          <a:p>
            <a:pPr marL="180975" indent="-180975"/>
            <a:r>
              <a:rPr lang="ru-RU" sz="1400" i="0" u="sng" dirty="0" smtClean="0">
                <a:solidFill>
                  <a:srgbClr val="006666"/>
                </a:solidFill>
              </a:rPr>
              <a:t> </a:t>
            </a:r>
          </a:p>
          <a:p>
            <a:pPr marL="180975" indent="-180975"/>
            <a:endParaRPr lang="en-US" sz="1400" i="0" dirty="0" smtClean="0">
              <a:solidFill>
                <a:srgbClr val="005A58"/>
              </a:solidFill>
            </a:endParaRPr>
          </a:p>
          <a:p>
            <a:pPr marL="180975" indent="-180975"/>
            <a:endParaRPr lang="en-US" sz="1400" i="0" dirty="0" smtClean="0">
              <a:solidFill>
                <a:srgbClr val="005A58"/>
              </a:solidFill>
            </a:endParaRPr>
          </a:p>
          <a:p>
            <a:pPr marL="180975" indent="-180975"/>
            <a:endParaRPr lang="en-US" i="0" dirty="0"/>
          </a:p>
        </p:txBody>
      </p:sp>
      <p:pic>
        <p:nvPicPr>
          <p:cNvPr id="14" name="Picture 12" descr="ex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895" y="4077072"/>
            <a:ext cx="3025577" cy="2113786"/>
          </a:xfrm>
          <a:prstGeom prst="rect">
            <a:avLst/>
          </a:prstGeom>
          <a:noFill/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5176" y="1783328"/>
            <a:ext cx="1079500" cy="866775"/>
          </a:xfrm>
          <a:prstGeom prst="rect">
            <a:avLst/>
          </a:prstGeom>
          <a:noFill/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8051" y="2719953"/>
            <a:ext cx="792163" cy="706438"/>
          </a:xfrm>
          <a:prstGeom prst="rect">
            <a:avLst/>
          </a:prstGeom>
          <a:noFill/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8951" y="836712"/>
            <a:ext cx="935037" cy="857250"/>
          </a:xfrm>
          <a:prstGeom prst="rect">
            <a:avLst/>
          </a:prstGeom>
          <a:noFill/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3087" y="836712"/>
            <a:ext cx="935037" cy="714375"/>
          </a:xfrm>
          <a:prstGeom prst="rect">
            <a:avLst/>
          </a:prstGeom>
          <a:noFill/>
        </p:spPr>
      </p:pic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6514975" y="6093296"/>
            <a:ext cx="2232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/>
              <a:t>Пример шаблона </a:t>
            </a:r>
            <a:r>
              <a:rPr lang="ru-RU" sz="1200" i="0" dirty="0"/>
              <a:t>схемы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79512" y="1200810"/>
            <a:ext cx="6264374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Схемы повышенной точности с центрами в узлах и элементах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EBR схемы с </a:t>
            </a:r>
            <a:r>
              <a:rPr lang="ru-RU" sz="1200" i="0" dirty="0" err="1" smtClean="0"/>
              <a:t>квазиодномерной</a:t>
            </a:r>
            <a:r>
              <a:rPr lang="ru-RU" sz="1200" i="0" dirty="0" smtClean="0"/>
              <a:t> реконструкцией переменных</a:t>
            </a:r>
            <a:endParaRPr lang="en-US" sz="1200" i="0" dirty="0" smtClean="0"/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Полиномиальная конечно-объемная схема</a:t>
            </a:r>
            <a:endParaRPr lang="ru-RU" sz="1200" i="0" dirty="0"/>
          </a:p>
          <a:p>
            <a:pPr marL="180975" indent="-180975"/>
            <a:endParaRPr lang="en-US" sz="800" b="1" dirty="0" smtClean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Римановские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солверы</a:t>
            </a:r>
            <a:r>
              <a:rPr lang="ru-RU" sz="1400" b="1" i="0" dirty="0" smtClean="0">
                <a:solidFill>
                  <a:srgbClr val="006666"/>
                </a:solidFill>
              </a:rPr>
              <a:t>:</a:t>
            </a: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Годунов, </a:t>
            </a:r>
            <a:r>
              <a:rPr lang="ru-RU" sz="1200" i="0" dirty="0" err="1" smtClean="0"/>
              <a:t>Роу</a:t>
            </a:r>
            <a:r>
              <a:rPr lang="ru-RU" sz="1200" i="0" dirty="0" smtClean="0"/>
              <a:t>, </a:t>
            </a:r>
            <a:r>
              <a:rPr lang="ru-RU" sz="1200" i="0" dirty="0" err="1" smtClean="0"/>
              <a:t>Соломон-Ошер</a:t>
            </a:r>
            <a:r>
              <a:rPr lang="ru-RU" sz="1200" i="0" dirty="0" smtClean="0"/>
              <a:t>, </a:t>
            </a:r>
            <a:r>
              <a:rPr lang="ru-RU" sz="1200" i="0" dirty="0" err="1" smtClean="0"/>
              <a:t>Хуанг</a:t>
            </a:r>
            <a:endParaRPr lang="ru-RU" sz="1200" i="0" dirty="0" smtClean="0"/>
          </a:p>
          <a:p>
            <a:pPr marL="180975" indent="-180975"/>
            <a:endParaRPr lang="ru-RU" sz="800" b="1" dirty="0" smtClean="0">
              <a:solidFill>
                <a:srgbClr val="BA4B00"/>
              </a:solidFill>
            </a:endParaRPr>
          </a:p>
          <a:p>
            <a:pPr marL="180975" lvl="0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Маломаховые</a:t>
            </a:r>
            <a:r>
              <a:rPr lang="ru-RU" sz="1400" b="1" i="0" dirty="0" smtClean="0">
                <a:solidFill>
                  <a:srgbClr val="006666"/>
                </a:solidFill>
              </a:rPr>
              <a:t> течения</a:t>
            </a:r>
          </a:p>
          <a:p>
            <a:pPr marL="180975" lvl="0" indent="-180975">
              <a:buFontTx/>
              <a:buChar char="•"/>
            </a:pPr>
            <a:r>
              <a:rPr lang="ru-RU" sz="1200" i="0" dirty="0" err="1" smtClean="0">
                <a:solidFill>
                  <a:srgbClr val="000000"/>
                </a:solidFill>
              </a:rPr>
              <a:t>Предобуславливатель</a:t>
            </a:r>
            <a:r>
              <a:rPr lang="ru-RU" sz="1200" i="0" dirty="0" smtClean="0">
                <a:solidFill>
                  <a:srgbClr val="000000"/>
                </a:solidFill>
              </a:rPr>
              <a:t> </a:t>
            </a:r>
            <a:r>
              <a:rPr lang="ru-RU" sz="1200" i="0" dirty="0" err="1" smtClean="0">
                <a:solidFill>
                  <a:srgbClr val="000000"/>
                </a:solidFill>
              </a:rPr>
              <a:t>Туркеля</a:t>
            </a:r>
            <a:endParaRPr lang="ru-RU" sz="800" b="1" dirty="0" smtClean="0">
              <a:solidFill>
                <a:srgbClr val="BA4B00"/>
              </a:solidFill>
            </a:endParaRPr>
          </a:p>
          <a:p>
            <a:pPr marL="180975" indent="-180975">
              <a:buFontTx/>
              <a:buChar char="•"/>
            </a:pPr>
            <a:endParaRPr lang="en-US" sz="1200" i="0" dirty="0" smtClean="0"/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Разрывные решения</a:t>
            </a:r>
          </a:p>
          <a:p>
            <a:pPr marL="180975" lvl="0" indent="-180975">
              <a:buFontTx/>
              <a:buChar char="•"/>
            </a:pPr>
            <a:r>
              <a:rPr lang="en-US" sz="1200" i="0" dirty="0" smtClean="0">
                <a:solidFill>
                  <a:srgbClr val="000000"/>
                </a:solidFill>
              </a:rPr>
              <a:t>WENO-EBR </a:t>
            </a:r>
            <a:r>
              <a:rPr lang="ru-RU" sz="1200" i="0" dirty="0" smtClean="0">
                <a:solidFill>
                  <a:srgbClr val="000000"/>
                </a:solidFill>
              </a:rPr>
              <a:t>схемы</a:t>
            </a:r>
          </a:p>
          <a:p>
            <a:pPr marL="180975" lvl="0" indent="-180975">
              <a:buFontTx/>
              <a:buChar char="•"/>
            </a:pPr>
            <a:r>
              <a:rPr lang="en-US" sz="1200" i="0" dirty="0" smtClean="0">
                <a:solidFill>
                  <a:srgbClr val="000000"/>
                </a:solidFill>
              </a:rPr>
              <a:t>MUSCL-TVD EBR </a:t>
            </a:r>
            <a:r>
              <a:rPr lang="ru-RU" sz="1200" i="0" dirty="0" smtClean="0">
                <a:solidFill>
                  <a:srgbClr val="000000"/>
                </a:solidFill>
              </a:rPr>
              <a:t>схемы</a:t>
            </a:r>
          </a:p>
          <a:p>
            <a:pPr marL="180975" indent="-180975"/>
            <a:endParaRPr lang="ru-RU" sz="800" b="1" dirty="0" smtClean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Интегрирование по времени </a:t>
            </a: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Явная схема </a:t>
            </a:r>
            <a:r>
              <a:rPr lang="en-US" sz="1200" i="0" dirty="0" smtClean="0"/>
              <a:t>(</a:t>
            </a:r>
            <a:r>
              <a:rPr lang="ru-RU" sz="1200" i="0" dirty="0" smtClean="0"/>
              <a:t>Рунге-Кутта 1 – 4-го порядка</a:t>
            </a:r>
            <a:r>
              <a:rPr lang="en-US" sz="1200" i="0" dirty="0" smtClean="0"/>
              <a:t>)</a:t>
            </a:r>
            <a:r>
              <a:rPr lang="ru-RU" sz="1200" i="0" dirty="0" smtClean="0"/>
              <a:t> </a:t>
            </a: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Неявная схема</a:t>
            </a:r>
            <a:r>
              <a:rPr lang="en-US" sz="1200" i="0" dirty="0" smtClean="0"/>
              <a:t> </a:t>
            </a:r>
            <a:r>
              <a:rPr lang="ru-RU" sz="1200" i="0" dirty="0" smtClean="0"/>
              <a:t>1-2 порядка с линеаризацией по Ньютону </a:t>
            </a:r>
          </a:p>
          <a:p>
            <a:pPr marL="180975" indent="-180975"/>
            <a:r>
              <a:rPr lang="ru-RU" sz="1200" i="0" dirty="0" smtClean="0"/>
              <a:t>    разностной системы уравнений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9512" y="685726"/>
            <a:ext cx="568863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Неструктурированные сетки </a:t>
            </a: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Гибридные сетки (элементы до 6 граней)</a:t>
            </a:r>
          </a:p>
          <a:p>
            <a:pPr marL="180975" indent="-180975"/>
            <a:r>
              <a:rPr lang="ru-RU" sz="1200" i="0" dirty="0" smtClean="0"/>
              <a:t>  </a:t>
            </a:r>
            <a:endParaRPr lang="ru-RU" sz="900" i="0" dirty="0"/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79512" y="4430142"/>
            <a:ext cx="5688632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/>
            <a:endParaRPr lang="ru-RU" sz="900" i="0" dirty="0" smtClean="0"/>
          </a:p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Решатели СЛАУ</a:t>
            </a:r>
          </a:p>
          <a:p>
            <a:pPr marL="180975" indent="-180975">
              <a:buFontTx/>
              <a:buChar char="•"/>
            </a:pPr>
            <a:r>
              <a:rPr lang="en-US" sz="1200" i="0" dirty="0" smtClean="0"/>
              <a:t>BICG-Stab </a:t>
            </a:r>
            <a:r>
              <a:rPr lang="ru-RU" sz="1200" i="0" dirty="0" smtClean="0"/>
              <a:t>с локальными блочными </a:t>
            </a:r>
            <a:r>
              <a:rPr lang="ru-RU" sz="1200" i="0" dirty="0" err="1" smtClean="0"/>
              <a:t>предобуславливателями</a:t>
            </a:r>
            <a:r>
              <a:rPr lang="ru-RU" sz="1200" i="0" dirty="0" smtClean="0"/>
              <a:t> </a:t>
            </a:r>
          </a:p>
          <a:p>
            <a:pPr marL="180975" indent="-180975">
              <a:buFontTx/>
              <a:buChar char="•"/>
            </a:pPr>
            <a:r>
              <a:rPr lang="ru-RU" sz="1200" i="0" dirty="0" err="1" smtClean="0"/>
              <a:t>Мультисистемный</a:t>
            </a:r>
            <a:r>
              <a:rPr lang="ru-RU" sz="1200" i="0" dirty="0" smtClean="0"/>
              <a:t> режим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5294238"/>
            <a:ext cx="590465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>
                <a:solidFill>
                  <a:srgbClr val="BA4B00"/>
                </a:solidFill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Граничные условия</a:t>
            </a:r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Твердые стенки – отражение, прилипание</a:t>
            </a:r>
          </a:p>
          <a:p>
            <a:pPr marL="180975" indent="-180975">
              <a:buFontTx/>
              <a:buChar char="•"/>
            </a:pPr>
            <a:r>
              <a:rPr lang="ru-RU" sz="1200" i="0" dirty="0" err="1" smtClean="0"/>
              <a:t>Неотражающие</a:t>
            </a:r>
            <a:r>
              <a:rPr lang="ru-RU" sz="1200" i="0" dirty="0" smtClean="0"/>
              <a:t> граничные условия К. </a:t>
            </a:r>
            <a:r>
              <a:rPr lang="ru-RU" sz="1200" i="0" dirty="0" err="1" smtClean="0"/>
              <a:t>Тама</a:t>
            </a:r>
            <a:endParaRPr lang="ru-RU" sz="1200" i="0" dirty="0" smtClean="0"/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Граничные условия с расщеплением потоков (</a:t>
            </a:r>
            <a:r>
              <a:rPr lang="ru-RU" sz="1200" i="0" dirty="0" err="1" smtClean="0"/>
              <a:t>Стегера</a:t>
            </a:r>
            <a:r>
              <a:rPr lang="ru-RU" sz="1200" i="0" dirty="0" smtClean="0"/>
              <a:t> – </a:t>
            </a:r>
            <a:r>
              <a:rPr lang="ru-RU" sz="1200" i="0" dirty="0" err="1" smtClean="0"/>
              <a:t>Уорминга</a:t>
            </a:r>
            <a:r>
              <a:rPr lang="ru-RU" sz="1200" i="0" dirty="0" smtClean="0"/>
              <a:t>, </a:t>
            </a:r>
            <a:r>
              <a:rPr lang="ru-RU" sz="1200" i="0" dirty="0" err="1" smtClean="0"/>
              <a:t>Роу</a:t>
            </a:r>
            <a:r>
              <a:rPr lang="ru-RU" sz="1200" i="0" dirty="0" smtClean="0"/>
              <a:t>)</a:t>
            </a:r>
          </a:p>
          <a:p>
            <a:pPr marL="180975" indent="-180975">
              <a:buFontTx/>
              <a:buChar char="•"/>
            </a:pPr>
            <a:r>
              <a:rPr lang="ru-RU" sz="1200" i="0" dirty="0" err="1" smtClean="0"/>
              <a:t>Неотражающие</a:t>
            </a:r>
            <a:r>
              <a:rPr lang="ru-RU" sz="1200" i="0" dirty="0" smtClean="0"/>
              <a:t> граничные условия Л. </a:t>
            </a:r>
            <a:r>
              <a:rPr lang="ru-RU" sz="1200" i="0" dirty="0" err="1" smtClean="0"/>
              <a:t>Дородницына</a:t>
            </a:r>
            <a:endParaRPr lang="ru-RU" sz="1200" i="0" dirty="0" smtClean="0"/>
          </a:p>
          <a:p>
            <a:pPr marL="180975" indent="-180975">
              <a:buFontTx/>
              <a:buChar char="•"/>
            </a:pPr>
            <a:r>
              <a:rPr lang="ru-RU" sz="1200" i="0" dirty="0" smtClean="0"/>
              <a:t>Периодические условия  - с топологическим замыканием</a:t>
            </a:r>
            <a:endParaRPr lang="en-US" sz="1200" i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398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8820150" cy="4492625"/>
          </a:xfrm>
          <a:prstGeom prst="rect">
            <a:avLst/>
          </a:prstGeom>
          <a:noFill/>
        </p:spPr>
      </p:pic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Инфраструктура для подготовки сеточных данных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Схема работы вычислительного ядра</a:t>
            </a:r>
          </a:p>
        </p:txBody>
      </p:sp>
      <p:cxnSp>
        <p:nvCxnSpPr>
          <p:cNvPr id="64" name="Прямая со стрелкой 63"/>
          <p:cNvCxnSpPr>
            <a:endCxn id="129" idx="0"/>
          </p:cNvCxnSpPr>
          <p:nvPr/>
        </p:nvCxnSpPr>
        <p:spPr bwMode="auto">
          <a:xfrm>
            <a:off x="4612009" y="5373216"/>
            <a:ext cx="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5" name="Shape 92"/>
          <p:cNvCxnSpPr/>
          <p:nvPr/>
        </p:nvCxnSpPr>
        <p:spPr bwMode="auto">
          <a:xfrm rot="16200000" flipH="1">
            <a:off x="4374069" y="1650717"/>
            <a:ext cx="188029" cy="18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6" name="Shape 92"/>
          <p:cNvCxnSpPr/>
          <p:nvPr/>
        </p:nvCxnSpPr>
        <p:spPr bwMode="auto">
          <a:xfrm rot="16200000" flipH="1">
            <a:off x="4266059" y="1110657"/>
            <a:ext cx="404051" cy="17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7" name="Прямая со стрелкой 66"/>
          <p:cNvCxnSpPr/>
          <p:nvPr/>
        </p:nvCxnSpPr>
        <p:spPr bwMode="auto">
          <a:xfrm flipH="1">
            <a:off x="5836145" y="939174"/>
            <a:ext cx="5760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8" name="Прямая со стрелкой 67"/>
          <p:cNvCxnSpPr/>
          <p:nvPr/>
        </p:nvCxnSpPr>
        <p:spPr bwMode="auto">
          <a:xfrm>
            <a:off x="2595785" y="93917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9" name="Text Box 81"/>
          <p:cNvSpPr txBox="1">
            <a:spLocks noChangeArrowheads="1"/>
          </p:cNvSpPr>
          <p:nvPr/>
        </p:nvSpPr>
        <p:spPr bwMode="auto">
          <a:xfrm>
            <a:off x="219521" y="1148234"/>
            <a:ext cx="8816975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 i="0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73" name="Shape 92"/>
          <p:cNvCxnSpPr/>
          <p:nvPr/>
        </p:nvCxnSpPr>
        <p:spPr bwMode="auto">
          <a:xfrm rot="16200000" flipH="1">
            <a:off x="7470413" y="2839888"/>
            <a:ext cx="188029" cy="18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5" name="Прямоугольник 74"/>
          <p:cNvSpPr/>
          <p:nvPr/>
        </p:nvSpPr>
        <p:spPr>
          <a:xfrm>
            <a:off x="3315867" y="2142437"/>
            <a:ext cx="244827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Расчет диссипативных потоков</a:t>
            </a:r>
          </a:p>
        </p:txBody>
      </p:sp>
      <p:sp>
        <p:nvSpPr>
          <p:cNvPr id="76" name="AutoShape 217"/>
          <p:cNvSpPr>
            <a:spLocks noChangeArrowheads="1"/>
          </p:cNvSpPr>
          <p:nvPr/>
        </p:nvSpPr>
        <p:spPr bwMode="auto">
          <a:xfrm>
            <a:off x="3315865" y="2141905"/>
            <a:ext cx="2448273" cy="999063"/>
          </a:xfrm>
          <a:prstGeom prst="roundRect">
            <a:avLst>
              <a:gd name="adj" fmla="val 539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77" name="AutoShape 217"/>
          <p:cNvSpPr>
            <a:spLocks noChangeArrowheads="1"/>
          </p:cNvSpPr>
          <p:nvPr/>
        </p:nvSpPr>
        <p:spPr bwMode="auto">
          <a:xfrm>
            <a:off x="291529" y="2132856"/>
            <a:ext cx="2592288" cy="1512168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482831" y="2140694"/>
            <a:ext cx="229819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i="0" dirty="0" smtClean="0"/>
              <a:t>Расчет конвективных потоков</a:t>
            </a:r>
          </a:p>
        </p:txBody>
      </p:sp>
      <p:sp>
        <p:nvSpPr>
          <p:cNvPr id="79" name="AutoShape 219"/>
          <p:cNvSpPr>
            <a:spLocks noChangeArrowheads="1"/>
          </p:cNvSpPr>
          <p:nvPr/>
        </p:nvSpPr>
        <p:spPr bwMode="auto">
          <a:xfrm>
            <a:off x="363174" y="2439824"/>
            <a:ext cx="2448634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потоковых функций – </a:t>
            </a:r>
            <a:r>
              <a:rPr lang="en-US" sz="1200" b="1" i="0" dirty="0" smtClean="0"/>
              <a:t>T1</a:t>
            </a:r>
            <a:endParaRPr lang="ru-RU" sz="1200" i="0" dirty="0" smtClean="0"/>
          </a:p>
        </p:txBody>
      </p:sp>
      <p:sp>
        <p:nvSpPr>
          <p:cNvPr id="80" name="Прямоугольник с двумя вырезанными противолежащими углами 79"/>
          <p:cNvSpPr/>
          <p:nvPr/>
        </p:nvSpPr>
        <p:spPr bwMode="auto">
          <a:xfrm>
            <a:off x="363672" y="2820504"/>
            <a:ext cx="2448136" cy="494933"/>
          </a:xfrm>
          <a:prstGeom prst="snip2DiagRect">
            <a:avLst>
              <a:gd name="adj1" fmla="val 0"/>
              <a:gd name="adj2" fmla="val 36673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0" rIns="91440" bIns="0" numCol="1" rtlCol="0" anchor="t" anchorCtr="0" compatLnSpc="1">
            <a:prstTxWarp prst="textNoShape">
              <a:avLst/>
            </a:prstTxWarp>
          </a:bodyPr>
          <a:lstStyle/>
          <a:p>
            <a:pPr algn="ctr" defTabSz="723900"/>
            <a:r>
              <a:rPr lang="ru-RU" sz="1200" i="0" dirty="0" smtClean="0"/>
              <a:t>Расчет потоков через грани ячеек 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4</a:t>
            </a:r>
            <a:r>
              <a:rPr lang="en-US" sz="1200" b="1" i="0" dirty="0" smtClean="0"/>
              <a:t>b</a:t>
            </a:r>
            <a:endParaRPr lang="en-US" sz="1200" i="0" dirty="0" smtClean="0"/>
          </a:p>
        </p:txBody>
      </p:sp>
      <p:sp>
        <p:nvSpPr>
          <p:cNvPr id="89" name="Прямоугольник с двумя вырезанными противолежащими углами 88"/>
          <p:cNvSpPr/>
          <p:nvPr/>
        </p:nvSpPr>
        <p:spPr bwMode="auto">
          <a:xfrm>
            <a:off x="3387873" y="2409936"/>
            <a:ext cx="2292153" cy="257504"/>
          </a:xfrm>
          <a:prstGeom prst="snip2DiagRect">
            <a:avLst>
              <a:gd name="adj1" fmla="val 0"/>
              <a:gd name="adj2" fmla="val 36673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723900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Расче</a:t>
            </a:r>
            <a:r>
              <a:rPr lang="ru-RU" sz="1200" i="0" dirty="0" smtClean="0">
                <a:latin typeface="Arial" charset="0"/>
                <a:cs typeface="Arial" charset="0"/>
              </a:rPr>
              <a:t>т вязкости</a:t>
            </a:r>
            <a:r>
              <a:rPr lang="en-US" sz="1200" i="0" dirty="0" smtClean="0">
                <a:latin typeface="Arial" charset="0"/>
                <a:cs typeface="Arial" charset="0"/>
              </a:rPr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T5b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0" name="Прямоугольник с двумя вырезанными противолежащими углами 89"/>
          <p:cNvSpPr/>
          <p:nvPr/>
        </p:nvSpPr>
        <p:spPr bwMode="auto">
          <a:xfrm>
            <a:off x="3387873" y="2811456"/>
            <a:ext cx="2292153" cy="257504"/>
          </a:xfrm>
          <a:prstGeom prst="snip2DiagRect">
            <a:avLst>
              <a:gd name="adj1" fmla="val 0"/>
              <a:gd name="adj2" fmla="val 36673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723900"/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Модель турбулентност</a:t>
            </a:r>
            <a:r>
              <a:rPr lang="ru-RU" sz="1200" i="0" dirty="0" smtClean="0">
                <a:cs typeface="Arial" charset="0"/>
              </a:rPr>
              <a:t>и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T5b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1" name="AutoShape 219"/>
          <p:cNvSpPr>
            <a:spLocks noChangeArrowheads="1"/>
          </p:cNvSpPr>
          <p:nvPr/>
        </p:nvSpPr>
        <p:spPr bwMode="auto">
          <a:xfrm>
            <a:off x="3399977" y="3468811"/>
            <a:ext cx="2292153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Точечные ГУ 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1</a:t>
            </a:r>
            <a:endParaRPr lang="ru-RU" sz="1200" i="0" dirty="0" smtClean="0"/>
          </a:p>
        </p:txBody>
      </p:sp>
      <p:sp>
        <p:nvSpPr>
          <p:cNvPr id="92" name="AutoShape 219"/>
          <p:cNvSpPr>
            <a:spLocks noChangeArrowheads="1"/>
          </p:cNvSpPr>
          <p:nvPr/>
        </p:nvSpPr>
        <p:spPr bwMode="auto">
          <a:xfrm>
            <a:off x="2052885" y="4725144"/>
            <a:ext cx="3639244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/>
            <a:r>
              <a:rPr lang="ru-RU" sz="1200" dirty="0" smtClean="0"/>
              <a:t>Матрица Якоби</a:t>
            </a:r>
          </a:p>
        </p:txBody>
      </p:sp>
      <p:sp>
        <p:nvSpPr>
          <p:cNvPr id="93" name="AutoShape 219"/>
          <p:cNvSpPr>
            <a:spLocks noChangeArrowheads="1"/>
          </p:cNvSpPr>
          <p:nvPr/>
        </p:nvSpPr>
        <p:spPr bwMode="auto">
          <a:xfrm>
            <a:off x="2595786" y="5269011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Переход на следующий временной слой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</a:t>
            </a:r>
            <a:r>
              <a:rPr lang="ru-RU" sz="1200" b="1" i="0" dirty="0" smtClean="0"/>
              <a:t> </a:t>
            </a:r>
            <a:endParaRPr lang="ru-RU" sz="1200" i="0" dirty="0" smtClean="0"/>
          </a:p>
        </p:txBody>
      </p:sp>
      <p:sp>
        <p:nvSpPr>
          <p:cNvPr id="96" name="AutoShape 219"/>
          <p:cNvSpPr>
            <a:spLocks noChangeArrowheads="1"/>
          </p:cNvSpPr>
          <p:nvPr/>
        </p:nvSpPr>
        <p:spPr bwMode="auto">
          <a:xfrm>
            <a:off x="6556225" y="4572665"/>
            <a:ext cx="2119661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невязки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T1R</a:t>
            </a:r>
            <a:endParaRPr lang="ru-RU" sz="1200" i="0" dirty="0" smtClean="0"/>
          </a:p>
        </p:txBody>
      </p:sp>
      <p:sp>
        <p:nvSpPr>
          <p:cNvPr id="97" name="AutoShape 219"/>
          <p:cNvSpPr>
            <a:spLocks noChangeArrowheads="1"/>
          </p:cNvSpPr>
          <p:nvPr/>
        </p:nvSpPr>
        <p:spPr bwMode="auto">
          <a:xfrm>
            <a:off x="6420158" y="4066314"/>
            <a:ext cx="2368315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1200" i="0" dirty="0" err="1" smtClean="0"/>
              <a:t>axpy</a:t>
            </a:r>
            <a:r>
              <a:rPr lang="en-US" sz="1200" i="0" dirty="0" smtClean="0"/>
              <a:t> </a:t>
            </a:r>
            <a:r>
              <a:rPr lang="ru-RU" sz="1200" i="0" dirty="0" smtClean="0"/>
              <a:t>операции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</a:t>
            </a:r>
            <a:r>
              <a:rPr lang="ru-RU" sz="1200" b="1" i="0" dirty="0" smtClean="0"/>
              <a:t> </a:t>
            </a:r>
            <a:endParaRPr lang="ru-RU" sz="1200" i="0" dirty="0" smtClean="0"/>
          </a:p>
        </p:txBody>
      </p:sp>
      <p:sp>
        <p:nvSpPr>
          <p:cNvPr id="98" name="AutoShape 219"/>
          <p:cNvSpPr>
            <a:spLocks noChangeArrowheads="1"/>
          </p:cNvSpPr>
          <p:nvPr/>
        </p:nvSpPr>
        <p:spPr bwMode="auto">
          <a:xfrm>
            <a:off x="6414450" y="3716438"/>
            <a:ext cx="2368315" cy="24822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1200" i="0" dirty="0" smtClean="0"/>
              <a:t>Jacobi/SAI/..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</a:t>
            </a:r>
            <a:r>
              <a:rPr lang="ru-RU" sz="1200" b="1" i="0" dirty="0" smtClean="0"/>
              <a:t> </a:t>
            </a:r>
            <a:r>
              <a:rPr lang="ru-RU" sz="1200" i="0" dirty="0" smtClean="0"/>
              <a:t>или</a:t>
            </a:r>
            <a:r>
              <a:rPr lang="ru-RU" sz="1200" b="1" i="0" dirty="0" smtClean="0"/>
              <a:t> </a:t>
            </a:r>
            <a:r>
              <a:rPr lang="en-US" sz="1200" b="1" i="0" dirty="0" smtClean="0"/>
              <a:t>T2</a:t>
            </a:r>
            <a:endParaRPr lang="ru-RU" sz="1200" i="0" dirty="0" smtClean="0"/>
          </a:p>
        </p:txBody>
      </p:sp>
      <p:sp>
        <p:nvSpPr>
          <p:cNvPr id="99" name="AutoShape 219"/>
          <p:cNvSpPr>
            <a:spLocks noChangeArrowheads="1"/>
          </p:cNvSpPr>
          <p:nvPr/>
        </p:nvSpPr>
        <p:spPr bwMode="auto">
          <a:xfrm>
            <a:off x="6412209" y="3294649"/>
            <a:ext cx="2368315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Скалярное произведение 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1</a:t>
            </a:r>
            <a:r>
              <a:rPr lang="en-US" sz="1200" b="1" i="0" dirty="0" smtClean="0"/>
              <a:t>R</a:t>
            </a:r>
            <a:endParaRPr lang="ru-RU" sz="1200" i="0" dirty="0" smtClean="0"/>
          </a:p>
        </p:txBody>
      </p:sp>
      <p:sp>
        <p:nvSpPr>
          <p:cNvPr id="100" name="AutoShape 219"/>
          <p:cNvSpPr>
            <a:spLocks noChangeArrowheads="1"/>
          </p:cNvSpPr>
          <p:nvPr/>
        </p:nvSpPr>
        <p:spPr bwMode="auto">
          <a:xfrm>
            <a:off x="6420158" y="2953519"/>
            <a:ext cx="2368315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1200" i="0" dirty="0" err="1" smtClean="0"/>
              <a:t>SpMV</a:t>
            </a:r>
            <a:r>
              <a:rPr lang="ru-RU" sz="1200" i="0" dirty="0" smtClean="0"/>
              <a:t> 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2</a:t>
            </a:r>
            <a:r>
              <a:rPr lang="ru-RU" sz="1200" i="0" dirty="0" smtClean="0"/>
              <a:t> </a:t>
            </a:r>
          </a:p>
        </p:txBody>
      </p:sp>
      <p:sp>
        <p:nvSpPr>
          <p:cNvPr id="101" name="AutoShape 219"/>
          <p:cNvSpPr>
            <a:spLocks noChangeArrowheads="1"/>
          </p:cNvSpPr>
          <p:nvPr/>
        </p:nvSpPr>
        <p:spPr bwMode="auto">
          <a:xfrm>
            <a:off x="6556224" y="2504385"/>
            <a:ext cx="2016225" cy="2575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Обновление гало</a:t>
            </a:r>
          </a:p>
        </p:txBody>
      </p:sp>
      <p:sp>
        <p:nvSpPr>
          <p:cNvPr id="105" name="AutoShape 217"/>
          <p:cNvSpPr>
            <a:spLocks noChangeArrowheads="1"/>
          </p:cNvSpPr>
          <p:nvPr/>
        </p:nvSpPr>
        <p:spPr bwMode="auto">
          <a:xfrm>
            <a:off x="3315866" y="3222025"/>
            <a:ext cx="2448272" cy="855047"/>
          </a:xfrm>
          <a:prstGeom prst="roundRect">
            <a:avLst>
              <a:gd name="adj" fmla="val 539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106" name="Прямоугольник 105"/>
          <p:cNvSpPr/>
          <p:nvPr/>
        </p:nvSpPr>
        <p:spPr>
          <a:xfrm>
            <a:off x="3387874" y="3212976"/>
            <a:ext cx="21531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Граничные условия</a:t>
            </a:r>
          </a:p>
        </p:txBody>
      </p:sp>
      <p:sp>
        <p:nvSpPr>
          <p:cNvPr id="107" name="AutoShape 217"/>
          <p:cNvSpPr>
            <a:spLocks noChangeArrowheads="1"/>
          </p:cNvSpPr>
          <p:nvPr/>
        </p:nvSpPr>
        <p:spPr bwMode="auto">
          <a:xfrm>
            <a:off x="6268193" y="2141905"/>
            <a:ext cx="2664296" cy="2304256"/>
          </a:xfrm>
          <a:prstGeom prst="roundRect">
            <a:avLst>
              <a:gd name="adj" fmla="val 539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108" name="Прямоугольник 107"/>
          <p:cNvSpPr/>
          <p:nvPr/>
        </p:nvSpPr>
        <p:spPr>
          <a:xfrm>
            <a:off x="6340201" y="2141905"/>
            <a:ext cx="25202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Решение СЛАУ (</a:t>
            </a:r>
            <a:r>
              <a:rPr lang="en-US" sz="1200" i="0" dirty="0" err="1" smtClean="0"/>
              <a:t>BiCGSTAB</a:t>
            </a:r>
            <a:r>
              <a:rPr lang="ru-RU" sz="1200" i="0" dirty="0" smtClean="0"/>
              <a:t>)</a:t>
            </a:r>
          </a:p>
        </p:txBody>
      </p:sp>
      <p:cxnSp>
        <p:nvCxnSpPr>
          <p:cNvPr id="109" name="Shape 108"/>
          <p:cNvCxnSpPr>
            <a:endCxn id="77" idx="3"/>
          </p:cNvCxnSpPr>
          <p:nvPr/>
        </p:nvCxnSpPr>
        <p:spPr bwMode="auto">
          <a:xfrm rot="5400000">
            <a:off x="2469772" y="2330879"/>
            <a:ext cx="972106" cy="14401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0" name="Shape 109"/>
          <p:cNvCxnSpPr>
            <a:endCxn id="76" idx="1"/>
          </p:cNvCxnSpPr>
          <p:nvPr/>
        </p:nvCxnSpPr>
        <p:spPr bwMode="auto">
          <a:xfrm rot="16200000" flipH="1">
            <a:off x="2890104" y="2215676"/>
            <a:ext cx="703294" cy="14822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1" name="Shape 110"/>
          <p:cNvCxnSpPr>
            <a:endCxn id="105" idx="1"/>
          </p:cNvCxnSpPr>
          <p:nvPr/>
        </p:nvCxnSpPr>
        <p:spPr bwMode="auto">
          <a:xfrm rot="16200000" flipH="1">
            <a:off x="2315755" y="2649437"/>
            <a:ext cx="1806273" cy="193949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2" name="Shape 92"/>
          <p:cNvCxnSpPr>
            <a:stCxn id="79" idx="2"/>
            <a:endCxn id="80" idx="3"/>
          </p:cNvCxnSpPr>
          <p:nvPr/>
        </p:nvCxnSpPr>
        <p:spPr bwMode="auto">
          <a:xfrm rot="16200000" flipH="1">
            <a:off x="1521386" y="2754149"/>
            <a:ext cx="132459" cy="24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3" name="Shape 106"/>
          <p:cNvCxnSpPr>
            <a:stCxn id="129" idx="1"/>
            <a:endCxn id="128" idx="1"/>
          </p:cNvCxnSpPr>
          <p:nvPr/>
        </p:nvCxnSpPr>
        <p:spPr bwMode="auto">
          <a:xfrm rot="10800000" flipH="1">
            <a:off x="651569" y="1469558"/>
            <a:ext cx="2592288" cy="4551731"/>
          </a:xfrm>
          <a:prstGeom prst="bentConnector3">
            <a:avLst>
              <a:gd name="adj1" fmla="val -1873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4" name="Прямоугольник 113"/>
          <p:cNvSpPr/>
          <p:nvPr/>
        </p:nvSpPr>
        <p:spPr>
          <a:xfrm>
            <a:off x="147513" y="1412776"/>
            <a:ext cx="259866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200" i="0" dirty="0" smtClean="0"/>
              <a:t>Цикл интегрирования по времени</a:t>
            </a:r>
          </a:p>
        </p:txBody>
      </p:sp>
      <p:cxnSp>
        <p:nvCxnSpPr>
          <p:cNvPr id="115" name="Shape 92"/>
          <p:cNvCxnSpPr>
            <a:stCxn id="89" idx="1"/>
          </p:cNvCxnSpPr>
          <p:nvPr/>
        </p:nvCxnSpPr>
        <p:spPr bwMode="auto">
          <a:xfrm rot="16200000" flipH="1">
            <a:off x="4465059" y="2736330"/>
            <a:ext cx="144015" cy="623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6" name="Shape 136"/>
          <p:cNvCxnSpPr>
            <a:stCxn id="76" idx="3"/>
            <a:endCxn id="92" idx="3"/>
          </p:cNvCxnSpPr>
          <p:nvPr/>
        </p:nvCxnSpPr>
        <p:spPr bwMode="auto">
          <a:xfrm flipH="1">
            <a:off x="5692129" y="2641437"/>
            <a:ext cx="72009" cy="2207818"/>
          </a:xfrm>
          <a:prstGeom prst="bentConnector3">
            <a:avLst>
              <a:gd name="adj1" fmla="val -24338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7" name="Shape 136"/>
          <p:cNvCxnSpPr>
            <a:stCxn id="105" idx="3"/>
            <a:endCxn id="92" idx="3"/>
          </p:cNvCxnSpPr>
          <p:nvPr/>
        </p:nvCxnSpPr>
        <p:spPr bwMode="auto">
          <a:xfrm flipH="1">
            <a:off x="5692129" y="3649549"/>
            <a:ext cx="72009" cy="1199706"/>
          </a:xfrm>
          <a:prstGeom prst="bentConnector3">
            <a:avLst>
              <a:gd name="adj1" fmla="val -179894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8" name="Shape 136"/>
          <p:cNvCxnSpPr>
            <a:stCxn id="77" idx="2"/>
            <a:endCxn id="92" idx="1"/>
          </p:cNvCxnSpPr>
          <p:nvPr/>
        </p:nvCxnSpPr>
        <p:spPr bwMode="auto">
          <a:xfrm rot="16200000" flipH="1">
            <a:off x="1218164" y="4014533"/>
            <a:ext cx="1204231" cy="465212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9" name="Shape 136"/>
          <p:cNvCxnSpPr>
            <a:stCxn id="96" idx="2"/>
            <a:endCxn id="93" idx="3"/>
          </p:cNvCxnSpPr>
          <p:nvPr/>
        </p:nvCxnSpPr>
        <p:spPr bwMode="auto">
          <a:xfrm rot="5400000">
            <a:off x="6583999" y="4361065"/>
            <a:ext cx="572236" cy="149187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0" name="Shape 136"/>
          <p:cNvCxnSpPr>
            <a:stCxn id="96" idx="3"/>
            <a:endCxn id="140" idx="3"/>
          </p:cNvCxnSpPr>
          <p:nvPr/>
        </p:nvCxnSpPr>
        <p:spPr bwMode="auto">
          <a:xfrm flipH="1" flipV="1">
            <a:off x="4955499" y="1901605"/>
            <a:ext cx="3720387" cy="2795171"/>
          </a:xfrm>
          <a:prstGeom prst="bentConnector3">
            <a:avLst>
              <a:gd name="adj1" fmla="val -901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1" name="Shape 92"/>
          <p:cNvCxnSpPr/>
          <p:nvPr/>
        </p:nvCxnSpPr>
        <p:spPr bwMode="auto">
          <a:xfrm rot="5400000">
            <a:off x="7564342" y="4518165"/>
            <a:ext cx="144015" cy="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2" name="Прямоугольник 121"/>
          <p:cNvSpPr/>
          <p:nvPr/>
        </p:nvSpPr>
        <p:spPr>
          <a:xfrm>
            <a:off x="6700241" y="1844824"/>
            <a:ext cx="229056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200" i="0" dirty="0" smtClean="0"/>
              <a:t>Цикл </a:t>
            </a:r>
            <a:r>
              <a:rPr lang="ru-RU" sz="1200" i="0" dirty="0" err="1" smtClean="0"/>
              <a:t>ньютоновских</a:t>
            </a:r>
            <a:r>
              <a:rPr lang="ru-RU" sz="1200" i="0" dirty="0" smtClean="0"/>
              <a:t> итераций</a:t>
            </a:r>
          </a:p>
        </p:txBody>
      </p:sp>
      <p:sp>
        <p:nvSpPr>
          <p:cNvPr id="124" name="Прямоугольник с двумя вырезанными соседними углами 123"/>
          <p:cNvSpPr/>
          <p:nvPr/>
        </p:nvSpPr>
        <p:spPr bwMode="auto">
          <a:xfrm>
            <a:off x="3387874" y="3789040"/>
            <a:ext cx="2304256" cy="244019"/>
          </a:xfrm>
          <a:prstGeom prst="snip2SameRect">
            <a:avLst>
              <a:gd name="adj1" fmla="val 35139"/>
              <a:gd name="adj2" fmla="val 0"/>
            </a:avLst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defTabSz="723900"/>
            <a:r>
              <a:rPr lang="ru-RU" sz="1200" i="0" dirty="0" smtClean="0">
                <a:cs typeface="Arial" charset="0"/>
              </a:rPr>
              <a:t>Потоковые ГУ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6</a:t>
            </a:r>
            <a:r>
              <a:rPr lang="en-US" sz="1200" b="1" i="0" dirty="0" smtClean="0"/>
              <a:t>b</a:t>
            </a:r>
            <a:endParaRPr lang="ru-RU" sz="1200" i="0" dirty="0" smtClean="0"/>
          </a:p>
          <a:p>
            <a:pPr algn="ctr" defTabSz="723900"/>
            <a:endParaRPr lang="ru-RU" sz="1200" i="0" dirty="0" smtClean="0">
              <a:cs typeface="Arial" charset="0"/>
            </a:endParaRPr>
          </a:p>
        </p:txBody>
      </p:sp>
      <p:sp>
        <p:nvSpPr>
          <p:cNvPr id="125" name="AutoShape 219"/>
          <p:cNvSpPr>
            <a:spLocks noChangeArrowheads="1"/>
          </p:cNvSpPr>
          <p:nvPr/>
        </p:nvSpPr>
        <p:spPr bwMode="auto">
          <a:xfrm>
            <a:off x="291529" y="795158"/>
            <a:ext cx="2592288" cy="2575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Генерация начальных полей</a:t>
            </a:r>
          </a:p>
        </p:txBody>
      </p:sp>
      <p:sp>
        <p:nvSpPr>
          <p:cNvPr id="126" name="AutoShape 219"/>
          <p:cNvSpPr>
            <a:spLocks noChangeArrowheads="1"/>
          </p:cNvSpPr>
          <p:nvPr/>
        </p:nvSpPr>
        <p:spPr bwMode="auto">
          <a:xfrm>
            <a:off x="3243857" y="795158"/>
            <a:ext cx="2592288" cy="2575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Инициализация вычислений</a:t>
            </a:r>
          </a:p>
        </p:txBody>
      </p:sp>
      <p:sp>
        <p:nvSpPr>
          <p:cNvPr id="127" name="AutoShape 219"/>
          <p:cNvSpPr>
            <a:spLocks noChangeArrowheads="1"/>
          </p:cNvSpPr>
          <p:nvPr/>
        </p:nvSpPr>
        <p:spPr bwMode="auto">
          <a:xfrm>
            <a:off x="6340201" y="795158"/>
            <a:ext cx="2592288" cy="2575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Восстановление с записи</a:t>
            </a:r>
          </a:p>
        </p:txBody>
      </p:sp>
      <p:sp>
        <p:nvSpPr>
          <p:cNvPr id="128" name="AutoShape 219"/>
          <p:cNvSpPr>
            <a:spLocks noChangeArrowheads="1"/>
          </p:cNvSpPr>
          <p:nvPr/>
        </p:nvSpPr>
        <p:spPr bwMode="auto">
          <a:xfrm>
            <a:off x="3243857" y="1340768"/>
            <a:ext cx="2592288" cy="2575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шага по времени – </a:t>
            </a:r>
            <a:r>
              <a:rPr lang="en-US" sz="1200" b="1" i="0" dirty="0" smtClean="0"/>
              <a:t>T1R</a:t>
            </a:r>
            <a:endParaRPr lang="ru-RU" sz="1200" b="1" i="0" dirty="0" smtClean="0"/>
          </a:p>
        </p:txBody>
      </p:sp>
      <p:sp>
        <p:nvSpPr>
          <p:cNvPr id="129" name="AutoShape 217"/>
          <p:cNvSpPr>
            <a:spLocks noChangeArrowheads="1"/>
          </p:cNvSpPr>
          <p:nvPr/>
        </p:nvSpPr>
        <p:spPr bwMode="auto">
          <a:xfrm>
            <a:off x="651569" y="5805264"/>
            <a:ext cx="7920880" cy="432048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130" name="AutoShape 219"/>
          <p:cNvSpPr>
            <a:spLocks noChangeArrowheads="1"/>
          </p:cNvSpPr>
          <p:nvPr/>
        </p:nvSpPr>
        <p:spPr bwMode="auto">
          <a:xfrm>
            <a:off x="867593" y="5877272"/>
            <a:ext cx="2016224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Проверка корректности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</a:t>
            </a:r>
            <a:r>
              <a:rPr lang="ru-RU" sz="1200" b="1" i="0" dirty="0" smtClean="0"/>
              <a:t> </a:t>
            </a:r>
            <a:endParaRPr lang="ru-RU" sz="1200" i="0" dirty="0" smtClean="0"/>
          </a:p>
        </p:txBody>
      </p:sp>
      <p:sp>
        <p:nvSpPr>
          <p:cNvPr id="131" name="AutoShape 219"/>
          <p:cNvSpPr>
            <a:spLocks noChangeArrowheads="1"/>
          </p:cNvSpPr>
          <p:nvPr/>
        </p:nvSpPr>
        <p:spPr bwMode="auto">
          <a:xfrm>
            <a:off x="2955825" y="5877272"/>
            <a:ext cx="2016224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Обработка статистики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T1</a:t>
            </a:r>
            <a:r>
              <a:rPr lang="ru-RU" sz="1200" b="1" i="0" dirty="0" smtClean="0"/>
              <a:t> </a:t>
            </a:r>
            <a:endParaRPr lang="ru-RU" sz="1200" i="0" dirty="0" smtClean="0"/>
          </a:p>
        </p:txBody>
      </p:sp>
      <p:sp>
        <p:nvSpPr>
          <p:cNvPr id="132" name="AutoShape 219"/>
          <p:cNvSpPr>
            <a:spLocks noChangeArrowheads="1"/>
          </p:cNvSpPr>
          <p:nvPr/>
        </p:nvSpPr>
        <p:spPr bwMode="auto">
          <a:xfrm>
            <a:off x="5332089" y="5877272"/>
            <a:ext cx="1503784" cy="256605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Запись результата</a:t>
            </a:r>
          </a:p>
        </p:txBody>
      </p:sp>
      <p:sp>
        <p:nvSpPr>
          <p:cNvPr id="133" name="AutoShape 219"/>
          <p:cNvSpPr>
            <a:spLocks noChangeArrowheads="1"/>
          </p:cNvSpPr>
          <p:nvPr/>
        </p:nvSpPr>
        <p:spPr bwMode="auto">
          <a:xfrm>
            <a:off x="6916265" y="5877272"/>
            <a:ext cx="1584176" cy="256605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Печать диагностики</a:t>
            </a:r>
          </a:p>
        </p:txBody>
      </p:sp>
      <p:sp>
        <p:nvSpPr>
          <p:cNvPr id="134" name="AutoShape 217"/>
          <p:cNvSpPr>
            <a:spLocks noChangeArrowheads="1"/>
          </p:cNvSpPr>
          <p:nvPr/>
        </p:nvSpPr>
        <p:spPr bwMode="auto">
          <a:xfrm>
            <a:off x="3315866" y="4149080"/>
            <a:ext cx="2448272" cy="384056"/>
          </a:xfrm>
          <a:prstGeom prst="roundRect">
            <a:avLst>
              <a:gd name="adj" fmla="val 539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135" name="AutoShape 219"/>
          <p:cNvSpPr>
            <a:spLocks noChangeArrowheads="1"/>
          </p:cNvSpPr>
          <p:nvPr/>
        </p:nvSpPr>
        <p:spPr bwMode="auto">
          <a:xfrm>
            <a:off x="3459883" y="4221088"/>
            <a:ext cx="2232248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Расчет источников</a:t>
            </a:r>
            <a:r>
              <a:rPr lang="en-US" sz="1200" i="0" dirty="0" smtClean="0"/>
              <a:t> </a:t>
            </a:r>
            <a:r>
              <a:rPr lang="ru-RU" sz="1200" i="0" dirty="0" smtClean="0"/>
              <a:t>– </a:t>
            </a:r>
            <a:r>
              <a:rPr lang="en-US" sz="1200" b="1" i="0" dirty="0" smtClean="0"/>
              <a:t>T</a:t>
            </a:r>
            <a:r>
              <a:rPr lang="ru-RU" sz="1200" b="1" i="0" dirty="0" smtClean="0"/>
              <a:t>1</a:t>
            </a:r>
            <a:endParaRPr lang="ru-RU" sz="1200" i="0" dirty="0" smtClean="0"/>
          </a:p>
        </p:txBody>
      </p:sp>
      <p:cxnSp>
        <p:nvCxnSpPr>
          <p:cNvPr id="137" name="Shape 136"/>
          <p:cNvCxnSpPr>
            <a:endCxn id="134" idx="1"/>
          </p:cNvCxnSpPr>
          <p:nvPr/>
        </p:nvCxnSpPr>
        <p:spPr bwMode="auto">
          <a:xfrm rot="16200000" flipH="1">
            <a:off x="1947118" y="2972360"/>
            <a:ext cx="2490210" cy="24728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8" name="Shape 136"/>
          <p:cNvCxnSpPr>
            <a:stCxn id="134" idx="3"/>
            <a:endCxn id="92" idx="3"/>
          </p:cNvCxnSpPr>
          <p:nvPr/>
        </p:nvCxnSpPr>
        <p:spPr bwMode="auto">
          <a:xfrm flipH="1">
            <a:off x="5692129" y="4341108"/>
            <a:ext cx="72009" cy="508147"/>
          </a:xfrm>
          <a:prstGeom prst="bentConnector3">
            <a:avLst>
              <a:gd name="adj1" fmla="val -1164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9" name="Shape 136"/>
          <p:cNvCxnSpPr>
            <a:stCxn id="92" idx="2"/>
            <a:endCxn id="107" idx="1"/>
          </p:cNvCxnSpPr>
          <p:nvPr/>
        </p:nvCxnSpPr>
        <p:spPr bwMode="auto">
          <a:xfrm rot="5400000" flipH="1" flipV="1">
            <a:off x="4230684" y="2935856"/>
            <a:ext cx="1679332" cy="2395686"/>
          </a:xfrm>
          <a:prstGeom prst="bentConnector4">
            <a:avLst>
              <a:gd name="adj1" fmla="val -7714"/>
              <a:gd name="adj2" fmla="val 9497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40" name="AutoShape 219"/>
          <p:cNvSpPr>
            <a:spLocks noChangeArrowheads="1"/>
          </p:cNvSpPr>
          <p:nvPr/>
        </p:nvSpPr>
        <p:spPr bwMode="auto">
          <a:xfrm>
            <a:off x="1443657" y="1772816"/>
            <a:ext cx="3511842" cy="25757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Обновление гало для основных полей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9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500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- 2014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336704" cy="6008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641208" cy="3754035"/>
          </a:xfrm>
          <a:prstGeom prst="rect">
            <a:avLst/>
          </a:prstGeom>
          <a:noFill/>
        </p:spPr>
      </p:pic>
      <p:sp>
        <p:nvSpPr>
          <p:cNvPr id="870405" name="Rectangle 5"/>
          <p:cNvSpPr>
            <a:spLocks noChangeArrowheads="1"/>
          </p:cNvSpPr>
          <p:nvPr/>
        </p:nvSpPr>
        <p:spPr bwMode="auto">
          <a:xfrm>
            <a:off x="252413" y="4581525"/>
            <a:ext cx="446405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/>
            <a:endParaRPr lang="ru-RU" sz="800" b="1" dirty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>
                <a:solidFill>
                  <a:srgbClr val="BA4B00"/>
                </a:solidFill>
              </a:rPr>
              <a:t>● </a:t>
            </a:r>
            <a:r>
              <a:rPr lang="ru-RU" sz="1200" b="1" i="0" dirty="0">
                <a:solidFill>
                  <a:srgbClr val="006666"/>
                </a:solidFill>
              </a:rPr>
              <a:t>Средства визуализации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На всей сетке и </a:t>
            </a:r>
            <a:r>
              <a:rPr lang="ru-RU" sz="1200" i="0" dirty="0" err="1"/>
              <a:t>неогрубленных</a:t>
            </a:r>
            <a:r>
              <a:rPr lang="ru-RU" sz="1200" i="0" dirty="0"/>
              <a:t> подобластях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На огрубленных сетках</a:t>
            </a:r>
            <a:r>
              <a:rPr lang="en-US" sz="1200" i="0" dirty="0"/>
              <a:t> </a:t>
            </a:r>
            <a:r>
              <a:rPr lang="ru-RU" sz="1200" i="0" dirty="0"/>
              <a:t>(с операторами перехода)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На заданных поверхностях и сечениях</a:t>
            </a:r>
          </a:p>
          <a:p>
            <a:pPr marL="180975" indent="-180975"/>
            <a:endParaRPr lang="ru-RU" sz="1200" b="1" dirty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>
                <a:solidFill>
                  <a:srgbClr val="BA4B00"/>
                </a:solidFill>
              </a:rPr>
              <a:t>● </a:t>
            </a:r>
            <a:r>
              <a:rPr lang="ru-RU" sz="1200" b="1" i="0" dirty="0">
                <a:solidFill>
                  <a:srgbClr val="006666"/>
                </a:solidFill>
              </a:rPr>
              <a:t>Конвертеры сеточных форматов</a:t>
            </a:r>
          </a:p>
          <a:p>
            <a:pPr marL="180975" indent="-180975"/>
            <a:endParaRPr lang="en-US" i="0" dirty="0"/>
          </a:p>
          <a:p>
            <a:pPr marL="180975" indent="-180975"/>
            <a:r>
              <a:rPr lang="ru-RU" sz="1200" b="1" dirty="0">
                <a:solidFill>
                  <a:srgbClr val="BA4B00"/>
                </a:solidFill>
              </a:rPr>
              <a:t>● </a:t>
            </a:r>
            <a:r>
              <a:rPr lang="ru-RU" sz="1200" b="1" i="0" dirty="0" err="1">
                <a:solidFill>
                  <a:srgbClr val="006666"/>
                </a:solidFill>
              </a:rPr>
              <a:t>Платформонезависимая</a:t>
            </a:r>
            <a:r>
              <a:rPr lang="ru-RU" sz="1200" b="1" i="0" dirty="0">
                <a:solidFill>
                  <a:srgbClr val="006666"/>
                </a:solidFill>
              </a:rPr>
              <a:t> подсистема ввода-вывода</a:t>
            </a:r>
            <a:endParaRPr lang="ru-RU" b="1" i="0" dirty="0"/>
          </a:p>
          <a:p>
            <a:pPr marL="180975" indent="-180975"/>
            <a:endParaRPr lang="ru-RU" sz="800" i="0" dirty="0"/>
          </a:p>
        </p:txBody>
      </p:sp>
      <p:sp>
        <p:nvSpPr>
          <p:cNvPr id="870406" name="AutoShape 6"/>
          <p:cNvSpPr>
            <a:spLocks/>
          </p:cNvSpPr>
          <p:nvPr/>
        </p:nvSpPr>
        <p:spPr bwMode="auto">
          <a:xfrm flipH="1">
            <a:off x="107950" y="4652963"/>
            <a:ext cx="287338" cy="1584325"/>
          </a:xfrm>
          <a:prstGeom prst="rightBrace">
            <a:avLst>
              <a:gd name="adj1" fmla="val 4594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70407" name="Rectangle 7"/>
          <p:cNvSpPr>
            <a:spLocks noChangeArrowheads="1"/>
          </p:cNvSpPr>
          <p:nvPr/>
        </p:nvSpPr>
        <p:spPr bwMode="auto">
          <a:xfrm>
            <a:off x="4500563" y="4581525"/>
            <a:ext cx="4608512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80975" indent="-180975"/>
            <a:endParaRPr lang="ru-RU" sz="800" b="1" dirty="0">
              <a:solidFill>
                <a:srgbClr val="BA4B00"/>
              </a:solidFill>
            </a:endParaRPr>
          </a:p>
          <a:p>
            <a:pPr marL="180975" indent="-180975"/>
            <a:r>
              <a:rPr lang="ru-RU" sz="1200" b="1" dirty="0">
                <a:solidFill>
                  <a:srgbClr val="BA4B00"/>
                </a:solidFill>
              </a:rPr>
              <a:t>● </a:t>
            </a:r>
            <a:r>
              <a:rPr lang="ru-RU" sz="1200" b="1" i="0" dirty="0">
                <a:solidFill>
                  <a:srgbClr val="006666"/>
                </a:solidFill>
              </a:rPr>
              <a:t>Обработка и распределенное хранение результатов 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Динамические данные в контрольных точках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Динамические данные на контрольных поверхностях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Динамические контрольные параметры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Статистика первого порядка – осредненные поля течения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Статистика второго порядка – тензор </a:t>
            </a:r>
            <a:r>
              <a:rPr lang="ru-RU" sz="1200" i="0" dirty="0" err="1"/>
              <a:t>рейнольсовых</a:t>
            </a:r>
            <a:r>
              <a:rPr lang="ru-RU" sz="1200" i="0" dirty="0"/>
              <a:t> напряжений, и т.д. </a:t>
            </a:r>
          </a:p>
          <a:p>
            <a:pPr marL="180975" indent="-180975">
              <a:buFontTx/>
              <a:buChar char="•"/>
            </a:pPr>
            <a:r>
              <a:rPr lang="ru-RU" sz="1200" i="0" dirty="0"/>
              <a:t>Моментальные поля течения</a:t>
            </a:r>
            <a:endParaRPr lang="ru-RU" sz="1800" b="1" i="0" dirty="0">
              <a:solidFill>
                <a:srgbClr val="006666"/>
              </a:solidFill>
            </a:endParaRPr>
          </a:p>
        </p:txBody>
      </p:sp>
      <p:sp>
        <p:nvSpPr>
          <p:cNvPr id="7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Схема работы средств обработки результатов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Параллельные технологии</a:t>
            </a:r>
          </a:p>
        </p:txBody>
      </p:sp>
      <p:pic>
        <p:nvPicPr>
          <p:cNvPr id="12" name="Picture 33" descr="http://hpc.msu.ru/images/HPC/facilities/lomonos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1853" y="1196752"/>
            <a:ext cx="389464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4" descr="Безымянны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989" y="3507095"/>
            <a:ext cx="2914501" cy="211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2"/>
          <p:cNvSpPr>
            <a:spLocks noChangeArrowheads="1"/>
          </p:cNvSpPr>
          <p:nvPr/>
        </p:nvSpPr>
        <p:spPr bwMode="auto">
          <a:xfrm>
            <a:off x="5724128" y="3429000"/>
            <a:ext cx="3240360" cy="216024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79512" y="836712"/>
            <a:ext cx="8640960" cy="55168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Двухуровневое распараллеливание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MPI+OpenMP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для систем с числом ядер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порядка </a:t>
            </a:r>
            <a:r>
              <a:rPr lang="en-US" sz="1400" b="1" i="0" dirty="0" smtClean="0">
                <a:solidFill>
                  <a:srgbClr val="006666"/>
                </a:solidFill>
              </a:rPr>
              <a:t>100000</a:t>
            </a:r>
            <a:r>
              <a:rPr lang="ru-RU" sz="1400" b="1" i="0" dirty="0" smtClean="0">
                <a:solidFill>
                  <a:srgbClr val="006666"/>
                </a:solidFill>
              </a:rPr>
              <a:t>.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endParaRPr lang="ru-RU" sz="1050" i="0" dirty="0" smtClean="0"/>
          </a:p>
          <a:p>
            <a:endParaRPr lang="ru-RU" sz="1050" i="0" dirty="0" smtClean="0"/>
          </a:p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Существенно-многопоточное распараллеливание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    с общей памятью (на сотни нитей).</a:t>
            </a:r>
          </a:p>
          <a:p>
            <a:endParaRPr lang="ru-RU" sz="1050" i="0" dirty="0" smtClean="0"/>
          </a:p>
          <a:p>
            <a:endParaRPr lang="en-US" sz="1050" i="0" dirty="0" smtClean="0"/>
          </a:p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Полная адаптация к потоковой обработке</a:t>
            </a:r>
          </a:p>
          <a:p>
            <a:pPr lvl="0"/>
            <a:r>
              <a:rPr lang="ru-RU" sz="1200" i="0" dirty="0" smtClean="0"/>
              <a:t>     совместимость с массивно-параллельными ускорителями.</a:t>
            </a:r>
          </a:p>
          <a:p>
            <a:pPr lvl="0"/>
            <a:endParaRPr lang="ru-RU" sz="1050" i="0" dirty="0" smtClean="0"/>
          </a:p>
          <a:p>
            <a:pPr lvl="0"/>
            <a:endParaRPr lang="ru-RU" sz="1050" i="0" dirty="0"/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Векторизация </a:t>
            </a:r>
          </a:p>
          <a:p>
            <a:r>
              <a:rPr lang="ru-RU" sz="1200" i="0" dirty="0" smtClean="0"/>
              <a:t>     </a:t>
            </a:r>
            <a:r>
              <a:rPr lang="en-US" sz="1200" i="0" dirty="0" smtClean="0"/>
              <a:t>(</a:t>
            </a:r>
            <a:r>
              <a:rPr lang="ru-RU" sz="1200" i="0" dirty="0" smtClean="0"/>
              <a:t>директивными средствами компилятора </a:t>
            </a:r>
            <a:r>
              <a:rPr lang="en-US" sz="1200" i="0" dirty="0" smtClean="0"/>
              <a:t>Intel)</a:t>
            </a:r>
            <a:r>
              <a:rPr lang="ru-RU" sz="1200" i="0" dirty="0" smtClean="0"/>
              <a:t>.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Гетерогенные вычисления</a:t>
            </a:r>
          </a:p>
          <a:p>
            <a:pPr lvl="0"/>
            <a:r>
              <a:rPr lang="ru-RU" sz="1200" i="0" dirty="0" smtClean="0">
                <a:solidFill>
                  <a:srgbClr val="000000"/>
                </a:solidFill>
              </a:rPr>
              <a:t>     Использование ускорителей </a:t>
            </a:r>
            <a:r>
              <a:rPr lang="en-US" sz="1200" i="0" dirty="0" smtClean="0">
                <a:solidFill>
                  <a:srgbClr val="000000"/>
                </a:solidFill>
              </a:rPr>
              <a:t>Intel Xeon Phi </a:t>
            </a:r>
            <a:r>
              <a:rPr lang="ru-RU" sz="1200" i="0" dirty="0" smtClean="0">
                <a:solidFill>
                  <a:srgbClr val="000000"/>
                </a:solidFill>
              </a:rPr>
              <a:t>в симметричном режиме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Параллельная инфраструктура препроцессора</a:t>
            </a:r>
          </a:p>
          <a:p>
            <a:r>
              <a:rPr lang="ru-RU" sz="1200" i="0" dirty="0" smtClean="0"/>
              <a:t>     распределенная обработка сеточных данных сверхбольшого объема.</a:t>
            </a:r>
          </a:p>
          <a:p>
            <a:endParaRPr lang="ru-RU" sz="1050" i="0" dirty="0" smtClean="0"/>
          </a:p>
          <a:p>
            <a:endParaRPr lang="ru-RU" sz="1050" i="0" dirty="0" smtClean="0"/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Параллельная инфраструктура постпроцессора</a:t>
            </a:r>
          </a:p>
          <a:p>
            <a:r>
              <a:rPr lang="ru-RU" sz="1200" i="0" dirty="0" smtClean="0"/>
              <a:t>     распределенная обработка результатов расчета сверхбольшого объема.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</a:p>
          <a:p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ru-RU" sz="1050" i="0" dirty="0" smtClean="0"/>
              <a:t> </a:t>
            </a:r>
            <a:endParaRPr lang="en-US" sz="105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Тестирование распараллеливания на суперкомпьютерах</a:t>
            </a: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35777"/>
            <a:ext cx="4392488" cy="37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 rot="16200000">
            <a:off x="3467817" y="2960040"/>
            <a:ext cx="219733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/>
              <a:t>Ускорение (нормированное)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940152" y="4664169"/>
            <a:ext cx="159704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/>
              <a:t>     Число </a:t>
            </a:r>
            <a:r>
              <a:rPr lang="en-US" sz="1200" i="0" dirty="0"/>
              <a:t>CPU </a:t>
            </a:r>
            <a:r>
              <a:rPr lang="ru-RU" sz="1200" i="0" dirty="0"/>
              <a:t>ядер</a:t>
            </a:r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79512" y="1279104"/>
            <a:ext cx="453707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0" dirty="0">
                <a:solidFill>
                  <a:srgbClr val="006666"/>
                </a:solidFill>
              </a:rPr>
              <a:t>Схема с центрами в узлах </a:t>
            </a:r>
          </a:p>
          <a:p>
            <a:r>
              <a:rPr lang="ru-RU" sz="1200" i="0" dirty="0">
                <a:solidFill>
                  <a:schemeClr val="tx1"/>
                </a:solidFill>
              </a:rPr>
              <a:t>Сетка 16 миллионов узлов</a:t>
            </a:r>
            <a:endParaRPr lang="ru-RU" i="0" dirty="0">
              <a:solidFill>
                <a:schemeClr val="tx1"/>
              </a:solidFill>
            </a:endParaRPr>
          </a:p>
        </p:txBody>
      </p:sp>
      <p:sp>
        <p:nvSpPr>
          <p:cNvPr id="21" name="Rectangle 25"/>
          <p:cNvSpPr>
            <a:spLocks noChangeArrowheads="1"/>
          </p:cNvSpPr>
          <p:nvPr/>
        </p:nvSpPr>
        <p:spPr bwMode="auto">
          <a:xfrm>
            <a:off x="179512" y="1844824"/>
            <a:ext cx="558006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 i="0" dirty="0">
                <a:solidFill>
                  <a:srgbClr val="006666"/>
                </a:solidFill>
              </a:rPr>
              <a:t>Характерное время вычислений</a:t>
            </a:r>
            <a:r>
              <a:rPr lang="en-US" sz="1400" b="1" i="0" dirty="0">
                <a:solidFill>
                  <a:srgbClr val="006666"/>
                </a:solidFill>
              </a:rPr>
              <a:t>:</a:t>
            </a:r>
            <a:endParaRPr lang="ru-RU" sz="1400" b="1" i="0" dirty="0">
              <a:solidFill>
                <a:srgbClr val="006666"/>
              </a:solidFill>
            </a:endParaRPr>
          </a:p>
          <a:p>
            <a:r>
              <a:rPr lang="ru-RU" sz="1200" i="0" dirty="0">
                <a:solidFill>
                  <a:srgbClr val="000000"/>
                </a:solidFill>
              </a:rPr>
              <a:t>на 24000 ядрах ускорение ~</a:t>
            </a:r>
            <a:r>
              <a:rPr lang="ru-RU" sz="1200" i="0" dirty="0" smtClean="0">
                <a:solidFill>
                  <a:srgbClr val="000000"/>
                </a:solidFill>
              </a:rPr>
              <a:t>16 из 24</a:t>
            </a:r>
          </a:p>
          <a:p>
            <a:r>
              <a:rPr lang="ru-RU" sz="1200" i="0" dirty="0" smtClean="0">
                <a:solidFill>
                  <a:srgbClr val="000000"/>
                </a:solidFill>
              </a:rPr>
              <a:t>относительно 1024 ядер </a:t>
            </a:r>
            <a:endParaRPr lang="ru-RU" sz="1200" b="1" i="0" dirty="0">
              <a:solidFill>
                <a:srgbClr val="006666"/>
              </a:solidFill>
            </a:endParaRP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179512" y="2636912"/>
            <a:ext cx="399695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0" dirty="0">
                <a:solidFill>
                  <a:srgbClr val="006666"/>
                </a:solidFill>
              </a:rPr>
              <a:t>Минимальная нагрузка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~</a:t>
            </a:r>
            <a:r>
              <a:rPr lang="ru-RU" sz="1400" b="1" i="0" dirty="0" smtClean="0">
                <a:solidFill>
                  <a:srgbClr val="006666"/>
                </a:solidFill>
              </a:rPr>
              <a:t>650 </a:t>
            </a:r>
            <a:r>
              <a:rPr lang="ru-RU" sz="1400" b="1" i="0" dirty="0">
                <a:solidFill>
                  <a:srgbClr val="006666"/>
                </a:solidFill>
              </a:rPr>
              <a:t>узлов на ядро</a:t>
            </a:r>
            <a:endParaRPr lang="ru-RU" sz="1200" b="1" i="0" dirty="0">
              <a:solidFill>
                <a:srgbClr val="006666"/>
              </a:solidFill>
            </a:endParaRP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79512" y="620688"/>
            <a:ext cx="69847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Тест на исчерпание параллелизма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суперкомпьютер Ломоносов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(явная схема повышенного порядка)</a:t>
            </a:r>
            <a:endParaRPr lang="ru-RU" sz="1200" b="1" i="0" dirty="0">
              <a:solidFill>
                <a:srgbClr val="006666"/>
              </a:solidFill>
            </a:endParaRP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4860032" y="4941168"/>
            <a:ext cx="35639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ru-RU" sz="1200" b="1" dirty="0">
              <a:solidFill>
                <a:srgbClr val="FF6600"/>
              </a:solidFill>
            </a:endParaRPr>
          </a:p>
          <a:p>
            <a:r>
              <a:rPr lang="ru-RU" sz="1200" b="1" dirty="0">
                <a:solidFill>
                  <a:srgbClr val="FF6600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>
                <a:solidFill>
                  <a:srgbClr val="006666"/>
                </a:solidFill>
              </a:rPr>
              <a:t> </a:t>
            </a:r>
            <a:r>
              <a:rPr lang="ru-RU" sz="1200" b="1" i="0" dirty="0">
                <a:solidFill>
                  <a:srgbClr val="006666"/>
                </a:solidFill>
              </a:rPr>
              <a:t>Параметры задачи</a:t>
            </a:r>
          </a:p>
          <a:p>
            <a:r>
              <a:rPr lang="en-US" sz="1200" b="1" i="0" dirty="0">
                <a:solidFill>
                  <a:srgbClr val="006666"/>
                </a:solidFill>
              </a:rPr>
              <a:t>  </a:t>
            </a:r>
            <a:r>
              <a:rPr lang="ru-RU" sz="1200" i="0" dirty="0"/>
              <a:t>  Число Маха</a:t>
            </a:r>
            <a:r>
              <a:rPr lang="en-US" sz="1200" i="0" dirty="0"/>
              <a:t>:</a:t>
            </a:r>
            <a:r>
              <a:rPr lang="ru-RU" sz="1200" i="0" dirty="0"/>
              <a:t> М=0.206</a:t>
            </a:r>
          </a:p>
          <a:p>
            <a:r>
              <a:rPr lang="ru-RU" sz="1200" i="0" dirty="0"/>
              <a:t>    Число </a:t>
            </a:r>
            <a:r>
              <a:rPr lang="ru-RU" sz="1200" i="0" dirty="0" err="1"/>
              <a:t>Рейнольдса</a:t>
            </a:r>
            <a:r>
              <a:rPr lang="en-US" sz="1200" i="0" dirty="0"/>
              <a:t>:</a:t>
            </a:r>
            <a:r>
              <a:rPr lang="ru-RU" sz="1200" i="0" dirty="0"/>
              <a:t> </a:t>
            </a:r>
            <a:r>
              <a:rPr lang="en-US" sz="1200" i="0" dirty="0"/>
              <a:t>Re = 14000</a:t>
            </a:r>
          </a:p>
          <a:p>
            <a:r>
              <a:rPr lang="en-US" sz="1200" i="0" dirty="0"/>
              <a:t>    </a:t>
            </a:r>
            <a:r>
              <a:rPr lang="ru-RU" sz="1200" i="0" dirty="0"/>
              <a:t>Размер сетки</a:t>
            </a:r>
            <a:r>
              <a:rPr lang="en-US" sz="1200" i="0" dirty="0"/>
              <a:t>:</a:t>
            </a:r>
            <a:r>
              <a:rPr lang="ru-RU" sz="1200" i="0" dirty="0"/>
              <a:t> до 16 млн. </a:t>
            </a:r>
            <a:r>
              <a:rPr lang="ru-RU" sz="1200" i="0" dirty="0" smtClean="0"/>
              <a:t>узлов</a:t>
            </a:r>
            <a:endParaRPr lang="ru-RU" sz="1200" i="0" dirty="0"/>
          </a:p>
          <a:p>
            <a:r>
              <a:rPr lang="ru-RU" sz="1200" i="0" dirty="0" smtClean="0"/>
              <a:t>    Количество контрольных точек</a:t>
            </a:r>
            <a:r>
              <a:rPr lang="en-US" sz="1200" i="0" dirty="0" smtClean="0"/>
              <a:t>: 1400</a:t>
            </a:r>
            <a:endParaRPr lang="ru-RU" sz="1200" i="0" dirty="0"/>
          </a:p>
        </p:txBody>
      </p:sp>
      <p:pic>
        <p:nvPicPr>
          <p:cNvPr id="25" name="jetws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80266" y="3356993"/>
            <a:ext cx="4026488" cy="30963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017490"/>
            <a:ext cx="37449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79388" y="6186140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Ускорение </a:t>
            </a:r>
            <a:r>
              <a:rPr lang="en-US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OpenMP</a:t>
            </a: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,</a:t>
            </a:r>
          </a:p>
          <a:p>
            <a:pPr algn="ctr" defTabSz="914400">
              <a:defRPr/>
            </a:pP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Сетка 1.3М узлов, 7.6М тетраэдров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572000" y="6155977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Ускорение в рабочем </a:t>
            </a:r>
            <a:r>
              <a:rPr lang="ru-RU" sz="1200" i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режиме </a:t>
            </a:r>
            <a:r>
              <a:rPr lang="en-US" sz="1200" i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“</a:t>
            </a:r>
            <a:r>
              <a:rPr lang="ru-RU" sz="1200" i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всё включено</a:t>
            </a:r>
            <a:r>
              <a:rPr lang="en-US" sz="1200" i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”</a:t>
            </a:r>
            <a:r>
              <a:rPr lang="ru-RU" sz="1200" i="0" dirty="0" smtClean="0">
                <a:solidFill>
                  <a:srgbClr val="000000"/>
                </a:solidFill>
                <a:latin typeface="Arial" pitchFamily="34" charset="0"/>
                <a:cs typeface="+mn-cs"/>
              </a:rPr>
              <a:t> </a:t>
            </a:r>
            <a:endParaRPr lang="ru-RU" sz="1200" i="0" dirty="0">
              <a:solidFill>
                <a:srgbClr val="000000"/>
              </a:solidFill>
              <a:latin typeface="Arial" pitchFamily="34" charset="0"/>
              <a:cs typeface="+mn-cs"/>
            </a:endParaRPr>
          </a:p>
          <a:p>
            <a:pPr algn="ctr" defTabSz="914400">
              <a:defRPr/>
            </a:pP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на  реальной задаче, сетка 13М узлов</a:t>
            </a:r>
          </a:p>
        </p:txBody>
      </p:sp>
      <p:pic>
        <p:nvPicPr>
          <p:cNvPr id="11276" name="Рисунок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980728"/>
            <a:ext cx="200025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916238" y="980728"/>
          <a:ext cx="1238250" cy="1800225"/>
        </p:xfrm>
        <a:graphic>
          <a:graphicData uri="http://schemas.openxmlformats.org/presentationml/2006/ole">
            <p:oleObj spid="_x0000_s182274" name="Точечный рисунок" r:id="rId5" imgW="4514286" imgH="6714286" progId="PBrush">
              <p:embed/>
            </p:oleObj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5867400" y="2098899"/>
            <a:ext cx="2736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+mn-cs"/>
              </a:rPr>
              <a:t>Вид сверху</a:t>
            </a:r>
          </a:p>
        </p:txBody>
      </p:sp>
      <p:pic>
        <p:nvPicPr>
          <p:cNvPr id="112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124744"/>
            <a:ext cx="39084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572000" y="1844899"/>
            <a:ext cx="30972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ru-RU" sz="1200" i="0" dirty="0">
                <a:solidFill>
                  <a:srgbClr val="000000"/>
                </a:solidFill>
                <a:latin typeface="Arial" pitchFamily="34" charset="0"/>
                <a:cs typeface="+mn-cs"/>
              </a:rPr>
              <a:t>Турбулентность и акустика</a:t>
            </a:r>
          </a:p>
        </p:txBody>
      </p:sp>
      <p:pic>
        <p:nvPicPr>
          <p:cNvPr id="1128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3017490"/>
            <a:ext cx="3455987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179512" y="599430"/>
            <a:ext cx="84969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i="0" dirty="0" smtClean="0">
                <a:solidFill>
                  <a:srgbClr val="006666"/>
                </a:solidFill>
              </a:rPr>
              <a:t>Тесты на суперкомпьютере МВС-10П</a:t>
            </a:r>
            <a:endParaRPr lang="ru-RU" sz="1200" b="1" i="0" dirty="0">
              <a:solidFill>
                <a:srgbClr val="006666"/>
              </a:solidFill>
            </a:endParaRPr>
          </a:p>
        </p:txBody>
      </p:sp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Тестирование распараллеливания на суперкомпьютерах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Ускорители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Intel Xeon Phi</a:t>
            </a:r>
            <a:endParaRPr lang="ru-RU" sz="1800" b="1" i="0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836712"/>
          <a:ext cx="4104456" cy="15704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27877"/>
                <a:gridCol w="107657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Операция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Внутреннее ускорение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8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Реконструкция конвективных потоков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765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Расчет диссипативных потоков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74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Расчет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узловых градиентов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Общее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92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932040" y="2875547"/>
          <a:ext cx="3960440" cy="288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826387"/>
            <a:ext cx="6480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ixbt.com/short/images/2012/Nov/intel_-xeon_phi_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5826387"/>
            <a:ext cx="1584176" cy="770965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/>
        </p:nvGraphicFramePr>
        <p:xfrm>
          <a:off x="323528" y="2874059"/>
          <a:ext cx="4104456" cy="288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70847" y="2957101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 err="1" smtClean="0">
                <a:solidFill>
                  <a:srgbClr val="000000"/>
                </a:solidFill>
                <a:latin typeface="Arial"/>
              </a:rPr>
              <a:t>Impl</a:t>
            </a:r>
            <a:r>
              <a:rPr lang="en-US" sz="1200" i="0" dirty="0" smtClean="0">
                <a:solidFill>
                  <a:srgbClr val="000000"/>
                </a:solidFill>
                <a:latin typeface="Arial"/>
              </a:rPr>
              <a:t> U2</a:t>
            </a:r>
            <a:endParaRPr lang="ru-RU" dirty="0"/>
          </a:p>
        </p:txBody>
      </p:sp>
      <p:sp>
        <p:nvSpPr>
          <p:cNvPr id="12" name="Line 32"/>
          <p:cNvSpPr>
            <a:spLocks noChangeShapeType="1"/>
          </p:cNvSpPr>
          <p:nvPr/>
        </p:nvSpPr>
        <p:spPr bwMode="auto">
          <a:xfrm>
            <a:off x="323528" y="3666148"/>
            <a:ext cx="4104456" cy="0"/>
          </a:xfrm>
          <a:prstGeom prst="line">
            <a:avLst/>
          </a:prstGeom>
          <a:noFill/>
          <a:ln w="19050">
            <a:solidFill>
              <a:srgbClr val="0099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764704"/>
            <a:ext cx="3168352" cy="1504967"/>
          </a:xfrm>
          <a:prstGeom prst="rect">
            <a:avLst/>
          </a:prstGeom>
        </p:spPr>
      </p:pic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5292080" y="2204864"/>
            <a:ext cx="34978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b="1" i="0" dirty="0" smtClean="0">
                <a:solidFill>
                  <a:srgbClr val="005A58"/>
                </a:solidFill>
              </a:rPr>
              <a:t>Установившееся течение в плоском канале</a:t>
            </a:r>
          </a:p>
        </p:txBody>
      </p: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539552" y="5805264"/>
            <a:ext cx="3591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200" i="0" dirty="0" smtClean="0"/>
              <a:t>Сравнение относительной производительности</a:t>
            </a:r>
          </a:p>
          <a:p>
            <a:pPr algn="ctr"/>
            <a:r>
              <a:rPr lang="ru-RU" sz="1200" i="0" dirty="0" smtClean="0"/>
              <a:t>для явных и неявных схем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427703"/>
            <a:ext cx="25602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8436" y="4301220"/>
            <a:ext cx="3145564" cy="192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1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139670"/>
            <a:ext cx="1753789" cy="198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2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3172" y="4355694"/>
            <a:ext cx="1414972" cy="195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0" y="548680"/>
            <a:ext cx="9144000" cy="6120680"/>
          </a:xfrm>
          <a:prstGeom prst="rect">
            <a:avLst/>
          </a:prstGeom>
          <a:gradFill rotWithShape="1">
            <a:gsLst>
              <a:gs pos="0">
                <a:schemeClr val="bg1">
                  <a:lumMod val="65000"/>
                  <a:alpha val="58000"/>
                </a:schemeClr>
              </a:gs>
              <a:gs pos="24000">
                <a:schemeClr val="bg1"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5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251520" y="1104999"/>
            <a:ext cx="5832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Схемы повышенного порядка, сохраняющие симметрию.  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251520" y="2113111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Гибридные неструктурированные сетки.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251520" y="2564904"/>
            <a:ext cx="5904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Решатель уравнения Пуассона -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</a:t>
            </a:r>
            <a:r>
              <a:rPr lang="ru-RU" sz="1400" b="1" i="0" dirty="0" smtClean="0">
                <a:solidFill>
                  <a:srgbClr val="006666"/>
                </a:solidFill>
              </a:rPr>
              <a:t>метод сопряженных градиентов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предобуславливателем</a:t>
            </a:r>
            <a:r>
              <a:rPr lang="ru-RU" sz="1400" b="1" i="0" dirty="0" smtClean="0">
                <a:solidFill>
                  <a:srgbClr val="006666"/>
                </a:solidFill>
              </a:rPr>
              <a:t>,  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совместимым с потоковой обработкой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</a:t>
            </a:r>
            <a:r>
              <a:rPr lang="en-US" sz="1400" b="1" i="0" dirty="0" smtClean="0">
                <a:solidFill>
                  <a:srgbClr val="006666"/>
                </a:solidFill>
              </a:rPr>
              <a:t>Jacobi, SAI,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Linelet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251520" y="3789040"/>
            <a:ext cx="7200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Собственные реализации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SpMV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обгоняющие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cuSPARSE</a:t>
            </a:r>
            <a:r>
              <a:rPr lang="ru-RU" sz="1400" b="1" i="0" dirty="0" smtClean="0">
                <a:solidFill>
                  <a:srgbClr val="006666"/>
                </a:solidFill>
              </a:rPr>
              <a:t>.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36512" y="6207695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i="0" dirty="0" smtClean="0"/>
              <a:t>G. </a:t>
            </a:r>
            <a:r>
              <a:rPr lang="en-US" sz="1200" b="1" i="0" dirty="0" err="1" smtClean="0"/>
              <a:t>Oyarzun</a:t>
            </a:r>
            <a:r>
              <a:rPr lang="en-US" sz="1200" b="1" i="0" dirty="0" smtClean="0"/>
              <a:t>, R. </a:t>
            </a:r>
            <a:r>
              <a:rPr lang="en-US" sz="1200" b="1" i="0" dirty="0" err="1" smtClean="0"/>
              <a:t>Borrell</a:t>
            </a:r>
            <a:r>
              <a:rPr lang="en-US" sz="1200" i="0" dirty="0" smtClean="0"/>
              <a:t>, A. </a:t>
            </a:r>
            <a:r>
              <a:rPr lang="en-US" sz="1200" i="0" dirty="0" err="1" smtClean="0"/>
              <a:t>Gorobets</a:t>
            </a:r>
            <a:r>
              <a:rPr lang="en-US" sz="1200" i="0" dirty="0" smtClean="0"/>
              <a:t>, O. </a:t>
            </a:r>
            <a:r>
              <a:rPr lang="en-US" sz="1200" i="0" dirty="0" err="1" smtClean="0"/>
              <a:t>Lehmkuhl</a:t>
            </a:r>
            <a:r>
              <a:rPr lang="en-US" sz="1200" i="0" dirty="0" smtClean="0"/>
              <a:t>, A. </a:t>
            </a:r>
            <a:r>
              <a:rPr lang="en-US" sz="1200" i="0" dirty="0" err="1" smtClean="0"/>
              <a:t>Oliva</a:t>
            </a:r>
            <a:r>
              <a:rPr lang="en-US" sz="1200" i="0" dirty="0" smtClean="0"/>
              <a:t>, "Direct Numerical Simulation of Incompressible Flows on Unstructured Meshes Using Hybrid CPU/GPU Supercomputers", </a:t>
            </a:r>
            <a:r>
              <a:rPr lang="en-US" sz="1200" i="0" dirty="0" err="1" smtClean="0"/>
              <a:t>Procedia</a:t>
            </a:r>
            <a:r>
              <a:rPr lang="en-US" sz="1200" i="0" dirty="0" smtClean="0"/>
              <a:t> Engineering, 25-th PCFD, </a:t>
            </a:r>
            <a:r>
              <a:rPr lang="en-US" sz="1200" i="0" dirty="0" err="1" smtClean="0"/>
              <a:t>Vol</a:t>
            </a:r>
            <a:r>
              <a:rPr lang="ru-RU" sz="1200" i="0" dirty="0" smtClean="0"/>
              <a:t>. </a:t>
            </a:r>
            <a:r>
              <a:rPr lang="en-US" sz="1200" i="0" dirty="0" smtClean="0"/>
              <a:t>61, 2013, p. 87-93</a:t>
            </a:r>
            <a:endParaRPr lang="ru-RU" sz="1200" i="0" dirty="0"/>
          </a:p>
        </p:txBody>
      </p:sp>
      <p:sp>
        <p:nvSpPr>
          <p:cNvPr id="20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Программный комплекс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Termo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Fluids</a:t>
            </a:r>
          </a:p>
        </p:txBody>
      </p:sp>
      <p:sp>
        <p:nvSpPr>
          <p:cNvPr id="21" name="AutoShape 26"/>
          <p:cNvSpPr>
            <a:spLocks noChangeArrowheads="1"/>
          </p:cNvSpPr>
          <p:nvPr/>
        </p:nvSpPr>
        <p:spPr bwMode="auto">
          <a:xfrm>
            <a:off x="5724128" y="692696"/>
            <a:ext cx="3312368" cy="3312368"/>
          </a:xfrm>
          <a:prstGeom prst="roundRect">
            <a:avLst>
              <a:gd name="adj" fmla="val 9276"/>
            </a:avLst>
          </a:prstGeom>
          <a:solidFill>
            <a:schemeClr val="bg1"/>
          </a:solidFill>
          <a:ln w="19050" algn="ctr">
            <a:solidFill>
              <a:srgbClr val="0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5868144" y="764704"/>
            <a:ext cx="3096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A50021"/>
                </a:solidFill>
              </a:rPr>
              <a:t>Алгоритм шага по времени</a:t>
            </a:r>
            <a:endParaRPr lang="en-US" sz="1400" b="1" i="0" dirty="0">
              <a:solidFill>
                <a:srgbClr val="A5002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052736"/>
            <a:ext cx="3168352" cy="280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211678"/>
            <a:ext cx="527509" cy="32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95"/>
          <p:cNvSpPr>
            <a:spLocks noChangeArrowheads="1"/>
          </p:cNvSpPr>
          <p:nvPr/>
        </p:nvSpPr>
        <p:spPr bwMode="auto">
          <a:xfrm>
            <a:off x="6588224" y="4211678"/>
            <a:ext cx="15841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200" b="1" i="0" dirty="0" smtClean="0">
                <a:solidFill>
                  <a:srgbClr val="800000"/>
                </a:solidFill>
              </a:rPr>
              <a:t>Termo Fluids S.L.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7504" y="714182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0" dirty="0" smtClean="0">
                <a:solidFill>
                  <a:srgbClr val="006666"/>
                </a:solidFill>
              </a:rPr>
              <a:t>Несжимаемые турбулентные течения </a:t>
            </a:r>
            <a:endParaRPr lang="en-US" sz="1600" b="1" baseline="-25000" dirty="0" smtClean="0">
              <a:solidFill>
                <a:srgbClr val="006666"/>
              </a:solidFill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251520" y="1609055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 </a:t>
            </a:r>
            <a:r>
              <a:rPr lang="ru-RU" sz="1400" b="1" i="0" dirty="0" smtClean="0">
                <a:solidFill>
                  <a:srgbClr val="006666"/>
                </a:solidFill>
              </a:rPr>
              <a:t>Проекционный метод дробного шага.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6"/>
          <p:cNvSpPr>
            <a:spLocks noChangeArrowheads="1"/>
          </p:cNvSpPr>
          <p:nvPr/>
        </p:nvSpPr>
        <p:spPr bwMode="auto">
          <a:xfrm>
            <a:off x="179512" y="764704"/>
            <a:ext cx="8784976" cy="864096"/>
          </a:xfrm>
          <a:prstGeom prst="roundRect">
            <a:avLst>
              <a:gd name="adj" fmla="val 9276"/>
            </a:avLst>
          </a:prstGeom>
          <a:solidFill>
            <a:schemeClr val="bg1"/>
          </a:solidFill>
          <a:ln w="19050" algn="ctr">
            <a:solidFill>
              <a:srgbClr val="0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23" name="AutoShape 217"/>
          <p:cNvSpPr>
            <a:spLocks noChangeArrowheads="1"/>
          </p:cNvSpPr>
          <p:nvPr/>
        </p:nvSpPr>
        <p:spPr bwMode="auto">
          <a:xfrm>
            <a:off x="179512" y="4149080"/>
            <a:ext cx="8712968" cy="1656184"/>
          </a:xfrm>
          <a:prstGeom prst="roundRect">
            <a:avLst>
              <a:gd name="adj" fmla="val 9220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 smtClean="0"/>
          </a:p>
        </p:txBody>
      </p:sp>
      <p:sp>
        <p:nvSpPr>
          <p:cNvPr id="19" name="AutoShape 217"/>
          <p:cNvSpPr>
            <a:spLocks noChangeArrowheads="1"/>
          </p:cNvSpPr>
          <p:nvPr/>
        </p:nvSpPr>
        <p:spPr bwMode="auto">
          <a:xfrm>
            <a:off x="179512" y="1988840"/>
            <a:ext cx="8784976" cy="1800200"/>
          </a:xfrm>
          <a:prstGeom prst="roundRect">
            <a:avLst>
              <a:gd name="adj" fmla="val 9220"/>
            </a:avLst>
          </a:prstGeom>
          <a:solidFill>
            <a:schemeClr val="bg1">
              <a:lumMod val="95000"/>
            </a:schemeClr>
          </a:solidFill>
          <a:ln w="9525">
            <a:solidFill>
              <a:srgbClr val="8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 smtClean="0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Подход к программной реализации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51520" y="931173"/>
            <a:ext cx="82089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Вычислительный алгоритм сведен к трем стандартным операциям линейной алгебры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совместимым с потоковой обработкой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r>
              <a:rPr lang="en-US" sz="1600" b="1" i="0" dirty="0" smtClean="0">
                <a:solidFill>
                  <a:srgbClr val="006666"/>
                </a:solidFill>
              </a:rPr>
              <a:t> </a:t>
            </a:r>
            <a:r>
              <a:rPr lang="en-US" sz="1600" b="1" i="0" dirty="0" err="1" smtClean="0">
                <a:solidFill>
                  <a:srgbClr val="006666"/>
                </a:solidFill>
              </a:rPr>
              <a:t>SpMV</a:t>
            </a:r>
            <a:r>
              <a:rPr lang="en-US" sz="1600" b="1" i="0" dirty="0" smtClean="0">
                <a:solidFill>
                  <a:srgbClr val="006666"/>
                </a:solidFill>
              </a:rPr>
              <a:t>, dot, </a:t>
            </a:r>
            <a:r>
              <a:rPr lang="en-US" sz="1600" b="1" i="0" dirty="0" err="1" smtClean="0">
                <a:solidFill>
                  <a:srgbClr val="006666"/>
                </a:solidFill>
              </a:rPr>
              <a:t>axpy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1520" y="3049796"/>
            <a:ext cx="8208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 Объектно-ориентированный подход, удобство использования,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сложные структуры данных, 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5085184"/>
            <a:ext cx="6840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Подбор оптимальных форматов матриц для разных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этапов алгоритма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COO, CSR, ELLPACK, sliced ELLPACK…   </a:t>
            </a:r>
          </a:p>
        </p:txBody>
      </p:sp>
      <p:sp>
        <p:nvSpPr>
          <p:cNvPr id="18" name="Rectangle 33"/>
          <p:cNvSpPr>
            <a:spLocks noChangeArrowheads="1"/>
          </p:cNvSpPr>
          <p:nvPr/>
        </p:nvSpPr>
        <p:spPr bwMode="auto">
          <a:xfrm>
            <a:off x="251520" y="2132856"/>
            <a:ext cx="82089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 err="1" smtClean="0">
                <a:solidFill>
                  <a:srgbClr val="006666"/>
                </a:solidFill>
              </a:rPr>
              <a:t>Препроцесс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pPr algn="just"/>
            <a:r>
              <a:rPr lang="ru-RU" sz="1400" b="1" i="0" dirty="0" smtClean="0">
                <a:solidFill>
                  <a:srgbClr val="006666"/>
                </a:solidFill>
              </a:rPr>
              <a:t>обработка сеточных данных, построение дискретизации, 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 algn="just"/>
            <a:r>
              <a:rPr lang="ru-RU" sz="1400" b="1" i="0" dirty="0" smtClean="0">
                <a:solidFill>
                  <a:srgbClr val="006666"/>
                </a:solidFill>
              </a:rPr>
              <a:t>расчет геометрии контрольных объемов, генерация матриц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251520" y="4293096"/>
            <a:ext cx="82089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 smtClean="0">
                <a:solidFill>
                  <a:srgbClr val="006666"/>
                </a:solidFill>
              </a:rPr>
              <a:t>Интегрирование по времени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pPr algn="just"/>
            <a:r>
              <a:rPr lang="en-US" sz="1400" b="1" i="0" dirty="0" smtClean="0">
                <a:solidFill>
                  <a:srgbClr val="006666"/>
                </a:solidFill>
              </a:rPr>
              <a:t>“</a:t>
            </a:r>
            <a:r>
              <a:rPr lang="ru-RU" sz="1400" b="1" i="0" dirty="0" smtClean="0">
                <a:solidFill>
                  <a:srgbClr val="006666"/>
                </a:solidFill>
              </a:rPr>
              <a:t>Алгебраический</a:t>
            </a:r>
            <a:r>
              <a:rPr lang="en-US" sz="1400" b="1" i="0" dirty="0" smtClean="0">
                <a:solidFill>
                  <a:srgbClr val="006666"/>
                </a:solidFill>
              </a:rPr>
              <a:t>”</a:t>
            </a:r>
            <a:r>
              <a:rPr lang="ru-RU" sz="1400" b="1" i="0" dirty="0" smtClean="0">
                <a:solidFill>
                  <a:srgbClr val="006666"/>
                </a:solidFill>
              </a:rPr>
              <a:t> подход, простые структуры данных, ориентированные на максимальную производительность вычислений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 bwMode="auto">
          <a:xfrm>
            <a:off x="4067944" y="3789040"/>
            <a:ext cx="792088" cy="36004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SpMV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на одиночном устройстве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132" y="692696"/>
            <a:ext cx="4809364" cy="1626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504" y="807095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Тесты для формата </a:t>
            </a:r>
            <a:r>
              <a:rPr lang="en-US" sz="1400" b="1" i="0" dirty="0" smtClean="0">
                <a:solidFill>
                  <a:srgbClr val="006666"/>
                </a:solidFill>
              </a:rPr>
              <a:t>ELLPACK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07504" y="1291406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CPU Intel Xeon E5649 (6 </a:t>
            </a:r>
            <a:r>
              <a:rPr lang="ru-RU" sz="1400" b="1" i="0" dirty="0" smtClean="0">
                <a:solidFill>
                  <a:srgbClr val="006666"/>
                </a:solidFill>
              </a:rPr>
              <a:t>ядер)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15889" y="1772816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GPU NVIDIA M2090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07504" y="2257708"/>
            <a:ext cx="6264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Максимальная теоретически достижимая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производительность на </a:t>
            </a:r>
            <a:r>
              <a:rPr lang="en-US" sz="1400" b="1" i="0" dirty="0" smtClean="0">
                <a:solidFill>
                  <a:srgbClr val="006666"/>
                </a:solidFill>
              </a:rPr>
              <a:t>CPU 9.3%</a:t>
            </a:r>
            <a:r>
              <a:rPr lang="ru-RU" sz="1400" b="1" i="0" dirty="0" smtClean="0">
                <a:solidFill>
                  <a:srgbClr val="006666"/>
                </a:solidFill>
              </a:rPr>
              <a:t> от пика, на </a:t>
            </a:r>
            <a:r>
              <a:rPr lang="en-US" sz="1400" b="1" i="0" dirty="0" smtClean="0">
                <a:solidFill>
                  <a:srgbClr val="006666"/>
                </a:solidFill>
              </a:rPr>
              <a:t>GPU 2.5%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8280920" cy="326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076056" y="2319263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Переупорядочивание </a:t>
            </a:r>
            <a:r>
              <a:rPr lang="ru-RU" sz="1200" i="0" dirty="0" err="1" smtClean="0"/>
              <a:t>Катхилла</a:t>
            </a:r>
            <a:r>
              <a:rPr lang="ru-RU" sz="1200" i="0" dirty="0" smtClean="0"/>
              <a:t> — </a:t>
            </a:r>
            <a:r>
              <a:rPr lang="ru-RU" sz="1200" i="0" dirty="0" err="1" smtClean="0"/>
              <a:t>Макки</a:t>
            </a:r>
            <a:r>
              <a:rPr lang="ru-RU" sz="1200" i="0" dirty="0" smtClean="0"/>
              <a:t> </a:t>
            </a:r>
          </a:p>
          <a:p>
            <a:pPr algn="ctr"/>
            <a:r>
              <a:rPr lang="ru-RU" sz="1200" i="0" dirty="0" smtClean="0"/>
              <a:t>для оптимизации доступа к памяти</a:t>
            </a:r>
            <a:endParaRPr lang="ru-RU" sz="1200" i="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339752" y="2924944"/>
            <a:ext cx="5645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 smtClean="0">
                <a:solidFill>
                  <a:srgbClr val="006666"/>
                </a:solidFill>
              </a:rPr>
              <a:t>CPU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516216" y="2924944"/>
            <a:ext cx="574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0" dirty="0" smtClean="0">
                <a:solidFill>
                  <a:srgbClr val="006666"/>
                </a:solidFill>
              </a:rPr>
              <a:t>GPU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utoShape 26"/>
          <p:cNvSpPr>
            <a:spLocks noChangeArrowheads="1"/>
          </p:cNvSpPr>
          <p:nvPr/>
        </p:nvSpPr>
        <p:spPr bwMode="auto">
          <a:xfrm>
            <a:off x="5220072" y="1124744"/>
            <a:ext cx="3600400" cy="3888432"/>
          </a:xfrm>
          <a:prstGeom prst="roundRect">
            <a:avLst>
              <a:gd name="adj" fmla="val 9276"/>
            </a:avLst>
          </a:prstGeom>
          <a:solidFill>
            <a:schemeClr val="bg1"/>
          </a:solidFill>
          <a:ln w="19050" algn="ctr">
            <a:solidFill>
              <a:srgbClr val="0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1" name="Прямоугольник 130"/>
          <p:cNvSpPr/>
          <p:nvPr/>
        </p:nvSpPr>
        <p:spPr bwMode="auto">
          <a:xfrm>
            <a:off x="5940152" y="2204864"/>
            <a:ext cx="288032" cy="2592288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2" name="Левая фигурная скобка 131"/>
          <p:cNvSpPr/>
          <p:nvPr/>
        </p:nvSpPr>
        <p:spPr bwMode="auto">
          <a:xfrm>
            <a:off x="5652120" y="2204864"/>
            <a:ext cx="216024" cy="2592288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5436096" y="3212976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4" name="Левая фигурная скобка 133"/>
          <p:cNvSpPr/>
          <p:nvPr/>
        </p:nvSpPr>
        <p:spPr bwMode="auto">
          <a:xfrm rot="5400000">
            <a:off x="6012160" y="1916832"/>
            <a:ext cx="144016" cy="288032"/>
          </a:xfrm>
          <a:prstGeom prst="leftBrac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6012160" y="1772816"/>
            <a:ext cx="705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7)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36" name="Прямая соединительная линия 135"/>
          <p:cNvCxnSpPr/>
          <p:nvPr/>
        </p:nvCxnSpPr>
        <p:spPr bwMode="auto">
          <a:xfrm>
            <a:off x="5868144" y="2852936"/>
            <a:ext cx="432048" cy="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Прямая соединительная линия 136"/>
          <p:cNvCxnSpPr/>
          <p:nvPr/>
        </p:nvCxnSpPr>
        <p:spPr bwMode="auto">
          <a:xfrm>
            <a:off x="5868144" y="4581128"/>
            <a:ext cx="432048" cy="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Прямая соединительная линия 137"/>
          <p:cNvCxnSpPr/>
          <p:nvPr/>
        </p:nvCxnSpPr>
        <p:spPr bwMode="auto">
          <a:xfrm>
            <a:off x="5868144" y="3501008"/>
            <a:ext cx="432048" cy="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9" name="Левая фигурная скобка 138"/>
          <p:cNvSpPr/>
          <p:nvPr/>
        </p:nvSpPr>
        <p:spPr bwMode="auto">
          <a:xfrm flipH="1">
            <a:off x="6300192" y="2204864"/>
            <a:ext cx="144016" cy="648072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0" name="Прямоугольник 139"/>
          <p:cNvSpPr/>
          <p:nvPr/>
        </p:nvSpPr>
        <p:spPr>
          <a:xfrm>
            <a:off x="6300192" y="2276872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Левая фигурная скобка 140"/>
          <p:cNvSpPr/>
          <p:nvPr/>
        </p:nvSpPr>
        <p:spPr bwMode="auto">
          <a:xfrm flipH="1">
            <a:off x="6300192" y="2852936"/>
            <a:ext cx="144016" cy="648072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2" name="Прямоугольник 141"/>
          <p:cNvSpPr/>
          <p:nvPr/>
        </p:nvSpPr>
        <p:spPr>
          <a:xfrm>
            <a:off x="6300192" y="2924944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Прямоугольник 142"/>
          <p:cNvSpPr/>
          <p:nvPr/>
        </p:nvSpPr>
        <p:spPr bwMode="auto">
          <a:xfrm rot="16200000">
            <a:off x="7344308" y="2672916"/>
            <a:ext cx="288032" cy="648072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4" name="Левая фигурная скобка 143"/>
          <p:cNvSpPr/>
          <p:nvPr/>
        </p:nvSpPr>
        <p:spPr bwMode="auto">
          <a:xfrm rot="10800000">
            <a:off x="7884368" y="2852936"/>
            <a:ext cx="144016" cy="288032"/>
          </a:xfrm>
          <a:prstGeom prst="leftBrac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5" name="Прямоугольник 144"/>
          <p:cNvSpPr/>
          <p:nvPr/>
        </p:nvSpPr>
        <p:spPr>
          <a:xfrm>
            <a:off x="7960356" y="2708920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7444824" y="2473151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Левая фигурная скобка 146"/>
          <p:cNvSpPr/>
          <p:nvPr/>
        </p:nvSpPr>
        <p:spPr bwMode="auto">
          <a:xfrm rot="16200000" flipH="1">
            <a:off x="7416316" y="2384884"/>
            <a:ext cx="144016" cy="648072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48" name="Прямоугольник 147"/>
          <p:cNvSpPr/>
          <p:nvPr/>
        </p:nvSpPr>
        <p:spPr bwMode="auto">
          <a:xfrm rot="16200000">
            <a:off x="7344308" y="2960948"/>
            <a:ext cx="288032" cy="648072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 bwMode="auto">
          <a:xfrm>
            <a:off x="5868144" y="3933056"/>
            <a:ext cx="432048" cy="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0" name="Блок-схема: перфолента 149"/>
          <p:cNvSpPr/>
          <p:nvPr/>
        </p:nvSpPr>
        <p:spPr bwMode="auto">
          <a:xfrm>
            <a:off x="5796136" y="3573016"/>
            <a:ext cx="576064" cy="288032"/>
          </a:xfrm>
          <a:prstGeom prst="flowChartPunchedTape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1" name="Прямоугольник 150"/>
          <p:cNvSpPr/>
          <p:nvPr/>
        </p:nvSpPr>
        <p:spPr>
          <a:xfrm>
            <a:off x="5868144" y="350100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2" name="Левая фигурная скобка 151"/>
          <p:cNvSpPr/>
          <p:nvPr/>
        </p:nvSpPr>
        <p:spPr bwMode="auto">
          <a:xfrm flipH="1">
            <a:off x="6228184" y="3933056"/>
            <a:ext cx="144016" cy="648072"/>
          </a:xfrm>
          <a:prstGeom prst="leftBrace">
            <a:avLst>
              <a:gd name="adj1" fmla="val 8333"/>
              <a:gd name="adj2" fmla="val 50000"/>
            </a:avLst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3" name="Прямоугольник 152"/>
          <p:cNvSpPr/>
          <p:nvPr/>
        </p:nvSpPr>
        <p:spPr>
          <a:xfrm>
            <a:off x="6228184" y="4005064"/>
            <a:ext cx="4828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128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4" name="Прямоугольник 153"/>
          <p:cNvSpPr/>
          <p:nvPr/>
        </p:nvSpPr>
        <p:spPr>
          <a:xfrm>
            <a:off x="7236296" y="3356992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5" name="Прямоугольник 154"/>
          <p:cNvSpPr/>
          <p:nvPr/>
        </p:nvSpPr>
        <p:spPr bwMode="auto">
          <a:xfrm rot="16200000">
            <a:off x="7344308" y="3537012"/>
            <a:ext cx="288032" cy="648072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6" name="Прямоугольник 155"/>
          <p:cNvSpPr/>
          <p:nvPr/>
        </p:nvSpPr>
        <p:spPr bwMode="auto">
          <a:xfrm rot="16200000">
            <a:off x="7164288" y="4005064"/>
            <a:ext cx="288032" cy="288032"/>
          </a:xfrm>
          <a:prstGeom prst="rect">
            <a:avLst/>
          </a:prstGeom>
          <a:solidFill>
            <a:srgbClr val="FFFFFF">
              <a:lumMod val="85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57" name="Прямоугольник 156"/>
          <p:cNvSpPr/>
          <p:nvPr/>
        </p:nvSpPr>
        <p:spPr bwMode="auto">
          <a:xfrm rot="16200000">
            <a:off x="7488324" y="3969060"/>
            <a:ext cx="288032" cy="3600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158" name="Прямая со стрелкой 157"/>
          <p:cNvCxnSpPr/>
          <p:nvPr/>
        </p:nvCxnSpPr>
        <p:spPr bwMode="auto">
          <a:xfrm flipH="1">
            <a:off x="7668344" y="4149080"/>
            <a:ext cx="288032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9" name="Прямоугольник 158"/>
          <p:cNvSpPr/>
          <p:nvPr/>
        </p:nvSpPr>
        <p:spPr>
          <a:xfrm>
            <a:off x="7884368" y="4005064"/>
            <a:ext cx="8210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padding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0" name="Стрелка вправо 159"/>
          <p:cNvSpPr/>
          <p:nvPr/>
        </p:nvSpPr>
        <p:spPr bwMode="auto">
          <a:xfrm>
            <a:off x="6660232" y="3212976"/>
            <a:ext cx="360040" cy="36004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161" name="Прямая соединительная линия 160"/>
          <p:cNvCxnSpPr/>
          <p:nvPr/>
        </p:nvCxnSpPr>
        <p:spPr bwMode="auto">
          <a:xfrm flipV="1">
            <a:off x="7164288" y="2132856"/>
            <a:ext cx="0" cy="72008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Прямоугольник 161"/>
          <p:cNvSpPr/>
          <p:nvPr/>
        </p:nvSpPr>
        <p:spPr>
          <a:xfrm>
            <a:off x="7092280" y="1916832"/>
            <a:ext cx="1512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alignment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boundary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3" name="Прямоугольник 162"/>
          <p:cNvSpPr/>
          <p:nvPr/>
        </p:nvSpPr>
        <p:spPr>
          <a:xfrm rot="16200000">
            <a:off x="5735769" y="2363081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1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4" name="Прямоугольник 163"/>
          <p:cNvSpPr/>
          <p:nvPr/>
        </p:nvSpPr>
        <p:spPr>
          <a:xfrm rot="16200000">
            <a:off x="5735769" y="3011153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2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7164288" y="2852936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1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7164288" y="3140968"/>
            <a:ext cx="670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2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Прямоугольник 166"/>
          <p:cNvSpPr/>
          <p:nvPr/>
        </p:nvSpPr>
        <p:spPr>
          <a:xfrm rot="16200000">
            <a:off x="5739777" y="4091273"/>
            <a:ext cx="66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k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7164288" y="3717032"/>
            <a:ext cx="662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block k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0" name="Rectangle 5"/>
          <p:cNvSpPr>
            <a:spLocks noChangeArrowheads="1"/>
          </p:cNvSpPr>
          <p:nvPr/>
        </p:nvSpPr>
        <p:spPr bwMode="auto">
          <a:xfrm>
            <a:off x="5004048" y="1124744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Трансформация структуры данных </a:t>
            </a:r>
            <a:endParaRPr lang="en-US" sz="1200" i="0" dirty="0" smtClean="0"/>
          </a:p>
          <a:p>
            <a:pPr algn="ctr"/>
            <a:r>
              <a:rPr lang="ru-RU" sz="1200" i="0" dirty="0" smtClean="0"/>
              <a:t>для формата </a:t>
            </a:r>
            <a:r>
              <a:rPr lang="en-US" sz="1200" i="0" dirty="0" smtClean="0"/>
              <a:t>ELLPACK</a:t>
            </a:r>
            <a:endParaRPr lang="ru-RU" sz="1200" i="0" dirty="0"/>
          </a:p>
        </p:txBody>
      </p:sp>
      <p:sp>
        <p:nvSpPr>
          <p:cNvPr id="171" name="Rectangle 5"/>
          <p:cNvSpPr>
            <a:spLocks noChangeArrowheads="1"/>
          </p:cNvSpPr>
          <p:nvPr/>
        </p:nvSpPr>
        <p:spPr bwMode="auto">
          <a:xfrm>
            <a:off x="107504" y="1383159"/>
            <a:ext cx="5040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GSpMV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одиночная матрица и множественные вектора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72" name="Rectangle 5"/>
          <p:cNvSpPr>
            <a:spLocks noChangeArrowheads="1"/>
          </p:cNvSpPr>
          <p:nvPr/>
        </p:nvSpPr>
        <p:spPr bwMode="auto">
          <a:xfrm>
            <a:off x="107504" y="2257127"/>
            <a:ext cx="4600127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Fused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SpMV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r>
              <a:rPr lang="ru-RU" sz="1400" b="1" i="0" dirty="0" smtClean="0">
                <a:solidFill>
                  <a:srgbClr val="006666"/>
                </a:solidFill>
              </a:rPr>
              <a:t>совмещение двух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SpMV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операций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</a:t>
            </a:r>
          </a:p>
          <a:p>
            <a:endParaRPr lang="ru-RU" sz="1400" b="1" i="0" baseline="-25000" dirty="0" smtClean="0">
              <a:solidFill>
                <a:srgbClr val="006666"/>
              </a:solidFill>
              <a:effectLst/>
            </a:endParaRPr>
          </a:p>
          <a:p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73" name="Rectangle 5"/>
          <p:cNvSpPr>
            <a:spLocks noChangeArrowheads="1"/>
          </p:cNvSpPr>
          <p:nvPr/>
        </p:nvSpPr>
        <p:spPr bwMode="auto">
          <a:xfrm>
            <a:off x="107504" y="3933056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Реализация на </a:t>
            </a:r>
            <a:r>
              <a:rPr lang="en-US" sz="1400" b="1" i="0" dirty="0" smtClean="0">
                <a:solidFill>
                  <a:srgbClr val="006666"/>
                </a:solidFill>
              </a:rPr>
              <a:t>CUDA </a:t>
            </a:r>
            <a:r>
              <a:rPr lang="ru-RU" sz="1400" b="1" i="0" dirty="0" smtClean="0">
                <a:solidFill>
                  <a:srgbClr val="006666"/>
                </a:solidFill>
              </a:rPr>
              <a:t>и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OpenCL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7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Дополнительная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прокачка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вычислительной части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6" name="Rectangle 5"/>
          <p:cNvSpPr>
            <a:spLocks noChangeArrowheads="1"/>
          </p:cNvSpPr>
          <p:nvPr/>
        </p:nvSpPr>
        <p:spPr bwMode="auto">
          <a:xfrm>
            <a:off x="107504" y="3212976"/>
            <a:ext cx="49685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Обмен данными одновременно с вычислениями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и параллельная эффективность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1043608" y="6165304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Масштабирование</a:t>
            </a:r>
            <a:endParaRPr lang="ru-RU" sz="1200" i="0" dirty="0"/>
          </a:p>
        </p:txBody>
      </p:sp>
      <p:sp>
        <p:nvSpPr>
          <p:cNvPr id="50" name="Rectangle 5"/>
          <p:cNvSpPr>
            <a:spLocks noChangeArrowheads="1"/>
          </p:cNvSpPr>
          <p:nvPr/>
        </p:nvSpPr>
        <p:spPr bwMode="auto">
          <a:xfrm>
            <a:off x="325066" y="2852936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Обмен данными одновременно с вычислениями</a:t>
            </a: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106" y="908720"/>
            <a:ext cx="3672408" cy="1982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626" y="908720"/>
            <a:ext cx="3382838" cy="198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356992"/>
            <a:ext cx="4607031" cy="284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284984"/>
            <a:ext cx="3139452" cy="29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60032" y="2852936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Ускорение на </a:t>
            </a:r>
            <a:r>
              <a:rPr lang="en-US" sz="1200" i="0" dirty="0" smtClean="0"/>
              <a:t>GPU </a:t>
            </a:r>
            <a:r>
              <a:rPr lang="ru-RU" sz="1200" i="0" dirty="0" smtClean="0"/>
              <a:t>относительно </a:t>
            </a:r>
            <a:r>
              <a:rPr lang="en-US" sz="1200" i="0" dirty="0" smtClean="0"/>
              <a:t>6-</a:t>
            </a:r>
            <a:r>
              <a:rPr lang="ru-RU" sz="1200" i="0" dirty="0" smtClean="0"/>
              <a:t>ядерного</a:t>
            </a:r>
            <a:r>
              <a:rPr lang="en-US" sz="1200" i="0" dirty="0" smtClean="0"/>
              <a:t> CPU</a:t>
            </a:r>
            <a:endParaRPr lang="ru-RU" sz="1200" i="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183560" y="6165304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Ускорение</a:t>
            </a:r>
            <a:endParaRPr lang="ru-RU" sz="120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Общие требования к программному комплексу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6" name="Rectangle 3"/>
          <p:cNvSpPr>
            <a:spLocks noChangeArrowheads="1"/>
          </p:cNvSpPr>
          <p:nvPr/>
        </p:nvSpPr>
        <p:spPr bwMode="auto">
          <a:xfrm>
            <a:off x="323528" y="1052736"/>
            <a:ext cx="8568952" cy="494750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Переносимость</a:t>
            </a:r>
            <a:endParaRPr lang="ru-RU" sz="1400" b="1" i="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dirty="0" smtClean="0"/>
              <a:t>     </a:t>
            </a:r>
            <a:r>
              <a:rPr lang="ru-RU" sz="1400" i="0" dirty="0" smtClean="0"/>
              <a:t>Может </a:t>
            </a:r>
            <a:r>
              <a:rPr lang="ru-RU" sz="1400" i="0" dirty="0"/>
              <a:t>работать на различных системах от рабочих станций до </a:t>
            </a:r>
            <a:r>
              <a:rPr lang="ru-RU" sz="1400" i="0" dirty="0" smtClean="0"/>
              <a:t>суперкомпьютеров.</a:t>
            </a:r>
            <a:endParaRPr lang="ru-RU" sz="1400" i="0" dirty="0"/>
          </a:p>
          <a:p>
            <a:pPr>
              <a:spcAft>
                <a:spcPts val="600"/>
              </a:spcAft>
            </a:pPr>
            <a:r>
              <a:rPr lang="ru-RU" sz="1400" i="0" dirty="0"/>
              <a:t>    </a:t>
            </a:r>
            <a:r>
              <a:rPr lang="ru-RU" sz="1400" i="0" dirty="0" smtClean="0"/>
              <a:t>Совместимость с различными ОС</a:t>
            </a:r>
            <a:r>
              <a:rPr lang="en-US" sz="1400" i="0" dirty="0" smtClean="0"/>
              <a:t>: Windows</a:t>
            </a:r>
            <a:r>
              <a:rPr lang="en-US" sz="1400" i="0" dirty="0"/>
              <a:t>, Linux,…, </a:t>
            </a:r>
            <a:r>
              <a:rPr lang="ru-RU" sz="1400" i="0" dirty="0" smtClean="0"/>
              <a:t>прямой</a:t>
            </a:r>
            <a:r>
              <a:rPr lang="en-US" sz="1400" i="0" dirty="0"/>
              <a:t>/</a:t>
            </a:r>
            <a:r>
              <a:rPr lang="ru-RU" sz="1400" i="0" dirty="0"/>
              <a:t>обратный порядок байтов, </a:t>
            </a:r>
            <a:r>
              <a:rPr lang="ru-RU" sz="1400" i="0" dirty="0" smtClean="0"/>
              <a:t>…</a:t>
            </a:r>
          </a:p>
          <a:p>
            <a:pPr>
              <a:spcAft>
                <a:spcPts val="0"/>
              </a:spcAft>
            </a:pPr>
            <a:r>
              <a:rPr lang="ru-RU" sz="1400" i="0" dirty="0" smtClean="0"/>
              <a:t>    Совместимость с различными компиляторами</a:t>
            </a:r>
            <a:r>
              <a:rPr lang="en-US" sz="1400" i="0" dirty="0" smtClean="0"/>
              <a:t>: GNU, Intel, Microsoft, IBM, …</a:t>
            </a:r>
            <a:r>
              <a:rPr lang="ru-RU" sz="1400" i="0" dirty="0" smtClean="0"/>
              <a:t>,</a:t>
            </a:r>
            <a:r>
              <a:rPr lang="en-US" sz="1400" i="0" dirty="0" smtClean="0"/>
              <a:t> </a:t>
            </a:r>
            <a:endParaRPr lang="ru-RU" sz="1400" i="0" dirty="0" smtClean="0"/>
          </a:p>
          <a:p>
            <a:pPr>
              <a:spcAft>
                <a:spcPts val="600"/>
              </a:spcAft>
            </a:pPr>
            <a:r>
              <a:rPr lang="ru-RU" sz="1400" i="0" dirty="0" smtClean="0"/>
              <a:t>    причем не самыми новыми (С++11 не очень уместен).  </a:t>
            </a:r>
            <a:endParaRPr lang="en-US" sz="1400" i="0" dirty="0" smtClean="0"/>
          </a:p>
          <a:p>
            <a:pPr>
              <a:spcAft>
                <a:spcPts val="0"/>
              </a:spcAft>
            </a:pPr>
            <a:r>
              <a:rPr lang="ru-RU" sz="1400" i="0" dirty="0" smtClean="0"/>
              <a:t>    Возможность эффективного использования вычислительных устройств различной архитектуры</a:t>
            </a:r>
          </a:p>
          <a:p>
            <a:pPr>
              <a:spcAft>
                <a:spcPts val="600"/>
              </a:spcAft>
            </a:pPr>
            <a:r>
              <a:rPr lang="ru-RU" sz="1400" i="0" dirty="0" smtClean="0"/>
              <a:t>    </a:t>
            </a:r>
            <a:r>
              <a:rPr lang="en-US" sz="1400" i="0" dirty="0" smtClean="0"/>
              <a:t>CPU, GPU, MIC, … </a:t>
            </a:r>
            <a:endParaRPr lang="ru-RU" sz="1400" i="0" dirty="0" smtClean="0"/>
          </a:p>
          <a:p>
            <a:r>
              <a:rPr lang="ru-RU" sz="1400" i="0" dirty="0" smtClean="0"/>
              <a:t>    </a:t>
            </a:r>
            <a:endParaRPr lang="en-US" sz="1050" i="0" dirty="0"/>
          </a:p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Автономность</a:t>
            </a:r>
          </a:p>
          <a:p>
            <a:pPr>
              <a:lnSpc>
                <a:spcPct val="150000"/>
              </a:lnSpc>
            </a:pPr>
            <a:r>
              <a:rPr lang="ru-RU" sz="1400" i="0" dirty="0" smtClean="0"/>
              <a:t>    Может </a:t>
            </a:r>
            <a:r>
              <a:rPr lang="ru-RU" sz="1400" i="0" dirty="0"/>
              <a:t>работать без дополнительных </a:t>
            </a:r>
            <a:r>
              <a:rPr lang="ru-RU" sz="1400" i="0" dirty="0" smtClean="0"/>
              <a:t>библиотек.</a:t>
            </a:r>
            <a:endParaRPr lang="ru-RU" sz="1400" i="0" dirty="0"/>
          </a:p>
          <a:p>
            <a:endParaRPr lang="ru-RU" sz="1050" i="0" dirty="0" smtClean="0"/>
          </a:p>
          <a:p>
            <a:endParaRPr lang="ru-RU" sz="1050" i="0" dirty="0"/>
          </a:p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Высокая степень параллелизма</a:t>
            </a:r>
          </a:p>
          <a:p>
            <a:pPr>
              <a:lnSpc>
                <a:spcPct val="150000"/>
              </a:lnSpc>
            </a:pPr>
            <a:r>
              <a:rPr lang="ru-RU" sz="1400" b="1" i="0" dirty="0" smtClean="0"/>
              <a:t>    </a:t>
            </a:r>
            <a:r>
              <a:rPr lang="ru-RU" sz="1400" i="0" dirty="0" smtClean="0"/>
              <a:t>Возможность эффективного использования систем </a:t>
            </a:r>
            <a:r>
              <a:rPr lang="ru-RU" sz="1400" i="0" dirty="0"/>
              <a:t>с</a:t>
            </a:r>
            <a:r>
              <a:rPr lang="ru-RU" sz="1400" b="1" i="0" dirty="0"/>
              <a:t> </a:t>
            </a:r>
            <a:r>
              <a:rPr lang="ru-RU" sz="1400" i="0" dirty="0"/>
              <a:t>числом ядер порядка сотни </a:t>
            </a:r>
            <a:r>
              <a:rPr lang="ru-RU" sz="1400" i="0" dirty="0" smtClean="0"/>
              <a:t>тысяч. </a:t>
            </a:r>
            <a:endParaRPr lang="ru-RU" sz="1400" i="0" dirty="0"/>
          </a:p>
          <a:p>
            <a:endParaRPr lang="ru-RU" sz="1050" i="0" dirty="0" smtClean="0"/>
          </a:p>
          <a:p>
            <a:endParaRPr lang="en-US" sz="1050" i="0" dirty="0" smtClean="0"/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Высокая производительность </a:t>
            </a:r>
            <a:r>
              <a:rPr lang="ru-RU" sz="1400" b="1" i="0" dirty="0" smtClean="0">
                <a:solidFill>
                  <a:srgbClr val="006666"/>
                </a:solidFill>
              </a:rPr>
              <a:t>вычислений</a:t>
            </a: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Удобство работы с кодом и надежность</a:t>
            </a:r>
            <a:endParaRPr lang="ru-RU" sz="1400" b="1" i="0" dirty="0">
              <a:solidFill>
                <a:srgbClr val="006666"/>
              </a:solidFill>
            </a:endParaRPr>
          </a:p>
          <a:p>
            <a:r>
              <a:rPr lang="ru-RU" sz="1050" b="1" i="0" dirty="0"/>
              <a:t>    </a:t>
            </a:r>
            <a:r>
              <a:rPr lang="ru-RU" sz="1050" b="1" i="0" dirty="0" smtClean="0"/>
              <a:t>  </a:t>
            </a:r>
            <a:endParaRPr lang="ru-RU" sz="1050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Multi-CPU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vs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multi-GPU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683568" y="5445224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Относительная производительность устройства</a:t>
            </a:r>
            <a:endParaRPr lang="ru-RU" sz="1200" i="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427984" y="5445224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Оценка ускорения при отсутствии кэш-эффекта</a:t>
            </a:r>
            <a:endParaRPr lang="ru-RU" sz="1200" i="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3832" y="1484784"/>
            <a:ext cx="7472584" cy="3835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Rectangle 5"/>
          <p:cNvSpPr>
            <a:spLocks noChangeArrowheads="1"/>
          </p:cNvSpPr>
          <p:nvPr/>
        </p:nvSpPr>
        <p:spPr bwMode="auto">
          <a:xfrm>
            <a:off x="611560" y="5384249"/>
            <a:ext cx="3960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Ускорение</a:t>
            </a:r>
            <a:r>
              <a:rPr lang="en-US" sz="1200" i="0" dirty="0" smtClean="0"/>
              <a:t>  (ASMO – 5.5M, DC – 12.5M)</a:t>
            </a:r>
            <a:endParaRPr lang="ru-RU" sz="1200" i="0" dirty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7791425" cy="423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и параллельная эффективность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6" descr="D:\_SPAINWORK\DNS\RB\rb3d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7283" y="4369867"/>
            <a:ext cx="2470941" cy="1651421"/>
          </a:xfrm>
          <a:prstGeom prst="rect">
            <a:avLst/>
          </a:prstGeom>
          <a:noFill/>
        </p:spPr>
      </p:pic>
      <p:pic>
        <p:nvPicPr>
          <p:cNvPr id="41" name="Picture 16" descr="T3D_zoo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548680"/>
            <a:ext cx="1512168" cy="229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7" descr="T3Dtrans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6593" y="620688"/>
            <a:ext cx="720766" cy="220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8" descr="T_rainbow_cr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8344" y="620688"/>
            <a:ext cx="50769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8" descr="T_zebra_color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4918" y="620688"/>
            <a:ext cx="48957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2489455"/>
              </p:ext>
            </p:extLst>
          </p:nvPr>
        </p:nvGraphicFramePr>
        <p:xfrm>
          <a:off x="35496" y="4555555"/>
          <a:ext cx="1775532" cy="1332347"/>
        </p:xfrm>
        <a:graphic>
          <a:graphicData uri="http://schemas.openxmlformats.org/presentationml/2006/ole">
            <p:oleObj spid="_x0000_s183298" name="Imagen de mapa de bits" r:id="rId8" imgW="7621064" imgH="5714286" progId="PBrush">
              <p:embed/>
            </p:oleObj>
          </a:graphicData>
        </a:graphic>
      </p:graphicFrame>
      <p:pic>
        <p:nvPicPr>
          <p:cNvPr id="47" name="Picture 3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4369867"/>
            <a:ext cx="2160240" cy="15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-36512" y="548680"/>
            <a:ext cx="9144000" cy="6120680"/>
          </a:xfrm>
          <a:prstGeom prst="rect">
            <a:avLst/>
          </a:prstGeom>
          <a:gradFill rotWithShape="1">
            <a:gsLst>
              <a:gs pos="0">
                <a:schemeClr val="bg1">
                  <a:lumMod val="65000"/>
                  <a:alpha val="58000"/>
                </a:schemeClr>
              </a:gs>
              <a:gs pos="24000">
                <a:schemeClr val="bg1"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59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Программный </a:t>
            </a:r>
            <a:r>
              <a:rPr lang="ru-RU" sz="1800" b="1" i="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комплекс 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SCH3D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5496" y="755600"/>
            <a:ext cx="5760640" cy="425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Несжимаемые турбулентные течения и теплообмен</a:t>
            </a:r>
          </a:p>
          <a:p>
            <a:endParaRPr lang="ru-RU" sz="1400" b="1" i="0" baseline="-25000" dirty="0" smtClean="0">
              <a:solidFill>
                <a:srgbClr val="006666"/>
              </a:solidFill>
              <a:effectLst/>
            </a:endParaRPr>
          </a:p>
          <a:p>
            <a:endParaRPr lang="ru-RU" sz="1400" b="1" i="0" baseline="-25000" dirty="0">
              <a:solidFill>
                <a:srgbClr val="006666"/>
              </a:solidFill>
              <a:effectLst/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DNS</a:t>
            </a:r>
            <a:r>
              <a:rPr lang="ru-RU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smtClean="0">
                <a:solidFill>
                  <a:srgbClr val="006666"/>
                </a:solidFill>
              </a:rPr>
              <a:t>LES, </a:t>
            </a:r>
            <a:r>
              <a:rPr lang="ru-RU" sz="1400" b="1" i="0" dirty="0" smtClean="0">
                <a:solidFill>
                  <a:srgbClr val="006666"/>
                </a:solidFill>
              </a:rPr>
              <a:t>регуляризация</a:t>
            </a:r>
            <a:endParaRPr lang="en-US" sz="1400" b="1" i="0" baseline="-25000" dirty="0">
              <a:solidFill>
                <a:srgbClr val="006666"/>
              </a:solidFill>
              <a:effectLst/>
            </a:endParaRPr>
          </a:p>
          <a:p>
            <a:endParaRPr lang="ru-RU" sz="1400" b="1" i="0" baseline="-25000" dirty="0" smtClean="0">
              <a:solidFill>
                <a:srgbClr val="006666"/>
              </a:solidFill>
            </a:endParaRPr>
          </a:p>
          <a:p>
            <a:endParaRPr lang="ru-RU" sz="1400" b="1" i="0" baseline="-25000" dirty="0" smtClean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Схемы повышенного порядка, </a:t>
            </a:r>
          </a:p>
          <a:p>
            <a:r>
              <a:rPr lang="ru-RU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   сохраняющие симметрию</a:t>
            </a:r>
          </a:p>
          <a:p>
            <a:endParaRPr lang="ru-RU" sz="1400" b="1" i="0" baseline="-25000" dirty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Крупномасштабные расчеты фундаментальных задач</a:t>
            </a:r>
          </a:p>
          <a:p>
            <a:endParaRPr lang="ru-RU" sz="1400" b="1" i="0" dirty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Сетки 100-1000 млн узлов, 100К </a:t>
            </a:r>
            <a:r>
              <a:rPr lang="en-US" sz="1400" b="1" i="0" dirty="0" smtClean="0">
                <a:solidFill>
                  <a:srgbClr val="006666"/>
                </a:solidFill>
              </a:rPr>
              <a:t>CPU </a:t>
            </a:r>
            <a:r>
              <a:rPr lang="ru-RU" sz="1400" b="1" i="0" dirty="0" smtClean="0">
                <a:solidFill>
                  <a:srgbClr val="006666"/>
                </a:solidFill>
              </a:rPr>
              <a:t>ядер</a:t>
            </a:r>
          </a:p>
          <a:p>
            <a:endParaRPr lang="ru-RU" sz="1400" b="1" i="0" baseline="-25000" dirty="0" smtClean="0">
              <a:solidFill>
                <a:srgbClr val="006666"/>
              </a:solidFill>
            </a:endParaRPr>
          </a:p>
          <a:p>
            <a:endParaRPr lang="ru-RU" sz="1400" b="1" i="0" baseline="-25000" dirty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Валидационный</a:t>
            </a:r>
            <a:r>
              <a:rPr lang="ru-RU" sz="1400" b="1" i="0" dirty="0" smtClean="0">
                <a:solidFill>
                  <a:srgbClr val="006666"/>
                </a:solidFill>
              </a:rPr>
              <a:t> базис для моделей турбулентности</a:t>
            </a:r>
          </a:p>
          <a:p>
            <a:endParaRPr lang="ru-RU" sz="1400" b="1" i="0" baseline="-25000" dirty="0" smtClean="0">
              <a:solidFill>
                <a:srgbClr val="006666"/>
              </a:solidFill>
            </a:endParaRPr>
          </a:p>
          <a:p>
            <a:endParaRPr lang="ru-RU" sz="1400" b="1" i="0" baseline="-25000" dirty="0" smtClean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Исследовательская платформа для </a:t>
            </a:r>
          </a:p>
          <a:p>
            <a:r>
              <a:rPr lang="ru-RU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   разработки новых моделей</a:t>
            </a:r>
            <a:endParaRPr lang="ru-RU" sz="1400" b="1" i="0" dirty="0">
              <a:solidFill>
                <a:srgbClr val="006666"/>
              </a:solidFill>
            </a:endParaRPr>
          </a:p>
          <a:p>
            <a:endParaRPr lang="ru-RU" sz="1400" b="1" i="0" baseline="-25000" dirty="0">
              <a:solidFill>
                <a:srgbClr val="006666"/>
              </a:solidFill>
            </a:endParaRPr>
          </a:p>
          <a:p>
            <a:endParaRPr lang="ru-RU" sz="1400" b="1" i="0" baseline="-25000" dirty="0">
              <a:solidFill>
                <a:srgbClr val="006666"/>
              </a:solidFill>
            </a:endParaRPr>
          </a:p>
          <a:p>
            <a:endParaRPr lang="en-US" sz="1400" b="1" i="0" baseline="-25000" dirty="0" smtClean="0">
              <a:solidFill>
                <a:srgbClr val="006666"/>
              </a:solidFill>
            </a:endParaRPr>
          </a:p>
          <a:p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5496" y="6165304"/>
            <a:ext cx="7974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dirty="0" smtClean="0"/>
              <a:t>A. </a:t>
            </a:r>
            <a:r>
              <a:rPr lang="en-US" sz="1200" i="0" dirty="0" err="1" smtClean="0"/>
              <a:t>Gorobets</a:t>
            </a:r>
            <a:r>
              <a:rPr lang="en-US" sz="1200" i="0" dirty="0" smtClean="0"/>
              <a:t>, F.X. </a:t>
            </a:r>
            <a:r>
              <a:rPr lang="en-US" sz="1200" i="0" dirty="0" err="1" smtClean="0"/>
              <a:t>Trias</a:t>
            </a:r>
            <a:r>
              <a:rPr lang="en-US" sz="1200" i="0" dirty="0" smtClean="0"/>
              <a:t>, A. </a:t>
            </a:r>
            <a:r>
              <a:rPr lang="en-US" sz="1200" i="0" dirty="0" err="1" smtClean="0"/>
              <a:t>Oliva</a:t>
            </a:r>
            <a:r>
              <a:rPr lang="en-US" sz="1200" i="0" dirty="0" smtClean="0"/>
              <a:t>, A parallel </a:t>
            </a:r>
            <a:r>
              <a:rPr lang="en-US" sz="1200" i="0" dirty="0" err="1" smtClean="0"/>
              <a:t>MPI+OpenMP+OpenCL</a:t>
            </a:r>
            <a:r>
              <a:rPr lang="en-US" sz="1200" i="0" dirty="0" smtClean="0"/>
              <a:t> algorithm for hybrid </a:t>
            </a:r>
          </a:p>
          <a:p>
            <a:r>
              <a:rPr lang="en-US" sz="1200" i="0" dirty="0" err="1" smtClean="0"/>
              <a:t>supercomputations</a:t>
            </a:r>
            <a:r>
              <a:rPr lang="en-US" sz="1200" i="0" dirty="0" smtClean="0"/>
              <a:t> of incompressible flows, Computers and Fluids, 2013,Vol. 88, pp. 764–772.</a:t>
            </a:r>
            <a:endParaRPr lang="ru-RU" sz="1200" i="0" dirty="0"/>
          </a:p>
        </p:txBody>
      </p:sp>
      <p:pic>
        <p:nvPicPr>
          <p:cNvPr id="53" name="Picture 8" descr="D:\_SPAINWORK\DNS\CYL\MOV\2D\MOV3\p_all_c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4235" y="5237842"/>
            <a:ext cx="2322477" cy="1300118"/>
          </a:xfrm>
          <a:prstGeom prst="rect">
            <a:avLst/>
          </a:prstGeom>
          <a:noFill/>
        </p:spPr>
      </p:pic>
      <p:pic>
        <p:nvPicPr>
          <p:cNvPr id="49" name="Picture 3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0232" y="2852935"/>
            <a:ext cx="2304256" cy="10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9" descr="D:\_SPAINWORK\DNS\CYL\MOV\2D\MOV3\p_zoom_cp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59188" y="4005064"/>
            <a:ext cx="2320953" cy="1152128"/>
          </a:xfrm>
          <a:prstGeom prst="rect">
            <a:avLst/>
          </a:prstGeom>
          <a:noFill/>
        </p:spPr>
      </p:pic>
      <p:pic>
        <p:nvPicPr>
          <p:cNvPr id="45" name="Picture 3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7938" y="3044619"/>
            <a:ext cx="1106337" cy="11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40431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Алгоритм для несжимаемых течений на структурированных сетках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0" name="Rectangle 9"/>
          <p:cNvSpPr>
            <a:spLocks noChangeArrowheads="1"/>
          </p:cNvSpPr>
          <p:nvPr/>
        </p:nvSpPr>
        <p:spPr bwMode="auto">
          <a:xfrm>
            <a:off x="467544" y="3717722"/>
            <a:ext cx="4085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где</a:t>
            </a:r>
            <a:endParaRPr lang="ru-RU" sz="1200" i="0" dirty="0"/>
          </a:p>
        </p:txBody>
      </p:sp>
      <p:sp>
        <p:nvSpPr>
          <p:cNvPr id="221" name="Rectangle 14"/>
          <p:cNvSpPr>
            <a:spLocks noChangeArrowheads="1"/>
          </p:cNvSpPr>
          <p:nvPr/>
        </p:nvSpPr>
        <p:spPr bwMode="auto">
          <a:xfrm>
            <a:off x="2341117" y="2316758"/>
            <a:ext cx="219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0"/>
              <a:t>.</a:t>
            </a:r>
            <a:endParaRPr lang="ru-RU" sz="1000" i="0"/>
          </a:p>
        </p:txBody>
      </p:sp>
      <p:sp>
        <p:nvSpPr>
          <p:cNvPr id="222" name="Rectangle 16"/>
          <p:cNvSpPr>
            <a:spLocks noChangeArrowheads="1"/>
          </p:cNvSpPr>
          <p:nvPr/>
        </p:nvSpPr>
        <p:spPr bwMode="auto">
          <a:xfrm>
            <a:off x="469211" y="4415696"/>
            <a:ext cx="98918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200" i="0" dirty="0" smtClean="0"/>
              <a:t>Предиктор</a:t>
            </a:r>
            <a:r>
              <a:rPr lang="en-US" sz="1200" i="0" dirty="0" smtClean="0"/>
              <a:t>:</a:t>
            </a:r>
            <a:endParaRPr lang="ru-RU" sz="1200" i="0" dirty="0"/>
          </a:p>
        </p:txBody>
      </p:sp>
      <p:sp>
        <p:nvSpPr>
          <p:cNvPr id="223" name="Rectangle 17"/>
          <p:cNvSpPr>
            <a:spLocks noChangeArrowheads="1"/>
          </p:cNvSpPr>
          <p:nvPr/>
        </p:nvSpPr>
        <p:spPr bwMode="auto">
          <a:xfrm>
            <a:off x="467544" y="4775736"/>
            <a:ext cx="918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Проекция</a:t>
            </a:r>
            <a:r>
              <a:rPr lang="en-US" sz="1200" i="0" dirty="0" smtClean="0"/>
              <a:t>:</a:t>
            </a:r>
            <a:endParaRPr lang="ru-RU" sz="1200" i="0" dirty="0"/>
          </a:p>
        </p:txBody>
      </p:sp>
      <p:sp>
        <p:nvSpPr>
          <p:cNvPr id="224" name="Rectangle 21"/>
          <p:cNvSpPr>
            <a:spLocks noChangeArrowheads="1"/>
          </p:cNvSpPr>
          <p:nvPr/>
        </p:nvSpPr>
        <p:spPr bwMode="auto">
          <a:xfrm>
            <a:off x="2323730" y="4753362"/>
            <a:ext cx="4518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0" dirty="0" smtClean="0"/>
              <a:t> </a:t>
            </a:r>
            <a:r>
              <a:rPr lang="ru-RU" sz="1200" i="0" dirty="0" smtClean="0"/>
              <a:t>где</a:t>
            </a:r>
            <a:endParaRPr lang="ru-RU" sz="1200" i="0" dirty="0"/>
          </a:p>
        </p:txBody>
      </p:sp>
      <p:sp>
        <p:nvSpPr>
          <p:cNvPr id="225" name="Rectangle 23"/>
          <p:cNvSpPr>
            <a:spLocks noChangeArrowheads="1"/>
          </p:cNvSpPr>
          <p:nvPr/>
        </p:nvSpPr>
        <p:spPr bwMode="auto">
          <a:xfrm>
            <a:off x="434083" y="5113725"/>
            <a:ext cx="21300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Уравнение неразрывности</a:t>
            </a:r>
            <a:r>
              <a:rPr lang="en-US" sz="1200" i="0" dirty="0" smtClean="0"/>
              <a:t>:</a:t>
            </a:r>
            <a:endParaRPr lang="ru-RU" sz="1200" i="0" dirty="0"/>
          </a:p>
        </p:txBody>
      </p:sp>
      <p:sp>
        <p:nvSpPr>
          <p:cNvPr id="226" name="AutoShape 27"/>
          <p:cNvSpPr>
            <a:spLocks noChangeArrowheads="1"/>
          </p:cNvSpPr>
          <p:nvPr/>
        </p:nvSpPr>
        <p:spPr bwMode="auto">
          <a:xfrm>
            <a:off x="2742308" y="5497900"/>
            <a:ext cx="677862" cy="344487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srgbClr val="00B050"/>
              </a:solidFill>
            </a:endParaRPr>
          </a:p>
        </p:txBody>
      </p:sp>
      <p:graphicFrame>
        <p:nvGraphicFramePr>
          <p:cNvPr id="227" name="Object 32"/>
          <p:cNvGraphicFramePr>
            <a:graphicFrameLocks noChangeAspect="1"/>
          </p:cNvGraphicFramePr>
          <p:nvPr/>
        </p:nvGraphicFramePr>
        <p:xfrm>
          <a:off x="486917" y="1381541"/>
          <a:ext cx="2500907" cy="1256061"/>
        </p:xfrm>
        <a:graphic>
          <a:graphicData uri="http://schemas.openxmlformats.org/presentationml/2006/ole">
            <p:oleObj spid="_x0000_s184322" name="Формула" r:id="rId3" imgW="2120760" imgH="1066680" progId="Equation.3">
              <p:embed/>
            </p:oleObj>
          </a:graphicData>
        </a:graphic>
      </p:graphicFrame>
      <p:graphicFrame>
        <p:nvGraphicFramePr>
          <p:cNvPr id="228" name="Object 34"/>
          <p:cNvGraphicFramePr>
            <a:graphicFrameLocks noChangeAspect="1"/>
          </p:cNvGraphicFramePr>
          <p:nvPr/>
        </p:nvGraphicFramePr>
        <p:xfrm>
          <a:off x="554038" y="2997200"/>
          <a:ext cx="2259012" cy="720725"/>
        </p:xfrm>
        <a:graphic>
          <a:graphicData uri="http://schemas.openxmlformats.org/presentationml/2006/ole">
            <p:oleObj spid="_x0000_s184323" name="Equation" r:id="rId4" imgW="2070000" imgH="660240" progId="Equation.DSMT4">
              <p:embed/>
            </p:oleObj>
          </a:graphicData>
        </a:graphic>
      </p:graphicFrame>
      <p:graphicFrame>
        <p:nvGraphicFramePr>
          <p:cNvPr id="229" name="Object 35"/>
          <p:cNvGraphicFramePr>
            <a:graphicFrameLocks noChangeAspect="1"/>
          </p:cNvGraphicFramePr>
          <p:nvPr/>
        </p:nvGraphicFramePr>
        <p:xfrm>
          <a:off x="891649" y="3755822"/>
          <a:ext cx="1664060" cy="216024"/>
        </p:xfrm>
        <a:graphic>
          <a:graphicData uri="http://schemas.openxmlformats.org/presentationml/2006/ole">
            <p:oleObj spid="_x0000_s184324" name="Формула" r:id="rId5" imgW="1562040" imgH="203040" progId="Equation.3">
              <p:embed/>
            </p:oleObj>
          </a:graphicData>
        </a:graphic>
      </p:graphicFrame>
      <p:graphicFrame>
        <p:nvGraphicFramePr>
          <p:cNvPr id="230" name="Object 36"/>
          <p:cNvGraphicFramePr>
            <a:graphicFrameLocks noChangeAspect="1"/>
          </p:cNvGraphicFramePr>
          <p:nvPr/>
        </p:nvGraphicFramePr>
        <p:xfrm>
          <a:off x="1461678" y="4365104"/>
          <a:ext cx="1782763" cy="431800"/>
        </p:xfrm>
        <a:graphic>
          <a:graphicData uri="http://schemas.openxmlformats.org/presentationml/2006/ole">
            <p:oleObj spid="_x0000_s184325" name="Формула" r:id="rId6" imgW="1777680" imgH="431640" progId="Equation.3">
              <p:embed/>
            </p:oleObj>
          </a:graphicData>
        </a:graphic>
      </p:graphicFrame>
      <p:graphicFrame>
        <p:nvGraphicFramePr>
          <p:cNvPr id="231" name="Object 37"/>
          <p:cNvGraphicFramePr>
            <a:graphicFrameLocks noChangeAspect="1"/>
          </p:cNvGraphicFramePr>
          <p:nvPr/>
        </p:nvGraphicFramePr>
        <p:xfrm>
          <a:off x="1408156" y="4794183"/>
          <a:ext cx="968375" cy="228600"/>
        </p:xfrm>
        <a:graphic>
          <a:graphicData uri="http://schemas.openxmlformats.org/presentationml/2006/ole">
            <p:oleObj spid="_x0000_s184326" name="Формула" r:id="rId7" imgW="965160" imgH="228600" progId="Equation.3">
              <p:embed/>
            </p:oleObj>
          </a:graphicData>
        </a:graphic>
      </p:graphicFrame>
      <p:graphicFrame>
        <p:nvGraphicFramePr>
          <p:cNvPr id="232" name="Object 38"/>
          <p:cNvGraphicFramePr>
            <a:graphicFrameLocks noChangeAspect="1"/>
          </p:cNvGraphicFramePr>
          <p:nvPr/>
        </p:nvGraphicFramePr>
        <p:xfrm>
          <a:off x="2928007" y="4769618"/>
          <a:ext cx="663575" cy="228600"/>
        </p:xfrm>
        <a:graphic>
          <a:graphicData uri="http://schemas.openxmlformats.org/presentationml/2006/ole">
            <p:oleObj spid="_x0000_s184327" name="Формула" r:id="rId8" imgW="660240" imgH="228600" progId="Equation.3">
              <p:embed/>
            </p:oleObj>
          </a:graphicData>
        </a:graphic>
      </p:graphicFrame>
      <p:graphicFrame>
        <p:nvGraphicFramePr>
          <p:cNvPr id="233" name="Object 39"/>
          <p:cNvGraphicFramePr>
            <a:graphicFrameLocks noChangeAspect="1"/>
          </p:cNvGraphicFramePr>
          <p:nvPr/>
        </p:nvGraphicFramePr>
        <p:xfrm>
          <a:off x="2512796" y="5143926"/>
          <a:ext cx="1555750" cy="228600"/>
        </p:xfrm>
        <a:graphic>
          <a:graphicData uri="http://schemas.openxmlformats.org/presentationml/2006/ole">
            <p:oleObj spid="_x0000_s184328" name="Формула" r:id="rId9" imgW="1549080" imgH="228600" progId="Equation.3">
              <p:embed/>
            </p:oleObj>
          </a:graphicData>
        </a:graphic>
      </p:graphicFrame>
      <p:graphicFrame>
        <p:nvGraphicFramePr>
          <p:cNvPr id="234" name="Object 40"/>
          <p:cNvGraphicFramePr>
            <a:graphicFrameLocks noChangeAspect="1"/>
          </p:cNvGraphicFramePr>
          <p:nvPr/>
        </p:nvGraphicFramePr>
        <p:xfrm>
          <a:off x="521395" y="5545525"/>
          <a:ext cx="2881313" cy="228600"/>
        </p:xfrm>
        <a:graphic>
          <a:graphicData uri="http://schemas.openxmlformats.org/presentationml/2006/ole">
            <p:oleObj spid="_x0000_s184329" name="Формула" r:id="rId10" imgW="2869920" imgH="228600" progId="Equation.3">
              <p:embed/>
            </p:oleObj>
          </a:graphicData>
        </a:graphic>
      </p:graphicFrame>
      <p:sp>
        <p:nvSpPr>
          <p:cNvPr id="235" name="Rectangle 41"/>
          <p:cNvSpPr>
            <a:spLocks noChangeArrowheads="1"/>
          </p:cNvSpPr>
          <p:nvPr/>
        </p:nvSpPr>
        <p:spPr bwMode="auto">
          <a:xfrm>
            <a:off x="2195736" y="5805264"/>
            <a:ext cx="20285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400" b="1" i="0" dirty="0" smtClean="0">
                <a:solidFill>
                  <a:srgbClr val="FF0000"/>
                </a:solidFill>
              </a:rPr>
              <a:t>Уравнение Пуассона</a:t>
            </a:r>
            <a:endParaRPr lang="en-US" sz="1400" b="1" i="0" dirty="0">
              <a:solidFill>
                <a:srgbClr val="FF0000"/>
              </a:solidFill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07505" y="1052736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Система уравнений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Навье-Стокса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07504" y="2708920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Дискретная система для скорости</a:t>
            </a:r>
            <a:r>
              <a:rPr lang="en-US" sz="1400" b="1" i="0" dirty="0" smtClean="0">
                <a:solidFill>
                  <a:srgbClr val="006666"/>
                </a:solidFill>
              </a:rPr>
              <a:t>-</a:t>
            </a:r>
            <a:r>
              <a:rPr lang="ru-RU" sz="1400" b="1" i="0" dirty="0" smtClean="0">
                <a:solidFill>
                  <a:srgbClr val="006666"/>
                </a:solidFill>
              </a:rPr>
              <a:t>давления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107504" y="4077072"/>
            <a:ext cx="4600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Проекционный метод дробного шага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5495" y="6165304"/>
            <a:ext cx="910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dirty="0" smtClean="0"/>
              <a:t>A. </a:t>
            </a:r>
            <a:r>
              <a:rPr lang="en-US" sz="1200" i="0" dirty="0" err="1" smtClean="0"/>
              <a:t>Gorobets</a:t>
            </a:r>
            <a:r>
              <a:rPr lang="en-US" sz="1200" i="0" dirty="0" smtClean="0"/>
              <a:t> et al, A parallel </a:t>
            </a:r>
            <a:r>
              <a:rPr lang="en-US" sz="1200" i="0" dirty="0" err="1" smtClean="0"/>
              <a:t>MPI+OpenMP+OpenCL</a:t>
            </a:r>
            <a:r>
              <a:rPr lang="en-US" sz="1200" i="0" dirty="0" smtClean="0"/>
              <a:t> algorithm for hybrid </a:t>
            </a:r>
            <a:r>
              <a:rPr lang="en-US" sz="1200" i="0" dirty="0" err="1" smtClean="0"/>
              <a:t>supercomputations</a:t>
            </a:r>
            <a:r>
              <a:rPr lang="en-US" sz="1200" i="0" dirty="0" smtClean="0"/>
              <a:t> of incompressible flows, </a:t>
            </a:r>
          </a:p>
          <a:p>
            <a:r>
              <a:rPr lang="en-US" sz="1200" i="0" dirty="0" smtClean="0"/>
              <a:t>Computers and Fluids, 2013,Vol. 88, pp. 764–772.</a:t>
            </a:r>
            <a:endParaRPr lang="ru-RU" sz="1200" i="0" dirty="0"/>
          </a:p>
        </p:txBody>
      </p:sp>
      <p:sp>
        <p:nvSpPr>
          <p:cNvPr id="36" name="Rectangle 5"/>
          <p:cNvSpPr>
            <a:spLocks noChangeArrowheads="1"/>
          </p:cNvSpPr>
          <p:nvPr/>
        </p:nvSpPr>
        <p:spPr bwMode="auto">
          <a:xfrm>
            <a:off x="107504" y="642174"/>
            <a:ext cx="89289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006666"/>
                </a:solidFill>
              </a:rPr>
              <a:t>Программный комплекс </a:t>
            </a:r>
            <a:r>
              <a:rPr lang="en-US" sz="1600" b="1" i="0" dirty="0" smtClean="0">
                <a:solidFill>
                  <a:srgbClr val="006666"/>
                </a:solidFill>
              </a:rPr>
              <a:t>SCH3D</a:t>
            </a:r>
            <a:endParaRPr lang="ru-RU" sz="16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37" name="AutoShape 26"/>
          <p:cNvSpPr>
            <a:spLocks noChangeArrowheads="1"/>
          </p:cNvSpPr>
          <p:nvPr/>
        </p:nvSpPr>
        <p:spPr bwMode="auto">
          <a:xfrm>
            <a:off x="4788024" y="1996926"/>
            <a:ext cx="4104456" cy="30162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38" name="Rectangle 28"/>
          <p:cNvSpPr>
            <a:spLocks noChangeArrowheads="1"/>
          </p:cNvSpPr>
          <p:nvPr/>
        </p:nvSpPr>
        <p:spPr bwMode="auto">
          <a:xfrm>
            <a:off x="4645595" y="2277913"/>
            <a:ext cx="43188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400" b="1" i="0" dirty="0" smtClean="0">
                <a:solidFill>
                  <a:srgbClr val="A50021"/>
                </a:solidFill>
              </a:rPr>
              <a:t>Алгоритм шага по времени</a:t>
            </a:r>
            <a:endParaRPr lang="en-US" altLang="ru-RU" sz="1400" b="1" i="0" dirty="0">
              <a:solidFill>
                <a:srgbClr val="A50021"/>
              </a:solidFill>
            </a:endParaRPr>
          </a:p>
        </p:txBody>
      </p:sp>
      <p:sp>
        <p:nvSpPr>
          <p:cNvPr id="39" name="Rectangle 29"/>
          <p:cNvSpPr>
            <a:spLocks noChangeArrowheads="1"/>
          </p:cNvSpPr>
          <p:nvPr/>
        </p:nvSpPr>
        <p:spPr bwMode="auto">
          <a:xfrm>
            <a:off x="4788470" y="2925613"/>
            <a:ext cx="417601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Предиктор поля скорости,    , находится явно</a:t>
            </a: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endParaRPr lang="en-US" altLang="ru-RU" sz="1200" b="1" i="0" dirty="0">
              <a:solidFill>
                <a:srgbClr val="0066CC"/>
              </a:solidFill>
            </a:endParaRP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Коррекция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,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  ,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находится из уравнения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FF3300"/>
                </a:solidFill>
              </a:rPr>
              <a:t>Пуассона</a:t>
            </a: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endParaRPr lang="en-US" altLang="ru-RU" sz="1200" b="1" i="0" dirty="0">
              <a:solidFill>
                <a:srgbClr val="006666"/>
              </a:solidFill>
            </a:endParaRP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Вычисляется новое поле скорости, 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endParaRPr lang="en-US" altLang="ru-RU" sz="1200" b="1" i="0" dirty="0">
              <a:solidFill>
                <a:srgbClr val="006666"/>
              </a:solidFill>
            </a:endParaRPr>
          </a:p>
          <a:p>
            <a:pPr marL="182563" indent="-182563" eaLnBrk="1" hangingPunct="1"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Уравнение энергии решается в явном виде</a:t>
            </a:r>
            <a:endParaRPr lang="en-US" altLang="ru-RU" sz="1200" b="1" dirty="0">
              <a:solidFill>
                <a:srgbClr val="006666"/>
              </a:solidFill>
            </a:endParaRPr>
          </a:p>
        </p:txBody>
      </p:sp>
      <p:graphicFrame>
        <p:nvGraphicFramePr>
          <p:cNvPr id="45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30539164"/>
              </p:ext>
            </p:extLst>
          </p:nvPr>
        </p:nvGraphicFramePr>
        <p:xfrm>
          <a:off x="7020272" y="2861716"/>
          <a:ext cx="287337" cy="287338"/>
        </p:xfrm>
        <a:graphic>
          <a:graphicData uri="http://schemas.openxmlformats.org/presentationml/2006/ole">
            <p:oleObj spid="_x0000_s184330" name="Формула" r:id="rId11" imgW="203024" imgH="203024" progId="Equation.3">
              <p:embed/>
            </p:oleObj>
          </a:graphicData>
        </a:graphic>
      </p:graphicFrame>
      <p:graphicFrame>
        <p:nvGraphicFramePr>
          <p:cNvPr id="48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87211356"/>
              </p:ext>
            </p:extLst>
          </p:nvPr>
        </p:nvGraphicFramePr>
        <p:xfrm>
          <a:off x="5949801" y="3298676"/>
          <a:ext cx="206375" cy="274637"/>
        </p:xfrm>
        <a:graphic>
          <a:graphicData uri="http://schemas.openxmlformats.org/presentationml/2006/ole">
            <p:oleObj spid="_x0000_s184331" name="Формула" r:id="rId12" imgW="152268" imgH="203024" progId="Equation.3">
              <p:embed/>
            </p:oleObj>
          </a:graphicData>
        </a:graphic>
      </p:graphicFrame>
      <p:graphicFrame>
        <p:nvGraphicFramePr>
          <p:cNvPr id="50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619301314"/>
              </p:ext>
            </p:extLst>
          </p:nvPr>
        </p:nvGraphicFramePr>
        <p:xfrm>
          <a:off x="7823150" y="3602433"/>
          <a:ext cx="349250" cy="318875"/>
        </p:xfrm>
        <a:graphic>
          <a:graphicData uri="http://schemas.openxmlformats.org/presentationml/2006/ole">
            <p:oleObj spid="_x0000_s184332" name="Формула" r:id="rId13" imgW="266469" imgH="203024" progId="Equation.3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794123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81635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7"/>
          <p:cNvSpPr>
            <a:spLocks noChangeArrowheads="1"/>
          </p:cNvSpPr>
          <p:nvPr/>
        </p:nvSpPr>
        <p:spPr bwMode="auto">
          <a:xfrm>
            <a:off x="5076056" y="5726112"/>
            <a:ext cx="403237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100" i="0" dirty="0" smtClean="0"/>
              <a:t>Разделение </a:t>
            </a:r>
            <a:r>
              <a:rPr lang="en-US" altLang="ru-RU" sz="1100" i="0" dirty="0" smtClean="0"/>
              <a:t>3D </a:t>
            </a:r>
            <a:r>
              <a:rPr lang="ru-RU" altLang="ru-RU" sz="1100" i="0" dirty="0" smtClean="0"/>
              <a:t>подобласти на плоскости с помощью </a:t>
            </a:r>
            <a:r>
              <a:rPr lang="en-US" altLang="ru-RU" sz="1100" i="0" dirty="0" smtClean="0"/>
              <a:t>FFT</a:t>
            </a:r>
            <a:endParaRPr lang="en-US" altLang="ru-RU" sz="1100" i="0" dirty="0"/>
          </a:p>
        </p:txBody>
      </p:sp>
      <p:sp>
        <p:nvSpPr>
          <p:cNvPr id="693257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Решатель для уравнения Пуассона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93258" name="AutoShape 10"/>
          <p:cNvSpPr>
            <a:spLocks noChangeArrowheads="1"/>
          </p:cNvSpPr>
          <p:nvPr/>
        </p:nvSpPr>
        <p:spPr bwMode="auto">
          <a:xfrm>
            <a:off x="323528" y="2708622"/>
            <a:ext cx="4897437" cy="2952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391" name="Rectangle 5"/>
          <p:cNvSpPr>
            <a:spLocks noChangeArrowheads="1"/>
          </p:cNvSpPr>
          <p:nvPr/>
        </p:nvSpPr>
        <p:spPr bwMode="auto">
          <a:xfrm>
            <a:off x="467990" y="3140422"/>
            <a:ext cx="4787900" cy="217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445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45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45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45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45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45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E25B00"/>
              </a:buClr>
            </a:pPr>
            <a:r>
              <a:rPr lang="ru-RU" altLang="ru-RU" sz="1200" b="1" i="0" dirty="0">
                <a:solidFill>
                  <a:srgbClr val="006666"/>
                </a:solidFill>
              </a:rPr>
              <a:t>			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>
              <a:buClr>
                <a:srgbClr val="A50021"/>
              </a:buClr>
              <a:buFontTx/>
              <a:buAutoNum type="arabicPeriod"/>
            </a:pPr>
            <a:r>
              <a:rPr lang="en-US" sz="1200" b="1" i="0" dirty="0">
                <a:solidFill>
                  <a:srgbClr val="008080"/>
                </a:solidFill>
              </a:rPr>
              <a:t>FFT </a:t>
            </a:r>
            <a:r>
              <a:rPr lang="ru-RU" sz="1200" b="1" i="0" dirty="0">
                <a:solidFill>
                  <a:srgbClr val="008080"/>
                </a:solidFill>
              </a:rPr>
              <a:t> разделяет </a:t>
            </a:r>
            <a:r>
              <a:rPr lang="en-US" sz="1200" b="1" i="0" dirty="0">
                <a:solidFill>
                  <a:srgbClr val="008080"/>
                </a:solidFill>
              </a:rPr>
              <a:t>3D </a:t>
            </a:r>
            <a:r>
              <a:rPr lang="ru-RU" sz="1200" b="1" i="0" dirty="0">
                <a:solidFill>
                  <a:srgbClr val="008080"/>
                </a:solidFill>
              </a:rPr>
              <a:t>задачу на набор независимых </a:t>
            </a:r>
            <a:r>
              <a:rPr lang="en-US" sz="1200" b="1" i="0" dirty="0">
                <a:solidFill>
                  <a:srgbClr val="008080"/>
                </a:solidFill>
              </a:rPr>
              <a:t>2D </a:t>
            </a:r>
            <a:r>
              <a:rPr lang="ru-RU" sz="1200" b="1" i="0" dirty="0">
                <a:solidFill>
                  <a:srgbClr val="008080"/>
                </a:solidFill>
              </a:rPr>
              <a:t>подзадач </a:t>
            </a:r>
            <a:r>
              <a:rPr lang="en-US" sz="1200" b="1" i="0" dirty="0">
                <a:solidFill>
                  <a:srgbClr val="008080"/>
                </a:solidFill>
              </a:rPr>
              <a:t>(</a:t>
            </a:r>
            <a:r>
              <a:rPr lang="ru-RU" sz="1200" b="1" i="0" dirty="0">
                <a:solidFill>
                  <a:srgbClr val="008080"/>
                </a:solidFill>
              </a:rPr>
              <a:t>плоскостей</a:t>
            </a:r>
            <a:r>
              <a:rPr lang="en-US" sz="1200" b="1" i="0" dirty="0">
                <a:solidFill>
                  <a:srgbClr val="008080"/>
                </a:solidFill>
              </a:rPr>
              <a:t>)</a:t>
            </a:r>
            <a:r>
              <a:rPr lang="ru-RU" sz="1200" b="1" i="0" dirty="0" smtClean="0">
                <a:solidFill>
                  <a:srgbClr val="008080"/>
                </a:solidFill>
              </a:rPr>
              <a:t>.</a:t>
            </a:r>
          </a:p>
          <a:p>
            <a:pPr>
              <a:buClr>
                <a:srgbClr val="A50021"/>
              </a:buClr>
              <a:buFontTx/>
              <a:buAutoNum type="arabicPeriod"/>
            </a:pPr>
            <a:endParaRPr lang="en-US" sz="1200" b="1" i="0" dirty="0">
              <a:solidFill>
                <a:srgbClr val="008080"/>
              </a:solidFill>
            </a:endParaRPr>
          </a:p>
          <a:p>
            <a:pPr>
              <a:spcBef>
                <a:spcPct val="45000"/>
              </a:spcBef>
              <a:buClr>
                <a:srgbClr val="A50021"/>
              </a:buClr>
              <a:buFontTx/>
              <a:buAutoNum type="arabicPeriod"/>
            </a:pPr>
            <a:r>
              <a:rPr lang="ru-RU" sz="1200" b="1" i="0" dirty="0">
                <a:solidFill>
                  <a:srgbClr val="008080"/>
                </a:solidFill>
              </a:rPr>
              <a:t>Прямой метод на основе дополнений Шура – для </a:t>
            </a:r>
            <a:r>
              <a:rPr lang="en-US" sz="1200" b="1" i="0" dirty="0">
                <a:solidFill>
                  <a:srgbClr val="008080"/>
                </a:solidFill>
              </a:rPr>
              <a:t>“</a:t>
            </a:r>
            <a:r>
              <a:rPr lang="ru-RU" sz="1200" b="1" i="0" dirty="0">
                <a:solidFill>
                  <a:srgbClr val="008080"/>
                </a:solidFill>
              </a:rPr>
              <a:t>плохих</a:t>
            </a:r>
            <a:r>
              <a:rPr lang="en-US" sz="1200" b="1" i="0" dirty="0">
                <a:solidFill>
                  <a:srgbClr val="008080"/>
                </a:solidFill>
              </a:rPr>
              <a:t>” </a:t>
            </a:r>
            <a:r>
              <a:rPr lang="ru-RU" sz="1200" b="1" i="0" dirty="0">
                <a:solidFill>
                  <a:srgbClr val="008080"/>
                </a:solidFill>
              </a:rPr>
              <a:t>низкочастотных плоскостей</a:t>
            </a:r>
            <a:r>
              <a:rPr lang="ru-RU" sz="1200" b="1" i="0" dirty="0" smtClean="0">
                <a:solidFill>
                  <a:srgbClr val="008080"/>
                </a:solidFill>
              </a:rPr>
              <a:t>.</a:t>
            </a:r>
          </a:p>
          <a:p>
            <a:pPr>
              <a:spcBef>
                <a:spcPct val="45000"/>
              </a:spcBef>
              <a:buClr>
                <a:srgbClr val="A50021"/>
              </a:buClr>
              <a:buFontTx/>
              <a:buAutoNum type="arabicPeriod"/>
            </a:pPr>
            <a:endParaRPr lang="en-US" sz="800" i="0" dirty="0">
              <a:solidFill>
                <a:srgbClr val="008080"/>
              </a:solidFill>
            </a:endParaRPr>
          </a:p>
          <a:p>
            <a:pPr>
              <a:spcBef>
                <a:spcPct val="45000"/>
              </a:spcBef>
              <a:buClr>
                <a:srgbClr val="A50021"/>
              </a:buClr>
              <a:buFontTx/>
              <a:buAutoNum type="arabicPeriod" startAt="3"/>
            </a:pPr>
            <a:r>
              <a:rPr lang="en-US" sz="1200" b="1" i="0" dirty="0">
                <a:solidFill>
                  <a:srgbClr val="008080"/>
                </a:solidFill>
              </a:rPr>
              <a:t>PCG </a:t>
            </a:r>
            <a:r>
              <a:rPr lang="ru-RU" sz="1200" b="1" i="0" dirty="0">
                <a:solidFill>
                  <a:srgbClr val="008080"/>
                </a:solidFill>
              </a:rPr>
              <a:t>для остальных </a:t>
            </a:r>
            <a:r>
              <a:rPr lang="ru-RU" sz="1200" b="1" i="0" dirty="0" smtClean="0">
                <a:solidFill>
                  <a:srgbClr val="008080"/>
                </a:solidFill>
              </a:rPr>
              <a:t>плоскостей</a:t>
            </a:r>
          </a:p>
          <a:p>
            <a:pPr>
              <a:spcBef>
                <a:spcPct val="45000"/>
              </a:spcBef>
              <a:buClr>
                <a:srgbClr val="A50021"/>
              </a:buClr>
              <a:buFontTx/>
              <a:buAutoNum type="arabicPeriod" startAt="3"/>
            </a:pPr>
            <a:endParaRPr lang="en-US" sz="800" b="1" i="0" dirty="0">
              <a:solidFill>
                <a:srgbClr val="008080"/>
              </a:solidFill>
            </a:endParaRPr>
          </a:p>
          <a:p>
            <a:pPr>
              <a:spcBef>
                <a:spcPct val="45000"/>
              </a:spcBef>
              <a:buClr>
                <a:srgbClr val="A50021"/>
              </a:buClr>
              <a:buFontTx/>
              <a:buAutoNum type="arabicPeriod" startAt="3"/>
            </a:pPr>
            <a:r>
              <a:rPr lang="en-US" sz="1200" b="1" i="0" dirty="0">
                <a:solidFill>
                  <a:srgbClr val="008080"/>
                </a:solidFill>
              </a:rPr>
              <a:t>IFFT </a:t>
            </a:r>
            <a:r>
              <a:rPr lang="ru-RU" sz="1200" b="1" i="0" dirty="0">
                <a:solidFill>
                  <a:srgbClr val="008080"/>
                </a:solidFill>
              </a:rPr>
              <a:t>восстанавливает </a:t>
            </a:r>
            <a:r>
              <a:rPr lang="en-US" sz="1200" b="1" i="0" dirty="0">
                <a:solidFill>
                  <a:srgbClr val="008080"/>
                </a:solidFill>
              </a:rPr>
              <a:t>3D </a:t>
            </a:r>
            <a:r>
              <a:rPr lang="ru-RU" sz="1200" b="1" i="0" dirty="0">
                <a:solidFill>
                  <a:srgbClr val="008080"/>
                </a:solidFill>
              </a:rPr>
              <a:t>решение</a:t>
            </a:r>
            <a:r>
              <a:rPr lang="en-US" sz="1200" b="1" i="0" dirty="0">
                <a:solidFill>
                  <a:srgbClr val="0066CC"/>
                </a:solidFill>
              </a:rPr>
              <a:t>.</a:t>
            </a:r>
            <a:endParaRPr lang="en-US" sz="1800" b="1" i="0" dirty="0">
              <a:solidFill>
                <a:srgbClr val="0066CC"/>
              </a:solidFill>
              <a:latin typeface="Times New Roman" pitchFamily="18" charset="0"/>
            </a:endParaRPr>
          </a:p>
        </p:txBody>
      </p:sp>
      <p:sp>
        <p:nvSpPr>
          <p:cNvPr id="16392" name="Rectangle 6"/>
          <p:cNvSpPr>
            <a:spLocks noChangeArrowheads="1"/>
          </p:cNvSpPr>
          <p:nvPr/>
        </p:nvSpPr>
        <p:spPr bwMode="auto">
          <a:xfrm>
            <a:off x="756915" y="2853085"/>
            <a:ext cx="381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sz="1400" b="1" i="0" dirty="0">
                <a:solidFill>
                  <a:srgbClr val="A50021"/>
                </a:solidFill>
              </a:rPr>
              <a:t>Алгоритм решателя СЛАУ</a:t>
            </a:r>
            <a:endParaRPr lang="en-US" sz="1400" b="1" i="0" dirty="0">
              <a:solidFill>
                <a:srgbClr val="A50021"/>
              </a:solidFill>
            </a:endParaRPr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-36512" y="6200477"/>
            <a:ext cx="9144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200" i="0" dirty="0" smtClean="0"/>
              <a:t>A. </a:t>
            </a:r>
            <a:r>
              <a:rPr lang="ru-RU" altLang="ru-RU" sz="1200" i="0" dirty="0" err="1" smtClean="0"/>
              <a:t>Gorobets</a:t>
            </a:r>
            <a:r>
              <a:rPr lang="en-US" altLang="ru-RU" sz="1200" i="0" dirty="0" smtClean="0"/>
              <a:t> </a:t>
            </a:r>
            <a:r>
              <a:rPr lang="en-US" altLang="ru-RU" sz="1200" i="0" dirty="0"/>
              <a:t>et al.</a:t>
            </a:r>
            <a:r>
              <a:rPr lang="ru-RU" altLang="ru-RU" sz="1200" i="0" dirty="0" smtClean="0"/>
              <a:t>, “</a:t>
            </a:r>
            <a:r>
              <a:rPr lang="ru-RU" altLang="ru-RU" sz="1200" i="0" dirty="0"/>
              <a:t>A </a:t>
            </a:r>
            <a:r>
              <a:rPr lang="ru-RU" altLang="ru-RU" sz="1200" i="0" dirty="0" err="1"/>
              <a:t>scalable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parallel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Poisson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solver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for</a:t>
            </a:r>
            <a:r>
              <a:rPr lang="ru-RU" altLang="ru-RU" sz="1200" i="0" dirty="0"/>
              <a:t> </a:t>
            </a:r>
            <a:r>
              <a:rPr lang="ru-RU" altLang="ru-RU" sz="1200" i="0" dirty="0" err="1" smtClean="0"/>
              <a:t>three-dimensional</a:t>
            </a:r>
            <a:r>
              <a:rPr lang="en-US" altLang="ru-RU" sz="1200" i="0" dirty="0" smtClean="0"/>
              <a:t> </a:t>
            </a:r>
            <a:r>
              <a:rPr lang="ru-RU" altLang="ru-RU" sz="1200" i="0" dirty="0" err="1" smtClean="0"/>
              <a:t>problems</a:t>
            </a:r>
            <a:r>
              <a:rPr lang="ru-RU" altLang="ru-RU" sz="1200" i="0" dirty="0" smtClean="0"/>
              <a:t> </a:t>
            </a:r>
            <a:r>
              <a:rPr lang="ru-RU" altLang="ru-RU" sz="1200" i="0" dirty="0" err="1"/>
              <a:t>with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one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periodic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direction</a:t>
            </a:r>
            <a:r>
              <a:rPr lang="ru-RU" altLang="ru-RU" sz="1200" i="0" dirty="0"/>
              <a:t>”, </a:t>
            </a:r>
            <a:endParaRPr lang="en-US" altLang="ru-RU" sz="1200" i="0" dirty="0" smtClean="0"/>
          </a:p>
          <a:p>
            <a:pPr eaLnBrk="1" hangingPunct="1"/>
            <a:r>
              <a:rPr lang="ru-RU" altLang="ru-RU" sz="1200" i="0" dirty="0" err="1" smtClean="0"/>
              <a:t>Computers</a:t>
            </a:r>
            <a:r>
              <a:rPr lang="ru-RU" altLang="ru-RU" sz="1200" i="0" dirty="0" smtClean="0"/>
              <a:t> </a:t>
            </a:r>
            <a:r>
              <a:rPr lang="ru-RU" altLang="ru-RU" sz="1200" i="0" dirty="0"/>
              <a:t>&amp; </a:t>
            </a:r>
            <a:r>
              <a:rPr lang="ru-RU" altLang="ru-RU" sz="1200" i="0" dirty="0" err="1"/>
              <a:t>Fluids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journal</a:t>
            </a:r>
            <a:r>
              <a:rPr lang="ru-RU" altLang="ru-RU" sz="1200" i="0" dirty="0"/>
              <a:t>, 39 (2010) 525-538, </a:t>
            </a:r>
            <a:r>
              <a:rPr lang="ru-RU" altLang="ru-RU" sz="1200" i="0" dirty="0" err="1"/>
              <a:t>Elsevier</a:t>
            </a:r>
            <a:endParaRPr lang="ru-RU" altLang="ru-RU" sz="1200" i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5106" y="748248"/>
            <a:ext cx="8479342" cy="152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Вычислительно-емкий препроцессор</a:t>
            </a:r>
          </a:p>
          <a:p>
            <a:endParaRPr lang="ru-RU" sz="1400" b="1" i="0" baseline="-25000" dirty="0">
              <a:solidFill>
                <a:srgbClr val="006666"/>
              </a:solidFill>
              <a:effectLst/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Гибкая конфигурация для широкого спектра вычислительных систем</a:t>
            </a:r>
          </a:p>
          <a:p>
            <a:endParaRPr lang="ru-RU" sz="1400" b="1" dirty="0" smtClean="0">
              <a:solidFill>
                <a:srgbClr val="990000"/>
              </a:solidFill>
            </a:endParaRPr>
          </a:p>
          <a:p>
            <a:r>
              <a:rPr lang="ru-RU" sz="1400" b="1" dirty="0" smtClean="0">
                <a:solidFill>
                  <a:srgbClr val="99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Базовый решатель для задач с одним периодическим направлением </a:t>
            </a:r>
            <a:r>
              <a:rPr lang="en-US" sz="1400" b="1" i="0" dirty="0" smtClean="0">
                <a:solidFill>
                  <a:srgbClr val="006666"/>
                </a:solidFill>
              </a:rPr>
              <a:t>“</a:t>
            </a:r>
            <a:r>
              <a:rPr lang="ru-RU" sz="1400" b="1" i="0" dirty="0" smtClean="0">
                <a:solidFill>
                  <a:srgbClr val="006666"/>
                </a:solidFill>
              </a:rPr>
              <a:t>2.5</a:t>
            </a:r>
            <a:r>
              <a:rPr lang="en-US" sz="1400" b="1" i="0" dirty="0" smtClean="0">
                <a:solidFill>
                  <a:srgbClr val="006666"/>
                </a:solidFill>
              </a:rPr>
              <a:t>D”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990000"/>
                </a:solidFill>
              </a:rPr>
              <a:t>●</a:t>
            </a:r>
            <a:r>
              <a:rPr lang="en-US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Расширение для </a:t>
            </a:r>
            <a:r>
              <a:rPr lang="en-US" sz="1400" b="1" i="0" dirty="0" smtClean="0">
                <a:solidFill>
                  <a:srgbClr val="006666"/>
                </a:solidFill>
              </a:rPr>
              <a:t>“3D”</a:t>
            </a:r>
            <a:r>
              <a:rPr lang="ru-RU" sz="1400" b="1" i="0" dirty="0" smtClean="0">
                <a:solidFill>
                  <a:srgbClr val="006666"/>
                </a:solidFill>
              </a:rPr>
              <a:t> задач на основе многосеточного подхода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37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95" name="AutoShape 23"/>
          <p:cNvSpPr>
            <a:spLocks noChangeArrowheads="1"/>
          </p:cNvSpPr>
          <p:nvPr/>
        </p:nvSpPr>
        <p:spPr bwMode="auto">
          <a:xfrm>
            <a:off x="419100" y="3540125"/>
            <a:ext cx="5305425" cy="2425700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94294" name="AutoShape 22"/>
          <p:cNvSpPr>
            <a:spLocks noChangeArrowheads="1"/>
          </p:cNvSpPr>
          <p:nvPr/>
        </p:nvSpPr>
        <p:spPr bwMode="auto">
          <a:xfrm>
            <a:off x="422275" y="859284"/>
            <a:ext cx="5302250" cy="2425700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94285" name="Text Box 81"/>
          <p:cNvSpPr txBox="1">
            <a:spLocks noChangeArrowheads="1"/>
          </p:cNvSpPr>
          <p:nvPr/>
        </p:nvSpPr>
        <p:spPr bwMode="auto">
          <a:xfrm>
            <a:off x="971550" y="188640"/>
            <a:ext cx="78486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Двухуровневое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MPI+OpenMP</a:t>
            </a:r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распараллеливание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Rectangle 16"/>
          <p:cNvSpPr>
            <a:spLocks noChangeArrowheads="1"/>
          </p:cNvSpPr>
          <p:nvPr/>
        </p:nvSpPr>
        <p:spPr bwMode="auto">
          <a:xfrm>
            <a:off x="539750" y="967234"/>
            <a:ext cx="511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400" b="1" i="0" dirty="0">
                <a:solidFill>
                  <a:srgbClr val="800000"/>
                </a:solidFill>
              </a:rPr>
              <a:t>MPI </a:t>
            </a:r>
            <a:r>
              <a:rPr lang="ru-RU" altLang="ru-RU" sz="1400" b="1" i="0" dirty="0" smtClean="0">
                <a:solidFill>
                  <a:srgbClr val="800000"/>
                </a:solidFill>
              </a:rPr>
              <a:t>распараллеливание</a:t>
            </a:r>
            <a:endParaRPr lang="en-US" altLang="ru-RU" sz="1400" b="1" i="0" dirty="0">
              <a:solidFill>
                <a:srgbClr val="800000"/>
              </a:solidFill>
            </a:endParaRPr>
          </a:p>
        </p:txBody>
      </p:sp>
      <p:sp>
        <p:nvSpPr>
          <p:cNvPr id="17414" name="Rectangle 17"/>
          <p:cNvSpPr>
            <a:spLocks noChangeArrowheads="1"/>
          </p:cNvSpPr>
          <p:nvPr/>
        </p:nvSpPr>
        <p:spPr bwMode="auto">
          <a:xfrm>
            <a:off x="422275" y="1343472"/>
            <a:ext cx="53022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Область разделяется на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P </a:t>
            </a:r>
            <a:r>
              <a:rPr lang="en-US" altLang="ru-RU" sz="1200" b="1" i="0" dirty="0">
                <a:solidFill>
                  <a:srgbClr val="006666"/>
                </a:solidFill>
              </a:rPr>
              <a:t>= </a:t>
            </a:r>
            <a:r>
              <a:rPr lang="en-US" altLang="ru-RU" sz="1200" b="1" i="0" dirty="0" err="1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>
                <a:solidFill>
                  <a:srgbClr val="006666"/>
                </a:solidFill>
              </a:rPr>
              <a:t>x</a:t>
            </a:r>
            <a:r>
              <a:rPr lang="en-US" altLang="ru-RU" sz="1200" i="0" dirty="0">
                <a:solidFill>
                  <a:srgbClr val="006666"/>
                </a:solidFill>
              </a:rPr>
              <a:t> x</a:t>
            </a:r>
            <a:r>
              <a:rPr lang="en-US" altLang="ru-RU" sz="1200" b="1" i="0" dirty="0">
                <a:solidFill>
                  <a:srgbClr val="006666"/>
                </a:solidFill>
              </a:rPr>
              <a:t> </a:t>
            </a:r>
            <a:r>
              <a:rPr lang="en-US" altLang="ru-RU" sz="1200" b="1" i="0" dirty="0" err="1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>
                <a:solidFill>
                  <a:srgbClr val="006666"/>
                </a:solidFill>
              </a:rPr>
              <a:t>yz</a:t>
            </a:r>
            <a:r>
              <a:rPr lang="en-US" altLang="ru-RU" sz="1200" b="1" i="0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частей в 3-х направлениях</a:t>
            </a:r>
          </a:p>
          <a:p>
            <a:pPr eaLnBrk="1" hangingPunct="1"/>
            <a:endParaRPr lang="en-US" altLang="ru-RU" sz="1200" b="1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  </a:t>
            </a:r>
            <a:r>
              <a:rPr lang="en-US" altLang="ru-RU" sz="1200" b="1" i="0" dirty="0" err="1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 smtClean="0">
                <a:solidFill>
                  <a:srgbClr val="006666"/>
                </a:solidFill>
              </a:rPr>
              <a:t>x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частей в периодическом направлении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: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r>
              <a:rPr lang="en-US" altLang="ru-RU" sz="1200" b="1" i="0" dirty="0">
                <a:solidFill>
                  <a:srgbClr val="0066CC"/>
                </a:solidFill>
              </a:rPr>
              <a:t>     </a:t>
            </a:r>
            <a:r>
              <a:rPr lang="en-US" altLang="ru-RU" sz="1200" i="0" dirty="0"/>
              <a:t>FFT </a:t>
            </a:r>
            <a:r>
              <a:rPr lang="ru-RU" altLang="ru-RU" sz="1200" i="0" dirty="0" smtClean="0"/>
              <a:t>реплицируется внутри 1</a:t>
            </a:r>
            <a:r>
              <a:rPr lang="en-US" altLang="ru-RU" sz="1200" i="0" dirty="0" smtClean="0"/>
              <a:t>D </a:t>
            </a:r>
            <a:r>
              <a:rPr lang="ru-RU" altLang="ru-RU" sz="1200" i="0" dirty="0" smtClean="0"/>
              <a:t>групп</a:t>
            </a:r>
            <a:r>
              <a:rPr lang="en-US" altLang="ru-RU" sz="1200" i="0" dirty="0" smtClean="0"/>
              <a:t>. </a:t>
            </a:r>
            <a:endParaRPr lang="en-US" altLang="ru-RU" sz="1000" i="0" dirty="0"/>
          </a:p>
          <a:p>
            <a:pPr eaLnBrk="1" hangingPunct="1"/>
            <a:endParaRPr lang="en-US" altLang="ru-RU" sz="1200" b="1" i="0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Каждая плоскость делится на </a:t>
            </a:r>
            <a:r>
              <a:rPr lang="en-US" altLang="ru-RU" sz="1200" b="1" i="0" dirty="0" err="1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 smtClean="0">
                <a:solidFill>
                  <a:srgbClr val="006666"/>
                </a:solidFill>
              </a:rPr>
              <a:t>yz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частей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endParaRPr lang="en-US" altLang="ru-RU" sz="1200" b="1" i="0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Первые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D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плоскостей (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&lt;1%)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решаются прямым методом, </a:t>
            </a:r>
          </a:p>
          <a:p>
            <a:pPr eaLnBrk="1" hangingPunct="1"/>
            <a:r>
              <a:rPr lang="ru-RU" altLang="ru-RU" sz="1200" b="1" i="0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   остальные – итерационным.</a:t>
            </a:r>
            <a:endParaRPr lang="en-US" altLang="ru-RU" sz="1000" i="0" dirty="0">
              <a:solidFill>
                <a:srgbClr val="006666"/>
              </a:solidFill>
            </a:endParaRPr>
          </a:p>
        </p:txBody>
      </p:sp>
      <p:sp>
        <p:nvSpPr>
          <p:cNvPr id="17415" name="Rectangle 18"/>
          <p:cNvSpPr>
            <a:spLocks noChangeArrowheads="1"/>
          </p:cNvSpPr>
          <p:nvPr/>
        </p:nvSpPr>
        <p:spPr bwMode="auto">
          <a:xfrm>
            <a:off x="540816" y="4040485"/>
            <a:ext cx="4967288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Явная часть – декомпозиция циклов по узлам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endParaRPr lang="en-US" altLang="ru-RU" sz="1200" b="1" i="0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FFT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(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стадии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1,4</a:t>
            </a:r>
            <a:r>
              <a:rPr lang="en-US" altLang="ru-RU" sz="1200" b="1" i="0" dirty="0">
                <a:solidFill>
                  <a:srgbClr val="006666"/>
                </a:solidFill>
              </a:rPr>
              <a:t>)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аналогично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: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</a:t>
            </a:r>
          </a:p>
          <a:p>
            <a:pPr eaLnBrk="1" hangingPunct="1"/>
            <a:r>
              <a:rPr lang="ru-RU" altLang="ru-RU" sz="1200" b="1" i="0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  группы </a:t>
            </a:r>
            <a:r>
              <a:rPr lang="ru-RU" altLang="ru-RU" sz="1200" b="1" i="0" dirty="0" err="1" smtClean="0">
                <a:solidFill>
                  <a:srgbClr val="006666"/>
                </a:solidFill>
              </a:rPr>
              <a:t>подвекторов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делятся между нитями</a:t>
            </a:r>
          </a:p>
          <a:p>
            <a:pPr eaLnBrk="1" hangingPunct="1"/>
            <a:r>
              <a:rPr lang="en-US" altLang="ru-RU" sz="1200" i="0" dirty="0" smtClean="0"/>
              <a:t>    </a:t>
            </a:r>
            <a:r>
              <a:rPr lang="ru-RU" altLang="ru-RU" sz="1200" i="0" dirty="0" smtClean="0"/>
              <a:t>само </a:t>
            </a:r>
            <a:r>
              <a:rPr lang="en-US" altLang="ru-RU" sz="1200" i="0" dirty="0" smtClean="0"/>
              <a:t>FFT </a:t>
            </a:r>
            <a:r>
              <a:rPr lang="ru-RU" altLang="ru-RU" sz="1200" i="0" dirty="0" smtClean="0"/>
              <a:t>остается последовательным.</a:t>
            </a:r>
            <a:endParaRPr lang="en-US" altLang="ru-RU" sz="1200" i="0" dirty="0"/>
          </a:p>
          <a:p>
            <a:pPr eaLnBrk="1" hangingPunct="1"/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Наборы плоскостей разделяются между нитями (этапы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2</a:t>
            </a:r>
            <a:r>
              <a:rPr lang="en-US" altLang="ru-RU" sz="1200" b="1" i="0" dirty="0">
                <a:solidFill>
                  <a:srgbClr val="006666"/>
                </a:solidFill>
              </a:rPr>
              <a:t>,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3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)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r>
              <a:rPr lang="en-US" altLang="ru-RU" sz="1000" i="0" dirty="0"/>
              <a:t>     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I/O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и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MPI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обмены выполняет главная нить</a:t>
            </a:r>
            <a:endParaRPr lang="en-US" altLang="ru-RU" sz="1200" b="1" i="0" dirty="0">
              <a:solidFill>
                <a:srgbClr val="006666"/>
              </a:solidFill>
            </a:endParaRPr>
          </a:p>
        </p:txBody>
      </p:sp>
      <p:sp>
        <p:nvSpPr>
          <p:cNvPr id="17416" name="Rectangle 19"/>
          <p:cNvSpPr>
            <a:spLocks noChangeArrowheads="1"/>
          </p:cNvSpPr>
          <p:nvPr/>
        </p:nvSpPr>
        <p:spPr bwMode="auto">
          <a:xfrm>
            <a:off x="539750" y="3644900"/>
            <a:ext cx="4968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400" b="1" i="0" dirty="0" err="1">
                <a:solidFill>
                  <a:srgbClr val="800000"/>
                </a:solidFill>
              </a:rPr>
              <a:t>OpenMP</a:t>
            </a:r>
            <a:r>
              <a:rPr lang="en-US" altLang="ru-RU" sz="1400" b="1" i="0" dirty="0">
                <a:solidFill>
                  <a:srgbClr val="800000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800000"/>
                </a:solidFill>
              </a:rPr>
              <a:t>распараллеливание</a:t>
            </a:r>
            <a:endParaRPr lang="en-US" altLang="ru-RU" sz="1400" b="1" i="0" dirty="0">
              <a:solidFill>
                <a:srgbClr val="800000"/>
              </a:solidFill>
            </a:endParaRPr>
          </a:p>
        </p:txBody>
      </p:sp>
      <p:pic>
        <p:nvPicPr>
          <p:cNvPr id="17417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6006" y="620688"/>
            <a:ext cx="23304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2881" y="3573487"/>
            <a:ext cx="19335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-36512" y="6200477"/>
            <a:ext cx="91449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200" i="0" dirty="0" smtClean="0"/>
              <a:t>A. </a:t>
            </a:r>
            <a:r>
              <a:rPr lang="ru-RU" altLang="ru-RU" sz="1200" i="0" dirty="0" err="1" smtClean="0"/>
              <a:t>Gorobets</a:t>
            </a:r>
            <a:r>
              <a:rPr lang="en-US" altLang="ru-RU" sz="1200" i="0" dirty="0" smtClean="0"/>
              <a:t> </a:t>
            </a:r>
            <a:r>
              <a:rPr lang="en-US" altLang="ru-RU" sz="1200" i="0" dirty="0"/>
              <a:t>et al.</a:t>
            </a:r>
            <a:r>
              <a:rPr lang="ru-RU" altLang="ru-RU" sz="1200" i="0" dirty="0" smtClean="0"/>
              <a:t>, “</a:t>
            </a:r>
            <a:r>
              <a:rPr lang="ru-RU" altLang="ru-RU" sz="1200" i="0" dirty="0"/>
              <a:t>A </a:t>
            </a:r>
            <a:r>
              <a:rPr lang="ru-RU" altLang="ru-RU" sz="1200" i="0" dirty="0" err="1"/>
              <a:t>scalable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parallel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Poisson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solver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for</a:t>
            </a:r>
            <a:r>
              <a:rPr lang="ru-RU" altLang="ru-RU" sz="1200" i="0" dirty="0"/>
              <a:t> </a:t>
            </a:r>
            <a:r>
              <a:rPr lang="ru-RU" altLang="ru-RU" sz="1200" i="0" dirty="0" err="1" smtClean="0"/>
              <a:t>three-dimensional</a:t>
            </a:r>
            <a:r>
              <a:rPr lang="en-US" altLang="ru-RU" sz="1200" i="0" dirty="0" smtClean="0"/>
              <a:t> </a:t>
            </a:r>
            <a:r>
              <a:rPr lang="ru-RU" altLang="ru-RU" sz="1200" i="0" dirty="0" err="1" smtClean="0"/>
              <a:t>problems</a:t>
            </a:r>
            <a:r>
              <a:rPr lang="ru-RU" altLang="ru-RU" sz="1200" i="0" dirty="0" smtClean="0"/>
              <a:t> </a:t>
            </a:r>
            <a:r>
              <a:rPr lang="ru-RU" altLang="ru-RU" sz="1200" i="0" dirty="0" err="1"/>
              <a:t>with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one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periodic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direction</a:t>
            </a:r>
            <a:r>
              <a:rPr lang="ru-RU" altLang="ru-RU" sz="1200" i="0" dirty="0"/>
              <a:t>”, </a:t>
            </a:r>
            <a:endParaRPr lang="en-US" altLang="ru-RU" sz="1200" i="0" dirty="0" smtClean="0"/>
          </a:p>
          <a:p>
            <a:pPr eaLnBrk="1" hangingPunct="1"/>
            <a:r>
              <a:rPr lang="ru-RU" altLang="ru-RU" sz="1200" i="0" dirty="0" err="1" smtClean="0"/>
              <a:t>Computers</a:t>
            </a:r>
            <a:r>
              <a:rPr lang="ru-RU" altLang="ru-RU" sz="1200" i="0" dirty="0" smtClean="0"/>
              <a:t> </a:t>
            </a:r>
            <a:r>
              <a:rPr lang="ru-RU" altLang="ru-RU" sz="1200" i="0" dirty="0"/>
              <a:t>&amp; </a:t>
            </a:r>
            <a:r>
              <a:rPr lang="ru-RU" altLang="ru-RU" sz="1200" i="0" dirty="0" err="1"/>
              <a:t>Fluids</a:t>
            </a:r>
            <a:r>
              <a:rPr lang="ru-RU" altLang="ru-RU" sz="1200" i="0" dirty="0"/>
              <a:t> </a:t>
            </a:r>
            <a:r>
              <a:rPr lang="ru-RU" altLang="ru-RU" sz="1200" i="0" dirty="0" err="1"/>
              <a:t>journal</a:t>
            </a:r>
            <a:r>
              <a:rPr lang="ru-RU" altLang="ru-RU" sz="1200" i="0" dirty="0"/>
              <a:t>, 39 (2010) 525-538, </a:t>
            </a:r>
            <a:r>
              <a:rPr lang="ru-RU" altLang="ru-RU" sz="1200" i="0" dirty="0" err="1"/>
              <a:t>Elsevier</a:t>
            </a:r>
            <a:endParaRPr lang="ru-RU" altLang="ru-RU" sz="1200" i="0" dirty="0"/>
          </a:p>
        </p:txBody>
      </p:sp>
    </p:spTree>
    <p:extLst>
      <p:ext uri="{BB962C8B-B14F-4D97-AF65-F5344CB8AC3E}">
        <p14:creationId xmlns:p14="http://schemas.microsoft.com/office/powerpoint/2010/main" xmlns="" val="104149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76" name="AutoShape 32"/>
          <p:cNvSpPr>
            <a:spLocks noChangeArrowheads="1"/>
          </p:cNvSpPr>
          <p:nvPr/>
        </p:nvSpPr>
        <p:spPr bwMode="auto">
          <a:xfrm>
            <a:off x="216396" y="692696"/>
            <a:ext cx="5219700" cy="2425700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97346" name="Text Box 81"/>
          <p:cNvSpPr txBox="1">
            <a:spLocks noChangeArrowheads="1"/>
          </p:cNvSpPr>
          <p:nvPr/>
        </p:nvSpPr>
        <p:spPr bwMode="auto">
          <a:xfrm>
            <a:off x="1331913" y="693167"/>
            <a:ext cx="7343775" cy="3365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endParaRPr lang="ru-RU" sz="1600" b="1" i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6" name="Rectangle 8"/>
          <p:cNvSpPr>
            <a:spLocks noChangeArrowheads="1"/>
          </p:cNvSpPr>
          <p:nvPr/>
        </p:nvSpPr>
        <p:spPr bwMode="auto">
          <a:xfrm>
            <a:off x="-36512" y="6368551"/>
            <a:ext cx="67848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i="0" dirty="0" smtClean="0"/>
              <a:t>Сетка </a:t>
            </a:r>
            <a:r>
              <a:rPr lang="en-US" altLang="ru-RU" sz="1200" i="0" dirty="0" smtClean="0"/>
              <a:t>Mesh2</a:t>
            </a:r>
            <a:r>
              <a:rPr lang="ru-RU" altLang="ru-RU" sz="1200" i="0" dirty="0" smtClean="0"/>
              <a:t> содержит</a:t>
            </a:r>
            <a:r>
              <a:rPr lang="en-US" altLang="ru-RU" sz="1200" i="0" dirty="0" smtClean="0"/>
              <a:t> 330</a:t>
            </a:r>
            <a:r>
              <a:rPr lang="ru-RU" altLang="ru-RU" sz="1200" i="0" dirty="0" smtClean="0"/>
              <a:t>М узлов, сетка </a:t>
            </a:r>
            <a:r>
              <a:rPr lang="en-US" altLang="ru-RU" sz="1200" i="0" dirty="0" smtClean="0"/>
              <a:t>Mesh3</a:t>
            </a:r>
            <a:r>
              <a:rPr lang="ru-RU" altLang="ru-RU" sz="1200" i="0" dirty="0" smtClean="0"/>
              <a:t> – </a:t>
            </a:r>
            <a:r>
              <a:rPr lang="en-US" altLang="ru-RU" sz="1200" b="1" i="0" dirty="0" smtClean="0"/>
              <a:t>1003</a:t>
            </a:r>
            <a:r>
              <a:rPr lang="ru-RU" altLang="ru-RU" sz="1200" i="0" dirty="0" smtClean="0"/>
              <a:t>М узлов</a:t>
            </a:r>
            <a:endParaRPr lang="ru-RU" altLang="ru-RU" sz="1800" b="1" i="0" dirty="0"/>
          </a:p>
        </p:txBody>
      </p:sp>
      <p:sp>
        <p:nvSpPr>
          <p:cNvPr id="697353" name="Text Box 81"/>
          <p:cNvSpPr txBox="1">
            <a:spLocks noChangeArrowheads="1"/>
          </p:cNvSpPr>
          <p:nvPr/>
        </p:nvSpPr>
        <p:spPr bwMode="auto">
          <a:xfrm>
            <a:off x="971550" y="188640"/>
            <a:ext cx="784860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Ускорение с </a:t>
            </a:r>
            <a:r>
              <a:rPr lang="en-US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MPI+OpenMP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8" name="Rectangle 17"/>
          <p:cNvSpPr>
            <a:spLocks noChangeArrowheads="1"/>
          </p:cNvSpPr>
          <p:nvPr/>
        </p:nvSpPr>
        <p:spPr bwMode="auto">
          <a:xfrm>
            <a:off x="260845" y="856209"/>
            <a:ext cx="517525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Общее число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CPU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ядер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: </a:t>
            </a:r>
            <a:r>
              <a:rPr lang="en-US" altLang="ru-RU" sz="1200" b="1" i="0" dirty="0">
                <a:solidFill>
                  <a:srgbClr val="006666"/>
                </a:solidFill>
              </a:rPr>
              <a:t>P = </a:t>
            </a:r>
            <a:r>
              <a:rPr lang="en-US" altLang="ru-RU" sz="1200" b="1" i="0" dirty="0" err="1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>
                <a:solidFill>
                  <a:srgbClr val="006666"/>
                </a:solidFill>
              </a:rPr>
              <a:t>x</a:t>
            </a:r>
            <a:r>
              <a:rPr lang="en-US" altLang="ru-RU" sz="1200" i="0" dirty="0">
                <a:solidFill>
                  <a:srgbClr val="006666"/>
                </a:solidFill>
              </a:rPr>
              <a:t> x</a:t>
            </a:r>
            <a:r>
              <a:rPr lang="en-US" altLang="ru-RU" sz="1200" b="1" i="0" dirty="0">
                <a:solidFill>
                  <a:srgbClr val="006666"/>
                </a:solidFill>
              </a:rPr>
              <a:t> </a:t>
            </a:r>
            <a:r>
              <a:rPr lang="en-US" altLang="ru-RU" sz="1200" b="1" i="0" dirty="0" err="1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>
                <a:solidFill>
                  <a:srgbClr val="006666"/>
                </a:solidFill>
              </a:rPr>
              <a:t>yz</a:t>
            </a:r>
            <a:r>
              <a:rPr lang="en-US" altLang="ru-RU" sz="1200" b="1" i="0" dirty="0">
                <a:solidFill>
                  <a:srgbClr val="006666"/>
                </a:solidFill>
              </a:rPr>
              <a:t> </a:t>
            </a:r>
            <a:r>
              <a:rPr lang="en-US" altLang="ru-RU" sz="1200" i="0" dirty="0">
                <a:solidFill>
                  <a:srgbClr val="006666"/>
                </a:solidFill>
              </a:rPr>
              <a:t>x</a:t>
            </a:r>
            <a:r>
              <a:rPr lang="en-US" altLang="ru-RU" sz="1200" b="1" i="0" dirty="0">
                <a:solidFill>
                  <a:srgbClr val="006666"/>
                </a:solidFill>
              </a:rPr>
              <a:t>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smtClean="0">
                <a:solidFill>
                  <a:srgbClr val="006666"/>
                </a:solidFill>
              </a:rPr>
              <a:t>t</a:t>
            </a:r>
          </a:p>
          <a:p>
            <a:pPr eaLnBrk="1" hangingPunct="1"/>
            <a:endParaRPr lang="en-US" altLang="ru-RU" sz="800" b="1" i="0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 </a:t>
            </a:r>
            <a:r>
              <a:rPr lang="en-US" altLang="ru-RU" sz="1200" b="1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 err="1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 smtClean="0">
                <a:solidFill>
                  <a:srgbClr val="006666"/>
                </a:solidFill>
              </a:rPr>
              <a:t>x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=8 </a:t>
            </a:r>
            <a:r>
              <a:rPr lang="ru-RU" altLang="ru-RU" sz="1200" b="1" i="0" dirty="0">
                <a:solidFill>
                  <a:srgbClr val="006666"/>
                </a:solidFill>
              </a:rPr>
              <a:t>и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>
                <a:solidFill>
                  <a:srgbClr val="006666"/>
                </a:solidFill>
              </a:rPr>
              <a:t>t</a:t>
            </a:r>
            <a:r>
              <a:rPr lang="en-US" altLang="ru-RU" sz="1200" b="1" i="0" dirty="0">
                <a:solidFill>
                  <a:srgbClr val="006666"/>
                </a:solidFill>
              </a:rPr>
              <a:t>=8 </a:t>
            </a:r>
            <a:r>
              <a:rPr lang="ru-RU" altLang="ru-RU" sz="1200" b="1" i="0" dirty="0">
                <a:solidFill>
                  <a:srgbClr val="006666"/>
                </a:solidFill>
              </a:rPr>
              <a:t>–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предел на системе с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8-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ядерными узлами</a:t>
            </a:r>
          </a:p>
          <a:p>
            <a:pPr eaLnBrk="1" hangingPunct="1"/>
            <a:endParaRPr lang="en-US" altLang="ru-RU" sz="800" i="0" dirty="0"/>
          </a:p>
          <a:p>
            <a:pPr eaLnBrk="1" hangingPunct="1"/>
            <a:r>
              <a:rPr lang="ru-RU" altLang="ru-RU" sz="1200" b="1" dirty="0">
                <a:solidFill>
                  <a:srgbClr val="006666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 smtClean="0">
                <a:solidFill>
                  <a:srgbClr val="006666"/>
                </a:solidFill>
              </a:rPr>
              <a:t>  </a:t>
            </a:r>
            <a:r>
              <a:rPr lang="en-US" altLang="ru-RU" sz="1200" b="1" i="0" dirty="0" err="1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 smtClean="0">
                <a:solidFill>
                  <a:srgbClr val="006666"/>
                </a:solidFill>
              </a:rPr>
              <a:t>yz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= 200 </a:t>
            </a:r>
            <a:r>
              <a:rPr lang="ru-RU" altLang="ru-RU" sz="1200" b="1" i="0" dirty="0">
                <a:solidFill>
                  <a:srgbClr val="006666"/>
                </a:solidFill>
              </a:rPr>
              <a:t>–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чтобы занять доступные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12800 </a:t>
            </a:r>
            <a:r>
              <a:rPr lang="ru-RU" altLang="ru-RU" sz="1200" b="1" i="0" dirty="0">
                <a:solidFill>
                  <a:srgbClr val="006666"/>
                </a:solidFill>
              </a:rPr>
              <a:t>ядер,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не предел</a:t>
            </a:r>
          </a:p>
          <a:p>
            <a:pPr eaLnBrk="1" hangingPunct="1"/>
            <a:endParaRPr lang="en-US" altLang="ru-RU" sz="800" b="1" i="0" dirty="0">
              <a:solidFill>
                <a:srgbClr val="0066CC"/>
              </a:solidFill>
            </a:endParaRPr>
          </a:p>
          <a:p>
            <a:pPr eaLnBrk="1" hangingPunct="1"/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До </a:t>
            </a:r>
            <a:r>
              <a:rPr lang="en-US" altLang="ru-RU" sz="1200" b="1" i="0" dirty="0" err="1" smtClean="0">
                <a:solidFill>
                  <a:srgbClr val="006666"/>
                </a:solidFill>
              </a:rPr>
              <a:t>P</a:t>
            </a:r>
            <a:r>
              <a:rPr lang="en-US" altLang="ru-RU" sz="1200" b="1" i="0" baseline="-25000" dirty="0" err="1" smtClean="0">
                <a:solidFill>
                  <a:srgbClr val="006666"/>
                </a:solidFill>
              </a:rPr>
              <a:t>yz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= 800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работает хорошо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,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оценка применимости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r>
              <a:rPr lang="en-US" altLang="ru-RU" sz="1200" b="1" i="0" dirty="0">
                <a:solidFill>
                  <a:srgbClr val="006666"/>
                </a:solidFill>
              </a:rPr>
              <a:t>    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800x8x8 </a:t>
            </a:r>
            <a:r>
              <a:rPr lang="en-US" altLang="ru-RU" sz="1200" b="1" i="0" dirty="0">
                <a:solidFill>
                  <a:srgbClr val="006666"/>
                </a:solidFill>
              </a:rPr>
              <a:t>= </a:t>
            </a:r>
            <a:r>
              <a:rPr lang="en-US" altLang="ru-RU" sz="1400" b="1" i="0" dirty="0">
                <a:solidFill>
                  <a:srgbClr val="009999"/>
                </a:solidFill>
              </a:rPr>
              <a:t>51200</a:t>
            </a:r>
            <a:r>
              <a:rPr lang="en-US" altLang="ru-RU" sz="1400" b="1" i="0" dirty="0">
                <a:solidFill>
                  <a:srgbClr val="0066CC"/>
                </a:solidFill>
              </a:rPr>
              <a:t> </a:t>
            </a:r>
            <a:r>
              <a:rPr lang="en-US" altLang="ru-RU" sz="1200" b="1" i="0" dirty="0">
                <a:solidFill>
                  <a:srgbClr val="006666"/>
                </a:solidFill>
              </a:rPr>
              <a:t>CPU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ядер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pPr eaLnBrk="1" hangingPunct="1"/>
            <a:endParaRPr lang="en-US" altLang="ru-RU" sz="800" b="1" i="0" dirty="0">
              <a:solidFill>
                <a:srgbClr val="0066CC"/>
              </a:solidFill>
            </a:endParaRPr>
          </a:p>
          <a:p>
            <a:pPr eaLnBrk="1" hangingPunct="1">
              <a:lnSpc>
                <a:spcPct val="95000"/>
              </a:lnSpc>
            </a:pPr>
            <a:r>
              <a:rPr lang="ru-RU" altLang="ru-RU" sz="1200" b="1" dirty="0">
                <a:solidFill>
                  <a:srgbClr val="A50021"/>
                </a:solidFill>
              </a:rPr>
              <a:t>●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en-US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Симметрическое расширение для подобластей с </a:t>
            </a:r>
          </a:p>
          <a:p>
            <a:pPr eaLnBrk="1" hangingPunct="1">
              <a:lnSpc>
                <a:spcPct val="95000"/>
              </a:lnSpc>
            </a:pPr>
            <a:r>
              <a:rPr lang="ru-RU" altLang="ru-RU" sz="1200" b="1" i="0" dirty="0">
                <a:solidFill>
                  <a:srgbClr val="006666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    пространственной симметрией позволяет взять </a:t>
            </a:r>
          </a:p>
          <a:p>
            <a:pPr eaLnBrk="1" hangingPunct="1">
              <a:lnSpc>
                <a:spcPct val="95000"/>
              </a:lnSpc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     до 4 раз больше 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CPU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ядер, отодвигая границы за </a:t>
            </a:r>
            <a:r>
              <a:rPr lang="en-US" altLang="ru-RU" sz="1400" b="1" i="0" dirty="0" smtClean="0">
                <a:solidFill>
                  <a:srgbClr val="009999"/>
                </a:solidFill>
              </a:rPr>
              <a:t>10</a:t>
            </a:r>
            <a:r>
              <a:rPr lang="en-US" altLang="ru-RU" sz="1400" b="1" i="0" baseline="30000" dirty="0" smtClean="0">
                <a:solidFill>
                  <a:srgbClr val="009999"/>
                </a:solidFill>
              </a:rPr>
              <a:t>5</a:t>
            </a:r>
            <a:r>
              <a:rPr lang="en-US" altLang="ru-RU" sz="1600" b="1" i="0" dirty="0" smtClean="0">
                <a:solidFill>
                  <a:srgbClr val="009999"/>
                </a:solidFill>
              </a:rPr>
              <a:t> </a:t>
            </a:r>
            <a:r>
              <a:rPr lang="ru-RU" altLang="ru-RU" sz="1200" b="1" i="0" dirty="0" smtClean="0">
                <a:solidFill>
                  <a:srgbClr val="006666"/>
                </a:solidFill>
              </a:rPr>
              <a:t>ядер</a:t>
            </a:r>
            <a:endParaRPr lang="en-US" altLang="ru-RU" sz="1200" b="1" i="0" dirty="0">
              <a:solidFill>
                <a:srgbClr val="006666"/>
              </a:solidFill>
            </a:endParaRPr>
          </a:p>
        </p:txBody>
      </p:sp>
      <p:pic>
        <p:nvPicPr>
          <p:cNvPr id="18439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153" y="3674081"/>
            <a:ext cx="3268808" cy="26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146" y="861442"/>
            <a:ext cx="31686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28"/>
          <p:cNvSpPr>
            <a:spLocks noChangeArrowheads="1"/>
          </p:cNvSpPr>
          <p:nvPr/>
        </p:nvSpPr>
        <p:spPr bwMode="auto">
          <a:xfrm>
            <a:off x="5436096" y="620688"/>
            <a:ext cx="3600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i="0" dirty="0" smtClean="0"/>
              <a:t>Ускорение, меняя</a:t>
            </a:r>
            <a:r>
              <a:rPr lang="en-US" altLang="ru-RU" sz="1200" i="0" dirty="0" smtClean="0"/>
              <a:t> </a:t>
            </a:r>
            <a:r>
              <a:rPr lang="en-US" altLang="ru-RU" sz="1200" b="1" i="0" dirty="0"/>
              <a:t>P</a:t>
            </a:r>
            <a:r>
              <a:rPr lang="en-US" altLang="ru-RU" sz="1200" b="1" i="0" baseline="-25000" dirty="0"/>
              <a:t>t</a:t>
            </a:r>
            <a:r>
              <a:rPr lang="en-US" altLang="ru-RU" sz="1200" i="0" dirty="0"/>
              <a:t>, </a:t>
            </a:r>
            <a:r>
              <a:rPr lang="en-US" altLang="ru-RU" sz="1200" i="0" dirty="0" err="1"/>
              <a:t>P</a:t>
            </a:r>
            <a:r>
              <a:rPr lang="en-US" altLang="ru-RU" sz="1200" i="0" baseline="-25000" dirty="0" err="1"/>
              <a:t>yz</a:t>
            </a:r>
            <a:r>
              <a:rPr lang="en-US" altLang="ru-RU" sz="1200" i="0" dirty="0"/>
              <a:t>=64, </a:t>
            </a:r>
            <a:r>
              <a:rPr lang="en-US" altLang="ru-RU" sz="1200" i="0" dirty="0" err="1"/>
              <a:t>P</a:t>
            </a:r>
            <a:r>
              <a:rPr lang="en-US" altLang="ru-RU" sz="1200" i="0" baseline="-25000" dirty="0" err="1"/>
              <a:t>x</a:t>
            </a:r>
            <a:r>
              <a:rPr lang="en-US" altLang="ru-RU" sz="1200" i="0" dirty="0"/>
              <a:t>=1, MVS100K</a:t>
            </a:r>
            <a:endParaRPr lang="ru-RU" altLang="ru-RU" sz="1800" b="1" i="0" dirty="0"/>
          </a:p>
        </p:txBody>
      </p:sp>
      <p:pic>
        <p:nvPicPr>
          <p:cNvPr id="18444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95362"/>
            <a:ext cx="3240360" cy="266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Rectangle 30"/>
          <p:cNvSpPr>
            <a:spLocks noChangeArrowheads="1"/>
          </p:cNvSpPr>
          <p:nvPr/>
        </p:nvSpPr>
        <p:spPr bwMode="auto">
          <a:xfrm>
            <a:off x="5003800" y="3429000"/>
            <a:ext cx="40324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i="0" dirty="0" smtClean="0"/>
              <a:t>Ускорение, меняя</a:t>
            </a:r>
            <a:r>
              <a:rPr lang="en-US" altLang="ru-RU" sz="1200" b="1" i="0" dirty="0" smtClean="0"/>
              <a:t> </a:t>
            </a:r>
            <a:r>
              <a:rPr lang="en-US" altLang="ru-RU" sz="1200" b="1" i="0" dirty="0" err="1"/>
              <a:t>P</a:t>
            </a:r>
            <a:r>
              <a:rPr lang="en-US" altLang="ru-RU" sz="1200" b="1" i="0" baseline="-25000" dirty="0" err="1"/>
              <a:t>yz</a:t>
            </a:r>
            <a:r>
              <a:rPr lang="en-US" altLang="ru-RU" sz="1200" b="1" i="0" dirty="0"/>
              <a:t>, </a:t>
            </a:r>
            <a:r>
              <a:rPr lang="en-US" altLang="ru-RU" sz="1200" i="0" dirty="0"/>
              <a:t>P</a:t>
            </a:r>
            <a:r>
              <a:rPr lang="en-US" altLang="ru-RU" sz="1200" i="0" baseline="-25000" dirty="0"/>
              <a:t>t</a:t>
            </a:r>
            <a:r>
              <a:rPr lang="en-US" altLang="ru-RU" sz="1200" i="0" dirty="0"/>
              <a:t>=8, </a:t>
            </a:r>
            <a:r>
              <a:rPr lang="en-US" altLang="ru-RU" sz="1200" i="0" dirty="0" err="1"/>
              <a:t>P</a:t>
            </a:r>
            <a:r>
              <a:rPr lang="en-US" altLang="ru-RU" sz="1200" i="0" baseline="-25000" dirty="0" err="1"/>
              <a:t>x</a:t>
            </a:r>
            <a:r>
              <a:rPr lang="en-US" altLang="ru-RU" sz="1200" i="0" dirty="0"/>
              <a:t>=1, </a:t>
            </a:r>
            <a:r>
              <a:rPr lang="ru-RU" altLang="ru-RU" sz="1200" i="0" dirty="0" smtClean="0"/>
              <a:t>Ломоносов</a:t>
            </a:r>
            <a:endParaRPr lang="ru-RU" altLang="ru-RU" sz="1800" b="1" i="0" dirty="0"/>
          </a:p>
        </p:txBody>
      </p:sp>
      <p:sp>
        <p:nvSpPr>
          <p:cNvPr id="18446" name="Rectangle 31"/>
          <p:cNvSpPr>
            <a:spLocks noChangeArrowheads="1"/>
          </p:cNvSpPr>
          <p:nvPr/>
        </p:nvSpPr>
        <p:spPr bwMode="auto">
          <a:xfrm>
            <a:off x="755576" y="3429000"/>
            <a:ext cx="3816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200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1200" i="0" dirty="0" smtClean="0"/>
              <a:t>Ускорение, меняя</a:t>
            </a:r>
            <a:r>
              <a:rPr lang="en-US" altLang="ru-RU" sz="1200" i="0" dirty="0" smtClean="0"/>
              <a:t> </a:t>
            </a:r>
            <a:r>
              <a:rPr lang="en-US" altLang="ru-RU" sz="1200" b="1" i="0" dirty="0" err="1"/>
              <a:t>P</a:t>
            </a:r>
            <a:r>
              <a:rPr lang="en-US" altLang="ru-RU" sz="1200" b="1" i="0" baseline="-25000" dirty="0" err="1"/>
              <a:t>x</a:t>
            </a:r>
            <a:r>
              <a:rPr lang="en-US" altLang="ru-RU" sz="1200" i="0" dirty="0"/>
              <a:t>, </a:t>
            </a:r>
            <a:r>
              <a:rPr lang="en-US" altLang="ru-RU" sz="1200" i="0" dirty="0" err="1"/>
              <a:t>P</a:t>
            </a:r>
            <a:r>
              <a:rPr lang="en-US" altLang="ru-RU" sz="1200" i="0" baseline="-25000" dirty="0" err="1"/>
              <a:t>yz</a:t>
            </a:r>
            <a:r>
              <a:rPr lang="en-US" altLang="ru-RU" sz="1200" i="0" dirty="0"/>
              <a:t>=200, P</a:t>
            </a:r>
            <a:r>
              <a:rPr lang="en-US" altLang="ru-RU" sz="1200" i="0" baseline="-25000" dirty="0"/>
              <a:t>t</a:t>
            </a:r>
            <a:r>
              <a:rPr lang="en-US" altLang="ru-RU" sz="1200" i="0" dirty="0"/>
              <a:t>=8, </a:t>
            </a:r>
            <a:r>
              <a:rPr lang="ru-RU" altLang="ru-RU" sz="1200" i="0" dirty="0" smtClean="0"/>
              <a:t>Ломоносов</a:t>
            </a:r>
            <a:endParaRPr lang="ru-RU" altLang="ru-RU" sz="1800" b="1" i="0" dirty="0"/>
          </a:p>
        </p:txBody>
      </p:sp>
    </p:spTree>
    <p:extLst>
      <p:ext uri="{BB962C8B-B14F-4D97-AF65-F5344CB8AC3E}">
        <p14:creationId xmlns:p14="http://schemas.microsoft.com/office/powerpoint/2010/main" xmlns="" val="267283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323850" y="692696"/>
            <a:ext cx="6553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400" b="1" i="0" dirty="0" smtClean="0">
                <a:solidFill>
                  <a:srgbClr val="800000"/>
                </a:solidFill>
              </a:rPr>
              <a:t>Для задач с пространственными симметриями</a:t>
            </a:r>
            <a:endParaRPr lang="en-US" altLang="ru-RU" sz="1400" b="1" i="0" dirty="0">
              <a:solidFill>
                <a:srgbClr val="800000"/>
              </a:solidFill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179512" y="1124744"/>
            <a:ext cx="719931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400" b="1" dirty="0">
                <a:solidFill>
                  <a:srgbClr val="800000"/>
                </a:solidFill>
              </a:rPr>
              <a:t> </a:t>
            </a:r>
            <a:r>
              <a:rPr lang="ru-RU" altLang="ru-RU" sz="14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Исходная система</a:t>
            </a:r>
            <a:r>
              <a:rPr lang="en-US" altLang="ru-RU" sz="1400" b="1" i="0" dirty="0" smtClean="0">
                <a:solidFill>
                  <a:srgbClr val="006666"/>
                </a:solidFill>
              </a:rPr>
              <a:t>: </a:t>
            </a:r>
            <a:endParaRPr lang="en-US" altLang="ru-RU" sz="1400" b="1" i="0" dirty="0">
              <a:solidFill>
                <a:srgbClr val="006666"/>
              </a:solidFill>
            </a:endParaRPr>
          </a:p>
          <a:p>
            <a:r>
              <a:rPr lang="en-US" altLang="ru-RU" sz="1050" i="0" dirty="0"/>
              <a:t>      </a:t>
            </a:r>
          </a:p>
        </p:txBody>
      </p:sp>
      <p:sp>
        <p:nvSpPr>
          <p:cNvPr id="704519" name="Text Box 81"/>
          <p:cNvSpPr txBox="1">
            <a:spLocks noChangeArrowheads="1"/>
          </p:cNvSpPr>
          <p:nvPr/>
        </p:nvSpPr>
        <p:spPr bwMode="auto">
          <a:xfrm>
            <a:off x="971550" y="18864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8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Симметрическое расширение</a:t>
            </a:r>
            <a:endParaRPr lang="en-US" alt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70452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08854867"/>
              </p:ext>
            </p:extLst>
          </p:nvPr>
        </p:nvGraphicFramePr>
        <p:xfrm>
          <a:off x="3203575" y="990625"/>
          <a:ext cx="2376488" cy="638175"/>
        </p:xfrm>
        <a:graphic>
          <a:graphicData uri="http://schemas.openxmlformats.org/presentationml/2006/ole">
            <p:oleObj spid="_x0000_s185346" name="Формула" r:id="rId3" imgW="1790700" imgH="482600" progId="Equation.3">
              <p:embed/>
            </p:oleObj>
          </a:graphicData>
        </a:graphic>
      </p:graphicFrame>
      <p:graphicFrame>
        <p:nvGraphicFramePr>
          <p:cNvPr id="70452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50900184"/>
              </p:ext>
            </p:extLst>
          </p:nvPr>
        </p:nvGraphicFramePr>
        <p:xfrm>
          <a:off x="4079627" y="1700808"/>
          <a:ext cx="4668837" cy="566738"/>
        </p:xfrm>
        <a:graphic>
          <a:graphicData uri="http://schemas.openxmlformats.org/presentationml/2006/ole">
            <p:oleObj spid="_x0000_s185347" name="Формула" r:id="rId4" imgW="3962400" imgH="482600" progId="Equation.3">
              <p:embed/>
            </p:oleObj>
          </a:graphicData>
        </a:graphic>
      </p:graphicFrame>
      <p:graphicFrame>
        <p:nvGraphicFramePr>
          <p:cNvPr id="7045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473210564"/>
              </p:ext>
            </p:extLst>
          </p:nvPr>
        </p:nvGraphicFramePr>
        <p:xfrm>
          <a:off x="1815232" y="3196903"/>
          <a:ext cx="5853112" cy="592137"/>
        </p:xfrm>
        <a:graphic>
          <a:graphicData uri="http://schemas.openxmlformats.org/presentationml/2006/ole">
            <p:oleObj spid="_x0000_s185348" name="Формула" r:id="rId5" imgW="4762500" imgH="482600" progId="Equation.3">
              <p:embed/>
            </p:oleObj>
          </a:graphicData>
        </a:graphic>
      </p:graphicFrame>
      <p:sp>
        <p:nvSpPr>
          <p:cNvPr id="704527" name="Rectangle 15"/>
          <p:cNvSpPr>
            <a:spLocks noChangeArrowheads="1"/>
          </p:cNvSpPr>
          <p:nvPr/>
        </p:nvSpPr>
        <p:spPr bwMode="auto">
          <a:xfrm>
            <a:off x="179512" y="1772816"/>
            <a:ext cx="5328592" cy="12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400" b="1" dirty="0">
                <a:solidFill>
                  <a:srgbClr val="800000"/>
                </a:solidFill>
              </a:rPr>
              <a:t> </a:t>
            </a:r>
            <a:r>
              <a:rPr lang="ru-RU" altLang="ru-RU" sz="14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Меняем базис следующим образом</a:t>
            </a:r>
            <a:r>
              <a:rPr lang="en-US" altLang="ru-RU" sz="1400" b="1" i="0" dirty="0" smtClean="0">
                <a:solidFill>
                  <a:srgbClr val="006666"/>
                </a:solidFill>
              </a:rPr>
              <a:t>:</a:t>
            </a:r>
            <a:endParaRPr lang="en-US" altLang="ru-RU" sz="1400" b="1" i="0" dirty="0">
              <a:solidFill>
                <a:srgbClr val="006666"/>
              </a:solidFill>
            </a:endParaRPr>
          </a:p>
          <a:p>
            <a:endParaRPr lang="en-US" altLang="ru-RU" sz="1200" b="1" i="0" dirty="0">
              <a:solidFill>
                <a:srgbClr val="0066CC"/>
              </a:solidFill>
            </a:endParaRPr>
          </a:p>
          <a:p>
            <a:endParaRPr lang="ru-RU" altLang="ru-RU" sz="1200" i="0" dirty="0" smtClean="0"/>
          </a:p>
          <a:p>
            <a:r>
              <a:rPr lang="ru-RU" altLang="ru-RU" sz="1200" i="0" dirty="0" smtClean="0"/>
              <a:t>     Вектор разделяется на симметричную и кососимметричную части</a:t>
            </a:r>
            <a:r>
              <a:rPr lang="en-US" altLang="ru-RU" sz="1200" i="0" dirty="0" smtClean="0"/>
              <a:t>:</a:t>
            </a:r>
            <a:endParaRPr lang="en-US" altLang="ru-RU" sz="1200" b="1" i="0" dirty="0">
              <a:solidFill>
                <a:srgbClr val="006666"/>
              </a:solidFill>
            </a:endParaRPr>
          </a:p>
          <a:p>
            <a:endParaRPr lang="en-US" altLang="ru-RU" sz="1400" b="1" i="0" dirty="0">
              <a:solidFill>
                <a:srgbClr val="0066CC"/>
              </a:solidFill>
            </a:endParaRPr>
          </a:p>
          <a:p>
            <a:r>
              <a:rPr lang="en-US" altLang="ru-RU" sz="1050" i="0" dirty="0"/>
              <a:t>      </a:t>
            </a:r>
          </a:p>
        </p:txBody>
      </p:sp>
      <p:sp>
        <p:nvSpPr>
          <p:cNvPr id="704528" name="Rectangle 16"/>
          <p:cNvSpPr>
            <a:spLocks noChangeArrowheads="1"/>
          </p:cNvSpPr>
          <p:nvPr/>
        </p:nvSpPr>
        <p:spPr bwMode="auto">
          <a:xfrm>
            <a:off x="179512" y="2908871"/>
            <a:ext cx="7199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800000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Применяем смену базиса к СЛАУ</a:t>
            </a:r>
            <a:r>
              <a:rPr lang="en-US" altLang="ru-RU" sz="1400" b="1" i="0" dirty="0" smtClean="0">
                <a:solidFill>
                  <a:srgbClr val="006666"/>
                </a:solidFill>
              </a:rPr>
              <a:t>: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altLang="ru-RU" sz="1000" i="0" dirty="0" smtClean="0">
                <a:solidFill>
                  <a:srgbClr val="006666"/>
                </a:solidFill>
              </a:rPr>
              <a:t>      </a:t>
            </a:r>
            <a:endParaRPr lang="en-US" altLang="ru-RU" sz="1000" i="0" dirty="0">
              <a:solidFill>
                <a:srgbClr val="006666"/>
              </a:solidFill>
            </a:endParaRPr>
          </a:p>
        </p:txBody>
      </p:sp>
      <p:graphicFrame>
        <p:nvGraphicFramePr>
          <p:cNvPr id="70452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20106794"/>
              </p:ext>
            </p:extLst>
          </p:nvPr>
        </p:nvGraphicFramePr>
        <p:xfrm>
          <a:off x="5220072" y="2276872"/>
          <a:ext cx="2449512" cy="444500"/>
        </p:xfrm>
        <a:graphic>
          <a:graphicData uri="http://schemas.openxmlformats.org/presentationml/2006/ole">
            <p:oleObj spid="_x0000_s185349" name="Формула" r:id="rId6" imgW="2159000" imgH="393700" progId="Equation.3">
              <p:embed/>
            </p:oleObj>
          </a:graphicData>
        </a:graphic>
      </p:graphicFrame>
      <p:sp>
        <p:nvSpPr>
          <p:cNvPr id="704534" name="AutoShape 22"/>
          <p:cNvSpPr>
            <a:spLocks noChangeArrowheads="1"/>
          </p:cNvSpPr>
          <p:nvPr/>
        </p:nvSpPr>
        <p:spPr bwMode="auto">
          <a:xfrm>
            <a:off x="1547664" y="4005064"/>
            <a:ext cx="6119638" cy="14159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4535" name="Rectangle 23"/>
          <p:cNvSpPr>
            <a:spLocks noChangeArrowheads="1"/>
          </p:cNvSpPr>
          <p:nvPr/>
        </p:nvSpPr>
        <p:spPr bwMode="auto">
          <a:xfrm>
            <a:off x="1692126" y="4316656"/>
            <a:ext cx="4787900" cy="87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66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Преобразуем правую часть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,</a:t>
            </a:r>
          </a:p>
          <a:p>
            <a:pPr>
              <a:lnSpc>
                <a:spcPct val="140000"/>
              </a:lnSpc>
              <a:spcBef>
                <a:spcPts val="600"/>
              </a:spcBef>
              <a:buClr>
                <a:srgbClr val="A50021"/>
              </a:buClr>
              <a:buFontTx/>
              <a:buAutoNum type="arabicPeriod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Решаем две разделенных системы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,</a:t>
            </a:r>
            <a:r>
              <a:rPr lang="en-US" altLang="ru-RU" sz="1200" i="0" dirty="0">
                <a:solidFill>
                  <a:srgbClr val="006666"/>
                </a:solidFill>
              </a:rPr>
              <a:t>	</a:t>
            </a:r>
          </a:p>
          <a:p>
            <a:pPr>
              <a:spcBef>
                <a:spcPct val="40000"/>
              </a:spcBef>
              <a:buClr>
                <a:srgbClr val="A50021"/>
              </a:buClr>
              <a:buFontTx/>
              <a:buAutoNum type="arabicPeriod" startAt="3"/>
            </a:pPr>
            <a:r>
              <a:rPr lang="ru-RU" altLang="ru-RU" sz="1200" b="1" i="0" dirty="0" smtClean="0">
                <a:solidFill>
                  <a:srgbClr val="006666"/>
                </a:solidFill>
              </a:rPr>
              <a:t>Восстанавливаем решение</a:t>
            </a:r>
            <a:r>
              <a:rPr lang="en-US" altLang="ru-RU" sz="1200" b="1" i="0" dirty="0" smtClean="0">
                <a:solidFill>
                  <a:srgbClr val="006666"/>
                </a:solidFill>
              </a:rPr>
              <a:t>,</a:t>
            </a:r>
            <a:endParaRPr lang="en-US" altLang="ru-RU" sz="1200" b="1" i="0" dirty="0">
              <a:solidFill>
                <a:srgbClr val="006666"/>
              </a:solidFill>
            </a:endParaRPr>
          </a:p>
        </p:txBody>
      </p:sp>
      <p:sp>
        <p:nvSpPr>
          <p:cNvPr id="704536" name="Rectangle 24"/>
          <p:cNvSpPr>
            <a:spLocks noChangeArrowheads="1"/>
          </p:cNvSpPr>
          <p:nvPr/>
        </p:nvSpPr>
        <p:spPr bwMode="auto">
          <a:xfrm>
            <a:off x="1547664" y="4016097"/>
            <a:ext cx="61206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b="1" i="0" dirty="0" smtClean="0">
                <a:solidFill>
                  <a:srgbClr val="A50021"/>
                </a:solidFill>
              </a:rPr>
              <a:t>Алгоритм</a:t>
            </a:r>
            <a:r>
              <a:rPr lang="en-US" altLang="ru-RU" sz="1400" b="1" i="0" dirty="0" smtClean="0">
                <a:solidFill>
                  <a:srgbClr val="A50021"/>
                </a:solidFill>
              </a:rPr>
              <a:t>:</a:t>
            </a:r>
            <a:endParaRPr lang="en-US" altLang="ru-RU" sz="1400" b="1" i="0" dirty="0">
              <a:solidFill>
                <a:srgbClr val="A50021"/>
              </a:solidFill>
            </a:endParaRPr>
          </a:p>
        </p:txBody>
      </p:sp>
      <p:graphicFrame>
        <p:nvGraphicFramePr>
          <p:cNvPr id="70453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1890435"/>
              </p:ext>
            </p:extLst>
          </p:nvPr>
        </p:nvGraphicFramePr>
        <p:xfrm>
          <a:off x="5430118" y="4304129"/>
          <a:ext cx="654050" cy="255587"/>
        </p:xfrm>
        <a:graphic>
          <a:graphicData uri="http://schemas.openxmlformats.org/presentationml/2006/ole">
            <p:oleObj spid="_x0000_s185350" name="Формула" r:id="rId7" imgW="520474" imgH="203112" progId="Equation.3">
              <p:embed/>
            </p:oleObj>
          </a:graphicData>
        </a:graphic>
      </p:graphicFrame>
      <p:graphicFrame>
        <p:nvGraphicFramePr>
          <p:cNvPr id="7045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62454761"/>
              </p:ext>
            </p:extLst>
          </p:nvPr>
        </p:nvGraphicFramePr>
        <p:xfrm>
          <a:off x="5436096" y="4902200"/>
          <a:ext cx="750887" cy="255588"/>
        </p:xfrm>
        <a:graphic>
          <a:graphicData uri="http://schemas.openxmlformats.org/presentationml/2006/ole">
            <p:oleObj spid="_x0000_s185351" name="Equation" r:id="rId8" imgW="596880" imgH="203040" progId="Equation.DSMT4">
              <p:embed/>
            </p:oleObj>
          </a:graphicData>
        </a:graphic>
      </p:graphicFrame>
      <p:graphicFrame>
        <p:nvGraphicFramePr>
          <p:cNvPr id="70454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591741"/>
              </p:ext>
            </p:extLst>
          </p:nvPr>
        </p:nvGraphicFramePr>
        <p:xfrm>
          <a:off x="5407050" y="4581128"/>
          <a:ext cx="1973262" cy="407988"/>
        </p:xfrm>
        <a:graphic>
          <a:graphicData uri="http://schemas.openxmlformats.org/presentationml/2006/ole">
            <p:oleObj spid="_x0000_s185352" name="Формула" r:id="rId9" imgW="1536033" imgH="317362" progId="Equation.3">
              <p:embed/>
            </p:oleObj>
          </a:graphicData>
        </a:graphic>
      </p:graphicFrame>
      <p:sp>
        <p:nvSpPr>
          <p:cNvPr id="704542" name="Rectangle 30"/>
          <p:cNvSpPr>
            <a:spLocks noChangeArrowheads="1"/>
          </p:cNvSpPr>
          <p:nvPr/>
        </p:nvSpPr>
        <p:spPr bwMode="auto">
          <a:xfrm>
            <a:off x="1763688" y="5445224"/>
            <a:ext cx="30963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1200" i="0" dirty="0" smtClean="0"/>
              <a:t>Этапы </a:t>
            </a:r>
            <a:r>
              <a:rPr lang="en-US" altLang="ru-RU" sz="1200" i="0" dirty="0" smtClean="0"/>
              <a:t>1 </a:t>
            </a:r>
            <a:r>
              <a:rPr lang="ru-RU" altLang="ru-RU" sz="1200" i="0" dirty="0" smtClean="0"/>
              <a:t>и</a:t>
            </a:r>
            <a:r>
              <a:rPr lang="en-US" altLang="ru-RU" sz="1200" i="0" dirty="0" smtClean="0"/>
              <a:t> </a:t>
            </a:r>
            <a:r>
              <a:rPr lang="en-US" altLang="ru-RU" sz="1200" i="0" dirty="0"/>
              <a:t>3 </a:t>
            </a:r>
            <a:r>
              <a:rPr lang="ru-RU" altLang="ru-RU" sz="1200" i="0" dirty="0" smtClean="0"/>
              <a:t>требуют обмена точка-точка</a:t>
            </a:r>
            <a:endParaRPr lang="en-US" altLang="ru-RU" i="0" dirty="0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51520" y="5929535"/>
            <a:ext cx="7199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200" b="1" dirty="0">
                <a:solidFill>
                  <a:srgbClr val="800000"/>
                </a:solidFill>
              </a:rPr>
              <a:t> </a:t>
            </a:r>
            <a:r>
              <a:rPr lang="ru-RU" altLang="ru-RU" sz="12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1 симметрия – 2 два раза больше процессоров, две – в 4 раза.</a:t>
            </a:r>
            <a:endParaRPr lang="en-US" altLang="ru-RU" sz="1000" i="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9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251520" y="692696"/>
            <a:ext cx="655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i="0" dirty="0" smtClean="0">
                <a:solidFill>
                  <a:srgbClr val="800000"/>
                </a:solidFill>
              </a:rPr>
              <a:t>2.5</a:t>
            </a:r>
            <a:r>
              <a:rPr lang="en-US" altLang="ru-RU" sz="1600" b="1" i="0" dirty="0" smtClean="0">
                <a:solidFill>
                  <a:srgbClr val="800000"/>
                </a:solidFill>
              </a:rPr>
              <a:t>D</a:t>
            </a:r>
            <a:endParaRPr lang="en-US" altLang="ru-RU" sz="1600" b="1" i="0" dirty="0">
              <a:solidFill>
                <a:srgbClr val="800000"/>
              </a:solidFill>
            </a:endParaRPr>
          </a:p>
        </p:txBody>
      </p:sp>
      <p:sp>
        <p:nvSpPr>
          <p:cNvPr id="704516" name="Rectangle 4"/>
          <p:cNvSpPr>
            <a:spLocks noChangeArrowheads="1"/>
          </p:cNvSpPr>
          <p:nvPr/>
        </p:nvSpPr>
        <p:spPr bwMode="auto">
          <a:xfrm>
            <a:off x="251520" y="1052736"/>
            <a:ext cx="719931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400" b="1" dirty="0">
                <a:solidFill>
                  <a:srgbClr val="800000"/>
                </a:solidFill>
              </a:rPr>
              <a:t> </a:t>
            </a:r>
            <a:r>
              <a:rPr lang="ru-RU" altLang="ru-RU" sz="14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Одно периодическое направление</a:t>
            </a:r>
            <a:endParaRPr lang="en-US" altLang="ru-RU" sz="1400" b="1" i="0" dirty="0">
              <a:solidFill>
                <a:srgbClr val="0066CC"/>
              </a:solidFill>
            </a:endParaRPr>
          </a:p>
          <a:p>
            <a:r>
              <a:rPr lang="en-US" altLang="ru-RU" sz="1050" i="0" dirty="0"/>
              <a:t>      </a:t>
            </a:r>
          </a:p>
        </p:txBody>
      </p:sp>
      <p:sp>
        <p:nvSpPr>
          <p:cNvPr id="704519" name="Text Box 81"/>
          <p:cNvSpPr txBox="1">
            <a:spLocks noChangeArrowheads="1"/>
          </p:cNvSpPr>
          <p:nvPr/>
        </p:nvSpPr>
        <p:spPr bwMode="auto">
          <a:xfrm>
            <a:off x="971550" y="18864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808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ru-RU" alt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Расширение для полностью трехмерных задач</a:t>
            </a:r>
            <a:endParaRPr lang="en-US" alt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" name="Picture 13" descr="log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0263" y="4137299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9" descr="schemee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68" y="712441"/>
            <a:ext cx="2952304" cy="17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schem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7288" y="2564904"/>
            <a:ext cx="332121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508104" y="2296617"/>
            <a:ext cx="792163" cy="503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 algn="ctr">
                <a:solidFill>
                  <a:srgbClr val="0066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399981" y="692696"/>
            <a:ext cx="37440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1400" b="1" baseline="0" dirty="0">
                <a:solidFill>
                  <a:srgbClr val="006666"/>
                </a:solidFill>
                <a:latin typeface="+mn-lt"/>
              </a:rPr>
              <a:t>      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n-lt"/>
              </a:rPr>
              <a:t>“2</a:t>
            </a:r>
            <a:r>
              <a:rPr lang="en-US" altLang="ru-RU" sz="1400" b="1" i="0" baseline="0" dirty="0" smtClean="0">
                <a:solidFill>
                  <a:srgbClr val="006666"/>
                </a:solidFill>
                <a:latin typeface="+mn-lt"/>
              </a:rPr>
              <a:t>.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n-lt"/>
              </a:rPr>
              <a:t>5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n-lt"/>
              </a:rPr>
              <a:t>D”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n-lt"/>
              </a:rPr>
              <a:t>геометрия</a:t>
            </a:r>
            <a:endParaRPr lang="en-US" altLang="ru-RU" sz="1400" b="1" i="0" baseline="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28184" y="4129335"/>
            <a:ext cx="23764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ru-RU" sz="1400" b="1" i="0" baseline="0" dirty="0" smtClean="0">
                <a:solidFill>
                  <a:srgbClr val="006666"/>
                </a:solidFill>
                <a:latin typeface="+mn-lt"/>
              </a:rPr>
              <a:t>3D </a:t>
            </a:r>
            <a:r>
              <a:rPr lang="ru-RU" altLang="ru-RU" sz="1400" b="1" i="0" baseline="0" dirty="0" smtClean="0">
                <a:solidFill>
                  <a:srgbClr val="006666"/>
                </a:solidFill>
                <a:latin typeface="+mn-lt"/>
              </a:rPr>
              <a:t>геометрия</a:t>
            </a:r>
            <a:endParaRPr lang="en-US" altLang="ru-RU" sz="1400" b="1" i="0" baseline="0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251520" y="1412776"/>
            <a:ext cx="7199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>
                <a:solidFill>
                  <a:srgbClr val="800000"/>
                </a:solidFill>
              </a:rPr>
              <a:t>●</a:t>
            </a:r>
            <a:r>
              <a:rPr lang="en-US" altLang="ru-RU" sz="1400" b="1" dirty="0">
                <a:solidFill>
                  <a:srgbClr val="800000"/>
                </a:solidFill>
              </a:rPr>
              <a:t> </a:t>
            </a:r>
            <a:r>
              <a:rPr lang="ru-RU" altLang="ru-RU" sz="1400" b="1" dirty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Постоянный шаг сетки в периодическом направлении</a:t>
            </a:r>
            <a:r>
              <a:rPr lang="en-US" altLang="ru-RU" sz="1050" i="0" dirty="0" smtClean="0"/>
              <a:t>      </a:t>
            </a:r>
            <a:endParaRPr lang="en-US" altLang="ru-RU" sz="1050" i="0" dirty="0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251520" y="1772816"/>
            <a:ext cx="71993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200" b="1" dirty="0" smtClean="0">
                <a:solidFill>
                  <a:srgbClr val="800000"/>
                </a:solidFill>
              </a:rPr>
              <a:t>●</a:t>
            </a:r>
            <a:r>
              <a:rPr lang="en-US" altLang="ru-RU" sz="1400" b="1" dirty="0" smtClean="0">
                <a:solidFill>
                  <a:srgbClr val="8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6666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Препятствия – 2</a:t>
            </a:r>
            <a:r>
              <a:rPr lang="en-US" altLang="ru-RU" sz="1400" b="1" i="0" dirty="0" smtClean="0">
                <a:solidFill>
                  <a:srgbClr val="006666"/>
                </a:solidFill>
              </a:rPr>
              <a:t>D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форма, протянутая по периодике</a:t>
            </a:r>
            <a:r>
              <a:rPr lang="en-US" altLang="ru-RU" sz="1050" i="0" dirty="0" smtClean="0"/>
              <a:t>      </a:t>
            </a:r>
            <a:endParaRPr lang="en-US" altLang="ru-RU" sz="1050" i="0" dirty="0"/>
          </a:p>
        </p:txBody>
      </p:sp>
      <p:sp>
        <p:nvSpPr>
          <p:cNvPr id="35" name="Rectangle 25"/>
          <p:cNvSpPr>
            <a:spLocks noChangeArrowheads="1"/>
          </p:cNvSpPr>
          <p:nvPr/>
        </p:nvSpPr>
        <p:spPr bwMode="auto">
          <a:xfrm>
            <a:off x="251520" y="2780928"/>
            <a:ext cx="597666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en-US" altLang="ru-RU" sz="1600" b="1" dirty="0" smtClean="0">
                <a:solidFill>
                  <a:srgbClr val="800000"/>
                </a:solidFill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Сетка второго уровня – 2.5</a:t>
            </a:r>
            <a:r>
              <a:rPr lang="en-US" altLang="ru-RU" sz="1400" b="1" i="0" dirty="0" smtClean="0">
                <a:solidFill>
                  <a:srgbClr val="006666"/>
                </a:solidFill>
              </a:rPr>
              <a:t>D</a:t>
            </a:r>
            <a:r>
              <a:rPr lang="ru-RU" altLang="ru-RU" sz="1400" b="1" i="0" dirty="0" smtClean="0">
                <a:solidFill>
                  <a:srgbClr val="006666"/>
                </a:solidFill>
              </a:rPr>
              <a:t> с совпадающим числом узлов</a:t>
            </a:r>
          </a:p>
          <a:p>
            <a:r>
              <a:rPr lang="ru-RU" altLang="ru-RU" sz="1200" i="0" dirty="0" smtClean="0">
                <a:solidFill>
                  <a:srgbClr val="000000"/>
                </a:solidFill>
                <a:latin typeface="Arial" charset="0"/>
              </a:rPr>
              <a:t>    Препятствия игнорируются, шаг по одному направлению </a:t>
            </a:r>
          </a:p>
          <a:p>
            <a:r>
              <a:rPr lang="ru-RU" altLang="ru-RU" sz="1200" i="0" dirty="0" smtClean="0">
                <a:solidFill>
                  <a:srgbClr val="000000"/>
                </a:solidFill>
                <a:latin typeface="Arial" charset="0"/>
              </a:rPr>
              <a:t>    постоянный, периодика не требуется. </a:t>
            </a:r>
          </a:p>
          <a:p>
            <a:r>
              <a:rPr lang="ru-RU" altLang="ru-RU" sz="1600" b="1" dirty="0" smtClean="0">
                <a:solidFill>
                  <a:srgbClr val="BA4B00"/>
                </a:solidFill>
              </a:rPr>
              <a:t> </a:t>
            </a:r>
            <a:endParaRPr lang="en-US" altLang="ru-RU" sz="1200" b="1" i="0" baseline="0" dirty="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40" name="Rectangle 3"/>
          <p:cNvSpPr>
            <a:spLocks noChangeArrowheads="1"/>
          </p:cNvSpPr>
          <p:nvPr/>
        </p:nvSpPr>
        <p:spPr bwMode="auto">
          <a:xfrm>
            <a:off x="251520" y="2420888"/>
            <a:ext cx="6553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600" b="1" i="0" dirty="0" smtClean="0">
                <a:solidFill>
                  <a:srgbClr val="800000"/>
                </a:solidFill>
              </a:rPr>
              <a:t>MG-</a:t>
            </a:r>
            <a:r>
              <a:rPr lang="ru-RU" altLang="ru-RU" sz="1600" b="1" i="0" dirty="0" smtClean="0">
                <a:solidFill>
                  <a:srgbClr val="800000"/>
                </a:solidFill>
              </a:rPr>
              <a:t>подобное расширение</a:t>
            </a:r>
            <a:endParaRPr lang="en-US" altLang="ru-RU" sz="1600" b="1" i="0" dirty="0">
              <a:solidFill>
                <a:srgbClr val="800000"/>
              </a:solidFill>
            </a:endParaRPr>
          </a:p>
        </p:txBody>
      </p:sp>
      <p:sp>
        <p:nvSpPr>
          <p:cNvPr id="42" name="Rectangle 15"/>
          <p:cNvSpPr>
            <a:spLocks noChangeArrowheads="1"/>
          </p:cNvSpPr>
          <p:nvPr/>
        </p:nvSpPr>
        <p:spPr bwMode="auto">
          <a:xfrm>
            <a:off x="251842" y="3501008"/>
            <a:ext cx="4248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err="1" smtClean="0">
                <a:solidFill>
                  <a:srgbClr val="006666"/>
                </a:solidFill>
                <a:latin typeface="+mj-lt"/>
              </a:rPr>
              <a:t>Сглаживатель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j-lt"/>
              </a:rPr>
              <a:t>: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 простейший 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j-lt"/>
              </a:rPr>
              <a:t>PCG </a:t>
            </a:r>
            <a:endParaRPr lang="en-US" altLang="ru-RU" sz="1800" b="1" i="0" baseline="0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3" name="Rectangle 15"/>
          <p:cNvSpPr>
            <a:spLocks noChangeArrowheads="1"/>
          </p:cNvSpPr>
          <p:nvPr/>
        </p:nvSpPr>
        <p:spPr bwMode="auto">
          <a:xfrm>
            <a:off x="251520" y="3882534"/>
            <a:ext cx="4248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Операторы перехода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j-lt"/>
              </a:rPr>
              <a:t>: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единичная матрица</a:t>
            </a:r>
            <a:endParaRPr lang="en-US" altLang="ru-RU" sz="1800" b="1" i="0" baseline="0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4" name="Rectangle 15"/>
          <p:cNvSpPr>
            <a:spLocks noChangeArrowheads="1"/>
          </p:cNvSpPr>
          <p:nvPr/>
        </p:nvSpPr>
        <p:spPr bwMode="auto">
          <a:xfrm>
            <a:off x="251520" y="4293096"/>
            <a:ext cx="4248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2.5</a:t>
            </a:r>
            <a:r>
              <a:rPr lang="en-US" altLang="ru-RU" sz="1400" b="1" i="0" dirty="0" smtClean="0">
                <a:solidFill>
                  <a:srgbClr val="006666"/>
                </a:solidFill>
                <a:latin typeface="+mj-lt"/>
              </a:rPr>
              <a:t>D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решатель на 2-м уровне </a:t>
            </a:r>
          </a:p>
          <a:p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   эффективно изводит низкие частоты</a:t>
            </a:r>
            <a:endParaRPr lang="en-US" altLang="ru-RU" sz="1800" b="1" i="0" baseline="0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251842" y="4869160"/>
            <a:ext cx="42481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err="1" smtClean="0">
                <a:solidFill>
                  <a:srgbClr val="006666"/>
                </a:solidFill>
                <a:latin typeface="+mj-lt"/>
              </a:rPr>
              <a:t>Сглаживатель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 быстро уничтожает</a:t>
            </a:r>
          </a:p>
          <a:p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   высокие частоты </a:t>
            </a:r>
            <a:endParaRPr lang="en-US" altLang="ru-RU" sz="1800" b="1" i="0" baseline="0" dirty="0">
              <a:solidFill>
                <a:srgbClr val="006666"/>
              </a:solidFill>
              <a:latin typeface="+mj-lt"/>
            </a:endParaRP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251520" y="5826750"/>
            <a:ext cx="4248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smtClean="0">
                <a:solidFill>
                  <a:srgbClr val="C00000"/>
                </a:solidFill>
                <a:latin typeface="+mj-lt"/>
              </a:rPr>
              <a:t>Есть ограничения по сгущению сетки</a:t>
            </a:r>
            <a:endParaRPr lang="en-US" altLang="ru-RU" sz="1800" b="1" i="0" baseline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7" name="Rectangle 15"/>
          <p:cNvSpPr>
            <a:spLocks noChangeArrowheads="1"/>
          </p:cNvSpPr>
          <p:nvPr/>
        </p:nvSpPr>
        <p:spPr bwMode="auto">
          <a:xfrm>
            <a:off x="251520" y="5445224"/>
            <a:ext cx="42481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algn="l" defTabSz="4445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defTabSz="4445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altLang="ru-RU" sz="1200" b="1" dirty="0" smtClean="0">
                <a:solidFill>
                  <a:srgbClr val="800000"/>
                </a:solidFill>
                <a:latin typeface="Arial" charset="0"/>
              </a:rPr>
              <a:t>●</a:t>
            </a:r>
            <a:r>
              <a:rPr lang="ru-RU" altLang="ru-RU" sz="1600" b="1" baseline="0" dirty="0" smtClean="0">
                <a:solidFill>
                  <a:srgbClr val="BA4B00"/>
                </a:solidFill>
                <a:latin typeface="+mj-lt"/>
              </a:rPr>
              <a:t> </a:t>
            </a:r>
            <a:r>
              <a:rPr lang="ru-RU" altLang="ru-RU" sz="1400" b="1" i="0" dirty="0" smtClean="0">
                <a:solidFill>
                  <a:srgbClr val="006666"/>
                </a:solidFill>
                <a:latin typeface="+mj-lt"/>
              </a:rPr>
              <a:t>Не ухудшается масштабирование</a:t>
            </a:r>
            <a:endParaRPr lang="en-US" altLang="ru-RU" sz="1800" b="1" i="0" baseline="0" dirty="0">
              <a:solidFill>
                <a:srgbClr val="006666"/>
              </a:solidFill>
              <a:latin typeface="+mj-lt"/>
            </a:endParaRPr>
          </a:p>
        </p:txBody>
      </p:sp>
      <p:cxnSp>
        <p:nvCxnSpPr>
          <p:cNvPr id="48" name="Прямая со стрелкой 47"/>
          <p:cNvCxnSpPr/>
          <p:nvPr/>
        </p:nvCxnSpPr>
        <p:spPr bwMode="auto">
          <a:xfrm>
            <a:off x="7164288" y="2420888"/>
            <a:ext cx="0" cy="288032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666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49" name="Object 32"/>
          <p:cNvGraphicFramePr>
            <a:graphicFrameLocks noChangeAspect="1"/>
          </p:cNvGraphicFramePr>
          <p:nvPr/>
        </p:nvGraphicFramePr>
        <p:xfrm>
          <a:off x="4788122" y="4581128"/>
          <a:ext cx="2016126" cy="1512888"/>
        </p:xfrm>
        <a:graphic>
          <a:graphicData uri="http://schemas.openxmlformats.org/presentationml/2006/ole">
            <p:oleObj spid="_x0000_s186370" name="Imagen de mapa de bits" r:id="rId6" imgW="7621064" imgH="5714286" progId="PBrush">
              <p:embed/>
            </p:oleObj>
          </a:graphicData>
        </a:graphic>
      </p:graphicFrame>
      <p:sp>
        <p:nvSpPr>
          <p:cNvPr id="50" name="Rectangle 42"/>
          <p:cNvSpPr>
            <a:spLocks noChangeArrowheads="1"/>
          </p:cNvSpPr>
          <p:nvPr/>
        </p:nvSpPr>
        <p:spPr bwMode="auto">
          <a:xfrm>
            <a:off x="4427984" y="6021288"/>
            <a:ext cx="252028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00" i="0" dirty="0" smtClean="0"/>
              <a:t>Расчет течения вокруг вмонтированного в стену куба</a:t>
            </a:r>
          </a:p>
          <a:p>
            <a:pPr algn="ctr"/>
            <a:r>
              <a:rPr lang="en-US" sz="1100" i="0" dirty="0" smtClean="0"/>
              <a:t>Re=7300 (16M </a:t>
            </a:r>
            <a:r>
              <a:rPr lang="ru-RU" sz="1100" i="0" dirty="0" smtClean="0"/>
              <a:t>узлов</a:t>
            </a:r>
            <a:r>
              <a:rPr lang="en-US" sz="1100" i="0" dirty="0" smtClean="0"/>
              <a:t>)</a:t>
            </a:r>
            <a:endParaRPr lang="ru-RU" sz="1600" b="1" i="0" dirty="0"/>
          </a:p>
        </p:txBody>
      </p:sp>
      <p:pic>
        <p:nvPicPr>
          <p:cNvPr id="28" name="Picture 3" descr="J:\_SPAINWORK\DNS\FDHC\fdhc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72400" y="4077072"/>
            <a:ext cx="792088" cy="2134308"/>
          </a:xfrm>
          <a:prstGeom prst="rect">
            <a:avLst/>
          </a:prstGeom>
          <a:noFill/>
        </p:spPr>
      </p:pic>
      <p:sp>
        <p:nvSpPr>
          <p:cNvPr id="31" name="Rectangle 42"/>
          <p:cNvSpPr>
            <a:spLocks noChangeArrowheads="1"/>
          </p:cNvSpPr>
          <p:nvPr/>
        </p:nvSpPr>
        <p:spPr bwMode="auto">
          <a:xfrm>
            <a:off x="6876256" y="6023029"/>
            <a:ext cx="230425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i="0" dirty="0" smtClean="0"/>
              <a:t>Расчет течения </a:t>
            </a:r>
          </a:p>
          <a:p>
            <a:r>
              <a:rPr lang="ru-RU" sz="1100" i="0" dirty="0" smtClean="0"/>
              <a:t>в закрытой каверне</a:t>
            </a:r>
            <a:r>
              <a:rPr lang="en-US" sz="1100" i="0" dirty="0" smtClean="0"/>
              <a:t> </a:t>
            </a:r>
            <a:endParaRPr lang="ru-RU" sz="1100" i="0" dirty="0" smtClean="0"/>
          </a:p>
          <a:p>
            <a:r>
              <a:rPr lang="en-US" sz="1100" i="0" dirty="0" smtClean="0"/>
              <a:t>Ra =  1.2 x 10</a:t>
            </a:r>
            <a:r>
              <a:rPr lang="en-US" sz="1100" i="0" baseline="30000" dirty="0" smtClean="0"/>
              <a:t>11</a:t>
            </a:r>
            <a:r>
              <a:rPr lang="ru-RU" sz="1100" i="0" dirty="0" smtClean="0"/>
              <a:t> (100М узлов)</a:t>
            </a:r>
            <a:endParaRPr lang="ru-RU" sz="1600" b="1" i="0" dirty="0"/>
          </a:p>
        </p:txBody>
      </p:sp>
    </p:spTree>
    <p:extLst>
      <p:ext uri="{BB962C8B-B14F-4D97-AF65-F5344CB8AC3E}">
        <p14:creationId xmlns:p14="http://schemas.microsoft.com/office/powerpoint/2010/main" xmlns="" val="293659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68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76" name="Соединительная линия уступом 101"/>
          <p:cNvCxnSpPr>
            <a:stCxn id="93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8" name="Прямоугольник 77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86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87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89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90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91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92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93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101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115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0" name="Прямая со стрелкой 119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1" name="Прямая со стрелкой 120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3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4" name="Прямая со стрелкой 123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25" name="Прямая со стрелкой 124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3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4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2" name="AutoShape 55"/>
          <p:cNvSpPr>
            <a:spLocks noChangeArrowheads="1"/>
          </p:cNvSpPr>
          <p:nvPr/>
        </p:nvSpPr>
        <p:spPr bwMode="auto">
          <a:xfrm>
            <a:off x="4788024" y="242088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33" name="Rectangle 57"/>
          <p:cNvSpPr>
            <a:spLocks noChangeArrowheads="1"/>
          </p:cNvSpPr>
          <p:nvPr/>
        </p:nvSpPr>
        <p:spPr bwMode="auto">
          <a:xfrm>
            <a:off x="4932040" y="273838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34" name="Объект 33"/>
          <p:cNvGraphicFramePr>
            <a:graphicFrameLocks noChangeAspect="1"/>
          </p:cNvGraphicFramePr>
          <p:nvPr/>
        </p:nvGraphicFramePr>
        <p:xfrm>
          <a:off x="5332452" y="3334132"/>
          <a:ext cx="952500" cy="432048"/>
        </p:xfrm>
        <a:graphic>
          <a:graphicData uri="http://schemas.openxmlformats.org/presentationml/2006/ole">
            <p:oleObj spid="_x0000_s187394" name="Equation" r:id="rId3" imgW="952200" imgH="431640" progId="Equation.DSMT4">
              <p:embed/>
            </p:oleObj>
          </a:graphicData>
        </a:graphic>
      </p:graphicFrame>
      <p:sp>
        <p:nvSpPr>
          <p:cNvPr id="35" name="Rectangle 56"/>
          <p:cNvSpPr>
            <a:spLocks noChangeArrowheads="1"/>
          </p:cNvSpPr>
          <p:nvPr/>
        </p:nvSpPr>
        <p:spPr bwMode="auto">
          <a:xfrm>
            <a:off x="4932040" y="242088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36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37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38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4499992" y="1340768"/>
            <a:ext cx="4320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0066CC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Гетерогенная реализация на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OpenCL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по разработанной технологии</a:t>
            </a:r>
            <a:endParaRPr lang="ru-RU" sz="2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3528" y="803458"/>
            <a:ext cx="8820472" cy="343940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Управление версиями – </a:t>
            </a:r>
            <a:r>
              <a:rPr lang="en-US" sz="1400" b="1" i="0" dirty="0">
                <a:solidFill>
                  <a:srgbClr val="006666"/>
                </a:solidFill>
              </a:rPr>
              <a:t>Subversion</a:t>
            </a:r>
          </a:p>
          <a:p>
            <a:endParaRPr lang="ru-RU" sz="900" b="1" i="0" dirty="0" smtClean="0">
              <a:solidFill>
                <a:srgbClr val="006666"/>
              </a:solidFill>
            </a:endParaRPr>
          </a:p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Баг-треккер</a:t>
            </a:r>
            <a:r>
              <a:rPr lang="ru-RU" sz="1400" b="1" i="0" dirty="0" smtClean="0">
                <a:solidFill>
                  <a:srgbClr val="006666"/>
                </a:solidFill>
              </a:rPr>
              <a:t>, управление задачами –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Redmine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(в связке с </a:t>
            </a:r>
            <a:r>
              <a:rPr lang="en-US" sz="1400" b="1" i="0" dirty="0" smtClean="0">
                <a:solidFill>
                  <a:srgbClr val="006666"/>
                </a:solidFill>
              </a:rPr>
              <a:t>SVN)</a:t>
            </a:r>
          </a:p>
          <a:p>
            <a:endParaRPr lang="en-US" sz="900" b="1" i="0" dirty="0">
              <a:solidFill>
                <a:srgbClr val="006666"/>
              </a:solidFill>
            </a:endParaRPr>
          </a:p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IDE – MVS </a:t>
            </a:r>
            <a:r>
              <a:rPr lang="en-US" sz="1400" b="1" i="0" dirty="0" smtClean="0">
                <a:solidFill>
                  <a:srgbClr val="006666"/>
                </a:solidFill>
              </a:rPr>
              <a:t>2008, </a:t>
            </a:r>
            <a:r>
              <a:rPr lang="ru-RU" sz="1400" b="1" i="0" dirty="0">
                <a:solidFill>
                  <a:srgbClr val="006666"/>
                </a:solidFill>
              </a:rPr>
              <a:t>2012</a:t>
            </a:r>
            <a:r>
              <a:rPr lang="en-US" sz="1400" b="1" i="0" dirty="0" smtClean="0">
                <a:solidFill>
                  <a:srgbClr val="006666"/>
                </a:solidFill>
              </a:rPr>
              <a:t>; </a:t>
            </a:r>
            <a:endParaRPr lang="en-US" sz="1400" b="1" i="0" dirty="0">
              <a:solidFill>
                <a:srgbClr val="006666"/>
              </a:solidFill>
            </a:endParaRPr>
          </a:p>
          <a:p>
            <a:endParaRPr lang="ru-RU" sz="900" i="0" dirty="0"/>
          </a:p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Средства отладки – </a:t>
            </a:r>
            <a:r>
              <a:rPr lang="ru-RU" sz="1400" b="1" i="0" dirty="0" smtClean="0">
                <a:solidFill>
                  <a:srgbClr val="006666"/>
                </a:solidFill>
              </a:rPr>
              <a:t>внутренние средства контроля и отладки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</a:t>
            </a:r>
            <a:r>
              <a:rPr lang="en-US" sz="1400" b="1" i="0" dirty="0" smtClean="0">
                <a:solidFill>
                  <a:srgbClr val="006666"/>
                </a:solidFill>
              </a:rPr>
              <a:t>MVS</a:t>
            </a:r>
            <a:r>
              <a:rPr lang="en-US" sz="1400" b="1" i="0" dirty="0">
                <a:solidFill>
                  <a:srgbClr val="006666"/>
                </a:solidFill>
              </a:rPr>
              <a:t>,</a:t>
            </a:r>
            <a:r>
              <a:rPr lang="ru-RU" sz="1400" b="1" i="0" dirty="0">
                <a:solidFill>
                  <a:srgbClr val="006666"/>
                </a:solidFill>
              </a:rPr>
              <a:t> </a:t>
            </a:r>
            <a:r>
              <a:rPr lang="en-US" sz="1400" b="1" i="0" dirty="0">
                <a:solidFill>
                  <a:srgbClr val="006666"/>
                </a:solidFill>
              </a:rPr>
              <a:t>Intel Parallel Studio</a:t>
            </a:r>
            <a:r>
              <a:rPr lang="ru-RU" sz="1400" b="1" i="0" dirty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Valgrind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gdb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    </a:t>
            </a:r>
            <a:endParaRPr lang="ru-RU" sz="900" i="0" dirty="0"/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Набор </a:t>
            </a:r>
            <a:r>
              <a:rPr lang="en-US" sz="1400" b="1" i="0" dirty="0" smtClean="0">
                <a:solidFill>
                  <a:srgbClr val="006666"/>
                </a:solidFill>
              </a:rPr>
              <a:t>“</a:t>
            </a:r>
            <a:r>
              <a:rPr lang="ru-RU" sz="1400" b="1" i="0" dirty="0">
                <a:solidFill>
                  <a:srgbClr val="006666"/>
                </a:solidFill>
              </a:rPr>
              <a:t>микротестов</a:t>
            </a:r>
            <a:r>
              <a:rPr lang="en-US" sz="1400" b="1" i="0" dirty="0">
                <a:solidFill>
                  <a:srgbClr val="006666"/>
                </a:solidFill>
              </a:rPr>
              <a:t>” </a:t>
            </a:r>
            <a:r>
              <a:rPr lang="ru-RU" sz="1400" b="1" i="0" dirty="0">
                <a:solidFill>
                  <a:srgbClr val="006666"/>
                </a:solidFill>
              </a:rPr>
              <a:t>для автоматизированного контроля корректности </a:t>
            </a:r>
            <a:r>
              <a:rPr lang="ru-RU" sz="1400" b="1" i="0" dirty="0" smtClean="0">
                <a:solidFill>
                  <a:srgbClr val="006666"/>
                </a:solidFill>
              </a:rPr>
              <a:t> версий </a:t>
            </a:r>
          </a:p>
          <a:p>
            <a:r>
              <a:rPr lang="ru-RU" sz="1400" i="0" dirty="0" smtClean="0">
                <a:solidFill>
                  <a:srgbClr val="000000"/>
                </a:solidFill>
              </a:rPr>
              <a:t>    для каждого теста подъем с рестарта, выполнение нескольких шагов, выдача нормы расхождений</a:t>
            </a:r>
          </a:p>
          <a:p>
            <a:endParaRPr lang="ru-RU" sz="1050" i="0" dirty="0"/>
          </a:p>
          <a:p>
            <a:r>
              <a:rPr lang="ru-RU" sz="1400" b="1" dirty="0">
                <a:solidFill>
                  <a:srgbClr val="800000"/>
                </a:solidFill>
              </a:rPr>
              <a:t>●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ru-RU" sz="1400" b="1" dirty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Набор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валидационных</a:t>
            </a:r>
            <a:r>
              <a:rPr lang="ru-RU" sz="1400" b="1" i="0" dirty="0" smtClean="0">
                <a:solidFill>
                  <a:srgbClr val="006666"/>
                </a:solidFill>
              </a:rPr>
              <a:t> задач</a:t>
            </a:r>
            <a:r>
              <a:rPr lang="ru-RU" sz="1200" i="0" dirty="0" smtClean="0"/>
              <a:t> </a:t>
            </a:r>
          </a:p>
          <a:p>
            <a:r>
              <a:rPr lang="ru-RU" sz="1400" i="0" dirty="0" smtClean="0"/>
              <a:t>     </a:t>
            </a:r>
            <a:r>
              <a:rPr lang="ru-RU" sz="1400" i="0" dirty="0"/>
              <a:t>Расчеты выполняются полностью для проверки правильности конечного </a:t>
            </a:r>
            <a:r>
              <a:rPr lang="ru-RU" sz="1400" i="0" dirty="0" smtClean="0"/>
              <a:t>решения. </a:t>
            </a:r>
          </a:p>
          <a:p>
            <a:r>
              <a:rPr lang="ru-RU" sz="1400" i="0" dirty="0" smtClean="0"/>
              <a:t>     Набор аналитических решений с функциями расчета норм ошибки.</a:t>
            </a:r>
          </a:p>
          <a:p>
            <a:endParaRPr lang="ru-RU" sz="1200" i="0" dirty="0"/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>
                <a:solidFill>
                  <a:srgbClr val="006666"/>
                </a:solidFill>
              </a:rPr>
              <a:t>Средства визуализации – </a:t>
            </a:r>
            <a:r>
              <a:rPr lang="en-US" sz="1400" b="1" i="0" dirty="0" err="1">
                <a:solidFill>
                  <a:srgbClr val="006666"/>
                </a:solidFill>
              </a:rPr>
              <a:t>Tecplot</a:t>
            </a:r>
            <a:r>
              <a:rPr lang="en-US" sz="1400" b="1" i="0" dirty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Paraview</a:t>
            </a:r>
            <a:r>
              <a:rPr lang="en-US" sz="1400" b="1" i="0" dirty="0" smtClean="0">
                <a:solidFill>
                  <a:srgbClr val="006666"/>
                </a:solidFill>
              </a:rPr>
              <a:t>, Origin,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Gnuplot</a:t>
            </a:r>
            <a:r>
              <a:rPr lang="en-US" sz="1400" b="1" i="0" dirty="0" smtClean="0">
                <a:solidFill>
                  <a:srgbClr val="006666"/>
                </a:solidFill>
              </a:rPr>
              <a:t>, …</a:t>
            </a:r>
            <a:endParaRPr lang="ru-RU" sz="1400" b="1" i="0" dirty="0">
              <a:solidFill>
                <a:srgbClr val="006666"/>
              </a:solidFill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Среда разработки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3528" y="4360455"/>
            <a:ext cx="9217024" cy="2031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Документация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r>
              <a:rPr lang="ru-RU" sz="1400" b="1" i="0" dirty="0" smtClean="0">
                <a:solidFill>
                  <a:srgbClr val="006666"/>
                </a:solidFill>
              </a:rPr>
              <a:t>по математической части </a:t>
            </a:r>
            <a:r>
              <a:rPr lang="en-US" sz="1400" b="1" i="0" dirty="0" smtClean="0">
                <a:solidFill>
                  <a:srgbClr val="006666"/>
                </a:solidFill>
              </a:rPr>
              <a:t>(</a:t>
            </a:r>
            <a:r>
              <a:rPr lang="en-US" sz="1400" b="1" i="0" dirty="0" err="1" smtClean="0">
                <a:solidFill>
                  <a:srgbClr val="006666"/>
                </a:solidFill>
              </a:rPr>
              <a:t>LaTex</a:t>
            </a:r>
            <a:r>
              <a:rPr lang="en-US" sz="1400" b="1" i="0" dirty="0" smtClean="0">
                <a:solidFill>
                  <a:srgbClr val="006666"/>
                </a:solidFill>
              </a:rPr>
              <a:t>), </a:t>
            </a:r>
            <a:r>
              <a:rPr lang="ru-RU" sz="1400" b="1" i="0" dirty="0" smtClean="0">
                <a:solidFill>
                  <a:srgbClr val="006666"/>
                </a:solidFill>
              </a:rPr>
              <a:t>разработчика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пользователя, к.м.б.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Информация для разработчика в комментариях по исходному коду</a:t>
            </a:r>
          </a:p>
          <a:p>
            <a:endParaRPr lang="ru-RU" sz="1400" b="1" i="0" dirty="0" smtClean="0">
              <a:solidFill>
                <a:srgbClr val="C00000"/>
              </a:solidFill>
            </a:endParaRPr>
          </a:p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Встроенные средства профилирования, отладки, контроля распределения памяти</a:t>
            </a:r>
          </a:p>
          <a:p>
            <a:endParaRPr lang="ru-RU" sz="1400" b="1" i="0" dirty="0" smtClean="0">
              <a:solidFill>
                <a:srgbClr val="C00000"/>
              </a:solidFill>
            </a:endParaRPr>
          </a:p>
          <a:p>
            <a:r>
              <a:rPr lang="ru-RU" sz="1400" dirty="0" smtClean="0">
                <a:solidFill>
                  <a:srgbClr val="C00000"/>
                </a:solidFill>
              </a:rPr>
              <a:t>●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i="0" dirty="0" smtClean="0">
                <a:solidFill>
                  <a:srgbClr val="C00000"/>
                </a:solidFill>
              </a:rPr>
              <a:t>Отказ от применения систем автоматической документации (</a:t>
            </a:r>
            <a:r>
              <a:rPr lang="en-US" sz="1400" i="0" dirty="0" err="1" smtClean="0">
                <a:solidFill>
                  <a:srgbClr val="C00000"/>
                </a:solidFill>
              </a:rPr>
              <a:t>Doxygen</a:t>
            </a:r>
            <a:r>
              <a:rPr lang="en-US" sz="1400" i="0" dirty="0" smtClean="0">
                <a:solidFill>
                  <a:srgbClr val="C00000"/>
                </a:solidFill>
              </a:rPr>
              <a:t>)</a:t>
            </a:r>
            <a:r>
              <a:rPr lang="ru-RU" sz="1400" i="0" dirty="0" smtClean="0">
                <a:solidFill>
                  <a:srgbClr val="C00000"/>
                </a:solidFill>
              </a:rPr>
              <a:t>.</a:t>
            </a:r>
            <a:endParaRPr lang="en-US" sz="1400" i="0" dirty="0" smtClean="0">
              <a:solidFill>
                <a:srgbClr val="C00000"/>
              </a:solidFill>
            </a:endParaRPr>
          </a:p>
          <a:p>
            <a:r>
              <a:rPr lang="ru-RU" sz="1400" dirty="0" smtClean="0">
                <a:solidFill>
                  <a:srgbClr val="C00000"/>
                </a:solidFill>
              </a:rPr>
              <a:t>●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i="0" dirty="0" smtClean="0">
                <a:solidFill>
                  <a:srgbClr val="C00000"/>
                </a:solidFill>
              </a:rPr>
              <a:t>Отказ от какого-либо графического интерфейса.</a:t>
            </a:r>
          </a:p>
          <a:p>
            <a:r>
              <a:rPr lang="ru-RU" sz="1400" dirty="0" smtClean="0">
                <a:solidFill>
                  <a:srgbClr val="C00000"/>
                </a:solidFill>
              </a:rPr>
              <a:t>●</a:t>
            </a:r>
            <a:r>
              <a:rPr lang="en-US" sz="1400" dirty="0" smtClean="0">
                <a:solidFill>
                  <a:srgbClr val="C00000"/>
                </a:solidFill>
              </a:rPr>
              <a:t> </a:t>
            </a:r>
            <a:r>
              <a:rPr lang="ru-RU" sz="1400" dirty="0" smtClean="0">
                <a:solidFill>
                  <a:srgbClr val="C00000"/>
                </a:solidFill>
              </a:rPr>
              <a:t> </a:t>
            </a:r>
            <a:r>
              <a:rPr lang="ru-RU" sz="1400" i="0" dirty="0" smtClean="0">
                <a:solidFill>
                  <a:srgbClr val="C00000"/>
                </a:solidFill>
              </a:rPr>
              <a:t>Отказ от формата </a:t>
            </a:r>
            <a:r>
              <a:rPr lang="en-US" sz="1400" i="0" dirty="0" smtClean="0">
                <a:solidFill>
                  <a:srgbClr val="C00000"/>
                </a:solidFill>
              </a:rPr>
              <a:t>XML </a:t>
            </a:r>
            <a:r>
              <a:rPr lang="ru-RU" sz="1400" i="0" dirty="0" smtClean="0">
                <a:solidFill>
                  <a:srgbClr val="C00000"/>
                </a:solidFill>
              </a:rPr>
              <a:t>в файлах входных данных.</a:t>
            </a:r>
            <a:endParaRPr lang="ru-RU" sz="1400" i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" name="AutoShape 217"/>
          <p:cNvSpPr>
            <a:spLocks noChangeArrowheads="1"/>
          </p:cNvSpPr>
          <p:nvPr/>
        </p:nvSpPr>
        <p:spPr bwMode="auto">
          <a:xfrm>
            <a:off x="5004048" y="3789038"/>
            <a:ext cx="3312367" cy="201622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58" name="AutoShape 219"/>
          <p:cNvSpPr>
            <a:spLocks noChangeArrowheads="1"/>
          </p:cNvSpPr>
          <p:nvPr/>
        </p:nvSpPr>
        <p:spPr bwMode="auto">
          <a:xfrm>
            <a:off x="5220072" y="4149078"/>
            <a:ext cx="280831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Диффузия </a:t>
            </a:r>
            <a:r>
              <a:rPr lang="en-US" sz="1400" i="0" dirty="0" smtClean="0"/>
              <a:t>– 3 x T1</a:t>
            </a:r>
            <a:endParaRPr lang="ru-RU" sz="1400" i="0" dirty="0" smtClean="0"/>
          </a:p>
        </p:txBody>
      </p:sp>
      <p:sp>
        <p:nvSpPr>
          <p:cNvPr id="159" name="AutoShape 219"/>
          <p:cNvSpPr>
            <a:spLocks noChangeArrowheads="1"/>
          </p:cNvSpPr>
          <p:nvPr/>
        </p:nvSpPr>
        <p:spPr bwMode="auto">
          <a:xfrm>
            <a:off x="5220072" y="4509118"/>
            <a:ext cx="2808311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Конвекция </a:t>
            </a:r>
            <a:r>
              <a:rPr lang="en-US" sz="1400" i="0" dirty="0" smtClean="0"/>
              <a:t>– 3 x T2</a:t>
            </a:r>
            <a:endParaRPr lang="ru-RU" sz="1400" i="0" dirty="0" smtClean="0"/>
          </a:p>
        </p:txBody>
      </p:sp>
      <p:sp>
        <p:nvSpPr>
          <p:cNvPr id="160" name="AutoShape 219"/>
          <p:cNvSpPr>
            <a:spLocks noChangeArrowheads="1"/>
          </p:cNvSpPr>
          <p:nvPr/>
        </p:nvSpPr>
        <p:spPr bwMode="auto">
          <a:xfrm>
            <a:off x="5220072" y="4869158"/>
            <a:ext cx="2808311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Массовые силы</a:t>
            </a:r>
            <a:r>
              <a:rPr lang="en-US" sz="1400" i="0" dirty="0" smtClean="0"/>
              <a:t> – 1 x T1</a:t>
            </a:r>
            <a:endParaRPr lang="ru-RU" sz="1400" i="0" dirty="0" smtClean="0"/>
          </a:p>
        </p:txBody>
      </p:sp>
      <p:sp>
        <p:nvSpPr>
          <p:cNvPr id="161" name="AutoShape 219"/>
          <p:cNvSpPr>
            <a:spLocks noChangeArrowheads="1"/>
          </p:cNvSpPr>
          <p:nvPr/>
        </p:nvSpPr>
        <p:spPr bwMode="auto">
          <a:xfrm>
            <a:off x="5220072" y="5301206"/>
            <a:ext cx="2808311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Суммирование</a:t>
            </a:r>
            <a:r>
              <a:rPr lang="en-US" sz="1400" i="0" dirty="0" smtClean="0"/>
              <a:t> – 3 x T3</a:t>
            </a:r>
            <a:endParaRPr lang="ru-RU" sz="1400" i="0" dirty="0" smtClean="0"/>
          </a:p>
        </p:txBody>
      </p:sp>
      <p:sp>
        <p:nvSpPr>
          <p:cNvPr id="162" name="Прямоугольник 161"/>
          <p:cNvSpPr/>
          <p:nvPr/>
        </p:nvSpPr>
        <p:spPr>
          <a:xfrm>
            <a:off x="5004048" y="3789038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005A58"/>
                </a:solidFill>
              </a:rPr>
              <a:t>Уравнение момента</a:t>
            </a:r>
            <a:endParaRPr lang="ru-RU" sz="1400" dirty="0">
              <a:solidFill>
                <a:srgbClr val="005A58"/>
              </a:solidFill>
            </a:endParaRPr>
          </a:p>
        </p:txBody>
      </p:sp>
      <p:cxnSp>
        <p:nvCxnSpPr>
          <p:cNvPr id="163" name="Соединительная линия уступом 101"/>
          <p:cNvCxnSpPr>
            <a:endCxn id="158" idx="1"/>
          </p:cNvCxnSpPr>
          <p:nvPr/>
        </p:nvCxnSpPr>
        <p:spPr bwMode="auto">
          <a:xfrm flipV="1">
            <a:off x="4499992" y="4293094"/>
            <a:ext cx="720080" cy="216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8" name="Соединительная линия уступом 101"/>
          <p:cNvCxnSpPr>
            <a:endCxn id="159" idx="1"/>
          </p:cNvCxnSpPr>
          <p:nvPr/>
        </p:nvCxnSpPr>
        <p:spPr bwMode="auto">
          <a:xfrm>
            <a:off x="4499992" y="4509118"/>
            <a:ext cx="720080" cy="14401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1" name="Соединительная линия уступом 101"/>
          <p:cNvCxnSpPr>
            <a:endCxn id="160" idx="1"/>
          </p:cNvCxnSpPr>
          <p:nvPr/>
        </p:nvCxnSpPr>
        <p:spPr bwMode="auto">
          <a:xfrm>
            <a:off x="4499992" y="4509118"/>
            <a:ext cx="720080" cy="50405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4" name="Соединительная линия уступом 101"/>
          <p:cNvCxnSpPr>
            <a:stCxn id="158" idx="3"/>
            <a:endCxn id="161" idx="3"/>
          </p:cNvCxnSpPr>
          <p:nvPr/>
        </p:nvCxnSpPr>
        <p:spPr bwMode="auto">
          <a:xfrm flipH="1">
            <a:off x="8028383" y="4293094"/>
            <a:ext cx="1" cy="1152128"/>
          </a:xfrm>
          <a:prstGeom prst="bentConnector3">
            <a:avLst>
              <a:gd name="adj1" fmla="val -2286000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7" name="Соединительная линия уступом 101"/>
          <p:cNvCxnSpPr>
            <a:stCxn id="159" idx="3"/>
            <a:endCxn id="161" idx="3"/>
          </p:cNvCxnSpPr>
          <p:nvPr/>
        </p:nvCxnSpPr>
        <p:spPr bwMode="auto">
          <a:xfrm>
            <a:off x="8028383" y="4653134"/>
            <a:ext cx="12700" cy="792088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0" name="Соединительная линия уступом 101"/>
          <p:cNvCxnSpPr>
            <a:stCxn id="160" idx="3"/>
            <a:endCxn id="161" idx="3"/>
          </p:cNvCxnSpPr>
          <p:nvPr/>
        </p:nvCxnSpPr>
        <p:spPr bwMode="auto">
          <a:xfrm>
            <a:off x="8028383" y="5013174"/>
            <a:ext cx="12700" cy="432048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0" name="Соединительная линия уступом 101"/>
          <p:cNvCxnSpPr/>
          <p:nvPr/>
        </p:nvCxnSpPr>
        <p:spPr bwMode="auto">
          <a:xfrm rot="16200000" flipH="1">
            <a:off x="6480212" y="5769258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5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46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47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48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54" name="Соединительная линия уступом 101"/>
          <p:cNvCxnSpPr>
            <a:stCxn id="63" idx="1"/>
            <a:endCxn id="46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5" name="Прямоугольник 54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56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57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58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59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60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61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62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63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66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67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Прямая со стрелкой 68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Прямая со стрелкой 69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1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2" name="Прямая со стрелкой 71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3" name="Прямая со стрелкой 72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4" name="Прямая со стрелкой 73"/>
          <p:cNvCxnSpPr/>
          <p:nvPr/>
        </p:nvCxnSpPr>
        <p:spPr bwMode="auto">
          <a:xfrm>
            <a:off x="2267744" y="2492896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5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7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9" name="AutoShape 55"/>
          <p:cNvSpPr>
            <a:spLocks noChangeArrowheads="1"/>
          </p:cNvSpPr>
          <p:nvPr/>
        </p:nvSpPr>
        <p:spPr bwMode="auto">
          <a:xfrm>
            <a:off x="5220072" y="98072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0" name="Rectangle 57"/>
          <p:cNvSpPr>
            <a:spLocks noChangeArrowheads="1"/>
          </p:cNvSpPr>
          <p:nvPr/>
        </p:nvSpPr>
        <p:spPr bwMode="auto">
          <a:xfrm>
            <a:off x="5364088" y="129822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81" name="Объект 80"/>
          <p:cNvGraphicFramePr>
            <a:graphicFrameLocks noChangeAspect="1"/>
          </p:cNvGraphicFramePr>
          <p:nvPr/>
        </p:nvGraphicFramePr>
        <p:xfrm>
          <a:off x="5764500" y="1893972"/>
          <a:ext cx="952500" cy="432048"/>
        </p:xfrm>
        <a:graphic>
          <a:graphicData uri="http://schemas.openxmlformats.org/presentationml/2006/ole">
            <p:oleObj spid="_x0000_s188418" name="Equation" r:id="rId3" imgW="952200" imgH="431640" progId="Equation.DSMT4">
              <p:embed/>
            </p:oleObj>
          </a:graphicData>
        </a:graphic>
      </p:graphicFrame>
      <p:sp>
        <p:nvSpPr>
          <p:cNvPr id="82" name="Rectangle 56"/>
          <p:cNvSpPr>
            <a:spLocks noChangeArrowheads="1"/>
          </p:cNvSpPr>
          <p:nvPr/>
        </p:nvSpPr>
        <p:spPr bwMode="auto">
          <a:xfrm>
            <a:off x="5364088" y="98072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50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" name="AutoShape 217"/>
          <p:cNvSpPr>
            <a:spLocks noChangeArrowheads="1"/>
          </p:cNvSpPr>
          <p:nvPr/>
        </p:nvSpPr>
        <p:spPr bwMode="auto">
          <a:xfrm>
            <a:off x="5004048" y="3933052"/>
            <a:ext cx="3312367" cy="165618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58" name="AutoShape 219"/>
          <p:cNvSpPr>
            <a:spLocks noChangeArrowheads="1"/>
          </p:cNvSpPr>
          <p:nvPr/>
        </p:nvSpPr>
        <p:spPr bwMode="auto">
          <a:xfrm>
            <a:off x="5220072" y="4293092"/>
            <a:ext cx="280831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Диффузия</a:t>
            </a:r>
            <a:r>
              <a:rPr lang="en-US" sz="1400" i="0" dirty="0" smtClean="0"/>
              <a:t> – 1 x T1</a:t>
            </a:r>
            <a:endParaRPr lang="ru-RU" sz="1400" i="0" dirty="0" smtClean="0"/>
          </a:p>
        </p:txBody>
      </p:sp>
      <p:sp>
        <p:nvSpPr>
          <p:cNvPr id="159" name="AutoShape 219"/>
          <p:cNvSpPr>
            <a:spLocks noChangeArrowheads="1"/>
          </p:cNvSpPr>
          <p:nvPr/>
        </p:nvSpPr>
        <p:spPr bwMode="auto">
          <a:xfrm>
            <a:off x="5220072" y="4653132"/>
            <a:ext cx="2808311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Конвекция </a:t>
            </a:r>
            <a:r>
              <a:rPr lang="en-US" sz="1400" i="0" dirty="0" smtClean="0"/>
              <a:t>– 1 x T2</a:t>
            </a:r>
            <a:endParaRPr lang="ru-RU" sz="1400" i="0" dirty="0" smtClean="0"/>
          </a:p>
        </p:txBody>
      </p:sp>
      <p:sp>
        <p:nvSpPr>
          <p:cNvPr id="161" name="AutoShape 219"/>
          <p:cNvSpPr>
            <a:spLocks noChangeArrowheads="1"/>
          </p:cNvSpPr>
          <p:nvPr/>
        </p:nvSpPr>
        <p:spPr bwMode="auto">
          <a:xfrm>
            <a:off x="5220072" y="5157190"/>
            <a:ext cx="2808311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Суммирование </a:t>
            </a:r>
            <a:r>
              <a:rPr lang="en-US" sz="1400" i="0" dirty="0" smtClean="0"/>
              <a:t>– 3 x T3</a:t>
            </a:r>
            <a:endParaRPr lang="ru-RU" sz="1400" i="0" dirty="0" smtClean="0"/>
          </a:p>
        </p:txBody>
      </p:sp>
      <p:sp>
        <p:nvSpPr>
          <p:cNvPr id="162" name="Прямоугольник 161"/>
          <p:cNvSpPr/>
          <p:nvPr/>
        </p:nvSpPr>
        <p:spPr>
          <a:xfrm>
            <a:off x="5004048" y="3933052"/>
            <a:ext cx="33123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005A58"/>
                </a:solidFill>
              </a:rPr>
              <a:t>Уравнение энергии </a:t>
            </a:r>
          </a:p>
        </p:txBody>
      </p:sp>
      <p:cxnSp>
        <p:nvCxnSpPr>
          <p:cNvPr id="163" name="Соединительная линия уступом 101"/>
          <p:cNvCxnSpPr>
            <a:endCxn id="158" idx="1"/>
          </p:cNvCxnSpPr>
          <p:nvPr/>
        </p:nvCxnSpPr>
        <p:spPr bwMode="auto">
          <a:xfrm flipV="1">
            <a:off x="4499992" y="4437108"/>
            <a:ext cx="720080" cy="21602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8" name="Соединительная линия уступом 101"/>
          <p:cNvCxnSpPr>
            <a:endCxn id="159" idx="1"/>
          </p:cNvCxnSpPr>
          <p:nvPr/>
        </p:nvCxnSpPr>
        <p:spPr bwMode="auto">
          <a:xfrm>
            <a:off x="4499992" y="4653132"/>
            <a:ext cx="720080" cy="14401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4" name="Соединительная линия уступом 101"/>
          <p:cNvCxnSpPr>
            <a:stCxn id="158" idx="3"/>
            <a:endCxn id="161" idx="3"/>
          </p:cNvCxnSpPr>
          <p:nvPr/>
        </p:nvCxnSpPr>
        <p:spPr bwMode="auto">
          <a:xfrm flipH="1">
            <a:off x="8028383" y="4437108"/>
            <a:ext cx="1" cy="864098"/>
          </a:xfrm>
          <a:prstGeom prst="bentConnector3">
            <a:avLst>
              <a:gd name="adj1" fmla="val -2286000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77" name="Соединительная линия уступом 101"/>
          <p:cNvCxnSpPr>
            <a:stCxn id="159" idx="3"/>
            <a:endCxn id="161" idx="3"/>
          </p:cNvCxnSpPr>
          <p:nvPr/>
        </p:nvCxnSpPr>
        <p:spPr bwMode="auto">
          <a:xfrm>
            <a:off x="8028383" y="4797148"/>
            <a:ext cx="12700" cy="504058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90" name="Соединительная линия уступом 101"/>
          <p:cNvCxnSpPr/>
          <p:nvPr/>
        </p:nvCxnSpPr>
        <p:spPr bwMode="auto">
          <a:xfrm rot="16200000" flipH="1">
            <a:off x="6480212" y="5625242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7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48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49" name="Соединительная линия уступом 101"/>
          <p:cNvCxnSpPr>
            <a:stCxn id="57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0" name="Прямоугольник 49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51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52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53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54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55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56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57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58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59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0" name="Прямая со стрелкой 59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1" name="Прямая со стрелкой 60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2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3" name="Прямая со стрелкой 62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6" name="Прямая со стрелкой 65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7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0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71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72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73" name="AutoShape 55"/>
          <p:cNvSpPr>
            <a:spLocks noChangeArrowheads="1"/>
          </p:cNvSpPr>
          <p:nvPr/>
        </p:nvSpPr>
        <p:spPr bwMode="auto">
          <a:xfrm>
            <a:off x="5220072" y="98072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4" name="Rectangle 57"/>
          <p:cNvSpPr>
            <a:spLocks noChangeArrowheads="1"/>
          </p:cNvSpPr>
          <p:nvPr/>
        </p:nvSpPr>
        <p:spPr bwMode="auto">
          <a:xfrm>
            <a:off x="5364088" y="129822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75" name="Объект 74"/>
          <p:cNvGraphicFramePr>
            <a:graphicFrameLocks noChangeAspect="1"/>
          </p:cNvGraphicFramePr>
          <p:nvPr/>
        </p:nvGraphicFramePr>
        <p:xfrm>
          <a:off x="5764500" y="1893972"/>
          <a:ext cx="952500" cy="432048"/>
        </p:xfrm>
        <a:graphic>
          <a:graphicData uri="http://schemas.openxmlformats.org/presentationml/2006/ole">
            <p:oleObj spid="_x0000_s189442" name="Equation" r:id="rId3" imgW="952200" imgH="431640" progId="Equation.DSMT4">
              <p:embed/>
            </p:oleObj>
          </a:graphicData>
        </a:graphic>
      </p:graphicFrame>
      <p:sp>
        <p:nvSpPr>
          <p:cNvPr id="77" name="Rectangle 56"/>
          <p:cNvSpPr>
            <a:spLocks noChangeArrowheads="1"/>
          </p:cNvSpPr>
          <p:nvPr/>
        </p:nvSpPr>
        <p:spPr bwMode="auto">
          <a:xfrm>
            <a:off x="5364088" y="98072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4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" name="AutoShape 217"/>
          <p:cNvSpPr>
            <a:spLocks noChangeArrowheads="1"/>
          </p:cNvSpPr>
          <p:nvPr/>
        </p:nvSpPr>
        <p:spPr bwMode="auto">
          <a:xfrm>
            <a:off x="5004048" y="4005063"/>
            <a:ext cx="3312367" cy="158417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58" name="AutoShape 219"/>
          <p:cNvSpPr>
            <a:spLocks noChangeArrowheads="1"/>
          </p:cNvSpPr>
          <p:nvPr/>
        </p:nvSpPr>
        <p:spPr bwMode="auto">
          <a:xfrm>
            <a:off x="5148064" y="4149081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предиктора скорости </a:t>
            </a:r>
            <a:r>
              <a:rPr lang="en-US" sz="1400" i="0" dirty="0" smtClean="0"/>
              <a:t>– T3</a:t>
            </a:r>
            <a:endParaRPr lang="ru-RU" sz="1400" i="0" dirty="0" smtClean="0"/>
          </a:p>
        </p:txBody>
      </p:sp>
      <p:cxnSp>
        <p:nvCxnSpPr>
          <p:cNvPr id="190" name="Соединительная линия уступом 101"/>
          <p:cNvCxnSpPr/>
          <p:nvPr/>
        </p:nvCxnSpPr>
        <p:spPr bwMode="auto">
          <a:xfrm rot="16200000" flipH="1">
            <a:off x="6480212" y="5625245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" name="AutoShape 219"/>
          <p:cNvSpPr>
            <a:spLocks noChangeArrowheads="1"/>
          </p:cNvSpPr>
          <p:nvPr/>
        </p:nvSpPr>
        <p:spPr bwMode="auto">
          <a:xfrm>
            <a:off x="5148064" y="4653137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Граничные условия</a:t>
            </a:r>
          </a:p>
        </p:txBody>
      </p:sp>
      <p:sp>
        <p:nvSpPr>
          <p:cNvPr id="43" name="AutoShape 219"/>
          <p:cNvSpPr>
            <a:spLocks noChangeArrowheads="1"/>
          </p:cNvSpPr>
          <p:nvPr/>
        </p:nvSpPr>
        <p:spPr bwMode="auto">
          <a:xfrm>
            <a:off x="5148064" y="5157193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дивергенции </a:t>
            </a:r>
            <a:r>
              <a:rPr lang="en-US" sz="1400" i="0" dirty="0" smtClean="0"/>
              <a:t>– 3 x T1 </a:t>
            </a:r>
            <a:endParaRPr lang="ru-RU" sz="1400" i="0" dirty="0" smtClean="0"/>
          </a:p>
        </p:txBody>
      </p:sp>
      <p:cxnSp>
        <p:nvCxnSpPr>
          <p:cNvPr id="44" name="Соединительная линия уступом 101"/>
          <p:cNvCxnSpPr/>
          <p:nvPr/>
        </p:nvCxnSpPr>
        <p:spPr bwMode="auto">
          <a:xfrm rot="16200000" flipH="1">
            <a:off x="6552286" y="5049115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5" name="Соединительная линия уступом 101"/>
          <p:cNvCxnSpPr/>
          <p:nvPr/>
        </p:nvCxnSpPr>
        <p:spPr bwMode="auto">
          <a:xfrm rot="16200000" flipH="1">
            <a:off x="6552286" y="4545059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6" name="Соединительная линия уступом 101"/>
          <p:cNvCxnSpPr/>
          <p:nvPr/>
        </p:nvCxnSpPr>
        <p:spPr bwMode="auto">
          <a:xfrm rot="16200000" flipH="1">
            <a:off x="6480212" y="3969061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1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52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53" name="Соединительная линия уступом 101"/>
          <p:cNvCxnSpPr>
            <a:stCxn id="61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4" name="Прямоугольник 53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55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56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57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58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59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60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61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62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63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6" name="Прямая со стрелкой 65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7" name="Прямая со стрелкой 66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Прямая со стрелкой 69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1" name="Прямая со стрелкой 70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2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3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4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75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77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79" name="AutoShape 55"/>
          <p:cNvSpPr>
            <a:spLocks noChangeArrowheads="1"/>
          </p:cNvSpPr>
          <p:nvPr/>
        </p:nvSpPr>
        <p:spPr bwMode="auto">
          <a:xfrm>
            <a:off x="5220072" y="98072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0" name="Rectangle 57"/>
          <p:cNvSpPr>
            <a:spLocks noChangeArrowheads="1"/>
          </p:cNvSpPr>
          <p:nvPr/>
        </p:nvSpPr>
        <p:spPr bwMode="auto">
          <a:xfrm>
            <a:off x="5364088" y="129822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81" name="Объект 80"/>
          <p:cNvGraphicFramePr>
            <a:graphicFrameLocks noChangeAspect="1"/>
          </p:cNvGraphicFramePr>
          <p:nvPr/>
        </p:nvGraphicFramePr>
        <p:xfrm>
          <a:off x="5764500" y="1893972"/>
          <a:ext cx="952500" cy="432048"/>
        </p:xfrm>
        <a:graphic>
          <a:graphicData uri="http://schemas.openxmlformats.org/presentationml/2006/ole">
            <p:oleObj spid="_x0000_s190466" name="Equation" r:id="rId3" imgW="952200" imgH="431640" progId="Equation.DSMT4">
              <p:embed/>
            </p:oleObj>
          </a:graphicData>
        </a:graphic>
      </p:graphicFrame>
      <p:sp>
        <p:nvSpPr>
          <p:cNvPr id="82" name="Rectangle 56"/>
          <p:cNvSpPr>
            <a:spLocks noChangeArrowheads="1"/>
          </p:cNvSpPr>
          <p:nvPr/>
        </p:nvSpPr>
        <p:spPr bwMode="auto">
          <a:xfrm>
            <a:off x="5364088" y="98072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39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" name="AutoShape 55"/>
          <p:cNvSpPr>
            <a:spLocks noChangeArrowheads="1"/>
          </p:cNvSpPr>
          <p:nvPr/>
        </p:nvSpPr>
        <p:spPr bwMode="auto">
          <a:xfrm>
            <a:off x="5220072" y="98072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2" name="Rectangle 57"/>
          <p:cNvSpPr>
            <a:spLocks noChangeArrowheads="1"/>
          </p:cNvSpPr>
          <p:nvPr/>
        </p:nvSpPr>
        <p:spPr bwMode="auto">
          <a:xfrm>
            <a:off x="5364088" y="129822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73" name="Объект 72"/>
          <p:cNvGraphicFramePr>
            <a:graphicFrameLocks noChangeAspect="1"/>
          </p:cNvGraphicFramePr>
          <p:nvPr/>
        </p:nvGraphicFramePr>
        <p:xfrm>
          <a:off x="5764500" y="1893972"/>
          <a:ext cx="952500" cy="432048"/>
        </p:xfrm>
        <a:graphic>
          <a:graphicData uri="http://schemas.openxmlformats.org/presentationml/2006/ole">
            <p:oleObj spid="_x0000_s191490" name="Equation" r:id="rId3" imgW="952200" imgH="431640" progId="Equation.DSMT4">
              <p:embed/>
            </p:oleObj>
          </a:graphicData>
        </a:graphic>
      </p:graphicFrame>
      <p:sp>
        <p:nvSpPr>
          <p:cNvPr id="76" name="Rectangle 56"/>
          <p:cNvSpPr>
            <a:spLocks noChangeArrowheads="1"/>
          </p:cNvSpPr>
          <p:nvPr/>
        </p:nvSpPr>
        <p:spPr bwMode="auto">
          <a:xfrm>
            <a:off x="5364088" y="98072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77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78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79" name="Соединительная линия уступом 101"/>
          <p:cNvCxnSpPr>
            <a:stCxn id="90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2" name="Прямоугольник 81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84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85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86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87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88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89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90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91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92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3" name="Прямая со стрелкой 92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4" name="Прямая со стрелкой 93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5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7" name="Прямая со стрелкой 96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1" name="Прямая со стрелкой 100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2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03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4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10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113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114" name="AutoShape 217"/>
          <p:cNvSpPr>
            <a:spLocks noChangeArrowheads="1"/>
          </p:cNvSpPr>
          <p:nvPr/>
        </p:nvSpPr>
        <p:spPr bwMode="auto">
          <a:xfrm>
            <a:off x="4139952" y="3501008"/>
            <a:ext cx="4824536" cy="2808312"/>
          </a:xfrm>
          <a:prstGeom prst="roundRect">
            <a:avLst>
              <a:gd name="adj" fmla="val 7170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cxnSp>
        <p:nvCxnSpPr>
          <p:cNvPr id="115" name="Соединительная линия уступом 101"/>
          <p:cNvCxnSpPr/>
          <p:nvPr/>
        </p:nvCxnSpPr>
        <p:spPr bwMode="auto">
          <a:xfrm rot="16200000" flipH="1">
            <a:off x="7704346" y="5769261"/>
            <a:ext cx="216026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7" name="Соединительная линия уступом 101"/>
          <p:cNvCxnSpPr/>
          <p:nvPr/>
        </p:nvCxnSpPr>
        <p:spPr bwMode="auto">
          <a:xfrm rot="16200000" flipH="1">
            <a:off x="7704346" y="4257092"/>
            <a:ext cx="216026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18" name="AutoShape 217"/>
          <p:cNvSpPr>
            <a:spLocks noChangeArrowheads="1"/>
          </p:cNvSpPr>
          <p:nvPr/>
        </p:nvSpPr>
        <p:spPr bwMode="auto">
          <a:xfrm>
            <a:off x="6876256" y="4365104"/>
            <a:ext cx="1944215" cy="1368152"/>
          </a:xfrm>
          <a:prstGeom prst="roundRect">
            <a:avLst>
              <a:gd name="adj" fmla="val 16667"/>
            </a:avLst>
          </a:prstGeom>
          <a:solidFill>
            <a:schemeClr val="accent1">
              <a:lumMod val="90000"/>
            </a:schemeClr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19" name="AutoShape 219"/>
          <p:cNvSpPr>
            <a:spLocks noChangeArrowheads="1"/>
          </p:cNvSpPr>
          <p:nvPr/>
        </p:nvSpPr>
        <p:spPr bwMode="auto">
          <a:xfrm>
            <a:off x="4211960" y="4869160"/>
            <a:ext cx="237626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DSD </a:t>
            </a:r>
            <a:r>
              <a:rPr lang="ru-RU" sz="1400" i="0" dirty="0" smtClean="0"/>
              <a:t>прямой решатель</a:t>
            </a:r>
          </a:p>
        </p:txBody>
      </p:sp>
      <p:sp>
        <p:nvSpPr>
          <p:cNvPr id="120" name="AutoShape 219"/>
          <p:cNvSpPr>
            <a:spLocks noChangeArrowheads="1"/>
          </p:cNvSpPr>
          <p:nvPr/>
        </p:nvSpPr>
        <p:spPr bwMode="auto">
          <a:xfrm>
            <a:off x="7164288" y="4653136"/>
            <a:ext cx="136815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multi-</a:t>
            </a:r>
            <a:r>
              <a:rPr lang="en-US" sz="1400" i="0" dirty="0" err="1" smtClean="0"/>
              <a:t>SpMV</a:t>
            </a:r>
            <a:endParaRPr lang="ru-RU" sz="1400" i="0" dirty="0" smtClean="0"/>
          </a:p>
        </p:txBody>
      </p:sp>
      <p:sp>
        <p:nvSpPr>
          <p:cNvPr id="121" name="Прямоугольник 120"/>
          <p:cNvSpPr/>
          <p:nvPr/>
        </p:nvSpPr>
        <p:spPr>
          <a:xfrm>
            <a:off x="6948264" y="4345359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0" dirty="0" smtClean="0">
                <a:solidFill>
                  <a:srgbClr val="005A58"/>
                </a:solidFill>
              </a:rPr>
              <a:t>CG </a:t>
            </a:r>
            <a:r>
              <a:rPr lang="ru-RU" sz="1400" b="1" i="0" dirty="0" smtClean="0">
                <a:solidFill>
                  <a:srgbClr val="005A58"/>
                </a:solidFill>
              </a:rPr>
              <a:t>решатель</a:t>
            </a:r>
            <a:endParaRPr lang="ru-RU" sz="1400" dirty="0">
              <a:solidFill>
                <a:srgbClr val="005A58"/>
              </a:solidFill>
            </a:endParaRPr>
          </a:p>
        </p:txBody>
      </p:sp>
      <p:cxnSp>
        <p:nvCxnSpPr>
          <p:cNvPr id="122" name="Соединительная линия уступом 101"/>
          <p:cNvCxnSpPr>
            <a:stCxn id="125" idx="1"/>
            <a:endCxn id="123" idx="0"/>
          </p:cNvCxnSpPr>
          <p:nvPr/>
        </p:nvCxnSpPr>
        <p:spPr bwMode="auto">
          <a:xfrm rot="10800000" flipV="1">
            <a:off x="5400092" y="4077072"/>
            <a:ext cx="1476164" cy="360040"/>
          </a:xfrm>
          <a:prstGeom prst="bentConnector2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23" name="AutoShape 219"/>
          <p:cNvSpPr>
            <a:spLocks noChangeArrowheads="1"/>
          </p:cNvSpPr>
          <p:nvPr/>
        </p:nvSpPr>
        <p:spPr bwMode="auto">
          <a:xfrm>
            <a:off x="4211960" y="4437112"/>
            <a:ext cx="2376264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i="0" dirty="0" smtClean="0"/>
              <a:t>Device-host  - </a:t>
            </a:r>
            <a:r>
              <a:rPr lang="ru-RU" sz="1400" i="0" dirty="0" smtClean="0"/>
              <a:t>правая часть</a:t>
            </a:r>
          </a:p>
        </p:txBody>
      </p:sp>
      <p:sp>
        <p:nvSpPr>
          <p:cNvPr id="124" name="AutoShape 219"/>
          <p:cNvSpPr>
            <a:spLocks noChangeArrowheads="1"/>
          </p:cNvSpPr>
          <p:nvPr/>
        </p:nvSpPr>
        <p:spPr bwMode="auto">
          <a:xfrm>
            <a:off x="4211960" y="5301208"/>
            <a:ext cx="2376264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i="0" dirty="0" smtClean="0"/>
              <a:t>Host-device - </a:t>
            </a:r>
            <a:r>
              <a:rPr lang="ru-RU" sz="1400" i="0" dirty="0" smtClean="0"/>
              <a:t>решение</a:t>
            </a:r>
          </a:p>
        </p:txBody>
      </p:sp>
      <p:sp>
        <p:nvSpPr>
          <p:cNvPr id="125" name="AutoShape 219"/>
          <p:cNvSpPr>
            <a:spLocks noChangeArrowheads="1"/>
          </p:cNvSpPr>
          <p:nvPr/>
        </p:nvSpPr>
        <p:spPr bwMode="auto">
          <a:xfrm>
            <a:off x="6876256" y="3933056"/>
            <a:ext cx="187220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</a:t>
            </a:r>
            <a:endParaRPr lang="ru-RU" sz="1400" i="0" dirty="0" smtClean="0"/>
          </a:p>
        </p:txBody>
      </p:sp>
      <p:sp>
        <p:nvSpPr>
          <p:cNvPr id="127" name="AutoShape 219"/>
          <p:cNvSpPr>
            <a:spLocks noChangeArrowheads="1"/>
          </p:cNvSpPr>
          <p:nvPr/>
        </p:nvSpPr>
        <p:spPr bwMode="auto">
          <a:xfrm>
            <a:off x="7164288" y="5013176"/>
            <a:ext cx="136815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multi-dot</a:t>
            </a:r>
            <a:endParaRPr lang="ru-RU" sz="1400" i="0" dirty="0" smtClean="0"/>
          </a:p>
        </p:txBody>
      </p:sp>
      <p:sp>
        <p:nvSpPr>
          <p:cNvPr id="129" name="AutoShape 219"/>
          <p:cNvSpPr>
            <a:spLocks noChangeArrowheads="1"/>
          </p:cNvSpPr>
          <p:nvPr/>
        </p:nvSpPr>
        <p:spPr bwMode="auto">
          <a:xfrm>
            <a:off x="7164288" y="5373216"/>
            <a:ext cx="1368152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multi-AXPY</a:t>
            </a:r>
            <a:endParaRPr lang="ru-RU" sz="1400" i="0" dirty="0" smtClean="0"/>
          </a:p>
        </p:txBody>
      </p:sp>
      <p:sp>
        <p:nvSpPr>
          <p:cNvPr id="130" name="AutoShape 219"/>
          <p:cNvSpPr>
            <a:spLocks noChangeArrowheads="1"/>
          </p:cNvSpPr>
          <p:nvPr/>
        </p:nvSpPr>
        <p:spPr bwMode="auto">
          <a:xfrm>
            <a:off x="6876256" y="5877272"/>
            <a:ext cx="2016224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131" name="Rectangle 41"/>
          <p:cNvSpPr>
            <a:spLocks noChangeArrowheads="1"/>
          </p:cNvSpPr>
          <p:nvPr/>
        </p:nvSpPr>
        <p:spPr bwMode="auto">
          <a:xfrm>
            <a:off x="5076056" y="3573016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0" dirty="0" smtClean="0">
                <a:solidFill>
                  <a:srgbClr val="FF0000"/>
                </a:solidFill>
              </a:rPr>
              <a:t>CPU</a:t>
            </a:r>
            <a:endParaRPr lang="en-US" sz="1600" b="1" i="0" dirty="0">
              <a:solidFill>
                <a:srgbClr val="FF0000"/>
              </a:solidFill>
            </a:endParaRPr>
          </a:p>
        </p:txBody>
      </p:sp>
      <p:sp>
        <p:nvSpPr>
          <p:cNvPr id="132" name="Rectangle 41"/>
          <p:cNvSpPr>
            <a:spLocks noChangeArrowheads="1"/>
          </p:cNvSpPr>
          <p:nvPr/>
        </p:nvSpPr>
        <p:spPr bwMode="auto">
          <a:xfrm>
            <a:off x="7380312" y="3573016"/>
            <a:ext cx="6286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i="0" dirty="0" smtClean="0">
                <a:solidFill>
                  <a:srgbClr val="005A58"/>
                </a:solidFill>
              </a:rPr>
              <a:t>GPU</a:t>
            </a:r>
            <a:endParaRPr lang="en-US" sz="1600" b="1" i="0" dirty="0">
              <a:solidFill>
                <a:srgbClr val="005A58"/>
              </a:solidFill>
            </a:endParaRPr>
          </a:p>
        </p:txBody>
      </p:sp>
      <p:cxnSp>
        <p:nvCxnSpPr>
          <p:cNvPr id="133" name="Соединительная линия уступом 101"/>
          <p:cNvCxnSpPr>
            <a:stCxn id="124" idx="2"/>
            <a:endCxn id="130" idx="1"/>
          </p:cNvCxnSpPr>
          <p:nvPr/>
        </p:nvCxnSpPr>
        <p:spPr bwMode="auto">
          <a:xfrm rot="16200000" flipH="1">
            <a:off x="5922150" y="5067182"/>
            <a:ext cx="432048" cy="1476164"/>
          </a:xfrm>
          <a:prstGeom prst="bentConnector2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4" name="Соединительная линия уступом 101"/>
          <p:cNvCxnSpPr/>
          <p:nvPr/>
        </p:nvCxnSpPr>
        <p:spPr bwMode="auto">
          <a:xfrm rot="16200000" flipH="1">
            <a:off x="5364088" y="4797152"/>
            <a:ext cx="144018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5" name="Соединительная линия уступом 101"/>
          <p:cNvCxnSpPr/>
          <p:nvPr/>
        </p:nvCxnSpPr>
        <p:spPr bwMode="auto">
          <a:xfrm rot="16200000" flipH="1">
            <a:off x="5364088" y="5229200"/>
            <a:ext cx="144018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6" name="Прямая соединительная линия 135"/>
          <p:cNvCxnSpPr/>
          <p:nvPr/>
        </p:nvCxnSpPr>
        <p:spPr bwMode="auto">
          <a:xfrm>
            <a:off x="6732240" y="3645024"/>
            <a:ext cx="0" cy="25922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7" name="AutoShape 217"/>
          <p:cNvSpPr>
            <a:spLocks noChangeArrowheads="1"/>
          </p:cNvSpPr>
          <p:nvPr/>
        </p:nvSpPr>
        <p:spPr bwMode="auto">
          <a:xfrm>
            <a:off x="5004048" y="3933055"/>
            <a:ext cx="3312367" cy="1584178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58" name="AutoShape 219"/>
          <p:cNvSpPr>
            <a:spLocks noChangeArrowheads="1"/>
          </p:cNvSpPr>
          <p:nvPr/>
        </p:nvSpPr>
        <p:spPr bwMode="auto">
          <a:xfrm>
            <a:off x="5148064" y="4077073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градиента</a:t>
            </a:r>
            <a:r>
              <a:rPr lang="en-US" sz="1400" i="0" dirty="0" smtClean="0"/>
              <a:t> – 3 x T1</a:t>
            </a:r>
            <a:endParaRPr lang="ru-RU" sz="1400" i="0" dirty="0" smtClean="0"/>
          </a:p>
        </p:txBody>
      </p:sp>
      <p:cxnSp>
        <p:nvCxnSpPr>
          <p:cNvPr id="190" name="Соединительная линия уступом 101"/>
          <p:cNvCxnSpPr/>
          <p:nvPr/>
        </p:nvCxnSpPr>
        <p:spPr bwMode="auto">
          <a:xfrm rot="16200000" flipH="1">
            <a:off x="6480212" y="5553237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2" name="AutoShape 219"/>
          <p:cNvSpPr>
            <a:spLocks noChangeArrowheads="1"/>
          </p:cNvSpPr>
          <p:nvPr/>
        </p:nvSpPr>
        <p:spPr bwMode="auto">
          <a:xfrm>
            <a:off x="5148064" y="4581129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Коррекция скоростей </a:t>
            </a:r>
            <a:r>
              <a:rPr lang="en-US" sz="1400" i="0" dirty="0" smtClean="0"/>
              <a:t>–  T3</a:t>
            </a:r>
            <a:endParaRPr lang="ru-RU" sz="1400" i="0" dirty="0" smtClean="0"/>
          </a:p>
        </p:txBody>
      </p:sp>
      <p:sp>
        <p:nvSpPr>
          <p:cNvPr id="43" name="AutoShape 219"/>
          <p:cNvSpPr>
            <a:spLocks noChangeArrowheads="1"/>
          </p:cNvSpPr>
          <p:nvPr/>
        </p:nvSpPr>
        <p:spPr bwMode="auto">
          <a:xfrm>
            <a:off x="5148064" y="5085185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Проверка корректности</a:t>
            </a:r>
          </a:p>
        </p:txBody>
      </p:sp>
      <p:cxnSp>
        <p:nvCxnSpPr>
          <p:cNvPr id="44" name="Соединительная линия уступом 101"/>
          <p:cNvCxnSpPr/>
          <p:nvPr/>
        </p:nvCxnSpPr>
        <p:spPr bwMode="auto">
          <a:xfrm rot="16200000" flipH="1">
            <a:off x="6552286" y="4977107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5" name="Соединительная линия уступом 101"/>
          <p:cNvCxnSpPr/>
          <p:nvPr/>
        </p:nvCxnSpPr>
        <p:spPr bwMode="auto">
          <a:xfrm rot="16200000" flipH="1">
            <a:off x="6552286" y="4473051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46" name="Соединительная линия уступом 101"/>
          <p:cNvCxnSpPr/>
          <p:nvPr/>
        </p:nvCxnSpPr>
        <p:spPr bwMode="auto">
          <a:xfrm rot="16200000" flipH="1">
            <a:off x="6434596" y="3897053"/>
            <a:ext cx="360042" cy="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7" name="AutoShape 219"/>
          <p:cNvSpPr>
            <a:spLocks noChangeArrowheads="1"/>
          </p:cNvSpPr>
          <p:nvPr/>
        </p:nvSpPr>
        <p:spPr bwMode="auto">
          <a:xfrm>
            <a:off x="827583" y="2636912"/>
            <a:ext cx="2952329" cy="216024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48" name="AutoShape 219"/>
          <p:cNvSpPr>
            <a:spLocks noChangeArrowheads="1"/>
          </p:cNvSpPr>
          <p:nvPr/>
        </p:nvSpPr>
        <p:spPr bwMode="auto">
          <a:xfrm>
            <a:off x="648072" y="980728"/>
            <a:ext cx="327585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Препроцесс</a:t>
            </a:r>
            <a:endParaRPr lang="ru-RU" sz="1400" i="0" dirty="0" smtClean="0"/>
          </a:p>
        </p:txBody>
      </p:sp>
      <p:cxnSp>
        <p:nvCxnSpPr>
          <p:cNvPr id="49" name="Соединительная линия уступом 101"/>
          <p:cNvCxnSpPr>
            <a:stCxn id="61" idx="1"/>
          </p:cNvCxnSpPr>
          <p:nvPr/>
        </p:nvCxnSpPr>
        <p:spPr bwMode="auto">
          <a:xfrm rot="10800000">
            <a:off x="683568" y="1988840"/>
            <a:ext cx="12700" cy="3456384"/>
          </a:xfrm>
          <a:prstGeom prst="bentConnector3">
            <a:avLst>
              <a:gd name="adj1" fmla="val 180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0" name="Прямоугольник 49"/>
          <p:cNvSpPr/>
          <p:nvPr/>
        </p:nvSpPr>
        <p:spPr>
          <a:xfrm rot="16200000">
            <a:off x="-1168576" y="3335179"/>
            <a:ext cx="30039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0" dirty="0" smtClean="0"/>
              <a:t>Цикл интегрирования по времени</a:t>
            </a:r>
            <a:endParaRPr lang="ru-RU" sz="1400" i="0" dirty="0"/>
          </a:p>
        </p:txBody>
      </p:sp>
      <p:sp>
        <p:nvSpPr>
          <p:cNvPr id="55" name="AutoShape 217"/>
          <p:cNvSpPr>
            <a:spLocks noChangeArrowheads="1"/>
          </p:cNvSpPr>
          <p:nvPr/>
        </p:nvSpPr>
        <p:spPr bwMode="auto">
          <a:xfrm>
            <a:off x="576064" y="2996952"/>
            <a:ext cx="3312367" cy="136815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56" name="AutoShape 219"/>
          <p:cNvSpPr>
            <a:spLocks noChangeArrowheads="1"/>
          </p:cNvSpPr>
          <p:nvPr/>
        </p:nvSpPr>
        <p:spPr bwMode="auto">
          <a:xfrm>
            <a:off x="720080" y="30689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FFT </a:t>
            </a:r>
            <a:r>
              <a:rPr lang="ru-RU" sz="1400" i="0" dirty="0" smtClean="0"/>
              <a:t>по периодике</a:t>
            </a:r>
          </a:p>
        </p:txBody>
      </p:sp>
      <p:sp>
        <p:nvSpPr>
          <p:cNvPr id="57" name="AutoShape 219"/>
          <p:cNvSpPr>
            <a:spLocks noChangeArrowheads="1"/>
          </p:cNvSpPr>
          <p:nvPr/>
        </p:nvSpPr>
        <p:spPr bwMode="auto">
          <a:xfrm>
            <a:off x="720080" y="3501008"/>
            <a:ext cx="3024336" cy="360040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Решение независимых </a:t>
            </a:r>
            <a:r>
              <a:rPr lang="en-US" sz="1400" i="0" dirty="0" smtClean="0"/>
              <a:t>2D </a:t>
            </a:r>
            <a:r>
              <a:rPr lang="ru-RU" sz="1400" i="0" dirty="0" smtClean="0"/>
              <a:t>систем</a:t>
            </a:r>
          </a:p>
        </p:txBody>
      </p:sp>
      <p:sp>
        <p:nvSpPr>
          <p:cNvPr id="58" name="AutoShape 219"/>
          <p:cNvSpPr>
            <a:spLocks noChangeArrowheads="1"/>
          </p:cNvSpPr>
          <p:nvPr/>
        </p:nvSpPr>
        <p:spPr bwMode="auto">
          <a:xfrm>
            <a:off x="720080" y="4005064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en-US" sz="1400" i="0" dirty="0" smtClean="0"/>
              <a:t>IFFT</a:t>
            </a:r>
            <a:endParaRPr lang="ru-RU" sz="1400" i="0" dirty="0" smtClean="0"/>
          </a:p>
        </p:txBody>
      </p:sp>
      <p:sp>
        <p:nvSpPr>
          <p:cNvPr id="59" name="AutoShape 219"/>
          <p:cNvSpPr>
            <a:spLocks noChangeArrowheads="1"/>
          </p:cNvSpPr>
          <p:nvPr/>
        </p:nvSpPr>
        <p:spPr bwMode="auto">
          <a:xfrm>
            <a:off x="720080" y="4509120"/>
            <a:ext cx="3024335" cy="216024"/>
          </a:xfrm>
          <a:prstGeom prst="roundRect">
            <a:avLst>
              <a:gd name="adj" fmla="val 16808"/>
            </a:avLst>
          </a:prstGeom>
          <a:solidFill>
            <a:schemeClr val="accent5">
              <a:lumMod val="9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Блок промежуточных операций</a:t>
            </a:r>
            <a:endParaRPr lang="en-US" sz="1400" i="0" dirty="0" smtClean="0"/>
          </a:p>
        </p:txBody>
      </p:sp>
      <p:sp>
        <p:nvSpPr>
          <p:cNvPr id="60" name="AutoShape 219"/>
          <p:cNvSpPr>
            <a:spLocks noChangeArrowheads="1"/>
          </p:cNvSpPr>
          <p:nvPr/>
        </p:nvSpPr>
        <p:spPr bwMode="auto">
          <a:xfrm>
            <a:off x="720080" y="4869160"/>
            <a:ext cx="3024336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Переход на новый шаг</a:t>
            </a:r>
          </a:p>
        </p:txBody>
      </p:sp>
      <p:sp>
        <p:nvSpPr>
          <p:cNvPr id="61" name="AutoShape 219"/>
          <p:cNvSpPr>
            <a:spLocks noChangeArrowheads="1"/>
          </p:cNvSpPr>
          <p:nvPr/>
        </p:nvSpPr>
        <p:spPr bwMode="auto">
          <a:xfrm>
            <a:off x="683568" y="5301208"/>
            <a:ext cx="3024336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Расчет статистики</a:t>
            </a:r>
            <a:endParaRPr lang="en-US" sz="1400" i="0" dirty="0" smtClean="0"/>
          </a:p>
        </p:txBody>
      </p:sp>
      <p:sp>
        <p:nvSpPr>
          <p:cNvPr id="62" name="AutoShape 219"/>
          <p:cNvSpPr>
            <a:spLocks noChangeArrowheads="1"/>
          </p:cNvSpPr>
          <p:nvPr/>
        </p:nvSpPr>
        <p:spPr bwMode="auto">
          <a:xfrm>
            <a:off x="539552" y="5805264"/>
            <a:ext cx="3312368" cy="2880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 i="0" dirty="0" err="1" smtClean="0"/>
              <a:t>Постпроцесс</a:t>
            </a:r>
            <a:endParaRPr lang="ru-RU" sz="1400" i="0" dirty="0" smtClean="0"/>
          </a:p>
        </p:txBody>
      </p:sp>
      <p:cxnSp>
        <p:nvCxnSpPr>
          <p:cNvPr id="63" name="Соединительная линия уступом 101"/>
          <p:cNvCxnSpPr/>
          <p:nvPr/>
        </p:nvCxnSpPr>
        <p:spPr bwMode="auto">
          <a:xfrm rot="16200000" flipH="1">
            <a:off x="2159799" y="296088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6" name="Прямая со стрелкой 65"/>
          <p:cNvCxnSpPr/>
          <p:nvPr/>
        </p:nvCxnSpPr>
        <p:spPr bwMode="auto">
          <a:xfrm>
            <a:off x="2267744" y="33569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7" name="Прямая со стрелкой 66"/>
          <p:cNvCxnSpPr/>
          <p:nvPr/>
        </p:nvCxnSpPr>
        <p:spPr bwMode="auto">
          <a:xfrm>
            <a:off x="2267744" y="3861048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9" name="Соединительная линия уступом 101"/>
          <p:cNvCxnSpPr/>
          <p:nvPr/>
        </p:nvCxnSpPr>
        <p:spPr bwMode="auto">
          <a:xfrm rot="16200000" flipH="1">
            <a:off x="2159798" y="4401042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0" name="Прямая со стрелкой 69"/>
          <p:cNvCxnSpPr/>
          <p:nvPr/>
        </p:nvCxnSpPr>
        <p:spPr bwMode="auto">
          <a:xfrm>
            <a:off x="2267744" y="4725144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1" name="Прямая со стрелкой 70"/>
          <p:cNvCxnSpPr/>
          <p:nvPr/>
        </p:nvCxnSpPr>
        <p:spPr bwMode="auto">
          <a:xfrm>
            <a:off x="2267744" y="5157192"/>
            <a:ext cx="0" cy="1440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2" name="Соединительная линия уступом 101"/>
          <p:cNvCxnSpPr/>
          <p:nvPr/>
        </p:nvCxnSpPr>
        <p:spPr bwMode="auto">
          <a:xfrm rot="16200000" flipH="1">
            <a:off x="2159799" y="137670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3" name="Соединительная линия уступом 101"/>
          <p:cNvCxnSpPr/>
          <p:nvPr/>
        </p:nvCxnSpPr>
        <p:spPr bwMode="auto">
          <a:xfrm rot="16200000" flipH="1">
            <a:off x="2159798" y="5697186"/>
            <a:ext cx="216025" cy="13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4" name="AutoShape 55"/>
          <p:cNvSpPr>
            <a:spLocks noChangeArrowheads="1"/>
          </p:cNvSpPr>
          <p:nvPr/>
        </p:nvSpPr>
        <p:spPr bwMode="auto">
          <a:xfrm>
            <a:off x="5220072" y="980728"/>
            <a:ext cx="3024336" cy="2304256"/>
          </a:xfrm>
          <a:prstGeom prst="roundRect">
            <a:avLst>
              <a:gd name="adj" fmla="val 7968"/>
            </a:avLst>
          </a:prstGeom>
          <a:gradFill rotWithShape="1">
            <a:gsLst>
              <a:gs pos="0">
                <a:srgbClr val="E7B98B">
                  <a:alpha val="41000"/>
                </a:srgbClr>
              </a:gs>
              <a:gs pos="50000">
                <a:schemeClr val="bg1">
                  <a:alpha val="41000"/>
                </a:schemeClr>
              </a:gs>
              <a:gs pos="100000">
                <a:srgbClr val="E7B98B">
                  <a:alpha val="41000"/>
                </a:srgbClr>
              </a:gs>
            </a:gsLst>
            <a:lin ang="5400000" scaled="1"/>
          </a:gradFill>
          <a:ln w="19050" algn="ctr">
            <a:solidFill>
              <a:srgbClr val="0066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5" name="Rectangle 57"/>
          <p:cNvSpPr>
            <a:spLocks noChangeArrowheads="1"/>
          </p:cNvSpPr>
          <p:nvPr/>
        </p:nvSpPr>
        <p:spPr bwMode="auto">
          <a:xfrm>
            <a:off x="5364088" y="1298228"/>
            <a:ext cx="2952328" cy="19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T1.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dirty="0" smtClean="0">
                <a:solidFill>
                  <a:srgbClr val="005A58"/>
                </a:solidFill>
              </a:rPr>
              <a:t> </a:t>
            </a:r>
            <a:r>
              <a:rPr lang="en-US" sz="1200" b="1" dirty="0" smtClean="0">
                <a:solidFill>
                  <a:srgbClr val="005A58"/>
                </a:solidFill>
              </a:rPr>
              <a:t> </a:t>
            </a:r>
            <a:r>
              <a:rPr lang="ru-RU" sz="1200" b="1" i="0" dirty="0" smtClean="0">
                <a:solidFill>
                  <a:srgbClr val="005A58"/>
                </a:solidFill>
              </a:rPr>
              <a:t>Линейный оператор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T2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5A58"/>
                </a:solidFill>
              </a:rPr>
              <a:t>Нелинейный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T3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endParaRPr lang="en-US" sz="1200" i="0" dirty="0">
              <a:solidFill>
                <a:srgbClr val="0066CC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T4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en-US" sz="1200" b="1" i="0" dirty="0" smtClean="0">
                <a:solidFill>
                  <a:srgbClr val="005A58"/>
                </a:solidFill>
              </a:rPr>
              <a:t>FFT, IFFT </a:t>
            </a:r>
            <a:endParaRPr lang="en-US" sz="1200" b="1" i="0" dirty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T5</a:t>
            </a:r>
            <a:r>
              <a:rPr lang="en-US" sz="1200" b="1" i="0" dirty="0">
                <a:solidFill>
                  <a:srgbClr val="A50021"/>
                </a:solidFill>
              </a:rPr>
              <a:t>.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мульти</a:t>
            </a:r>
            <a:r>
              <a:rPr lang="en-US" sz="1200" b="1" i="0" dirty="0" smtClean="0">
                <a:solidFill>
                  <a:srgbClr val="006666"/>
                </a:solidFill>
              </a:rPr>
              <a:t>-</a:t>
            </a:r>
            <a:r>
              <a:rPr lang="en-US" sz="1200" b="1" i="0" dirty="0" err="1" smtClean="0">
                <a:solidFill>
                  <a:srgbClr val="005A58"/>
                </a:solidFill>
              </a:rPr>
              <a:t>SpMV</a:t>
            </a:r>
            <a:endParaRPr lang="en-US" sz="1200" b="1" i="0" dirty="0" smtClean="0">
              <a:solidFill>
                <a:srgbClr val="005A58"/>
              </a:solidFill>
            </a:endParaRP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200" b="1" i="0" dirty="0" smtClean="0">
                <a:solidFill>
                  <a:srgbClr val="A50021"/>
                </a:solidFill>
              </a:rPr>
              <a:t>T6.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dirty="0" smtClean="0">
                <a:solidFill>
                  <a:srgbClr val="006666"/>
                </a:solidFill>
              </a:rPr>
              <a:t> </a:t>
            </a:r>
            <a:r>
              <a:rPr lang="en-US" sz="1200" b="1" dirty="0" smtClean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скалярное произведение</a:t>
            </a:r>
            <a:endParaRPr lang="en-US" i="0" dirty="0"/>
          </a:p>
        </p:txBody>
      </p:sp>
      <p:graphicFrame>
        <p:nvGraphicFramePr>
          <p:cNvPr id="77" name="Объект 76"/>
          <p:cNvGraphicFramePr>
            <a:graphicFrameLocks noChangeAspect="1"/>
          </p:cNvGraphicFramePr>
          <p:nvPr/>
        </p:nvGraphicFramePr>
        <p:xfrm>
          <a:off x="5764500" y="1893972"/>
          <a:ext cx="952500" cy="432048"/>
        </p:xfrm>
        <a:graphic>
          <a:graphicData uri="http://schemas.openxmlformats.org/presentationml/2006/ole">
            <p:oleObj spid="_x0000_s192514" name="Equation" r:id="rId3" imgW="952200" imgH="431640" progId="Equation.DSMT4">
              <p:embed/>
            </p:oleObj>
          </a:graphicData>
        </a:graphic>
      </p:graphicFrame>
      <p:sp>
        <p:nvSpPr>
          <p:cNvPr id="79" name="Rectangle 56"/>
          <p:cNvSpPr>
            <a:spLocks noChangeArrowheads="1"/>
          </p:cNvSpPr>
          <p:nvPr/>
        </p:nvSpPr>
        <p:spPr bwMode="auto">
          <a:xfrm>
            <a:off x="5364088" y="980728"/>
            <a:ext cx="2906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b="1" i="0" dirty="0" smtClean="0">
                <a:solidFill>
                  <a:srgbClr val="800000"/>
                </a:solidFill>
              </a:rPr>
              <a:t>Базовые операции</a:t>
            </a:r>
            <a:endParaRPr lang="en-US" sz="1400" b="1" i="0" dirty="0">
              <a:solidFill>
                <a:srgbClr val="800000"/>
              </a:solidFill>
            </a:endParaRPr>
          </a:p>
        </p:txBody>
      </p:sp>
      <p:sp>
        <p:nvSpPr>
          <p:cNvPr id="80" name="AutoShape 217"/>
          <p:cNvSpPr>
            <a:spLocks noChangeArrowheads="1"/>
          </p:cNvSpPr>
          <p:nvPr/>
        </p:nvSpPr>
        <p:spPr bwMode="auto">
          <a:xfrm>
            <a:off x="683568" y="1484784"/>
            <a:ext cx="3204863" cy="10081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81" name="AutoShape 219"/>
          <p:cNvSpPr>
            <a:spLocks noChangeArrowheads="1"/>
          </p:cNvSpPr>
          <p:nvPr/>
        </p:nvSpPr>
        <p:spPr bwMode="auto">
          <a:xfrm>
            <a:off x="827584" y="1556792"/>
            <a:ext cx="2952328" cy="504056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момента</a:t>
            </a:r>
            <a:endParaRPr lang="en-US" sz="1400" i="0" dirty="0" smtClean="0"/>
          </a:p>
        </p:txBody>
      </p:sp>
      <p:sp>
        <p:nvSpPr>
          <p:cNvPr id="82" name="AutoShape 219"/>
          <p:cNvSpPr>
            <a:spLocks noChangeArrowheads="1"/>
          </p:cNvSpPr>
          <p:nvPr/>
        </p:nvSpPr>
        <p:spPr bwMode="auto">
          <a:xfrm>
            <a:off x="827584" y="2132856"/>
            <a:ext cx="2952328" cy="288032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>
            <a:outerShdw dist="254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algn="ctr"/>
            <a:r>
              <a:rPr lang="ru-RU" sz="1400" i="0" dirty="0" smtClean="0"/>
              <a:t>Уравнение энергии </a:t>
            </a:r>
            <a:endParaRPr lang="en-US" sz="1400" i="0" dirty="0" smtClean="0"/>
          </a:p>
        </p:txBody>
      </p:sp>
      <p:sp>
        <p:nvSpPr>
          <p:cNvPr id="39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Гетерогенная реализация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4644008" y="3356992"/>
          <a:ext cx="4347591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179512" y="836712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107504" y="3466678"/>
          <a:ext cx="4392488" cy="2842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AutoShape 217"/>
          <p:cNvSpPr>
            <a:spLocks noChangeArrowheads="1"/>
          </p:cNvSpPr>
          <p:nvPr/>
        </p:nvSpPr>
        <p:spPr bwMode="auto">
          <a:xfrm>
            <a:off x="5004048" y="836712"/>
            <a:ext cx="3888432" cy="2160240"/>
          </a:xfrm>
          <a:prstGeom prst="roundRect">
            <a:avLst>
              <a:gd name="adj" fmla="val 7143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на базовых операциях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5291831" y="981745"/>
            <a:ext cx="17986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A50021"/>
                </a:solidFill>
              </a:rPr>
              <a:t>Тестовая задача</a:t>
            </a:r>
            <a:endParaRPr lang="en-US" sz="1400" b="1" i="0" dirty="0">
              <a:solidFill>
                <a:srgbClr val="A50021"/>
              </a:solidFill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220393" y="1528336"/>
            <a:ext cx="295275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A50021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dirty="0">
                <a:solidFill>
                  <a:srgbClr val="006666"/>
                </a:solidFill>
              </a:rPr>
              <a:t> </a:t>
            </a:r>
            <a:r>
              <a:rPr lang="en-US" sz="1200" b="1" dirty="0">
                <a:solidFill>
                  <a:srgbClr val="006666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расчет </a:t>
            </a:r>
            <a:r>
              <a:rPr lang="en-US" sz="1200" b="1" i="0" dirty="0" smtClean="0">
                <a:solidFill>
                  <a:srgbClr val="006666"/>
                </a:solidFill>
              </a:rPr>
              <a:t>DHC</a:t>
            </a:r>
            <a:endParaRPr lang="ru-RU" sz="1200" b="1" i="0" dirty="0" smtClean="0">
              <a:solidFill>
                <a:srgbClr val="006666"/>
              </a:solidFill>
            </a:endParaRPr>
          </a:p>
          <a:p>
            <a:endParaRPr lang="en-US" sz="800" b="1" i="0" dirty="0" smtClean="0">
              <a:solidFill>
                <a:srgbClr val="0066CC"/>
              </a:solidFill>
            </a:endParaRPr>
          </a:p>
          <a:p>
            <a:r>
              <a:rPr lang="ru-RU" sz="1200" b="1" dirty="0" smtClean="0">
                <a:solidFill>
                  <a:srgbClr val="A50021"/>
                </a:solidFill>
              </a:rPr>
              <a:t>●</a:t>
            </a:r>
            <a:r>
              <a:rPr lang="en-US" sz="1200" b="1" dirty="0" smtClean="0">
                <a:solidFill>
                  <a:srgbClr val="006666"/>
                </a:solidFill>
              </a:rPr>
              <a:t>  </a:t>
            </a:r>
            <a:r>
              <a:rPr lang="en-US" sz="1200" b="1" i="0" dirty="0" smtClean="0">
                <a:solidFill>
                  <a:srgbClr val="0066CC"/>
                </a:solidFill>
              </a:rPr>
              <a:t> </a:t>
            </a:r>
            <a:r>
              <a:rPr lang="ru-RU" sz="1200" b="1" i="0" dirty="0" smtClean="0">
                <a:solidFill>
                  <a:srgbClr val="006666"/>
                </a:solidFill>
              </a:rPr>
              <a:t>схема </a:t>
            </a:r>
            <a:r>
              <a:rPr lang="en-US" sz="1200" b="1" i="0" dirty="0" smtClean="0">
                <a:solidFill>
                  <a:srgbClr val="006666"/>
                </a:solidFill>
              </a:rPr>
              <a:t>4</a:t>
            </a:r>
            <a:r>
              <a:rPr lang="ru-RU" sz="1200" b="1" i="0" dirty="0" smtClean="0">
                <a:solidFill>
                  <a:srgbClr val="006666"/>
                </a:solidFill>
              </a:rPr>
              <a:t>-го порядка</a:t>
            </a:r>
            <a:endParaRPr lang="en-US" sz="1200" b="1" i="0" dirty="0">
              <a:solidFill>
                <a:srgbClr val="006666"/>
              </a:solidFill>
            </a:endParaRPr>
          </a:p>
          <a:p>
            <a:endParaRPr lang="en-US" sz="800" i="0" dirty="0"/>
          </a:p>
          <a:p>
            <a:r>
              <a:rPr lang="ru-RU" sz="1200" b="1" dirty="0">
                <a:solidFill>
                  <a:srgbClr val="A50021"/>
                </a:solidFill>
              </a:rPr>
              <a:t>●</a:t>
            </a:r>
            <a:r>
              <a:rPr lang="en-US" sz="1200" b="1" dirty="0">
                <a:solidFill>
                  <a:srgbClr val="006666"/>
                </a:solidFill>
              </a:rPr>
              <a:t>   </a:t>
            </a:r>
            <a:r>
              <a:rPr lang="ru-RU" sz="1200" b="1" i="0" dirty="0" smtClean="0">
                <a:solidFill>
                  <a:srgbClr val="006666"/>
                </a:solidFill>
              </a:rPr>
              <a:t>сетка</a:t>
            </a:r>
            <a:r>
              <a:rPr lang="en-US" sz="1200" b="1" i="0" dirty="0" smtClean="0">
                <a:solidFill>
                  <a:srgbClr val="006666"/>
                </a:solidFill>
              </a:rPr>
              <a:t> </a:t>
            </a:r>
            <a:r>
              <a:rPr lang="en-US" sz="1200" b="1" i="0" dirty="0">
                <a:solidFill>
                  <a:srgbClr val="006666"/>
                </a:solidFill>
              </a:rPr>
              <a:t>1.2M </a:t>
            </a:r>
            <a:r>
              <a:rPr lang="ru-RU" sz="1200" b="1" i="0" dirty="0" smtClean="0">
                <a:solidFill>
                  <a:srgbClr val="006666"/>
                </a:solidFill>
              </a:rPr>
              <a:t>узлов</a:t>
            </a:r>
            <a:endParaRPr lang="en-US" sz="800" b="1" i="0" dirty="0">
              <a:solidFill>
                <a:srgbClr val="006666"/>
              </a:solidFill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803650" y="703729"/>
            <a:ext cx="31202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Процент от пиковой производительности</a:t>
            </a:r>
            <a:endParaRPr lang="en-US" sz="1200" i="0" dirty="0"/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1187624" y="3356992"/>
            <a:ext cx="27001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Ускорение относительно ядра </a:t>
            </a:r>
            <a:r>
              <a:rPr lang="en-US" sz="1200" i="0" dirty="0" smtClean="0"/>
              <a:t>CPU</a:t>
            </a:r>
            <a:endParaRPr lang="en-US" sz="1200" i="0" dirty="0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6012160" y="3212976"/>
            <a:ext cx="23880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Производительность</a:t>
            </a:r>
            <a:r>
              <a:rPr lang="en-US" sz="1200" i="0" dirty="0" smtClean="0"/>
              <a:t>, GFLOPS</a:t>
            </a:r>
            <a:endParaRPr lang="en-US" sz="1200" i="0" dirty="0"/>
          </a:p>
        </p:txBody>
      </p:sp>
      <p:pic>
        <p:nvPicPr>
          <p:cNvPr id="14" name="Picture 3" descr="J:\_SPAINWORK\DNS\FDHC\fdhc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980728"/>
            <a:ext cx="616779" cy="1872208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980728"/>
            <a:ext cx="5122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6186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Сравнение производительности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" name="Picture 2" descr="https://encrypted-tbn3.gstatic.com/images?q=tbn:ANd9GcQjUcy1Vj5YK0Osj6c8PJS-TWkMLRjLmCp3MjWhtMESzCwqBB9qu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511436" y="4793821"/>
            <a:ext cx="1584175" cy="1014774"/>
          </a:xfrm>
          <a:prstGeom prst="rect">
            <a:avLst/>
          </a:prstGeom>
          <a:noFill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581128"/>
            <a:ext cx="64807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581128"/>
            <a:ext cx="720080" cy="715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61329" y="4903767"/>
            <a:ext cx="1584176" cy="79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7153530" y="4951927"/>
            <a:ext cx="1584176" cy="698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251520" y="692696"/>
          <a:ext cx="8568952" cy="375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5496" y="6165304"/>
            <a:ext cx="7974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dirty="0" smtClean="0"/>
              <a:t>A. </a:t>
            </a:r>
            <a:r>
              <a:rPr lang="en-US" sz="1200" i="0" dirty="0" err="1" smtClean="0"/>
              <a:t>Gorobets</a:t>
            </a:r>
            <a:r>
              <a:rPr lang="en-US" sz="1200" i="0" dirty="0" smtClean="0"/>
              <a:t>, F.X. </a:t>
            </a:r>
            <a:r>
              <a:rPr lang="en-US" sz="1200" i="0" dirty="0" err="1" smtClean="0"/>
              <a:t>Trias</a:t>
            </a:r>
            <a:r>
              <a:rPr lang="en-US" sz="1200" i="0" dirty="0" smtClean="0"/>
              <a:t>, A. </a:t>
            </a:r>
            <a:r>
              <a:rPr lang="en-US" sz="1200" i="0" dirty="0" err="1" smtClean="0"/>
              <a:t>Oliva</a:t>
            </a:r>
            <a:r>
              <a:rPr lang="en-US" sz="1200" i="0" dirty="0" smtClean="0"/>
              <a:t>, A parallel </a:t>
            </a:r>
            <a:r>
              <a:rPr lang="en-US" sz="1200" i="0" dirty="0" err="1" smtClean="0"/>
              <a:t>MPI+OpenMP+OpenCL</a:t>
            </a:r>
            <a:r>
              <a:rPr lang="en-US" sz="1200" i="0" dirty="0" smtClean="0"/>
              <a:t> algorithm for hybrid </a:t>
            </a:r>
          </a:p>
          <a:p>
            <a:r>
              <a:rPr lang="en-US" sz="1200" i="0" dirty="0" err="1" smtClean="0"/>
              <a:t>supercomputations</a:t>
            </a:r>
            <a:r>
              <a:rPr lang="en-US" sz="1200" i="0" dirty="0" smtClean="0"/>
              <a:t> of incompressible flows, Computers and Fluids, 2013,Vol. 88, pp. 764–772.</a:t>
            </a:r>
            <a:endParaRPr lang="ru-RU" sz="1200" i="0" dirty="0"/>
          </a:p>
        </p:txBody>
      </p:sp>
    </p:spTree>
    <p:extLst>
      <p:ext uri="{BB962C8B-B14F-4D97-AF65-F5344CB8AC3E}">
        <p14:creationId xmlns:p14="http://schemas.microsoft.com/office/powerpoint/2010/main" xmlns="" val="3466429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548680"/>
            <a:ext cx="9144000" cy="6120680"/>
          </a:xfrm>
          <a:prstGeom prst="rect">
            <a:avLst/>
          </a:prstGeom>
          <a:gradFill rotWithShape="1">
            <a:gsLst>
              <a:gs pos="0">
                <a:srgbClr val="006666">
                  <a:alpha val="42000"/>
                </a:srgbClr>
              </a:gs>
              <a:gs pos="24000">
                <a:schemeClr val="bg1"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rgbClr val="006666">
                  <a:alpha val="4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107504" y="1556792"/>
            <a:ext cx="8928992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0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Условия работы на системе коллективного доступа</a:t>
            </a:r>
            <a:endParaRPr lang="en-US" sz="1600" b="1" i="0" dirty="0">
              <a:solidFill>
                <a:srgbClr val="0066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3" name="Rectangle 5"/>
          <p:cNvSpPr>
            <a:spLocks noChangeArrowheads="1"/>
          </p:cNvSpPr>
          <p:nvPr/>
        </p:nvSpPr>
        <p:spPr bwMode="auto">
          <a:xfrm>
            <a:off x="251520" y="2185119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Существенное время ожидания задачи в очереди при каждом запуске; 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51520" y="2689175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ограниченный квант, то есть максимальное время, доступное для одного запуска;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251520" y="3121223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возможность остановки задачи в произвольный момент времени </a:t>
            </a: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    (по истечению кванта, в случае сбоя или внезапной профилактики); 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3769295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ограниченная дисковая квота; </a:t>
            </a: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51520" y="4273351"/>
            <a:ext cx="8640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относительно низкая надежность файловой системы временного хранения данных.</a:t>
            </a:r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Технология выполнения расчета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Технология выполнения расчета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31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0" name="Рисунок 219" descr="D:\_IMMWORK\PUBLICATIONS\Papers\16_DNStech\fig\fig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720"/>
            <a:ext cx="43924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" name="Рисунок 220" descr="D:\_IMMWORK\PUBLICATIONS\Papers\16_DNStech\fig\fig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463" y="4509120"/>
            <a:ext cx="697592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" name="Прямоугольник 221"/>
          <p:cNvSpPr/>
          <p:nvPr/>
        </p:nvSpPr>
        <p:spPr>
          <a:xfrm>
            <a:off x="107504" y="620688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i="0" dirty="0" smtClean="0">
                <a:solidFill>
                  <a:srgbClr val="006666"/>
                </a:solidFill>
              </a:rPr>
              <a:t>Выполняется два шага сгущения сетки</a:t>
            </a:r>
            <a:endParaRPr lang="en-US" sz="1600" b="1" baseline="-25000" dirty="0" smtClean="0">
              <a:solidFill>
                <a:srgbClr val="006666"/>
              </a:solidFill>
            </a:endParaRPr>
          </a:p>
        </p:txBody>
      </p:sp>
      <p:sp>
        <p:nvSpPr>
          <p:cNvPr id="223" name="Rectangle 5"/>
          <p:cNvSpPr>
            <a:spLocks noChangeArrowheads="1"/>
          </p:cNvSpPr>
          <p:nvPr/>
        </p:nvSpPr>
        <p:spPr bwMode="auto">
          <a:xfrm>
            <a:off x="107504" y="1033572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чтобы исключить некорректность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в постановке расчета</a:t>
            </a:r>
            <a:r>
              <a:rPr lang="en-US" sz="1400" b="1" i="0" dirty="0" smtClean="0">
                <a:solidFill>
                  <a:srgbClr val="006666"/>
                </a:solidFill>
              </a:rPr>
              <a:t>;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24" name="Rectangle 5"/>
          <p:cNvSpPr>
            <a:spLocks noChangeArrowheads="1"/>
          </p:cNvSpPr>
          <p:nvPr/>
        </p:nvSpPr>
        <p:spPr bwMode="auto">
          <a:xfrm>
            <a:off x="107504" y="1628800"/>
            <a:ext cx="878497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чтобы настроить ключевые параметры,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 влияющие на вычислительную стоимость</a:t>
            </a:r>
            <a:r>
              <a:rPr lang="en-US" sz="1400" b="1" i="0" dirty="0" smtClean="0">
                <a:solidFill>
                  <a:srgbClr val="006666"/>
                </a:solidFill>
              </a:rPr>
              <a:t>: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	</a:t>
            </a:r>
            <a:r>
              <a:rPr lang="ru-RU" sz="1400" b="1" i="0" dirty="0" smtClean="0">
                <a:solidFill>
                  <a:srgbClr val="006666"/>
                </a:solidFill>
              </a:rPr>
              <a:t>размер расчетной области,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	</a:t>
            </a:r>
            <a:r>
              <a:rPr lang="ru-RU" sz="1400" b="1" i="0" dirty="0" smtClean="0">
                <a:solidFill>
                  <a:srgbClr val="006666"/>
                </a:solidFill>
              </a:rPr>
              <a:t>величина шага по времени,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	</a:t>
            </a:r>
            <a:r>
              <a:rPr lang="ru-RU" sz="1400" b="1" i="0" dirty="0" smtClean="0">
                <a:solidFill>
                  <a:srgbClr val="006666"/>
                </a:solidFill>
              </a:rPr>
              <a:t>конфигурация решателя СЛАУ,   </a:t>
            </a:r>
          </a:p>
          <a:p>
            <a:r>
              <a:rPr lang="en-US" sz="1400" b="1" i="0" dirty="0" smtClean="0">
                <a:solidFill>
                  <a:srgbClr val="006666"/>
                </a:solidFill>
              </a:rPr>
              <a:t>	</a:t>
            </a:r>
            <a:r>
              <a:rPr lang="ru-RU" sz="1400" b="1" i="0" dirty="0" smtClean="0">
                <a:solidFill>
                  <a:srgbClr val="006666"/>
                </a:solidFill>
              </a:rPr>
              <a:t>невязки итерационных процессов, и т.д.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25" name="Rectangle 5"/>
          <p:cNvSpPr>
            <a:spLocks noChangeArrowheads="1"/>
          </p:cNvSpPr>
          <p:nvPr/>
        </p:nvSpPr>
        <p:spPr bwMode="auto">
          <a:xfrm>
            <a:off x="179512" y="3068960"/>
            <a:ext cx="77768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чтобы ускорить выход на установившийся статистически однородный режим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 течения, используя поля с грубой сетки в качестве начального распределения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226" name="Rectangle 5"/>
          <p:cNvSpPr>
            <a:spLocks noChangeArrowheads="1"/>
          </p:cNvSpPr>
          <p:nvPr/>
        </p:nvSpPr>
        <p:spPr bwMode="auto">
          <a:xfrm>
            <a:off x="1115616" y="6392361"/>
            <a:ext cx="6552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200" i="0" dirty="0" smtClean="0"/>
              <a:t>Развитие течения и установившееся течение для отбойной струи в канале</a:t>
            </a:r>
            <a:endParaRPr lang="ru-RU" sz="1200" i="0" dirty="0"/>
          </a:p>
        </p:txBody>
      </p:sp>
      <p:sp>
        <p:nvSpPr>
          <p:cNvPr id="227" name="Rectangle 5"/>
          <p:cNvSpPr>
            <a:spLocks noChangeArrowheads="1"/>
          </p:cNvSpPr>
          <p:nvPr/>
        </p:nvSpPr>
        <p:spPr bwMode="auto">
          <a:xfrm>
            <a:off x="179512" y="3717032"/>
            <a:ext cx="8712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чтобы иметь информацию о сходимости по сетке</a:t>
            </a:r>
            <a:r>
              <a:rPr lang="en-US" sz="1400" b="1" i="0" dirty="0" smtClean="0">
                <a:solidFill>
                  <a:srgbClr val="006666"/>
                </a:solidFill>
              </a:rPr>
              <a:t>;</a:t>
            </a:r>
          </a:p>
          <a:p>
            <a:endParaRPr lang="en-US" sz="1400" b="1" i="0" dirty="0" smtClean="0">
              <a:solidFill>
                <a:srgbClr val="006666"/>
              </a:solidFill>
            </a:endParaRPr>
          </a:p>
          <a:p>
            <a:r>
              <a:rPr lang="ru-RU" sz="1400" b="1" dirty="0" smtClean="0">
                <a:solidFill>
                  <a:srgbClr val="990000"/>
                </a:solidFill>
              </a:rPr>
              <a:t>●</a:t>
            </a:r>
            <a:r>
              <a:rPr lang="en-US" sz="1400" b="1" dirty="0" smtClean="0">
                <a:solidFill>
                  <a:srgbClr val="990000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чтобы напрямую оценивать улучшение от модели турбулентности на грубых сетках</a:t>
            </a:r>
            <a:r>
              <a:rPr lang="en-US" sz="1400" b="1" i="0" dirty="0" smtClean="0">
                <a:solidFill>
                  <a:srgbClr val="006666"/>
                </a:solidFill>
              </a:rPr>
              <a:t>.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Работа с файловой системой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896" y="6021288"/>
            <a:ext cx="1440161" cy="402757"/>
          </a:xfrm>
          <a:prstGeom prst="rect">
            <a:avLst/>
          </a:prstGeom>
          <a:noFill/>
        </p:spPr>
      </p:pic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74273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1115616" y="764704"/>
            <a:ext cx="60486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Используются две записи точек восстановления расчета </a:t>
            </a:r>
            <a:endParaRPr lang="en-US" sz="1400" b="1" baseline="-25000" dirty="0" smtClean="0">
              <a:solidFill>
                <a:srgbClr val="006666"/>
              </a:solidFill>
            </a:endParaRPr>
          </a:p>
        </p:txBody>
      </p:sp>
      <p:sp>
        <p:nvSpPr>
          <p:cNvPr id="432" name="Скругленный прямоугольник 431"/>
          <p:cNvSpPr/>
          <p:nvPr/>
        </p:nvSpPr>
        <p:spPr bwMode="auto">
          <a:xfrm>
            <a:off x="1238146" y="1484784"/>
            <a:ext cx="6624736" cy="1008112"/>
          </a:xfrm>
          <a:prstGeom prst="roundRect">
            <a:avLst/>
          </a:prstGeom>
          <a:noFill/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433" name="Прямая со стрелкой 432"/>
          <p:cNvCxnSpPr>
            <a:stCxn id="503" idx="3"/>
            <a:endCxn id="483" idx="2"/>
          </p:cNvCxnSpPr>
          <p:nvPr/>
        </p:nvCxnSpPr>
        <p:spPr bwMode="auto">
          <a:xfrm flipH="1" flipV="1">
            <a:off x="3902442" y="2132856"/>
            <a:ext cx="1" cy="495927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4" name="Прямая со стрелкой 433"/>
          <p:cNvCxnSpPr>
            <a:stCxn id="504" idx="3"/>
            <a:endCxn id="484" idx="2"/>
          </p:cNvCxnSpPr>
          <p:nvPr/>
        </p:nvCxnSpPr>
        <p:spPr bwMode="auto">
          <a:xfrm flipH="1" flipV="1">
            <a:off x="4766537" y="2132856"/>
            <a:ext cx="1" cy="495925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5" name="Прямая со стрелкой 434"/>
          <p:cNvCxnSpPr>
            <a:stCxn id="505" idx="3"/>
            <a:endCxn id="485" idx="2"/>
          </p:cNvCxnSpPr>
          <p:nvPr/>
        </p:nvCxnSpPr>
        <p:spPr bwMode="auto">
          <a:xfrm flipH="1" flipV="1">
            <a:off x="5630634" y="2132856"/>
            <a:ext cx="1" cy="495925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6" name="Прямая со стрелкой 435"/>
          <p:cNvCxnSpPr>
            <a:stCxn id="506" idx="3"/>
            <a:endCxn id="486" idx="2"/>
          </p:cNvCxnSpPr>
          <p:nvPr/>
        </p:nvCxnSpPr>
        <p:spPr bwMode="auto">
          <a:xfrm flipV="1">
            <a:off x="6494730" y="2132856"/>
            <a:ext cx="0" cy="495923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7" name="Прямая со стрелкой 436"/>
          <p:cNvCxnSpPr>
            <a:stCxn id="507" idx="3"/>
            <a:endCxn id="487" idx="2"/>
          </p:cNvCxnSpPr>
          <p:nvPr/>
        </p:nvCxnSpPr>
        <p:spPr bwMode="auto">
          <a:xfrm flipV="1">
            <a:off x="7358826" y="2132856"/>
            <a:ext cx="0" cy="495925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8" name="Прямая со стрелкой 437"/>
          <p:cNvCxnSpPr/>
          <p:nvPr/>
        </p:nvCxnSpPr>
        <p:spPr bwMode="auto">
          <a:xfrm flipV="1">
            <a:off x="4982562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39" name="Прямая со стрелкой 438"/>
          <p:cNvCxnSpPr/>
          <p:nvPr/>
        </p:nvCxnSpPr>
        <p:spPr bwMode="auto">
          <a:xfrm flipH="1" flipV="1">
            <a:off x="4766537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0" name="Прямая со стрелкой 439"/>
          <p:cNvCxnSpPr/>
          <p:nvPr/>
        </p:nvCxnSpPr>
        <p:spPr bwMode="auto">
          <a:xfrm flipV="1">
            <a:off x="4118468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1" name="Прямая со стрелкой 440"/>
          <p:cNvCxnSpPr/>
          <p:nvPr/>
        </p:nvCxnSpPr>
        <p:spPr bwMode="auto">
          <a:xfrm flipH="1" flipV="1">
            <a:off x="3902443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2" name="Прямая со стрелкой 441"/>
          <p:cNvCxnSpPr/>
          <p:nvPr/>
        </p:nvCxnSpPr>
        <p:spPr bwMode="auto">
          <a:xfrm flipV="1">
            <a:off x="3254372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3" name="Прямая со стрелкой 442"/>
          <p:cNvCxnSpPr/>
          <p:nvPr/>
        </p:nvCxnSpPr>
        <p:spPr bwMode="auto">
          <a:xfrm flipH="1" flipV="1">
            <a:off x="3038347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4" name="Прямая со стрелкой 443"/>
          <p:cNvCxnSpPr/>
          <p:nvPr/>
        </p:nvCxnSpPr>
        <p:spPr bwMode="auto">
          <a:xfrm flipH="1" flipV="1">
            <a:off x="7142800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5" name="Прямая со стрелкой 444"/>
          <p:cNvCxnSpPr/>
          <p:nvPr/>
        </p:nvCxnSpPr>
        <p:spPr bwMode="auto">
          <a:xfrm flipH="1" flipV="1">
            <a:off x="7358824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6" name="Прямая со стрелкой 445"/>
          <p:cNvCxnSpPr/>
          <p:nvPr/>
        </p:nvCxnSpPr>
        <p:spPr bwMode="auto">
          <a:xfrm flipV="1">
            <a:off x="6710755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7" name="Прямая со стрелкой 446"/>
          <p:cNvCxnSpPr/>
          <p:nvPr/>
        </p:nvCxnSpPr>
        <p:spPr bwMode="auto">
          <a:xfrm flipH="1" flipV="1">
            <a:off x="6494730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8" name="Прямая со стрелкой 447"/>
          <p:cNvCxnSpPr/>
          <p:nvPr/>
        </p:nvCxnSpPr>
        <p:spPr bwMode="auto">
          <a:xfrm flipV="1">
            <a:off x="5846659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49" name="Прямая со стрелкой 448"/>
          <p:cNvCxnSpPr/>
          <p:nvPr/>
        </p:nvCxnSpPr>
        <p:spPr bwMode="auto">
          <a:xfrm flipH="1" flipV="1">
            <a:off x="5630634" y="3789040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50" name="Прямая со стрелкой 449"/>
          <p:cNvCxnSpPr/>
          <p:nvPr/>
        </p:nvCxnSpPr>
        <p:spPr bwMode="auto">
          <a:xfrm flipH="1" flipV="1">
            <a:off x="2174250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51" name="Прямая со стрелкой 450"/>
          <p:cNvCxnSpPr/>
          <p:nvPr/>
        </p:nvCxnSpPr>
        <p:spPr bwMode="auto">
          <a:xfrm flipH="1" flipV="1">
            <a:off x="2390274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52" name="Прямая со стрелкой 451"/>
          <p:cNvCxnSpPr/>
          <p:nvPr/>
        </p:nvCxnSpPr>
        <p:spPr bwMode="auto">
          <a:xfrm flipH="1" flipV="1">
            <a:off x="1310155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453" name="Прямая со стрелкой 452"/>
          <p:cNvCxnSpPr/>
          <p:nvPr/>
        </p:nvCxnSpPr>
        <p:spPr bwMode="auto">
          <a:xfrm flipH="1" flipV="1">
            <a:off x="1526179" y="3789042"/>
            <a:ext cx="1" cy="504054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454" name="Стрелка вправо 453"/>
          <p:cNvSpPr/>
          <p:nvPr/>
        </p:nvSpPr>
        <p:spPr bwMode="auto">
          <a:xfrm>
            <a:off x="1238146" y="3820978"/>
            <a:ext cx="6696744" cy="72008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723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время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55" name="Прямоугольник 454"/>
          <p:cNvSpPr/>
          <p:nvPr/>
        </p:nvSpPr>
        <p:spPr>
          <a:xfrm>
            <a:off x="3182362" y="4687252"/>
            <a:ext cx="352839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установление режима течения (прогноз)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6" name="Прямоугольник 455"/>
          <p:cNvSpPr/>
          <p:nvPr/>
        </p:nvSpPr>
        <p:spPr>
          <a:xfrm>
            <a:off x="1302941" y="1526595"/>
            <a:ext cx="209544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Внешняя файловая система</a:t>
            </a:r>
            <a:endParaRPr kumimoji="0" lang="ru-RU" sz="105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57" name="Прямоугольник 456"/>
          <p:cNvSpPr/>
          <p:nvPr/>
        </p:nvSpPr>
        <p:spPr>
          <a:xfrm>
            <a:off x="3470394" y="353744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58" name="AutoShape 219"/>
          <p:cNvSpPr>
            <a:spLocks noChangeArrowheads="1"/>
          </p:cNvSpPr>
          <p:nvPr/>
        </p:nvSpPr>
        <p:spPr bwMode="auto">
          <a:xfrm rot="16200000">
            <a:off x="4586517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2</a:t>
            </a:r>
          </a:p>
        </p:txBody>
      </p:sp>
      <p:sp>
        <p:nvSpPr>
          <p:cNvPr id="459" name="AutoShape 219"/>
          <p:cNvSpPr>
            <a:spLocks noChangeArrowheads="1"/>
          </p:cNvSpPr>
          <p:nvPr/>
        </p:nvSpPr>
        <p:spPr bwMode="auto">
          <a:xfrm rot="16200000">
            <a:off x="4606553" y="3548915"/>
            <a:ext cx="319967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0" name="Прямоугольник 459"/>
          <p:cNvSpPr/>
          <p:nvPr/>
        </p:nvSpPr>
        <p:spPr>
          <a:xfrm>
            <a:off x="4283968" y="349737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61" name="AutoShape 219"/>
          <p:cNvSpPr>
            <a:spLocks noChangeArrowheads="1"/>
          </p:cNvSpPr>
          <p:nvPr/>
        </p:nvSpPr>
        <p:spPr bwMode="auto">
          <a:xfrm rot="16200000">
            <a:off x="5450614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2</a:t>
            </a:r>
          </a:p>
        </p:txBody>
      </p:sp>
      <p:sp>
        <p:nvSpPr>
          <p:cNvPr id="462" name="AutoShape 219"/>
          <p:cNvSpPr>
            <a:spLocks noChangeArrowheads="1"/>
          </p:cNvSpPr>
          <p:nvPr/>
        </p:nvSpPr>
        <p:spPr bwMode="auto">
          <a:xfrm rot="16200000">
            <a:off x="5470649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3" name="Прямоугольник 462"/>
          <p:cNvSpPr/>
          <p:nvPr/>
        </p:nvSpPr>
        <p:spPr>
          <a:xfrm>
            <a:off x="5148064" y="349737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64" name="AutoShape 219"/>
          <p:cNvSpPr>
            <a:spLocks noChangeArrowheads="1"/>
          </p:cNvSpPr>
          <p:nvPr/>
        </p:nvSpPr>
        <p:spPr bwMode="auto">
          <a:xfrm rot="16200000">
            <a:off x="4802543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65" name="AutoShape 219"/>
          <p:cNvSpPr>
            <a:spLocks noChangeArrowheads="1"/>
          </p:cNvSpPr>
          <p:nvPr/>
        </p:nvSpPr>
        <p:spPr bwMode="auto">
          <a:xfrm rot="16200000">
            <a:off x="4822578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66" name="AutoShape 219"/>
          <p:cNvSpPr>
            <a:spLocks noChangeArrowheads="1"/>
          </p:cNvSpPr>
          <p:nvPr/>
        </p:nvSpPr>
        <p:spPr bwMode="auto">
          <a:xfrm rot="16200000">
            <a:off x="6314710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2</a:t>
            </a:r>
          </a:p>
        </p:txBody>
      </p:sp>
      <p:sp>
        <p:nvSpPr>
          <p:cNvPr id="467" name="AutoShape 219"/>
          <p:cNvSpPr>
            <a:spLocks noChangeArrowheads="1"/>
          </p:cNvSpPr>
          <p:nvPr/>
        </p:nvSpPr>
        <p:spPr bwMode="auto">
          <a:xfrm rot="16200000">
            <a:off x="6334745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68" name="Прямоугольник 467"/>
          <p:cNvSpPr/>
          <p:nvPr/>
        </p:nvSpPr>
        <p:spPr>
          <a:xfrm>
            <a:off x="6012160" y="349737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69" name="AutoShape 219"/>
          <p:cNvSpPr>
            <a:spLocks noChangeArrowheads="1"/>
          </p:cNvSpPr>
          <p:nvPr/>
        </p:nvSpPr>
        <p:spPr bwMode="auto">
          <a:xfrm rot="16200000">
            <a:off x="5666639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70" name="AutoShape 219"/>
          <p:cNvSpPr>
            <a:spLocks noChangeArrowheads="1"/>
          </p:cNvSpPr>
          <p:nvPr/>
        </p:nvSpPr>
        <p:spPr bwMode="auto">
          <a:xfrm rot="16200000">
            <a:off x="5686674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71" name="AutoShape 219"/>
          <p:cNvSpPr>
            <a:spLocks noChangeArrowheads="1"/>
          </p:cNvSpPr>
          <p:nvPr/>
        </p:nvSpPr>
        <p:spPr bwMode="auto">
          <a:xfrm rot="16200000">
            <a:off x="6962782" y="3168842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72" name="AutoShape 219"/>
          <p:cNvSpPr>
            <a:spLocks noChangeArrowheads="1"/>
          </p:cNvSpPr>
          <p:nvPr/>
        </p:nvSpPr>
        <p:spPr bwMode="auto">
          <a:xfrm rot="16200000">
            <a:off x="6982817" y="3548915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73" name="AutoShape 219"/>
          <p:cNvSpPr>
            <a:spLocks noChangeArrowheads="1"/>
          </p:cNvSpPr>
          <p:nvPr/>
        </p:nvSpPr>
        <p:spPr bwMode="auto">
          <a:xfrm rot="16200000">
            <a:off x="7178806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2</a:t>
            </a:r>
          </a:p>
        </p:txBody>
      </p:sp>
      <p:sp>
        <p:nvSpPr>
          <p:cNvPr id="474" name="AutoShape 219"/>
          <p:cNvSpPr>
            <a:spLocks noChangeArrowheads="1"/>
          </p:cNvSpPr>
          <p:nvPr/>
        </p:nvSpPr>
        <p:spPr bwMode="auto">
          <a:xfrm rot="16200000">
            <a:off x="7198841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5" name="Прямоугольник 474"/>
          <p:cNvSpPr/>
          <p:nvPr/>
        </p:nvSpPr>
        <p:spPr>
          <a:xfrm>
            <a:off x="6758976" y="3497372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76" name="AutoShape 219"/>
          <p:cNvSpPr>
            <a:spLocks noChangeArrowheads="1"/>
          </p:cNvSpPr>
          <p:nvPr/>
        </p:nvSpPr>
        <p:spPr bwMode="auto">
          <a:xfrm rot="16200000">
            <a:off x="6530735" y="316884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77" name="AutoShape 219"/>
          <p:cNvSpPr>
            <a:spLocks noChangeArrowheads="1"/>
          </p:cNvSpPr>
          <p:nvPr/>
        </p:nvSpPr>
        <p:spPr bwMode="auto">
          <a:xfrm rot="16200000">
            <a:off x="6550770" y="354891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cxnSp>
        <p:nvCxnSpPr>
          <p:cNvPr id="478" name="Прямая со стрелкой 477"/>
          <p:cNvCxnSpPr/>
          <p:nvPr/>
        </p:nvCxnSpPr>
        <p:spPr bwMode="auto">
          <a:xfrm flipV="1">
            <a:off x="3254370" y="4365104"/>
            <a:ext cx="0" cy="432048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79" name="Прямая со стрелкой 478"/>
          <p:cNvCxnSpPr/>
          <p:nvPr/>
        </p:nvCxnSpPr>
        <p:spPr bwMode="auto">
          <a:xfrm flipV="1">
            <a:off x="3758426" y="4365104"/>
            <a:ext cx="0" cy="216024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0" name="Прямоугольник 479"/>
          <p:cNvSpPr/>
          <p:nvPr/>
        </p:nvSpPr>
        <p:spPr>
          <a:xfrm>
            <a:off x="3614410" y="4509120"/>
            <a:ext cx="28803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установление режима течения (факт.)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1" name="Левая фигурная скобка 480"/>
          <p:cNvSpPr/>
          <p:nvPr/>
        </p:nvSpPr>
        <p:spPr bwMode="auto">
          <a:xfrm rot="16200000">
            <a:off x="6818766" y="4000998"/>
            <a:ext cx="216024" cy="864096"/>
          </a:xfrm>
          <a:prstGeom prst="leftBrac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82" name="Прямоугольник 481"/>
          <p:cNvSpPr/>
          <p:nvPr/>
        </p:nvSpPr>
        <p:spPr>
          <a:xfrm>
            <a:off x="6566738" y="4509120"/>
            <a:ext cx="125386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интервал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осреднения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ИО)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3" name="AutoShape 219"/>
          <p:cNvSpPr>
            <a:spLocks noChangeArrowheads="1"/>
          </p:cNvSpPr>
          <p:nvPr/>
        </p:nvSpPr>
        <p:spPr bwMode="auto">
          <a:xfrm>
            <a:off x="3686418" y="1988840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ИО1</a:t>
            </a:r>
          </a:p>
        </p:txBody>
      </p:sp>
      <p:sp>
        <p:nvSpPr>
          <p:cNvPr id="484" name="AutoShape 219"/>
          <p:cNvSpPr>
            <a:spLocks noChangeArrowheads="1"/>
          </p:cNvSpPr>
          <p:nvPr/>
        </p:nvSpPr>
        <p:spPr bwMode="auto">
          <a:xfrm>
            <a:off x="4550513" y="1988840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5" name="AutoShape 219"/>
          <p:cNvSpPr>
            <a:spLocks noChangeArrowheads="1"/>
          </p:cNvSpPr>
          <p:nvPr/>
        </p:nvSpPr>
        <p:spPr bwMode="auto">
          <a:xfrm>
            <a:off x="5414610" y="1988840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3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6" name="AutoShape 219"/>
          <p:cNvSpPr>
            <a:spLocks noChangeArrowheads="1"/>
          </p:cNvSpPr>
          <p:nvPr/>
        </p:nvSpPr>
        <p:spPr bwMode="auto">
          <a:xfrm>
            <a:off x="6278706" y="1988840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7" name="AutoShape 219"/>
          <p:cNvSpPr>
            <a:spLocks noChangeArrowheads="1"/>
          </p:cNvSpPr>
          <p:nvPr/>
        </p:nvSpPr>
        <p:spPr bwMode="auto">
          <a:xfrm>
            <a:off x="7142802" y="1988840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8" name="Прямоугольник 487"/>
          <p:cNvSpPr/>
          <p:nvPr/>
        </p:nvSpPr>
        <p:spPr>
          <a:xfrm>
            <a:off x="1318538" y="1804754"/>
            <a:ext cx="43120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Резервная копия текущей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точки восстановления расчета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9" name="AutoShape 219"/>
          <p:cNvSpPr>
            <a:spLocks noChangeArrowheads="1"/>
          </p:cNvSpPr>
          <p:nvPr/>
        </p:nvSpPr>
        <p:spPr bwMode="auto">
          <a:xfrm>
            <a:off x="1454170" y="2204864"/>
            <a:ext cx="504056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 1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/2 </a:t>
            </a:r>
            <a:endParaRPr kumimoji="0" lang="ru-RU" sz="1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0" name="AutoShape 219"/>
          <p:cNvSpPr>
            <a:spLocks noChangeArrowheads="1"/>
          </p:cNvSpPr>
          <p:nvPr/>
        </p:nvSpPr>
        <p:spPr bwMode="auto">
          <a:xfrm rot="16200000">
            <a:off x="3722423" y="317697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2</a:t>
            </a:r>
          </a:p>
        </p:txBody>
      </p:sp>
      <p:sp>
        <p:nvSpPr>
          <p:cNvPr id="491" name="AutoShape 219"/>
          <p:cNvSpPr>
            <a:spLocks noChangeArrowheads="1"/>
          </p:cNvSpPr>
          <p:nvPr/>
        </p:nvSpPr>
        <p:spPr bwMode="auto">
          <a:xfrm rot="16200000">
            <a:off x="3742459" y="3557045"/>
            <a:ext cx="319967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2" name="AutoShape 219"/>
          <p:cNvSpPr>
            <a:spLocks noChangeArrowheads="1"/>
          </p:cNvSpPr>
          <p:nvPr/>
        </p:nvSpPr>
        <p:spPr bwMode="auto">
          <a:xfrm rot="16200000">
            <a:off x="3938449" y="3176971"/>
            <a:ext cx="36003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93" name="AutoShape 219"/>
          <p:cNvSpPr>
            <a:spLocks noChangeArrowheads="1"/>
          </p:cNvSpPr>
          <p:nvPr/>
        </p:nvSpPr>
        <p:spPr bwMode="auto">
          <a:xfrm rot="16200000">
            <a:off x="3958484" y="355704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94" name="AutoShape 219"/>
          <p:cNvSpPr>
            <a:spLocks noChangeArrowheads="1"/>
          </p:cNvSpPr>
          <p:nvPr/>
        </p:nvSpPr>
        <p:spPr bwMode="auto">
          <a:xfrm rot="16200000">
            <a:off x="2878363" y="3557045"/>
            <a:ext cx="319967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5" name="AutoShape 219"/>
          <p:cNvSpPr>
            <a:spLocks noChangeArrowheads="1"/>
          </p:cNvSpPr>
          <p:nvPr/>
        </p:nvSpPr>
        <p:spPr bwMode="auto">
          <a:xfrm rot="16200000">
            <a:off x="3070288" y="3172906"/>
            <a:ext cx="3681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1</a:t>
            </a:r>
          </a:p>
        </p:txBody>
      </p:sp>
      <p:sp>
        <p:nvSpPr>
          <p:cNvPr id="496" name="AutoShape 219"/>
          <p:cNvSpPr>
            <a:spLocks noChangeArrowheads="1"/>
          </p:cNvSpPr>
          <p:nvPr/>
        </p:nvSpPr>
        <p:spPr bwMode="auto">
          <a:xfrm rot="16200000">
            <a:off x="3094388" y="3557044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97" name="Прямоугольник 496"/>
          <p:cNvSpPr/>
          <p:nvPr/>
        </p:nvSpPr>
        <p:spPr>
          <a:xfrm>
            <a:off x="2438496" y="3505504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498" name="AutoShape 219"/>
          <p:cNvSpPr>
            <a:spLocks noChangeArrowheads="1"/>
          </p:cNvSpPr>
          <p:nvPr/>
        </p:nvSpPr>
        <p:spPr bwMode="auto">
          <a:xfrm rot="16200000">
            <a:off x="2014265" y="3557047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499" name="AutoShape 219"/>
          <p:cNvSpPr>
            <a:spLocks noChangeArrowheads="1"/>
          </p:cNvSpPr>
          <p:nvPr/>
        </p:nvSpPr>
        <p:spPr bwMode="auto">
          <a:xfrm rot="16200000">
            <a:off x="2230290" y="3557047"/>
            <a:ext cx="319967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0" name="AutoShape 219"/>
          <p:cNvSpPr>
            <a:spLocks noChangeArrowheads="1"/>
          </p:cNvSpPr>
          <p:nvPr/>
        </p:nvSpPr>
        <p:spPr bwMode="auto">
          <a:xfrm rot="16200000">
            <a:off x="1150170" y="3557047"/>
            <a:ext cx="319969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01" name="AutoShape 219"/>
          <p:cNvSpPr>
            <a:spLocks noChangeArrowheads="1"/>
          </p:cNvSpPr>
          <p:nvPr/>
        </p:nvSpPr>
        <p:spPr bwMode="auto">
          <a:xfrm rot="16200000">
            <a:off x="1366195" y="3557047"/>
            <a:ext cx="319967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2</a:t>
            </a: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02" name="Прямоугольник 501"/>
          <p:cNvSpPr/>
          <p:nvPr/>
        </p:nvSpPr>
        <p:spPr>
          <a:xfrm>
            <a:off x="1691680" y="3505504"/>
            <a:ext cx="338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…</a:t>
            </a:r>
          </a:p>
        </p:txBody>
      </p:sp>
      <p:sp>
        <p:nvSpPr>
          <p:cNvPr id="503" name="AutoShape 219"/>
          <p:cNvSpPr>
            <a:spLocks noChangeArrowheads="1"/>
          </p:cNvSpPr>
          <p:nvPr/>
        </p:nvSpPr>
        <p:spPr bwMode="auto">
          <a:xfrm rot="16200000">
            <a:off x="3722422" y="2736795"/>
            <a:ext cx="360041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ash"/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04" name="AutoShape 219"/>
          <p:cNvSpPr>
            <a:spLocks noChangeArrowheads="1"/>
          </p:cNvSpPr>
          <p:nvPr/>
        </p:nvSpPr>
        <p:spPr bwMode="auto">
          <a:xfrm rot="16200000">
            <a:off x="4586517" y="2736793"/>
            <a:ext cx="360041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ash"/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05" name="AutoShape 219"/>
          <p:cNvSpPr>
            <a:spLocks noChangeArrowheads="1"/>
          </p:cNvSpPr>
          <p:nvPr/>
        </p:nvSpPr>
        <p:spPr bwMode="auto">
          <a:xfrm rot="16200000">
            <a:off x="5450614" y="2736793"/>
            <a:ext cx="360041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ash"/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06" name="AutoShape 219"/>
          <p:cNvSpPr>
            <a:spLocks noChangeArrowheads="1"/>
          </p:cNvSpPr>
          <p:nvPr/>
        </p:nvSpPr>
        <p:spPr bwMode="auto">
          <a:xfrm rot="16200000">
            <a:off x="6314709" y="2736791"/>
            <a:ext cx="360041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ash"/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507" name="AutoShape 219"/>
          <p:cNvSpPr>
            <a:spLocks noChangeArrowheads="1"/>
          </p:cNvSpPr>
          <p:nvPr/>
        </p:nvSpPr>
        <p:spPr bwMode="auto">
          <a:xfrm rot="16200000">
            <a:off x="7178805" y="2736793"/>
            <a:ext cx="360041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prstDash val="sysDash"/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</a:p>
        </p:txBody>
      </p:sp>
      <p:cxnSp>
        <p:nvCxnSpPr>
          <p:cNvPr id="508" name="Прямая соединительная линия 507"/>
          <p:cNvCxnSpPr/>
          <p:nvPr/>
        </p:nvCxnSpPr>
        <p:spPr bwMode="auto">
          <a:xfrm flipV="1">
            <a:off x="3758426" y="1916832"/>
            <a:ext cx="360040" cy="288032"/>
          </a:xfrm>
          <a:prstGeom prst="line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9" name="Прямая соединительная линия 508"/>
          <p:cNvCxnSpPr/>
          <p:nvPr/>
        </p:nvCxnSpPr>
        <p:spPr bwMode="auto">
          <a:xfrm>
            <a:off x="3758426" y="1916832"/>
            <a:ext cx="360040" cy="288032"/>
          </a:xfrm>
          <a:prstGeom prst="line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0" name="Прямоугольник 509"/>
          <p:cNvSpPr/>
          <p:nvPr/>
        </p:nvSpPr>
        <p:spPr>
          <a:xfrm>
            <a:off x="3254370" y="4077072"/>
            <a:ext cx="447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ИО1</a:t>
            </a:r>
          </a:p>
        </p:txBody>
      </p:sp>
      <p:sp>
        <p:nvSpPr>
          <p:cNvPr id="511" name="Прямоугольник 510"/>
          <p:cNvSpPr/>
          <p:nvPr/>
        </p:nvSpPr>
        <p:spPr>
          <a:xfrm>
            <a:off x="4118466" y="4077072"/>
            <a:ext cx="447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ИО2</a:t>
            </a:r>
          </a:p>
        </p:txBody>
      </p:sp>
      <p:sp>
        <p:nvSpPr>
          <p:cNvPr id="512" name="Прямоугольник 511"/>
          <p:cNvSpPr/>
          <p:nvPr/>
        </p:nvSpPr>
        <p:spPr>
          <a:xfrm>
            <a:off x="4982562" y="4077072"/>
            <a:ext cx="447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ИО3</a:t>
            </a:r>
          </a:p>
        </p:txBody>
      </p:sp>
      <p:sp>
        <p:nvSpPr>
          <p:cNvPr id="513" name="Прямоугольник 512"/>
          <p:cNvSpPr/>
          <p:nvPr/>
        </p:nvSpPr>
        <p:spPr>
          <a:xfrm>
            <a:off x="5846658" y="4077072"/>
            <a:ext cx="447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ИО3</a:t>
            </a:r>
          </a:p>
        </p:txBody>
      </p:sp>
      <p:sp>
        <p:nvSpPr>
          <p:cNvPr id="514" name="Прямоугольник 513"/>
          <p:cNvSpPr/>
          <p:nvPr/>
        </p:nvSpPr>
        <p:spPr>
          <a:xfrm>
            <a:off x="6710754" y="4077072"/>
            <a:ext cx="447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ИО5</a:t>
            </a:r>
          </a:p>
        </p:txBody>
      </p:sp>
      <p:cxnSp>
        <p:nvCxnSpPr>
          <p:cNvPr id="515" name="Прямая соединительная линия 514"/>
          <p:cNvCxnSpPr/>
          <p:nvPr/>
        </p:nvCxnSpPr>
        <p:spPr bwMode="auto">
          <a:xfrm flipV="1">
            <a:off x="3274221" y="4048479"/>
            <a:ext cx="360040" cy="288032"/>
          </a:xfrm>
          <a:prstGeom prst="line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6" name="Прямая соединительная линия 515"/>
          <p:cNvCxnSpPr/>
          <p:nvPr/>
        </p:nvCxnSpPr>
        <p:spPr bwMode="auto">
          <a:xfrm>
            <a:off x="3274221" y="4048479"/>
            <a:ext cx="360040" cy="288032"/>
          </a:xfrm>
          <a:prstGeom prst="line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7" name="Прямоугольник 516"/>
          <p:cNvSpPr/>
          <p:nvPr/>
        </p:nvSpPr>
        <p:spPr>
          <a:xfrm>
            <a:off x="1166088" y="4885710"/>
            <a:ext cx="72008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Обозначения записей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ВР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восстановление расчета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ВО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восстановление осреднения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 </a:t>
            </a: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</a:t>
            </a: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интервал осреднения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8" name="AutoShape 219"/>
          <p:cNvSpPr>
            <a:spLocks noChangeArrowheads="1"/>
          </p:cNvSpPr>
          <p:nvPr/>
        </p:nvSpPr>
        <p:spPr bwMode="auto">
          <a:xfrm>
            <a:off x="5774650" y="1700808"/>
            <a:ext cx="432048" cy="144016"/>
          </a:xfrm>
          <a:prstGeom prst="roundRect">
            <a:avLst>
              <a:gd name="adj" fmla="val 16808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dist="12700" dir="2700000" algn="ctr" rotWithShape="0">
              <a:srgbClr val="000000">
                <a:alpha val="43137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ИО2-5</a:t>
            </a:r>
          </a:p>
        </p:txBody>
      </p:sp>
      <p:sp>
        <p:nvSpPr>
          <p:cNvPr id="519" name="Прямоугольник 518"/>
          <p:cNvSpPr/>
          <p:nvPr/>
        </p:nvSpPr>
        <p:spPr>
          <a:xfrm>
            <a:off x="5031581" y="1484784"/>
            <a:ext cx="20585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полный интервал осреднения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0" name="Равнобедренный треугольник 519"/>
          <p:cNvSpPr/>
          <p:nvPr/>
        </p:nvSpPr>
        <p:spPr bwMode="auto">
          <a:xfrm rot="5400000">
            <a:off x="2066238" y="4113076"/>
            <a:ext cx="360040" cy="144016"/>
          </a:xfrm>
          <a:prstGeom prst="triangl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1" name="Равнобедренный треугольник 520"/>
          <p:cNvSpPr/>
          <p:nvPr/>
        </p:nvSpPr>
        <p:spPr bwMode="auto">
          <a:xfrm rot="5400000">
            <a:off x="2930334" y="4113076"/>
            <a:ext cx="360040" cy="144016"/>
          </a:xfrm>
          <a:prstGeom prst="triangl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2" name="Равнобедренный треугольник 521"/>
          <p:cNvSpPr/>
          <p:nvPr/>
        </p:nvSpPr>
        <p:spPr bwMode="auto">
          <a:xfrm rot="5400000">
            <a:off x="3794430" y="411307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3" name="Равнобедренный треугольник 522"/>
          <p:cNvSpPr/>
          <p:nvPr/>
        </p:nvSpPr>
        <p:spPr bwMode="auto">
          <a:xfrm rot="5400000">
            <a:off x="4658526" y="411307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4" name="Равнобедренный треугольник 523"/>
          <p:cNvSpPr/>
          <p:nvPr/>
        </p:nvSpPr>
        <p:spPr bwMode="auto">
          <a:xfrm rot="5400000">
            <a:off x="5522622" y="411307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5" name="Равнобедренный треугольник 524"/>
          <p:cNvSpPr/>
          <p:nvPr/>
        </p:nvSpPr>
        <p:spPr bwMode="auto">
          <a:xfrm rot="5400000">
            <a:off x="6386718" y="411307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26" name="Равнобедренный треугольник 525"/>
          <p:cNvSpPr/>
          <p:nvPr/>
        </p:nvSpPr>
        <p:spPr bwMode="auto">
          <a:xfrm rot="5400000">
            <a:off x="7250814" y="411307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cxnSp>
        <p:nvCxnSpPr>
          <p:cNvPr id="527" name="Соединительная линия уступом 514"/>
          <p:cNvCxnSpPr>
            <a:stCxn id="494" idx="3"/>
            <a:endCxn id="489" idx="3"/>
          </p:cNvCxnSpPr>
          <p:nvPr/>
        </p:nvCxnSpPr>
        <p:spPr bwMode="auto">
          <a:xfrm rot="16200000" flipV="1">
            <a:off x="1902188" y="2332910"/>
            <a:ext cx="1192198" cy="1080121"/>
          </a:xfrm>
          <a:prstGeom prst="bentConnector2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8" name="Соединительная линия уступом 518"/>
          <p:cNvCxnSpPr>
            <a:stCxn id="498" idx="3"/>
            <a:endCxn id="489" idx="3"/>
          </p:cNvCxnSpPr>
          <p:nvPr/>
        </p:nvCxnSpPr>
        <p:spPr bwMode="auto">
          <a:xfrm rot="16200000" flipV="1">
            <a:off x="1470139" y="2764960"/>
            <a:ext cx="1192199" cy="216024"/>
          </a:xfrm>
          <a:prstGeom prst="bentConnector2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29" name="Соединительная линия уступом 528"/>
          <p:cNvCxnSpPr>
            <a:stCxn id="491" idx="0"/>
            <a:endCxn id="489" idx="3"/>
          </p:cNvCxnSpPr>
          <p:nvPr/>
        </p:nvCxnSpPr>
        <p:spPr bwMode="auto">
          <a:xfrm rot="10800000">
            <a:off x="1958227" y="2276873"/>
            <a:ext cx="1872209" cy="1352181"/>
          </a:xfrm>
          <a:prstGeom prst="bentConnector3">
            <a:avLst>
              <a:gd name="adj1" fmla="val 3159"/>
            </a:avLst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0" name="Соединительная линия уступом 529"/>
          <p:cNvCxnSpPr>
            <a:stCxn id="459" idx="0"/>
            <a:endCxn id="489" idx="3"/>
          </p:cNvCxnSpPr>
          <p:nvPr/>
        </p:nvCxnSpPr>
        <p:spPr bwMode="auto">
          <a:xfrm rot="10800000">
            <a:off x="1958227" y="2276873"/>
            <a:ext cx="2736303" cy="1344051"/>
          </a:xfrm>
          <a:prstGeom prst="bentConnector3">
            <a:avLst>
              <a:gd name="adj1" fmla="val 1926"/>
            </a:avLst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1" name="Соединительная линия уступом 530"/>
          <p:cNvCxnSpPr>
            <a:stCxn id="462" idx="0"/>
          </p:cNvCxnSpPr>
          <p:nvPr/>
        </p:nvCxnSpPr>
        <p:spPr bwMode="auto">
          <a:xfrm rot="10800000">
            <a:off x="1958228" y="2276874"/>
            <a:ext cx="3600398" cy="1344048"/>
          </a:xfrm>
          <a:prstGeom prst="bentConnector3">
            <a:avLst>
              <a:gd name="adj1" fmla="val 1285"/>
            </a:avLst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2" name="Соединительная линия уступом 531"/>
          <p:cNvCxnSpPr>
            <a:stCxn id="467" idx="0"/>
            <a:endCxn id="489" idx="3"/>
          </p:cNvCxnSpPr>
          <p:nvPr/>
        </p:nvCxnSpPr>
        <p:spPr bwMode="auto">
          <a:xfrm rot="10800000">
            <a:off x="1958226" y="2276872"/>
            <a:ext cx="4464496" cy="1344050"/>
          </a:xfrm>
          <a:prstGeom prst="bentConnector3">
            <a:avLst>
              <a:gd name="adj1" fmla="val 1371"/>
            </a:avLst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3" name="Соединительная линия уступом 532"/>
          <p:cNvCxnSpPr>
            <a:stCxn id="472" idx="0"/>
            <a:endCxn id="489" idx="3"/>
          </p:cNvCxnSpPr>
          <p:nvPr/>
        </p:nvCxnSpPr>
        <p:spPr bwMode="auto">
          <a:xfrm rot="10800000">
            <a:off x="1958226" y="2276873"/>
            <a:ext cx="5112568" cy="1344051"/>
          </a:xfrm>
          <a:prstGeom prst="bentConnector3">
            <a:avLst>
              <a:gd name="adj1" fmla="val 1051"/>
            </a:avLst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34" name="Соединительная линия уступом 559"/>
          <p:cNvCxnSpPr>
            <a:stCxn id="484" idx="0"/>
            <a:endCxn id="518" idx="1"/>
          </p:cNvCxnSpPr>
          <p:nvPr/>
        </p:nvCxnSpPr>
        <p:spPr bwMode="auto">
          <a:xfrm rot="5400000" flipH="1" flipV="1">
            <a:off x="5162581" y="1376772"/>
            <a:ext cx="216024" cy="1008113"/>
          </a:xfrm>
          <a:prstGeom prst="bentConnector2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535" name="Соединительная линия уступом 559"/>
          <p:cNvCxnSpPr>
            <a:stCxn id="487" idx="0"/>
            <a:endCxn id="518" idx="3"/>
          </p:cNvCxnSpPr>
          <p:nvPr/>
        </p:nvCxnSpPr>
        <p:spPr bwMode="auto">
          <a:xfrm rot="16200000" flipV="1">
            <a:off x="6674750" y="1304764"/>
            <a:ext cx="216024" cy="1152128"/>
          </a:xfrm>
          <a:prstGeom prst="bentConnector2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536" name="Прямая со стрелкой 535"/>
          <p:cNvCxnSpPr>
            <a:stCxn id="485" idx="0"/>
            <a:endCxn id="518" idx="2"/>
          </p:cNvCxnSpPr>
          <p:nvPr/>
        </p:nvCxnSpPr>
        <p:spPr bwMode="auto">
          <a:xfrm flipV="1">
            <a:off x="5630634" y="1844824"/>
            <a:ext cx="360040" cy="144016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cxnSp>
        <p:nvCxnSpPr>
          <p:cNvPr id="537" name="Прямая со стрелкой 536"/>
          <p:cNvCxnSpPr>
            <a:stCxn id="486" idx="0"/>
            <a:endCxn id="518" idx="2"/>
          </p:cNvCxnSpPr>
          <p:nvPr/>
        </p:nvCxnSpPr>
        <p:spPr bwMode="auto">
          <a:xfrm flipH="1" flipV="1">
            <a:off x="5990674" y="1844824"/>
            <a:ext cx="504056" cy="144016"/>
          </a:xfrm>
          <a:prstGeom prst="straightConnector1">
            <a:avLst/>
          </a:prstGeom>
          <a:solidFill>
            <a:srgbClr val="BBE0E3"/>
          </a:solidFill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538" name="Прямоугольник 537"/>
          <p:cNvSpPr/>
          <p:nvPr/>
        </p:nvSpPr>
        <p:spPr>
          <a:xfrm>
            <a:off x="1196008" y="552561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Интервал записи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dirty="0" smtClean="0">
                <a:solidFill>
                  <a:srgbClr val="006666"/>
                </a:solidFill>
              </a:rPr>
              <a:t>N</a:t>
            </a:r>
            <a:r>
              <a:rPr lang="en-US" sz="1400" b="1" baseline="-25000" dirty="0" smtClean="0">
                <a:solidFill>
                  <a:srgbClr val="006666"/>
                </a:solidFill>
              </a:rPr>
              <a:t>R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выбирается согласно времени кванта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dirty="0" smtClean="0">
                <a:solidFill>
                  <a:srgbClr val="006666"/>
                </a:solidFill>
              </a:rPr>
              <a:t>Q, </a:t>
            </a:r>
            <a:endParaRPr lang="ru-RU" sz="1400" b="1" dirty="0" smtClean="0">
              <a:solidFill>
                <a:srgbClr val="006666"/>
              </a:solidFill>
            </a:endParaRP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   времени записи точки на диск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dirty="0" smtClean="0">
                <a:solidFill>
                  <a:srgbClr val="006666"/>
                </a:solidFill>
              </a:rPr>
              <a:t>t</a:t>
            </a:r>
            <a:r>
              <a:rPr lang="en-US" sz="1600" b="1" baseline="-25000" dirty="0" smtClean="0">
                <a:solidFill>
                  <a:srgbClr val="006666"/>
                </a:solidFill>
              </a:rPr>
              <a:t>r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ru-RU" sz="1400" b="1" i="0" dirty="0" smtClean="0">
                <a:solidFill>
                  <a:srgbClr val="006666"/>
                </a:solidFill>
              </a:rPr>
              <a:t>и времени вычислений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одного шага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dirty="0" smtClean="0">
                <a:solidFill>
                  <a:srgbClr val="006666"/>
                </a:solidFill>
              </a:rPr>
              <a:t>t</a:t>
            </a:r>
            <a:r>
              <a:rPr lang="en-US" sz="1600" b="1" baseline="-25000" dirty="0" smtClean="0">
                <a:solidFill>
                  <a:srgbClr val="006666"/>
                </a:solidFill>
              </a:rPr>
              <a:t>c</a:t>
            </a:r>
            <a:endParaRPr lang="en-US" sz="1400" b="1" baseline="-2500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17"/>
          <p:cNvSpPr>
            <a:spLocks noChangeArrowheads="1"/>
          </p:cNvSpPr>
          <p:nvPr/>
        </p:nvSpPr>
        <p:spPr bwMode="auto">
          <a:xfrm>
            <a:off x="179512" y="980728"/>
            <a:ext cx="8712968" cy="5256584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200" i="0" dirty="0"/>
          </a:p>
        </p:txBody>
      </p:sp>
      <p:sp>
        <p:nvSpPr>
          <p:cNvPr id="41" name="AutoShape 219"/>
          <p:cNvSpPr>
            <a:spLocks noChangeArrowheads="1"/>
          </p:cNvSpPr>
          <p:nvPr/>
        </p:nvSpPr>
        <p:spPr bwMode="auto">
          <a:xfrm>
            <a:off x="4932040" y="1196752"/>
            <a:ext cx="3816424" cy="1872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ru-RU" sz="1200" i="0" dirty="0" smtClean="0"/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Структура программного комплекса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AutoShape 219"/>
          <p:cNvSpPr>
            <a:spLocks noChangeArrowheads="1"/>
          </p:cNvSpPr>
          <p:nvPr/>
        </p:nvSpPr>
        <p:spPr bwMode="auto">
          <a:xfrm>
            <a:off x="323528" y="1196752"/>
            <a:ext cx="4248472" cy="489654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ru-RU" sz="1200" i="0" dirty="0" smtClean="0"/>
          </a:p>
        </p:txBody>
      </p:sp>
      <p:sp>
        <p:nvSpPr>
          <p:cNvPr id="17" name="AutoShape 219"/>
          <p:cNvSpPr>
            <a:spLocks noChangeArrowheads="1"/>
          </p:cNvSpPr>
          <p:nvPr/>
        </p:nvSpPr>
        <p:spPr bwMode="auto">
          <a:xfrm>
            <a:off x="467544" y="155679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ввода-вывода</a:t>
            </a:r>
          </a:p>
        </p:txBody>
      </p:sp>
      <p:sp>
        <p:nvSpPr>
          <p:cNvPr id="18" name="AutoShape 219"/>
          <p:cNvSpPr>
            <a:spLocks noChangeArrowheads="1"/>
          </p:cNvSpPr>
          <p:nvPr/>
        </p:nvSpPr>
        <p:spPr bwMode="auto">
          <a:xfrm>
            <a:off x="467544" y="191683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Управляющий модуль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1196752"/>
            <a:ext cx="4218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0" dirty="0" smtClean="0"/>
              <a:t>Основная библиотека (статической компоновки)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24546" y="1196752"/>
            <a:ext cx="3696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0" dirty="0" smtClean="0"/>
              <a:t>Параллельные средства препроцессора</a:t>
            </a:r>
          </a:p>
        </p:txBody>
      </p:sp>
      <p:sp>
        <p:nvSpPr>
          <p:cNvPr id="26" name="Двойная стрелка вверх/вниз 25"/>
          <p:cNvSpPr/>
          <p:nvPr/>
        </p:nvSpPr>
        <p:spPr bwMode="auto">
          <a:xfrm>
            <a:off x="6660232" y="3068960"/>
            <a:ext cx="216024" cy="288032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Двойная стрелка вверх/вниз 26"/>
          <p:cNvSpPr/>
          <p:nvPr/>
        </p:nvSpPr>
        <p:spPr bwMode="auto">
          <a:xfrm rot="5400000">
            <a:off x="4644008" y="3356992"/>
            <a:ext cx="216024" cy="360040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AutoShape 219"/>
          <p:cNvSpPr>
            <a:spLocks noChangeArrowheads="1"/>
          </p:cNvSpPr>
          <p:nvPr/>
        </p:nvSpPr>
        <p:spPr bwMode="auto">
          <a:xfrm>
            <a:off x="467544" y="227687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граничных условий</a:t>
            </a:r>
          </a:p>
        </p:txBody>
      </p:sp>
      <p:sp>
        <p:nvSpPr>
          <p:cNvPr id="31" name="AutoShape 219"/>
          <p:cNvSpPr>
            <a:spLocks noChangeArrowheads="1"/>
          </p:cNvSpPr>
          <p:nvPr/>
        </p:nvSpPr>
        <p:spPr bwMode="auto">
          <a:xfrm>
            <a:off x="467544" y="263691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точных решений</a:t>
            </a:r>
          </a:p>
        </p:txBody>
      </p:sp>
      <p:sp>
        <p:nvSpPr>
          <p:cNvPr id="32" name="AutoShape 219"/>
          <p:cNvSpPr>
            <a:spLocks noChangeArrowheads="1"/>
          </p:cNvSpPr>
          <p:nvPr/>
        </p:nvSpPr>
        <p:spPr bwMode="auto">
          <a:xfrm>
            <a:off x="467544" y="299695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Геометрический модуль</a:t>
            </a:r>
          </a:p>
        </p:txBody>
      </p:sp>
      <p:sp>
        <p:nvSpPr>
          <p:cNvPr id="33" name="AutoShape 219"/>
          <p:cNvSpPr>
            <a:spLocks noChangeArrowheads="1"/>
          </p:cNvSpPr>
          <p:nvPr/>
        </p:nvSpPr>
        <p:spPr bwMode="auto">
          <a:xfrm>
            <a:off x="467544" y="3356992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начальных и средних полей</a:t>
            </a:r>
          </a:p>
        </p:txBody>
      </p:sp>
      <p:sp>
        <p:nvSpPr>
          <p:cNvPr id="34" name="AutoShape 219"/>
          <p:cNvSpPr>
            <a:spLocks noChangeArrowheads="1"/>
          </p:cNvSpPr>
          <p:nvPr/>
        </p:nvSpPr>
        <p:spPr bwMode="auto">
          <a:xfrm>
            <a:off x="467544" y="3756843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схем пространственной дискретизации</a:t>
            </a:r>
          </a:p>
        </p:txBody>
      </p:sp>
      <p:sp>
        <p:nvSpPr>
          <p:cNvPr id="35" name="AutoShape 219"/>
          <p:cNvSpPr>
            <a:spLocks noChangeArrowheads="1"/>
          </p:cNvSpPr>
          <p:nvPr/>
        </p:nvSpPr>
        <p:spPr bwMode="auto">
          <a:xfrm>
            <a:off x="467544" y="4149080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Параллельный модуль</a:t>
            </a:r>
          </a:p>
        </p:txBody>
      </p:sp>
      <p:sp>
        <p:nvSpPr>
          <p:cNvPr id="36" name="AutoShape 219"/>
          <p:cNvSpPr>
            <a:spLocks noChangeArrowheads="1"/>
          </p:cNvSpPr>
          <p:nvPr/>
        </p:nvSpPr>
        <p:spPr bwMode="auto">
          <a:xfrm>
            <a:off x="467544" y="4548931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Турбулентный модуль</a:t>
            </a:r>
          </a:p>
        </p:txBody>
      </p:sp>
      <p:sp>
        <p:nvSpPr>
          <p:cNvPr id="37" name="AutoShape 219"/>
          <p:cNvSpPr>
            <a:spLocks noChangeArrowheads="1"/>
          </p:cNvSpPr>
          <p:nvPr/>
        </p:nvSpPr>
        <p:spPr bwMode="auto">
          <a:xfrm>
            <a:off x="467544" y="4941168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линейной алгебры</a:t>
            </a:r>
          </a:p>
        </p:txBody>
      </p:sp>
      <p:sp>
        <p:nvSpPr>
          <p:cNvPr id="38" name="AutoShape 219"/>
          <p:cNvSpPr>
            <a:spLocks noChangeArrowheads="1"/>
          </p:cNvSpPr>
          <p:nvPr/>
        </p:nvSpPr>
        <p:spPr bwMode="auto">
          <a:xfrm>
            <a:off x="467544" y="5341019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Модуль интегрирования по времени</a:t>
            </a:r>
          </a:p>
        </p:txBody>
      </p:sp>
      <p:sp>
        <p:nvSpPr>
          <p:cNvPr id="39" name="AutoShape 219"/>
          <p:cNvSpPr>
            <a:spLocks noChangeArrowheads="1"/>
          </p:cNvSpPr>
          <p:nvPr/>
        </p:nvSpPr>
        <p:spPr bwMode="auto">
          <a:xfrm>
            <a:off x="467544" y="5733256"/>
            <a:ext cx="3960440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b="1" i="0" dirty="0" smtClean="0"/>
              <a:t>. . . </a:t>
            </a:r>
          </a:p>
        </p:txBody>
      </p:sp>
      <p:sp>
        <p:nvSpPr>
          <p:cNvPr id="40" name="Двойная стрелка вверх/вниз 39"/>
          <p:cNvSpPr/>
          <p:nvPr/>
        </p:nvSpPr>
        <p:spPr bwMode="auto">
          <a:xfrm rot="5400000">
            <a:off x="4644008" y="1916832"/>
            <a:ext cx="216024" cy="360040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AutoShape 219"/>
          <p:cNvSpPr>
            <a:spLocks noChangeArrowheads="1"/>
          </p:cNvSpPr>
          <p:nvPr/>
        </p:nvSpPr>
        <p:spPr bwMode="auto">
          <a:xfrm>
            <a:off x="5076056" y="1556792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Подготовка сеточных данных</a:t>
            </a:r>
          </a:p>
        </p:txBody>
      </p:sp>
      <p:sp>
        <p:nvSpPr>
          <p:cNvPr id="43" name="AutoShape 219"/>
          <p:cNvSpPr>
            <a:spLocks noChangeArrowheads="1"/>
          </p:cNvSpPr>
          <p:nvPr/>
        </p:nvSpPr>
        <p:spPr bwMode="auto">
          <a:xfrm>
            <a:off x="5076056" y="1916832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Декомпозиция, коммуникационная схема</a:t>
            </a:r>
          </a:p>
        </p:txBody>
      </p:sp>
      <p:sp>
        <p:nvSpPr>
          <p:cNvPr id="44" name="AutoShape 219"/>
          <p:cNvSpPr>
            <a:spLocks noChangeArrowheads="1"/>
          </p:cNvSpPr>
          <p:nvPr/>
        </p:nvSpPr>
        <p:spPr bwMode="auto">
          <a:xfrm>
            <a:off x="5076056" y="2276872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err="1" smtClean="0"/>
              <a:t>Препроцесс</a:t>
            </a:r>
            <a:r>
              <a:rPr lang="ru-RU" sz="1200" i="0" dirty="0" smtClean="0"/>
              <a:t> решателя СЛАУ</a:t>
            </a:r>
          </a:p>
        </p:txBody>
      </p:sp>
      <p:sp>
        <p:nvSpPr>
          <p:cNvPr id="45" name="AutoShape 219"/>
          <p:cNvSpPr>
            <a:spLocks noChangeArrowheads="1"/>
          </p:cNvSpPr>
          <p:nvPr/>
        </p:nvSpPr>
        <p:spPr bwMode="auto">
          <a:xfrm>
            <a:off x="5076056" y="2708920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err="1" smtClean="0"/>
              <a:t>Препроцесс</a:t>
            </a:r>
            <a:r>
              <a:rPr lang="ru-RU" sz="1200" i="0" dirty="0" smtClean="0"/>
              <a:t> решателя СЛАУ</a:t>
            </a:r>
          </a:p>
        </p:txBody>
      </p:sp>
      <p:sp>
        <p:nvSpPr>
          <p:cNvPr id="46" name="AutoShape 219"/>
          <p:cNvSpPr>
            <a:spLocks noChangeArrowheads="1"/>
          </p:cNvSpPr>
          <p:nvPr/>
        </p:nvSpPr>
        <p:spPr bwMode="auto">
          <a:xfrm>
            <a:off x="4932040" y="3356992"/>
            <a:ext cx="3816424" cy="57606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ru-RU" sz="1200" i="0" dirty="0" smtClean="0"/>
          </a:p>
        </p:txBody>
      </p:sp>
      <p:sp>
        <p:nvSpPr>
          <p:cNvPr id="48" name="Прямоугольник 47"/>
          <p:cNvSpPr/>
          <p:nvPr/>
        </p:nvSpPr>
        <p:spPr>
          <a:xfrm>
            <a:off x="5713198" y="3501008"/>
            <a:ext cx="20923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0" dirty="0" smtClean="0"/>
              <a:t>Вычислительное ядро </a:t>
            </a:r>
          </a:p>
        </p:txBody>
      </p:sp>
      <p:sp>
        <p:nvSpPr>
          <p:cNvPr id="51" name="Двойная стрелка вверх/вниз 50"/>
          <p:cNvSpPr/>
          <p:nvPr/>
        </p:nvSpPr>
        <p:spPr bwMode="auto">
          <a:xfrm>
            <a:off x="6660232" y="3933056"/>
            <a:ext cx="216024" cy="288032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AutoShape 219"/>
          <p:cNvSpPr>
            <a:spLocks noChangeArrowheads="1"/>
          </p:cNvSpPr>
          <p:nvPr/>
        </p:nvSpPr>
        <p:spPr bwMode="auto">
          <a:xfrm>
            <a:off x="4932040" y="4221088"/>
            <a:ext cx="3816424" cy="187220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endParaRPr lang="ru-RU" sz="1200" i="0" dirty="0" smtClean="0"/>
          </a:p>
        </p:txBody>
      </p:sp>
      <p:sp>
        <p:nvSpPr>
          <p:cNvPr id="53" name="Прямоугольник 52"/>
          <p:cNvSpPr/>
          <p:nvPr/>
        </p:nvSpPr>
        <p:spPr>
          <a:xfrm>
            <a:off x="4983274" y="4293096"/>
            <a:ext cx="3768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i="0" dirty="0" smtClean="0"/>
              <a:t>Параллельные средства постпроцессора</a:t>
            </a:r>
          </a:p>
        </p:txBody>
      </p:sp>
      <p:sp>
        <p:nvSpPr>
          <p:cNvPr id="54" name="AutoShape 219"/>
          <p:cNvSpPr>
            <a:spLocks noChangeArrowheads="1"/>
          </p:cNvSpPr>
          <p:nvPr/>
        </p:nvSpPr>
        <p:spPr bwMode="auto">
          <a:xfrm>
            <a:off x="5076056" y="4725144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Обработка статистики течения</a:t>
            </a:r>
          </a:p>
        </p:txBody>
      </p:sp>
      <p:sp>
        <p:nvSpPr>
          <p:cNvPr id="56" name="AutoShape 219"/>
          <p:cNvSpPr>
            <a:spLocks noChangeArrowheads="1"/>
          </p:cNvSpPr>
          <p:nvPr/>
        </p:nvSpPr>
        <p:spPr bwMode="auto">
          <a:xfrm>
            <a:off x="5076056" y="5124995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i="0" dirty="0" smtClean="0"/>
              <a:t>Обработка визуализации</a:t>
            </a:r>
          </a:p>
        </p:txBody>
      </p:sp>
      <p:sp>
        <p:nvSpPr>
          <p:cNvPr id="57" name="AutoShape 219"/>
          <p:cNvSpPr>
            <a:spLocks noChangeArrowheads="1"/>
          </p:cNvSpPr>
          <p:nvPr/>
        </p:nvSpPr>
        <p:spPr bwMode="auto">
          <a:xfrm>
            <a:off x="5076056" y="5557043"/>
            <a:ext cx="3528392" cy="248221"/>
          </a:xfrm>
          <a:prstGeom prst="roundRect">
            <a:avLst>
              <a:gd name="adj" fmla="val 16808"/>
            </a:avLst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ru-RU" sz="1200" b="1" i="0" dirty="0" smtClean="0"/>
              <a:t> . . . </a:t>
            </a:r>
            <a:r>
              <a:rPr lang="ru-RU" sz="1200" i="0" dirty="0" smtClean="0"/>
              <a:t> </a:t>
            </a:r>
          </a:p>
        </p:txBody>
      </p:sp>
      <p:sp>
        <p:nvSpPr>
          <p:cNvPr id="58" name="Двойная стрелка вверх/вниз 57"/>
          <p:cNvSpPr/>
          <p:nvPr/>
        </p:nvSpPr>
        <p:spPr bwMode="auto">
          <a:xfrm rot="5400000">
            <a:off x="4644008" y="4797152"/>
            <a:ext cx="216024" cy="360040"/>
          </a:xfrm>
          <a:prstGeom prst="upDown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Автоматический контроль вычислений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540568" y="17008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475656" y="1988840"/>
            <a:ext cx="64087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Некорректные значения полей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(</a:t>
            </a:r>
            <a:r>
              <a:rPr lang="ru-RU" sz="1400" b="1" i="0" dirty="0" smtClean="0">
                <a:solidFill>
                  <a:srgbClr val="006666"/>
                </a:solidFill>
              </a:rPr>
              <a:t>нарушение диапазона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NaN</a:t>
            </a:r>
            <a:r>
              <a:rPr lang="en-US" sz="1400" b="1" i="0" dirty="0" smtClean="0">
                <a:solidFill>
                  <a:srgbClr val="006666"/>
                </a:solidFill>
              </a:rPr>
              <a:t>,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inf</a:t>
            </a:r>
            <a:r>
              <a:rPr lang="en-US" sz="1400" b="1" i="0" dirty="0" smtClean="0">
                <a:solidFill>
                  <a:srgbClr val="006666"/>
                </a:solidFill>
              </a:rPr>
              <a:t>…)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Плохая сходимость по Ньютону или у решателя СЛАУ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Нарушение законов сохранения, критерия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бездивергентности</a:t>
            </a:r>
            <a:r>
              <a:rPr lang="ru-RU" sz="1400" b="1" i="0" dirty="0" smtClean="0">
                <a:solidFill>
                  <a:srgbClr val="006666"/>
                </a:solidFill>
              </a:rPr>
              <a:t> и т.д.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…</a:t>
            </a:r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9" name="AutoShape 217"/>
          <p:cNvSpPr>
            <a:spLocks noChangeArrowheads="1"/>
          </p:cNvSpPr>
          <p:nvPr/>
        </p:nvSpPr>
        <p:spPr bwMode="auto">
          <a:xfrm>
            <a:off x="1259632" y="1772816"/>
            <a:ext cx="6552728" cy="1584176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627784" y="1772816"/>
            <a:ext cx="3816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A50021"/>
                </a:solidFill>
              </a:rPr>
              <a:t>Диагностика проблем</a:t>
            </a:r>
            <a:endParaRPr lang="en-US" sz="1400" b="1" i="0" dirty="0">
              <a:solidFill>
                <a:srgbClr val="A50021"/>
              </a:solidFill>
            </a:endParaRP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1619672" y="3789040"/>
            <a:ext cx="6048672" cy="134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Величина шага по времени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Невязка </a:t>
            </a:r>
            <a:r>
              <a:rPr lang="ru-RU" sz="1400" b="1" i="0" dirty="0" err="1" smtClean="0">
                <a:solidFill>
                  <a:srgbClr val="006666"/>
                </a:solidFill>
              </a:rPr>
              <a:t>ньютоновского</a:t>
            </a:r>
            <a:r>
              <a:rPr lang="ru-RU" sz="1400" b="1" i="0" dirty="0" smtClean="0">
                <a:solidFill>
                  <a:srgbClr val="006666"/>
                </a:solidFill>
              </a:rPr>
              <a:t> процесса, невязка решателя СЛАУ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Веса между центральной разностью и </a:t>
            </a:r>
            <a:r>
              <a:rPr lang="en-US" sz="1400" b="1" i="0" dirty="0" smtClean="0">
                <a:solidFill>
                  <a:srgbClr val="006666"/>
                </a:solidFill>
              </a:rPr>
              <a:t>upwind </a:t>
            </a:r>
            <a:r>
              <a:rPr lang="ru-RU" sz="1400" b="1" i="0" dirty="0" smtClean="0">
                <a:solidFill>
                  <a:srgbClr val="006666"/>
                </a:solidFill>
              </a:rPr>
              <a:t>в </a:t>
            </a:r>
            <a:r>
              <a:rPr lang="en-US" sz="1400" b="1" i="0" dirty="0" smtClean="0">
                <a:solidFill>
                  <a:srgbClr val="006666"/>
                </a:solidFill>
              </a:rPr>
              <a:t>LES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…</a:t>
            </a:r>
            <a:endParaRPr lang="ru-RU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87624" y="3501008"/>
            <a:ext cx="6696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009900"/>
                </a:solidFill>
              </a:rPr>
              <a:t>Откат для автоматической коррекции параметров расчета</a:t>
            </a:r>
            <a:endParaRPr lang="en-US" sz="1400" b="1" i="0" dirty="0">
              <a:solidFill>
                <a:srgbClr val="009900"/>
              </a:solidFill>
            </a:endParaRPr>
          </a:p>
        </p:txBody>
      </p:sp>
      <p:sp>
        <p:nvSpPr>
          <p:cNvPr id="13" name="AutoShape 217"/>
          <p:cNvSpPr>
            <a:spLocks noChangeArrowheads="1"/>
          </p:cNvSpPr>
          <p:nvPr/>
        </p:nvSpPr>
        <p:spPr bwMode="auto">
          <a:xfrm>
            <a:off x="1259632" y="3501008"/>
            <a:ext cx="6552728" cy="1656184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400" i="0" dirty="0"/>
          </a:p>
        </p:txBody>
      </p:sp>
      <p:sp>
        <p:nvSpPr>
          <p:cNvPr id="30" name="Стрелка вправо 29"/>
          <p:cNvSpPr/>
          <p:nvPr/>
        </p:nvSpPr>
        <p:spPr bwMode="auto">
          <a:xfrm>
            <a:off x="1438400" y="980728"/>
            <a:ext cx="6696744" cy="720080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723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i="0" kern="0" dirty="0" smtClean="0">
                <a:solidFill>
                  <a:sysClr val="windowText" lastClr="000000"/>
                </a:solidFill>
              </a:rPr>
              <a:t>Время</a:t>
            </a:r>
            <a:endPara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91144" y="908720"/>
            <a:ext cx="1552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Короткий интервал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n</a:t>
            </a:r>
            <a:r>
              <a:rPr lang="en-US" sz="2000" kern="0" baseline="-25000" dirty="0" smtClean="0">
                <a:solidFill>
                  <a:sysClr val="windowText" lastClr="000000"/>
                </a:solidFill>
              </a:rPr>
              <a:t>s</a:t>
            </a:r>
            <a:endParaRPr kumimoji="0" lang="ru-RU" sz="1600" b="0" u="none" strike="noStrike" kern="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" name="Равнобедренный треугольник 39"/>
          <p:cNvSpPr/>
          <p:nvPr/>
        </p:nvSpPr>
        <p:spPr bwMode="auto">
          <a:xfrm rot="5400000">
            <a:off x="2266492" y="1272826"/>
            <a:ext cx="360040" cy="144016"/>
          </a:xfrm>
          <a:prstGeom prst="triangle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3" name="Равнобедренный треугольник 42"/>
          <p:cNvSpPr/>
          <p:nvPr/>
        </p:nvSpPr>
        <p:spPr bwMode="auto">
          <a:xfrm rot="5400000">
            <a:off x="4858780" y="127282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4" name="Равнобедренный треугольник 43"/>
          <p:cNvSpPr/>
          <p:nvPr/>
        </p:nvSpPr>
        <p:spPr bwMode="auto">
          <a:xfrm rot="5400000">
            <a:off x="5722876" y="1272826"/>
            <a:ext cx="360040" cy="144016"/>
          </a:xfrm>
          <a:prstGeom prst="triangl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2922137" y="908720"/>
            <a:ext cx="1577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0" dirty="0" smtClean="0">
                <a:solidFill>
                  <a:sysClr val="windowText" lastClr="000000"/>
                </a:solidFill>
              </a:rPr>
              <a:t>Длинный интервал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err="1" smtClean="0">
                <a:solidFill>
                  <a:sysClr val="windowText" lastClr="000000"/>
                </a:solidFill>
              </a:rPr>
              <a:t>n</a:t>
            </a:r>
            <a:r>
              <a:rPr lang="en-US" sz="2000" kern="0" baseline="-25000" dirty="0" err="1" smtClean="0">
                <a:solidFill>
                  <a:sysClr val="windowText" lastClr="000000"/>
                </a:solidFill>
              </a:rPr>
              <a:t>l</a:t>
            </a:r>
            <a:endParaRPr kumimoji="0" lang="ru-RU" sz="1600" b="0" u="none" strike="noStrike" kern="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95536" y="620688"/>
            <a:ext cx="7810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Точки восстановления в памяти</a:t>
            </a:r>
            <a:r>
              <a:rPr lang="en-US" sz="1400" b="1" i="0" dirty="0" smtClean="0">
                <a:solidFill>
                  <a:srgbClr val="006666"/>
                </a:solidFill>
              </a:rPr>
              <a:t>: </a:t>
            </a:r>
            <a:r>
              <a:rPr lang="ru-RU" sz="1400" b="1" i="0" dirty="0" smtClean="0">
                <a:solidFill>
                  <a:srgbClr val="006666"/>
                </a:solidFill>
              </a:rPr>
              <a:t>по две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точки для короткого и длинного интервала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620734" y="1124744"/>
            <a:ext cx="287445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ysClr val="windowText" lastClr="000000"/>
                </a:solidFill>
              </a:rPr>
              <a:t>n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s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&lt;&lt;  </a:t>
            </a:r>
            <a:r>
              <a:rPr lang="en-US" sz="1600" kern="0" dirty="0" err="1" smtClean="0">
                <a:solidFill>
                  <a:sysClr val="windowText" lastClr="000000"/>
                </a:solidFill>
              </a:rPr>
              <a:t>n</a:t>
            </a:r>
            <a:r>
              <a:rPr lang="en-US" sz="1600" kern="0" baseline="-25000" dirty="0" err="1" smtClean="0">
                <a:solidFill>
                  <a:sysClr val="windowText" lastClr="000000"/>
                </a:solidFill>
              </a:rPr>
              <a:t>l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 </a:t>
            </a:r>
            <a:r>
              <a:rPr lang="en-US" sz="1600" kern="0" dirty="0" smtClean="0">
                <a:solidFill>
                  <a:sysClr val="windowText" lastClr="000000"/>
                </a:solidFill>
              </a:rPr>
              <a:t>&lt;&lt;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  </a:t>
            </a:r>
            <a:r>
              <a:rPr lang="en-US" sz="1600" kern="0" dirty="0" err="1" smtClean="0">
                <a:solidFill>
                  <a:sysClr val="windowText" lastClr="000000"/>
                </a:solidFill>
              </a:rPr>
              <a:t>n</a:t>
            </a:r>
            <a:r>
              <a:rPr lang="en-US" sz="1600" kern="0" baseline="-25000" dirty="0" err="1" smtClean="0">
                <a:solidFill>
                  <a:sysClr val="windowText" lastClr="000000"/>
                </a:solidFill>
              </a:rPr>
              <a:t>q</a:t>
            </a:r>
            <a:r>
              <a:rPr lang="en-US" sz="1600" kern="0" baseline="-25000" dirty="0" smtClean="0">
                <a:solidFill>
                  <a:sysClr val="windowText" lastClr="000000"/>
                </a:solidFill>
              </a:rPr>
              <a:t> </a:t>
            </a:r>
            <a:endParaRPr lang="ru-RU" sz="1600" kern="0" baseline="-25000" dirty="0" smtClean="0">
              <a:solidFill>
                <a:sysClr val="windowText" lastClr="000000"/>
              </a:solidFill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kern="0" baseline="-2500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5301208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Автоматическая оптимизация параметров расчета </a:t>
            </a:r>
          </a:p>
          <a:p>
            <a:pPr lvl="0"/>
            <a:r>
              <a:rPr lang="ru-RU" sz="1400" i="0" dirty="0" smtClean="0">
                <a:solidFill>
                  <a:srgbClr val="006666"/>
                </a:solidFill>
              </a:rPr>
              <a:t>  (изменение параметров в сторону уменьшения вычислительной стоимости и откат, если перебор)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5949280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Автоматический </a:t>
            </a:r>
            <a:r>
              <a:rPr lang="en-US" sz="1400" b="1" i="0" dirty="0" smtClean="0">
                <a:solidFill>
                  <a:srgbClr val="006666"/>
                </a:solidFill>
              </a:rPr>
              <a:t>“</a:t>
            </a:r>
            <a:r>
              <a:rPr lang="ru-RU" sz="1400" b="1" i="0" dirty="0" smtClean="0">
                <a:solidFill>
                  <a:srgbClr val="006666"/>
                </a:solidFill>
              </a:rPr>
              <a:t>старт с протяжки</a:t>
            </a:r>
            <a:r>
              <a:rPr lang="en-US" sz="1400" b="1" i="0" dirty="0" smtClean="0">
                <a:solidFill>
                  <a:srgbClr val="006666"/>
                </a:solidFill>
              </a:rPr>
              <a:t>”</a:t>
            </a:r>
            <a:r>
              <a:rPr lang="ru-RU" sz="1400" i="0" dirty="0" smtClean="0">
                <a:solidFill>
                  <a:srgbClr val="006666"/>
                </a:solidFill>
              </a:rPr>
              <a:t> </a:t>
            </a:r>
            <a:endParaRPr lang="en-US" sz="1400" i="0" dirty="0" smtClean="0">
              <a:solidFill>
                <a:srgbClr val="006666"/>
              </a:solidFill>
            </a:endParaRPr>
          </a:p>
          <a:p>
            <a:pPr lvl="0"/>
            <a:r>
              <a:rPr lang="ru-RU" sz="1400" i="0" dirty="0" smtClean="0">
                <a:solidFill>
                  <a:srgbClr val="006666"/>
                </a:solidFill>
              </a:rPr>
              <a:t>   </a:t>
            </a:r>
            <a:r>
              <a:rPr lang="en-US" sz="1400" i="0" dirty="0" smtClean="0">
                <a:solidFill>
                  <a:srgbClr val="006666"/>
                </a:solidFill>
              </a:rPr>
              <a:t>(</a:t>
            </a:r>
            <a:r>
              <a:rPr lang="ru-RU" sz="1400" i="0" dirty="0" smtClean="0">
                <a:solidFill>
                  <a:srgbClr val="006666"/>
                </a:solidFill>
              </a:rPr>
              <a:t>старт с нефизического начального распределения пониженным порядком)</a:t>
            </a:r>
            <a:endParaRPr lang="ru-RU" sz="1400" b="1" i="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6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Пространственное осреднение для повышения качества статистики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6" name="Picture 2" descr="J:\_SPAINWORK\DNS\DUCT\duct-dnstech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128162"/>
            <a:ext cx="4786670" cy="3812035"/>
          </a:xfrm>
          <a:prstGeom prst="rect">
            <a:avLst/>
          </a:prstGeom>
          <a:noFill/>
        </p:spPr>
      </p:pic>
      <p:cxnSp>
        <p:nvCxnSpPr>
          <p:cNvPr id="248" name="Прямая соединительная линия 247"/>
          <p:cNvCxnSpPr/>
          <p:nvPr/>
        </p:nvCxnSpPr>
        <p:spPr bwMode="auto">
          <a:xfrm>
            <a:off x="2966511" y="3058833"/>
            <a:ext cx="2659117" cy="2853558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9" name="Прямая соединительная линия 248"/>
          <p:cNvCxnSpPr/>
          <p:nvPr/>
        </p:nvCxnSpPr>
        <p:spPr bwMode="auto">
          <a:xfrm flipV="1">
            <a:off x="2966511" y="3163936"/>
            <a:ext cx="2664372" cy="2596056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0" name="Прямая соединительная линия 249"/>
          <p:cNvCxnSpPr/>
          <p:nvPr/>
        </p:nvCxnSpPr>
        <p:spPr bwMode="auto">
          <a:xfrm flipV="1">
            <a:off x="4275048" y="3100874"/>
            <a:ext cx="15766" cy="274320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1" name="Прямая соединительная линия 250"/>
          <p:cNvCxnSpPr/>
          <p:nvPr/>
        </p:nvCxnSpPr>
        <p:spPr bwMode="auto">
          <a:xfrm flipH="1" flipV="1">
            <a:off x="2945490" y="4419922"/>
            <a:ext cx="2680138" cy="110359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2" name="Прямая соединительная линия 251"/>
          <p:cNvCxnSpPr/>
          <p:nvPr/>
        </p:nvCxnSpPr>
        <p:spPr bwMode="auto">
          <a:xfrm flipH="1">
            <a:off x="4285560" y="2207495"/>
            <a:ext cx="2060026" cy="90389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3" name="Прямая соединительная линия 252"/>
          <p:cNvCxnSpPr/>
          <p:nvPr/>
        </p:nvCxnSpPr>
        <p:spPr bwMode="auto">
          <a:xfrm flipH="1">
            <a:off x="5625628" y="3431950"/>
            <a:ext cx="1886607" cy="1098332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4" name="Прямоугольник 253"/>
          <p:cNvSpPr/>
          <p:nvPr/>
        </p:nvSpPr>
        <p:spPr>
          <a:xfrm>
            <a:off x="1581806" y="5152498"/>
            <a:ext cx="1237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Плоскость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i="0" kern="0" dirty="0" smtClean="0">
                <a:solidFill>
                  <a:sysClr val="windowText" lastClr="000000"/>
                </a:solidFill>
              </a:rPr>
              <a:t>симметрии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255" name="Прямая со стрелкой 254"/>
          <p:cNvCxnSpPr/>
          <p:nvPr/>
        </p:nvCxnSpPr>
        <p:spPr bwMode="auto">
          <a:xfrm>
            <a:off x="2778206" y="5584324"/>
            <a:ext cx="360040" cy="0"/>
          </a:xfrm>
          <a:prstGeom prst="straightConnector1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56" name="Выгнутая влево стрелка 255"/>
          <p:cNvSpPr/>
          <p:nvPr/>
        </p:nvSpPr>
        <p:spPr bwMode="auto">
          <a:xfrm>
            <a:off x="2724503" y="3959893"/>
            <a:ext cx="432048" cy="1224136"/>
          </a:xfrm>
          <a:prstGeom prst="curvedRightArrow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57" name="Выгнутая влево стрелка 256"/>
          <p:cNvSpPr/>
          <p:nvPr/>
        </p:nvSpPr>
        <p:spPr bwMode="auto">
          <a:xfrm rot="13472262">
            <a:off x="4867239" y="4696172"/>
            <a:ext cx="432048" cy="1224136"/>
          </a:xfrm>
          <a:prstGeom prst="curvedRightArrow">
            <a:avLst/>
          </a:prstGeom>
          <a:solidFill>
            <a:srgbClr val="BBE0E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58" name="Выгнутая влево стрелка 257"/>
          <p:cNvSpPr/>
          <p:nvPr/>
        </p:nvSpPr>
        <p:spPr bwMode="auto">
          <a:xfrm rot="8233383">
            <a:off x="4642191" y="3264193"/>
            <a:ext cx="432048" cy="1224136"/>
          </a:xfrm>
          <a:prstGeom prst="curvedRightArrow">
            <a:avLst/>
          </a:prstGeom>
          <a:solidFill>
            <a:srgbClr val="BBE0E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59" name="Выгнутая влево стрелка 258"/>
          <p:cNvSpPr/>
          <p:nvPr/>
        </p:nvSpPr>
        <p:spPr bwMode="auto">
          <a:xfrm rot="5592008">
            <a:off x="4115053" y="2486029"/>
            <a:ext cx="432048" cy="1224136"/>
          </a:xfrm>
          <a:prstGeom prst="curvedRightArrow">
            <a:avLst/>
          </a:prstGeom>
          <a:solidFill>
            <a:srgbClr val="BBE0E3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  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1115616" y="3784346"/>
            <a:ext cx="16562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Осреднение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по симметриям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1" name="Стрелка вправо с вырезом 260"/>
          <p:cNvSpPr/>
          <p:nvPr/>
        </p:nvSpPr>
        <p:spPr bwMode="auto">
          <a:xfrm rot="20329373">
            <a:off x="1649963" y="3024713"/>
            <a:ext cx="1250735" cy="2880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2" name="Стрелка вправо с вырезом 261"/>
          <p:cNvSpPr/>
          <p:nvPr/>
        </p:nvSpPr>
        <p:spPr bwMode="auto">
          <a:xfrm rot="20329373" flipH="1">
            <a:off x="2828462" y="2443827"/>
            <a:ext cx="1801457" cy="288032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23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3" name="Прямоугольник 262"/>
          <p:cNvSpPr/>
          <p:nvPr/>
        </p:nvSpPr>
        <p:spPr>
          <a:xfrm rot="20316079">
            <a:off x="1474262" y="2510825"/>
            <a:ext cx="27059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0" dirty="0" smtClean="0"/>
              <a:t>Осреднение по периодике</a:t>
            </a:r>
            <a:endParaRPr lang="ru-RU" sz="1600" i="0" dirty="0"/>
          </a:p>
        </p:txBody>
      </p:sp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755576" y="1196752"/>
            <a:ext cx="73448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Все пространственные симметрии должны использоваться для повышения    </a:t>
            </a:r>
          </a:p>
          <a:p>
            <a:r>
              <a:rPr lang="ru-RU" sz="1400" b="1" i="0" dirty="0" smtClean="0">
                <a:solidFill>
                  <a:srgbClr val="006666"/>
                </a:solidFill>
              </a:rPr>
              <a:t>   качества статистики течения</a:t>
            </a:r>
            <a:endParaRPr lang="en-US" sz="1400" b="1" i="0" dirty="0" smtClean="0">
              <a:solidFill>
                <a:srgbClr val="006666"/>
              </a:solidFill>
            </a:endParaRPr>
          </a:p>
          <a:p>
            <a:endParaRPr lang="en-US" sz="1400" b="1" dirty="0" smtClean="0">
              <a:solidFill>
                <a:srgbClr val="800000"/>
              </a:solidFill>
            </a:endParaRPr>
          </a:p>
          <a:p>
            <a:endParaRPr lang="en-US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  <a:p>
            <a:endParaRPr lang="ru-RU" sz="1400" b="1" i="0" dirty="0" smtClean="0">
              <a:solidFill>
                <a:srgbClr val="0066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struts_ent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5262" y="2565400"/>
            <a:ext cx="3308738" cy="2159743"/>
          </a:xfrm>
          <a:prstGeom prst="rect">
            <a:avLst/>
          </a:prstGeom>
          <a:noFill/>
        </p:spPr>
      </p:pic>
      <p:pic>
        <p:nvPicPr>
          <p:cNvPr id="21" name="Picture 16" descr="struts2vort3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48680"/>
            <a:ext cx="3995937" cy="2561925"/>
          </a:xfrm>
          <a:prstGeom prst="rect">
            <a:avLst/>
          </a:prstGeom>
          <a:noFill/>
        </p:spPr>
      </p:pic>
      <p:pic>
        <p:nvPicPr>
          <p:cNvPr id="22" name="Picture 17" descr="nomodel3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7622" y="4725095"/>
            <a:ext cx="2336377" cy="1368201"/>
          </a:xfrm>
          <a:prstGeom prst="rect">
            <a:avLst/>
          </a:prstGeom>
          <a:noFill/>
        </p:spPr>
      </p:pic>
      <p:pic>
        <p:nvPicPr>
          <p:cNvPr id="9" name="Picture 33" descr="http://hpc.msu.ru/images/HPC/facilities/lomonos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1916832"/>
            <a:ext cx="389464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4" descr="Безымянный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3945941"/>
            <a:ext cx="2706322" cy="19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2"/>
          <p:cNvSpPr>
            <a:spLocks noChangeArrowheads="1"/>
          </p:cNvSpPr>
          <p:nvPr/>
        </p:nvSpPr>
        <p:spPr bwMode="auto">
          <a:xfrm>
            <a:off x="1763688" y="4005064"/>
            <a:ext cx="2952328" cy="1872208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548680"/>
            <a:ext cx="9144000" cy="6120680"/>
          </a:xfrm>
          <a:prstGeom prst="rect">
            <a:avLst/>
          </a:prstGeom>
          <a:gradFill rotWithShape="1">
            <a:gsLst>
              <a:gs pos="0">
                <a:srgbClr val="006666">
                  <a:alpha val="42000"/>
                </a:srgbClr>
              </a:gs>
              <a:gs pos="24000">
                <a:schemeClr val="bg1">
                  <a:alpha val="0"/>
                </a:schemeClr>
              </a:gs>
              <a:gs pos="74000">
                <a:schemeClr val="bg1">
                  <a:alpha val="0"/>
                </a:schemeClr>
              </a:gs>
              <a:gs pos="100000">
                <a:srgbClr val="006666">
                  <a:alpha val="42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defRPr/>
            </a:pPr>
            <a:endParaRPr lang="ru-RU" sz="2400" i="0" dirty="0"/>
          </a:p>
        </p:txBody>
      </p:sp>
      <p:sp>
        <p:nvSpPr>
          <p:cNvPr id="11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Численные исследования турбулентных течений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6"/>
          <p:cNvSpPr>
            <a:spLocks noChangeArrowheads="1"/>
          </p:cNvSpPr>
          <p:nvPr/>
        </p:nvSpPr>
        <p:spPr bwMode="auto">
          <a:xfrm>
            <a:off x="107504" y="908720"/>
            <a:ext cx="4680520" cy="2448272"/>
          </a:xfrm>
          <a:prstGeom prst="roundRect">
            <a:avLst>
              <a:gd name="adj" fmla="val 9276"/>
            </a:avLst>
          </a:prstGeom>
          <a:solidFill>
            <a:schemeClr val="bg1"/>
          </a:solidFill>
          <a:ln w="19050" algn="ctr">
            <a:solidFill>
              <a:srgbClr val="00808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DNS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квадратного цилиндра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8552" y="692696"/>
            <a:ext cx="4139952" cy="297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1593" y="1249239"/>
            <a:ext cx="4176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en-US" sz="1400" b="1" i="0" dirty="0" smtClean="0">
                <a:solidFill>
                  <a:srgbClr val="006666"/>
                </a:solidFill>
              </a:rPr>
              <a:t> Re</a:t>
            </a:r>
            <a:r>
              <a:rPr lang="ru-RU" sz="1400" b="1" i="0" dirty="0" smtClean="0">
                <a:solidFill>
                  <a:srgbClr val="006666"/>
                </a:solidFill>
              </a:rPr>
              <a:t> = </a:t>
            </a:r>
            <a:r>
              <a:rPr lang="en-US" sz="1400" b="1" i="0" dirty="0" smtClean="0">
                <a:solidFill>
                  <a:srgbClr val="006666"/>
                </a:solidFill>
              </a:rPr>
              <a:t>22000 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1520" y="1609279"/>
            <a:ext cx="4176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 </a:t>
            </a:r>
            <a:r>
              <a:rPr lang="en-US" sz="1400" b="1" i="0" dirty="0" smtClean="0">
                <a:solidFill>
                  <a:srgbClr val="006666"/>
                </a:solidFill>
              </a:rPr>
              <a:t>Pr</a:t>
            </a:r>
            <a:r>
              <a:rPr lang="ru-RU" sz="1400" b="1" i="0" dirty="0" smtClean="0">
                <a:solidFill>
                  <a:srgbClr val="006666"/>
                </a:solidFill>
              </a:rPr>
              <a:t> = </a:t>
            </a:r>
            <a:r>
              <a:rPr lang="en-US" sz="1400" b="1" i="0" dirty="0" smtClean="0">
                <a:solidFill>
                  <a:srgbClr val="006666"/>
                </a:solidFill>
              </a:rPr>
              <a:t> 0.71 </a:t>
            </a:r>
            <a:r>
              <a:rPr lang="ru-RU" sz="1400" b="1" i="0" dirty="0" smtClean="0">
                <a:solidFill>
                  <a:srgbClr val="006666"/>
                </a:solidFill>
              </a:rPr>
              <a:t> 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51520" y="1969319"/>
            <a:ext cx="4176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Сетка</a:t>
            </a:r>
            <a:r>
              <a:rPr lang="en-US" sz="1400" b="1" i="0" dirty="0" smtClean="0">
                <a:solidFill>
                  <a:srgbClr val="006666"/>
                </a:solidFill>
              </a:rPr>
              <a:t> 1174x1174x216   ≈  300M </a:t>
            </a:r>
            <a:r>
              <a:rPr lang="ru-RU" sz="1400" b="1" i="0" dirty="0" smtClean="0">
                <a:solidFill>
                  <a:srgbClr val="006666"/>
                </a:solidFill>
              </a:rPr>
              <a:t>узлов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1520" y="2329359"/>
            <a:ext cx="47525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 </a:t>
            </a:r>
            <a:r>
              <a:rPr lang="en-US" sz="1400" b="1" i="0" dirty="0" smtClean="0">
                <a:solidFill>
                  <a:srgbClr val="006666"/>
                </a:solidFill>
              </a:rPr>
              <a:t>784 CPU</a:t>
            </a:r>
            <a:r>
              <a:rPr lang="ru-RU" sz="1400" b="1" i="0" dirty="0" smtClean="0">
                <a:solidFill>
                  <a:srgbClr val="006666"/>
                </a:solidFill>
              </a:rPr>
              <a:t> на суперкомпьютере</a:t>
            </a:r>
            <a:r>
              <a:rPr lang="en-US" sz="1400" b="1" i="0" dirty="0" smtClean="0">
                <a:solidFill>
                  <a:srgbClr val="006666"/>
                </a:solidFill>
              </a:rPr>
              <a:t>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MareNostrum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1520" y="2689399"/>
            <a:ext cx="4392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 </a:t>
            </a:r>
            <a:r>
              <a:rPr lang="ru-RU" sz="1400" b="1" i="0" dirty="0" smtClean="0">
                <a:solidFill>
                  <a:srgbClr val="006666"/>
                </a:solidFill>
              </a:rPr>
              <a:t>Вычислительная стоимость</a:t>
            </a:r>
            <a:r>
              <a:rPr lang="en-US" sz="1400" b="1" i="0" dirty="0" smtClean="0">
                <a:solidFill>
                  <a:srgbClr val="006666"/>
                </a:solidFill>
              </a:rPr>
              <a:t> ~ 400K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CPUh</a:t>
            </a:r>
            <a:endParaRPr lang="ru-RU" sz="1400" b="1" i="0" baseline="-25000" dirty="0">
              <a:solidFill>
                <a:srgbClr val="006666"/>
              </a:solidFill>
              <a:effectLst/>
            </a:endParaRPr>
          </a:p>
        </p:txBody>
      </p:sp>
      <p:sp>
        <p:nvSpPr>
          <p:cNvPr id="44034" name="AutoShape 2" descr="Displaying expo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444208" y="2852936"/>
            <a:ext cx="15379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200" i="0" dirty="0" smtClean="0"/>
              <a:t>Расчетная область</a:t>
            </a:r>
            <a:endParaRPr lang="en-US" sz="1200" i="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0" dirty="0" err="1" smtClean="0"/>
              <a:t>F.X.Trias</a:t>
            </a:r>
            <a:r>
              <a:rPr lang="en-US" sz="1200" i="0" dirty="0" smtClean="0"/>
              <a:t>, A. </a:t>
            </a:r>
            <a:r>
              <a:rPr lang="en-US" sz="1200" i="0" dirty="0" err="1" smtClean="0"/>
              <a:t>Gorobets</a:t>
            </a:r>
            <a:r>
              <a:rPr lang="en-US" sz="1200" i="0" dirty="0" smtClean="0"/>
              <a:t>, and A. </a:t>
            </a:r>
            <a:r>
              <a:rPr lang="en-US" sz="1200" i="0" dirty="0" err="1" smtClean="0"/>
              <a:t>Oliva</a:t>
            </a:r>
            <a:r>
              <a:rPr lang="en-US" sz="1200" i="0" dirty="0" smtClean="0"/>
              <a:t>. "Turbulent flow around a square cylinder at Reynolds number 22000: a DNS study", International Journal of Heat and Fluid Flow, (submitted).</a:t>
            </a:r>
            <a:endParaRPr lang="ru-RU" sz="1200" i="0" dirty="0"/>
          </a:p>
        </p:txBody>
      </p:sp>
      <p:pic>
        <p:nvPicPr>
          <p:cNvPr id="19" name="Picture 8" descr="D:\_SPAINWORK\DNS\CYL\MOV\2D\MOV3\p_all_c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4320480" cy="2430990"/>
          </a:xfrm>
          <a:prstGeom prst="rect">
            <a:avLst/>
          </a:prstGeom>
          <a:noFill/>
        </p:spPr>
      </p:pic>
      <p:pic>
        <p:nvPicPr>
          <p:cNvPr id="20" name="Picture 9" descr="D:\_SPAINWORK\DNS\CYL\MOV\2D\MOV3\p_zoom_c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320481" cy="24306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DNS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квадратного цилиндра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2D_G_720P_25FP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9577" y="836712"/>
            <a:ext cx="9163577" cy="51545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DNS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конвекции Рэлея — </a:t>
            </a:r>
            <a:r>
              <a:rPr lang="ru-RU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Бенара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20688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i="0" dirty="0" smtClean="0">
                <a:solidFill>
                  <a:srgbClr val="006666"/>
                </a:solidFill>
              </a:rPr>
              <a:t>Ra = 10</a:t>
            </a:r>
            <a:r>
              <a:rPr lang="en-US" sz="1400" b="1" i="0" baseline="30000" dirty="0" smtClean="0">
                <a:solidFill>
                  <a:srgbClr val="006666"/>
                </a:solidFill>
              </a:rPr>
              <a:t>10</a:t>
            </a:r>
            <a:r>
              <a:rPr lang="en-US" sz="1400" b="1" i="0" dirty="0" smtClean="0">
                <a:solidFill>
                  <a:srgbClr val="006666"/>
                </a:solidFill>
              </a:rPr>
              <a:t>, 600M </a:t>
            </a:r>
            <a:r>
              <a:rPr lang="ru-RU" sz="1400" b="1" i="0" dirty="0" smtClean="0">
                <a:solidFill>
                  <a:srgbClr val="006666"/>
                </a:solidFill>
              </a:rPr>
              <a:t>узлов, </a:t>
            </a: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суперкомпьютер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MareNostrum</a:t>
            </a:r>
            <a:r>
              <a:rPr lang="en-US" sz="1400" b="1" i="0" dirty="0" smtClean="0">
                <a:solidFill>
                  <a:srgbClr val="006666"/>
                </a:solidFill>
              </a:rPr>
              <a:t>  </a:t>
            </a:r>
          </a:p>
        </p:txBody>
      </p:sp>
      <p:pic>
        <p:nvPicPr>
          <p:cNvPr id="8" name="Picture 6" descr="D:\_SPAINWORK\DNS\RB\rb3d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2330" y="3429000"/>
            <a:ext cx="4671670" cy="3024336"/>
          </a:xfrm>
          <a:prstGeom prst="rect">
            <a:avLst/>
          </a:prstGeom>
          <a:noFill/>
        </p:spPr>
      </p:pic>
      <p:graphicFrame>
        <p:nvGraphicFramePr>
          <p:cNvPr id="9" name="Object 1"/>
          <p:cNvGraphicFramePr>
            <a:graphicFrameLocks noChangeAspect="1"/>
          </p:cNvGraphicFramePr>
          <p:nvPr/>
        </p:nvGraphicFramePr>
        <p:xfrm>
          <a:off x="323528" y="3429000"/>
          <a:ext cx="3847956" cy="3001157"/>
        </p:xfrm>
        <a:graphic>
          <a:graphicData uri="http://schemas.openxmlformats.org/presentationml/2006/ole">
            <p:oleObj spid="_x0000_s162818" name="Bitmap Image" r:id="rId4" imgW="6125430" imgH="4772691" progId="PBrush">
              <p:embed/>
            </p:oleObj>
          </a:graphicData>
        </a:graphic>
      </p:graphicFrame>
      <p:pic>
        <p:nvPicPr>
          <p:cNvPr id="11" name="Picture 6" descr="G:\_SPAINWORK\DNS\RB\rb3d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464" y="836712"/>
            <a:ext cx="4824536" cy="2502123"/>
          </a:xfrm>
          <a:prstGeom prst="rect">
            <a:avLst/>
          </a:prstGeom>
          <a:noFill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412776"/>
            <a:ext cx="38475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DNS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конвекции Рэлея — </a:t>
            </a:r>
            <a:r>
              <a:rPr lang="ru-RU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Бенара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20688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i="0" dirty="0" smtClean="0">
                <a:solidFill>
                  <a:srgbClr val="006666"/>
                </a:solidFill>
              </a:rPr>
              <a:t>Ra = 10</a:t>
            </a:r>
            <a:r>
              <a:rPr lang="en-US" sz="1400" b="1" i="0" baseline="30000" dirty="0" smtClean="0">
                <a:solidFill>
                  <a:srgbClr val="006666"/>
                </a:solidFill>
              </a:rPr>
              <a:t>10</a:t>
            </a:r>
            <a:r>
              <a:rPr lang="en-US" sz="1400" b="1" i="0" dirty="0" smtClean="0">
                <a:solidFill>
                  <a:srgbClr val="006666"/>
                </a:solidFill>
              </a:rPr>
              <a:t>, 600M </a:t>
            </a:r>
            <a:r>
              <a:rPr lang="ru-RU" sz="1400" b="1" i="0" dirty="0" smtClean="0">
                <a:solidFill>
                  <a:srgbClr val="006666"/>
                </a:solidFill>
              </a:rPr>
              <a:t>узлов, </a:t>
            </a: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суперкомпьютер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MareNostrum</a:t>
            </a:r>
            <a:r>
              <a:rPr lang="en-US" sz="1400" b="1" i="0" dirty="0" smtClean="0">
                <a:solidFill>
                  <a:srgbClr val="006666"/>
                </a:solidFill>
              </a:rPr>
              <a:t>  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43085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new2d_15_00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340768"/>
            <a:ext cx="4221088" cy="42210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 Box 81"/>
          <p:cNvSpPr txBox="1">
            <a:spLocks noChangeArrowheads="1"/>
          </p:cNvSpPr>
          <p:nvPr/>
        </p:nvSpPr>
        <p:spPr bwMode="auto">
          <a:xfrm>
            <a:off x="0" y="188640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DNS </a:t>
            </a:r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конвекции Рэлея — </a:t>
            </a:r>
            <a:r>
              <a:rPr lang="ru-RU" sz="1800" b="1" i="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Бенара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20688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i="0" dirty="0" smtClean="0">
                <a:solidFill>
                  <a:srgbClr val="006666"/>
                </a:solidFill>
              </a:rPr>
              <a:t>Ra = 10</a:t>
            </a:r>
            <a:r>
              <a:rPr lang="en-US" sz="1400" b="1" i="0" baseline="30000" dirty="0" smtClean="0">
                <a:solidFill>
                  <a:srgbClr val="006666"/>
                </a:solidFill>
              </a:rPr>
              <a:t>10</a:t>
            </a:r>
            <a:r>
              <a:rPr lang="en-US" sz="1400" b="1" i="0" dirty="0" smtClean="0">
                <a:solidFill>
                  <a:srgbClr val="006666"/>
                </a:solidFill>
              </a:rPr>
              <a:t>, 600M </a:t>
            </a:r>
            <a:r>
              <a:rPr lang="ru-RU" sz="1400" b="1" i="0" dirty="0" smtClean="0">
                <a:solidFill>
                  <a:srgbClr val="006666"/>
                </a:solidFill>
              </a:rPr>
              <a:t>узлов, </a:t>
            </a:r>
          </a:p>
          <a:p>
            <a:pPr lvl="0"/>
            <a:r>
              <a:rPr lang="ru-RU" sz="1400" b="1" i="0" dirty="0" smtClean="0">
                <a:solidFill>
                  <a:srgbClr val="006666"/>
                </a:solidFill>
              </a:rPr>
              <a:t>суперкомпьютер </a:t>
            </a:r>
            <a:r>
              <a:rPr lang="en-US" sz="1400" b="1" i="0" dirty="0" err="1" smtClean="0">
                <a:solidFill>
                  <a:srgbClr val="006666"/>
                </a:solidFill>
              </a:rPr>
              <a:t>MareNostrum</a:t>
            </a:r>
            <a:r>
              <a:rPr lang="en-US" sz="1400" b="1" i="0" dirty="0" smtClean="0">
                <a:solidFill>
                  <a:srgbClr val="006666"/>
                </a:solidFill>
              </a:rPr>
              <a:t>  </a:t>
            </a:r>
          </a:p>
        </p:txBody>
      </p:sp>
      <p:pic>
        <p:nvPicPr>
          <p:cNvPr id="6" name="outpu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9157566" cy="42484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Полезная инфраструктура вычислительного ядра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1" name="AutoShape 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2695575" cy="1695450"/>
          </a:xfrm>
          <a:prstGeom prst="rect">
            <a:avLst/>
          </a:prstGeo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9512" y="76470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Измерение времени по каналам, идентифицируемым по текстовым меткам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3528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0" dirty="0" smtClean="0"/>
              <a:t> </a:t>
            </a:r>
            <a:r>
              <a:rPr lang="en-US" sz="1200" i="0" dirty="0" err="1" smtClean="0"/>
              <a:t>CR_Timer.cr_start</a:t>
            </a:r>
            <a:r>
              <a:rPr lang="en-US" sz="1200" i="0" dirty="0" smtClean="0"/>
              <a:t>("  </a:t>
            </a:r>
            <a:r>
              <a:rPr lang="en-US" sz="1200" i="0" dirty="0" err="1" smtClean="0"/>
              <a:t>NodalGradient</a:t>
            </a:r>
            <a:r>
              <a:rPr lang="en-US" sz="1200" i="0" dirty="0" smtClean="0"/>
              <a:t>");</a:t>
            </a:r>
          </a:p>
          <a:p>
            <a:r>
              <a:rPr lang="en-US" sz="1200" i="0" dirty="0" smtClean="0"/>
              <a:t> </a:t>
            </a:r>
            <a:r>
              <a:rPr lang="en-US" sz="1200" i="0" dirty="0" err="1" smtClean="0"/>
              <a:t>NodalGradient</a:t>
            </a:r>
            <a:r>
              <a:rPr lang="en-US" sz="1200" i="0" dirty="0" smtClean="0"/>
              <a:t>(); </a:t>
            </a:r>
            <a:endParaRPr lang="ru-RU" sz="1200" i="0" dirty="0" smtClean="0"/>
          </a:p>
          <a:p>
            <a:r>
              <a:rPr lang="ru-RU" sz="1200" i="0" dirty="0" smtClean="0"/>
              <a:t> </a:t>
            </a:r>
            <a:r>
              <a:rPr lang="en-US" sz="1200" i="0" dirty="0" err="1" smtClean="0"/>
              <a:t>CR_Timer.cr_end</a:t>
            </a:r>
            <a:r>
              <a:rPr lang="en-US" sz="1200" i="0" dirty="0" smtClean="0"/>
              <a:t>("  </a:t>
            </a:r>
            <a:r>
              <a:rPr lang="en-US" sz="1200" i="0" dirty="0" err="1" smtClean="0"/>
              <a:t>NodalGradient</a:t>
            </a:r>
            <a:r>
              <a:rPr lang="en-US" sz="1200" i="0" dirty="0" smtClean="0"/>
              <a:t>");</a:t>
            </a:r>
            <a:endParaRPr lang="ru-RU" sz="1200" i="0" dirty="0"/>
          </a:p>
        </p:txBody>
      </p:sp>
      <p:pic>
        <p:nvPicPr>
          <p:cNvPr id="19354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96752"/>
            <a:ext cx="49149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90" name="Text Box 81"/>
          <p:cNvSpPr txBox="1">
            <a:spLocks noChangeArrowheads="1"/>
          </p:cNvSpPr>
          <p:nvPr/>
        </p:nvSpPr>
        <p:spPr bwMode="auto">
          <a:xfrm>
            <a:off x="-4213" y="179348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0" name="Text Box 81"/>
          <p:cNvSpPr txBox="1">
            <a:spLocks noChangeArrowheads="1"/>
          </p:cNvSpPr>
          <p:nvPr/>
        </p:nvSpPr>
        <p:spPr bwMode="auto">
          <a:xfrm>
            <a:off x="0" y="181967"/>
            <a:ext cx="9144000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b="1" i="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Полезная инфраструктура вычислительного ядра</a:t>
            </a:r>
            <a:endParaRPr lang="ru-RU" sz="1800" b="1" i="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79512" y="764704"/>
            <a:ext cx="8784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990000"/>
                </a:solidFill>
                <a:effectLst/>
              </a:rPr>
              <a:t>●</a:t>
            </a:r>
            <a:r>
              <a:rPr lang="en-US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effectLst/>
              </a:rPr>
              <a:t> </a:t>
            </a:r>
            <a:r>
              <a:rPr lang="ru-RU" sz="1400" b="1" i="0" dirty="0" smtClean="0">
                <a:solidFill>
                  <a:srgbClr val="006666"/>
                </a:solidFill>
              </a:rPr>
              <a:t>Встроенный менеджер памяти</a:t>
            </a:r>
            <a:endParaRPr lang="en-US" sz="1400" b="1" i="0" dirty="0" smtClean="0">
              <a:solidFill>
                <a:srgbClr val="00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342509"/>
            <a:ext cx="35076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0" dirty="0" err="1" smtClean="0"/>
              <a:t>HTMin</a:t>
            </a:r>
            <a:r>
              <a:rPr lang="en-US" sz="1200" i="0" dirty="0" smtClean="0"/>
              <a:t> = </a:t>
            </a:r>
            <a:r>
              <a:rPr lang="en-US" sz="1200" i="0" dirty="0" err="1" smtClean="0"/>
              <a:t>GimmeMem</a:t>
            </a:r>
            <a:r>
              <a:rPr lang="en-US" sz="1200" i="0" dirty="0" smtClean="0"/>
              <a:t>&lt;double&gt;(</a:t>
            </a:r>
            <a:r>
              <a:rPr lang="en-US" sz="1200" i="0" dirty="0" err="1" smtClean="0"/>
              <a:t>Nn</a:t>
            </a:r>
            <a:r>
              <a:rPr lang="en-US" sz="1200" i="0" dirty="0" smtClean="0"/>
              <a:t>, "</a:t>
            </a:r>
            <a:r>
              <a:rPr lang="en-US" sz="1200" i="0" dirty="0" err="1" smtClean="0"/>
              <a:t>NnArrays</a:t>
            </a:r>
            <a:r>
              <a:rPr lang="en-US" sz="1200" i="0" dirty="0" smtClean="0"/>
              <a:t>");</a:t>
            </a:r>
            <a:endParaRPr lang="ru-RU" sz="1200" i="0" dirty="0" smtClean="0"/>
          </a:p>
          <a:p>
            <a:r>
              <a:rPr lang="ru-RU" sz="1200" i="0" dirty="0" smtClean="0"/>
              <a:t>…</a:t>
            </a:r>
          </a:p>
          <a:p>
            <a:r>
              <a:rPr lang="en-US" sz="1200" i="0" dirty="0" err="1" smtClean="0"/>
              <a:t>FreeMem</a:t>
            </a:r>
            <a:r>
              <a:rPr lang="en-US" sz="1200" i="0" dirty="0" smtClean="0"/>
              <a:t>(</a:t>
            </a:r>
            <a:r>
              <a:rPr lang="en-US" sz="1200" i="0" dirty="0" err="1" smtClean="0"/>
              <a:t>HTMin</a:t>
            </a:r>
            <a:r>
              <a:rPr lang="en-US" sz="1200" i="0" dirty="0" smtClean="0"/>
              <a:t>);</a:t>
            </a:r>
            <a:endParaRPr lang="ru-RU" sz="1200" i="0" dirty="0"/>
          </a:p>
        </p:txBody>
      </p:sp>
      <p:pic>
        <p:nvPicPr>
          <p:cNvPr id="1945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08720"/>
            <a:ext cx="52197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0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30109</TotalTime>
  <Words>6363</Words>
  <Application>Microsoft Office PowerPoint</Application>
  <PresentationFormat>Экран (4:3)</PresentationFormat>
  <Paragraphs>1298</Paragraphs>
  <Slides>77</Slides>
  <Notes>7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77</vt:i4>
      </vt:variant>
    </vt:vector>
  </HeadingPairs>
  <TitlesOfParts>
    <vt:vector size="83" baseType="lpstr">
      <vt:lpstr>Оформление по умолчанию</vt:lpstr>
      <vt:lpstr>Точечный рисунок</vt:lpstr>
      <vt:lpstr>Imagen de mapa de bits</vt:lpstr>
      <vt:lpstr>Формула</vt:lpstr>
      <vt:lpstr>Equation</vt:lpstr>
      <vt:lpstr>Bitmap 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</vt:vector>
  </TitlesOfParts>
  <Company>ИММ РАН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Kozubskaya</dc:creator>
  <cp:lastModifiedBy>cherepock</cp:lastModifiedBy>
  <cp:revision>2577</cp:revision>
  <dcterms:created xsi:type="dcterms:W3CDTF">2006-11-01T10:31:03Z</dcterms:created>
  <dcterms:modified xsi:type="dcterms:W3CDTF">2015-06-24T06:03:39Z</dcterms:modified>
</cp:coreProperties>
</file>