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44" r:id="rId1"/>
  </p:sldMasterIdLst>
  <p:notesMasterIdLst>
    <p:notesMasterId r:id="rId19"/>
  </p:notesMasterIdLst>
  <p:handoutMasterIdLst>
    <p:handoutMasterId r:id="rId20"/>
  </p:handoutMasterIdLst>
  <p:sldIdLst>
    <p:sldId id="506" r:id="rId2"/>
    <p:sldId id="547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D13C3"/>
    <a:srgbClr val="000082"/>
    <a:srgbClr val="F8F8F8"/>
    <a:srgbClr val="EE13C3"/>
    <a:srgbClr val="FCFAC4"/>
    <a:srgbClr val="B1D6F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 autoAdjust="0"/>
  </p:normalViewPr>
  <p:slideViewPr>
    <p:cSldViewPr>
      <p:cViewPr varScale="1">
        <p:scale>
          <a:sx n="130" d="100"/>
          <a:sy n="130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1.wmf"/><Relationship Id="rId7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54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C059-9083-462C-9E0D-711439644874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082F2-5769-45E1-AEEE-A5AEFBF18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03D55D-82A5-4F3A-A97A-40C412680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Расчетные работы предназначены для имитации поведения изделия в реальных условиях эксплуатации. Они являются неотъемлемой частью любого проекта по разработке изделия. Этот этап характеризуется аккумулированием множества знаний из разных дисциплин в течении малого промежутка времени с целью принятия решения по многим ключевым вопросам.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Т.к. результаты данного этапа очень сильно сказываются на дальнейшей судьбе изделия, то желание сделать процесс проведения расчетов управляемым и осмысленным является вполне логичным и здравым.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24C7-190B-4C3C-89B2-1F291D9F530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Расчетные работы предназначены для имитации поведения изделия в реальных условиях эксплуатации. Они являются неотъемлемой частью любого проекта по разработке изделия. Этот этап характеризуется аккумулированием множества знаний из разных дисциплин в течении малого промежутка времени с целью принятия решения по многим ключевым вопросам.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Т.к. результаты данного этапа очень сильно сказываются на дальнейшей судьбе изделия, то желание сделать процесс проведения расчетов управляемым и осмысленным является вполне логичным и здравым.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24C7-190B-4C3C-89B2-1F291D9F530B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77813"/>
          </a:xfrm>
          <a:prstGeom prst="rect">
            <a:avLst/>
          </a:prstGeom>
          <a:solidFill>
            <a:srgbClr val="006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8AA7DA"/>
              </a:gs>
              <a:gs pos="100000">
                <a:srgbClr val="B1D6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Calibri" pitchFamily="34" charset="0"/>
              </a:rPr>
              <a:t>Летняя</a:t>
            </a:r>
            <a:r>
              <a:rPr lang="ru-RU" sz="900" b="1" baseline="0" dirty="0" smtClean="0">
                <a:solidFill>
                  <a:schemeClr val="bg1"/>
                </a:solidFill>
                <a:latin typeface="Calibri" pitchFamily="34" charset="0"/>
              </a:rPr>
              <a:t> Суперкомпьютерная Академия - 2015, МГУ, Москва</a:t>
            </a:r>
            <a:r>
              <a:rPr lang="en-US" sz="900" b="1" baseline="0" dirty="0" smtClean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1200" b="1" baseline="0" dirty="0" smtClean="0">
                <a:solidFill>
                  <a:schemeClr val="bg1"/>
                </a:solidFill>
                <a:latin typeface="Calibri" pitchFamily="34" charset="0"/>
              </a:rPr>
              <a:t>ВЫСОКОПРОИЗВОДИТЕЛЬНЫЕ ВЫЧИСЛЕНИЯ</a:t>
            </a:r>
            <a:endParaRPr lang="ru-RU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defTabSz="1308100">
              <a:defRPr/>
            </a:pPr>
            <a:endParaRPr lang="ru-RU" sz="900" b="1" dirty="0" smtClean="0">
              <a:solidFill>
                <a:srgbClr val="FCFA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738438" y="1052513"/>
            <a:ext cx="0" cy="5184775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0" y="6621463"/>
            <a:ext cx="9144000" cy="0"/>
          </a:xfrm>
          <a:prstGeom prst="line">
            <a:avLst/>
          </a:prstGeom>
          <a:noFill/>
          <a:ln w="9525">
            <a:solidFill>
              <a:srgbClr val="0060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05263"/>
            <a:ext cx="1330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107950" y="5373688"/>
            <a:ext cx="3095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1800"/>
            </a:lvl1pPr>
          </a:lstStyle>
          <a:p>
            <a:pPr eaLnBrk="0" hangingPunct="0">
              <a:defRPr/>
            </a:pPr>
            <a:r>
              <a:rPr lang="en-US" sz="32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FlowVision</a:t>
            </a:r>
            <a:endParaRPr lang="ru-RU" sz="32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6238" y="1052513"/>
            <a:ext cx="5832475" cy="3671887"/>
          </a:xfrm>
        </p:spPr>
        <p:txBody>
          <a:bodyPr anchor="t"/>
          <a:lstStyle>
            <a:lvl1pPr algn="l">
              <a:defRPr sz="1800"/>
            </a:lvl1pPr>
          </a:lstStyle>
          <a:p>
            <a:r>
              <a:rPr lang="ru-RU" dirty="0"/>
              <a:t>РЕШЕНИЕ ЗАДАЧ ТУРБОМАШИНОСТРОЕНИЯ С ПОМОЩЬЮ </a:t>
            </a:r>
            <a:r>
              <a:rPr lang="en-US" dirty="0"/>
              <a:t>FLOWVISION</a:t>
            </a:r>
            <a:endParaRPr lang="ru-RU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868863"/>
            <a:ext cx="5832475" cy="1368425"/>
          </a:xfrm>
        </p:spPr>
        <p:txBody>
          <a:bodyPr/>
          <a:lstStyle>
            <a:lvl1pPr marL="0" indent="0">
              <a:buFontTx/>
              <a:buNone/>
              <a:defRPr sz="1400" b="0" baseline="0"/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07950" y="0"/>
            <a:ext cx="9036050" cy="277813"/>
          </a:xfrm>
          <a:prstGeom prst="rect">
            <a:avLst/>
          </a:prstGeom>
          <a:solidFill>
            <a:srgbClr val="006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6D91D1"/>
              </a:gs>
              <a:gs pos="100000">
                <a:srgbClr val="B1D6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0" y="6624638"/>
            <a:ext cx="9144000" cy="0"/>
          </a:xfrm>
          <a:prstGeom prst="line">
            <a:avLst/>
          </a:prstGeom>
          <a:noFill/>
          <a:ln w="9525">
            <a:solidFill>
              <a:srgbClr val="0060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0"/>
            <a:ext cx="90360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308100">
              <a:defRPr/>
            </a:pPr>
            <a:r>
              <a:rPr lang="ru-RU" sz="900" b="1" dirty="0" smtClean="0">
                <a:solidFill>
                  <a:srgbClr val="FCFAC4"/>
                </a:solidFill>
                <a:latin typeface="Arial" pitchFamily="34" charset="0"/>
                <a:cs typeface="Arial" pitchFamily="34" charset="0"/>
              </a:rPr>
              <a:t>Суперкомпьютеры</a:t>
            </a:r>
            <a:r>
              <a:rPr lang="ru-RU" sz="900" b="1" baseline="0" dirty="0" smtClean="0">
                <a:solidFill>
                  <a:srgbClr val="FCFAC4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900" b="1" baseline="0" dirty="0" smtClean="0">
                <a:solidFill>
                  <a:srgbClr val="FCFAC4"/>
                </a:solidFill>
                <a:latin typeface="Arial" pitchFamily="34" charset="0"/>
                <a:cs typeface="Arial" pitchFamily="34" charset="0"/>
              </a:rPr>
              <a:t>FlowVision</a:t>
            </a:r>
            <a:endParaRPr lang="ru-RU" sz="900" b="1" dirty="0">
              <a:solidFill>
                <a:srgbClr val="FCFA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7956550" y="6597650"/>
            <a:ext cx="1187450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/>
              <a:t>Слайд №</a:t>
            </a:r>
            <a:r>
              <a:rPr lang="en-US" sz="1000" b="1" dirty="0"/>
              <a:t> </a:t>
            </a:r>
            <a:fld id="{424667E8-2E20-4ABC-8BAA-C1EC8A1C67A0}" type="slidenum">
              <a:rPr lang="ru-RU" sz="1000" b="1"/>
              <a:pPr algn="ctr">
                <a:defRPr/>
              </a:pPr>
              <a:t>‹#›</a:t>
            </a:fld>
            <a:endParaRPr lang="ru-RU" sz="1000" b="1" dirty="0"/>
          </a:p>
        </p:txBody>
      </p:sp>
      <p:pic>
        <p:nvPicPr>
          <p:cNvPr id="4105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353175"/>
            <a:ext cx="466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2"/>
          <p:cNvSpPr txBox="1">
            <a:spLocks noChangeArrowheads="1"/>
          </p:cNvSpPr>
          <p:nvPr userDrawn="1"/>
        </p:nvSpPr>
        <p:spPr bwMode="auto">
          <a:xfrm>
            <a:off x="635546" y="6570663"/>
            <a:ext cx="1152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chemeClr val="accent2"/>
                </a:solidFill>
                <a:latin typeface="Impact" pitchFamily="34" charset="0"/>
              </a:rPr>
              <a:t>FlowVision</a:t>
            </a:r>
            <a:endParaRPr lang="ru-RU" sz="1500" b="1" dirty="0" smtClean="0">
              <a:solidFill>
                <a:schemeClr val="accent2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97" r:id="rId2"/>
    <p:sldLayoutId id="214748409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15.png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75656" y="1196752"/>
            <a:ext cx="5832475" cy="15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b="1" kern="0" dirty="0" smtClean="0"/>
              <a:t>Часть </a:t>
            </a:r>
            <a:r>
              <a:rPr lang="en-US" b="1" kern="0" dirty="0" smtClean="0"/>
              <a:t>II: </a:t>
            </a:r>
            <a:r>
              <a:rPr lang="ru-RU" b="1" kern="0" dirty="0" smtClean="0"/>
              <a:t>Численные методы ПК </a:t>
            </a:r>
            <a:r>
              <a:rPr lang="en-US" b="1" kern="0" dirty="0" err="1" smtClean="0"/>
              <a:t>FlowVision</a:t>
            </a:r>
            <a:endParaRPr lang="ru-RU" b="1" kern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163"/>
          </a:xfrm>
        </p:spPr>
        <p:txBody>
          <a:bodyPr/>
          <a:lstStyle/>
          <a:p>
            <a:r>
              <a:rPr lang="ru-RU" dirty="0" smtClean="0"/>
              <a:t>Методы решения уравнений </a:t>
            </a:r>
            <a:br>
              <a:rPr lang="ru-RU" dirty="0" smtClean="0"/>
            </a:br>
            <a:r>
              <a:rPr lang="ru-RU" dirty="0" smtClean="0"/>
              <a:t>Навье-Стокса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5920" y="1772816"/>
            <a:ext cx="7344816" cy="35283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Имеется два подхода для расчета Н-С</a:t>
            </a:r>
            <a:r>
              <a:rPr lang="en-US" sz="1800" dirty="0" smtClean="0"/>
              <a:t>:</a:t>
            </a:r>
            <a:r>
              <a:rPr lang="ru-RU" sz="18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/>
              <a:t>В переменных </a:t>
            </a:r>
            <a:r>
              <a:rPr lang="ru-RU" sz="1600" dirty="0">
                <a:solidFill>
                  <a:srgbClr val="C00000"/>
                </a:solidFill>
              </a:rPr>
              <a:t>скорость – </a:t>
            </a:r>
            <a:r>
              <a:rPr lang="ru-RU" sz="1600" dirty="0" smtClean="0">
                <a:solidFill>
                  <a:srgbClr val="C00000"/>
                </a:solidFill>
              </a:rPr>
              <a:t>плотность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/>
              <a:t>В переменных</a:t>
            </a:r>
            <a:r>
              <a:rPr lang="en-US" sz="1600" dirty="0" smtClean="0"/>
              <a:t> </a:t>
            </a:r>
            <a:r>
              <a:rPr lang="ru-RU" sz="1600" dirty="0">
                <a:solidFill>
                  <a:srgbClr val="C00000"/>
                </a:solidFill>
              </a:rPr>
              <a:t>скорость – давление</a:t>
            </a:r>
            <a:endParaRPr lang="ru-RU" sz="16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 переменных </a:t>
            </a:r>
            <a:r>
              <a:rPr lang="ru-RU" sz="1800" dirty="0" smtClean="0">
                <a:solidFill>
                  <a:srgbClr val="C00000"/>
                </a:solidFill>
              </a:rPr>
              <a:t>скорость – плотность</a:t>
            </a:r>
            <a:r>
              <a:rPr lang="ru-RU" sz="1800" dirty="0" smtClean="0"/>
              <a:t> невозможно считать несжимаемые течения =</a:t>
            </a:r>
            <a:r>
              <a:rPr lang="en-US" sz="1800" dirty="0" smtClean="0"/>
              <a:t>&gt;</a:t>
            </a:r>
            <a:r>
              <a:rPr lang="ru-RU" sz="1800" dirty="0" smtClean="0"/>
              <a:t> </a:t>
            </a:r>
            <a:r>
              <a:rPr lang="en-US" sz="1800" dirty="0" err="1" smtClean="0"/>
              <a:t>FlowVision</a:t>
            </a:r>
            <a:r>
              <a:rPr lang="en-US" sz="1800" dirty="0" smtClean="0"/>
              <a:t> </a:t>
            </a:r>
            <a:r>
              <a:rPr lang="ru-RU" sz="1800" dirty="0" smtClean="0"/>
              <a:t>использует переменные </a:t>
            </a:r>
            <a:r>
              <a:rPr lang="ru-RU" sz="1800" dirty="0" smtClean="0">
                <a:solidFill>
                  <a:srgbClr val="C00000"/>
                </a:solidFill>
              </a:rPr>
              <a:t>скорость</a:t>
            </a:r>
            <a:r>
              <a:rPr lang="ru-RU" sz="1800" dirty="0">
                <a:solidFill>
                  <a:srgbClr val="C00000"/>
                </a:solidFill>
              </a:rPr>
              <a:t> – давление</a:t>
            </a:r>
            <a:endParaRPr lang="ru-RU" sz="1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Метод расщепления </a:t>
            </a:r>
            <a:r>
              <a:rPr lang="ru-RU" sz="1800" dirty="0"/>
              <a:t>по физическим </a:t>
            </a:r>
            <a:r>
              <a:rPr lang="ru-RU" sz="1800" dirty="0" smtClean="0"/>
              <a:t>переменным </a:t>
            </a:r>
            <a:r>
              <a:rPr lang="en-US" sz="1800" dirty="0" smtClean="0"/>
              <a:t>P-V</a:t>
            </a:r>
            <a:r>
              <a:rPr lang="ru-RU" sz="1800" dirty="0" smtClean="0"/>
              <a:t> для несжимаемых течений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/>
              <a:t>Быстрый (один раз решается уравнение импульсов и один раз уравнение для </a:t>
            </a:r>
            <a:r>
              <a:rPr lang="en-US" sz="1600" dirty="0" smtClean="0"/>
              <a:t>P</a:t>
            </a:r>
            <a:r>
              <a:rPr lang="ru-RU" sz="16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/>
              <a:t>В явном варианте – точный</a:t>
            </a: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9779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163"/>
          </a:xfrm>
        </p:spPr>
        <p:txBody>
          <a:bodyPr/>
          <a:lstStyle/>
          <a:p>
            <a:r>
              <a:rPr lang="ru-RU" dirty="0" smtClean="0"/>
              <a:t>Классический </a:t>
            </a:r>
            <a:r>
              <a:rPr lang="ru-RU" dirty="0"/>
              <a:t>метод расщепления</a:t>
            </a:r>
            <a:br>
              <a:rPr lang="ru-RU" dirty="0"/>
            </a:br>
            <a:r>
              <a:rPr lang="ru-RU" dirty="0"/>
              <a:t>по физическим </a:t>
            </a:r>
            <a:r>
              <a:rPr lang="ru-RU" dirty="0" smtClean="0"/>
              <a:t>переменным</a:t>
            </a:r>
            <a:r>
              <a:rPr lang="en-US" dirty="0" smtClean="0"/>
              <a:t>: </a:t>
            </a:r>
            <a:r>
              <a:rPr lang="ru-RU" dirty="0" smtClean="0"/>
              <a:t>ИДЕЯ 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441847"/>
            <a:ext cx="7344816" cy="410445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b="0" dirty="0" err="1" smtClean="0"/>
              <a:t>Чорин</a:t>
            </a:r>
            <a:r>
              <a:rPr lang="ru-RU" sz="1800" b="0" dirty="0" smtClean="0"/>
              <a:t> (1969) - проекционный метод МАК, </a:t>
            </a:r>
            <a:br>
              <a:rPr lang="ru-RU" sz="1800" b="0" dirty="0" smtClean="0"/>
            </a:br>
            <a:r>
              <a:rPr lang="ru-RU" sz="1800" b="0" dirty="0" smtClean="0"/>
              <a:t>Белоцерковский, Гущин, </a:t>
            </a:r>
            <a:r>
              <a:rPr lang="ru-RU" sz="1800" b="0" dirty="0" err="1" smtClean="0"/>
              <a:t>Щенников</a:t>
            </a:r>
            <a:r>
              <a:rPr lang="ru-RU" sz="1800" b="0" dirty="0" smtClean="0"/>
              <a:t> (1983) – схема расщепления по физическим переменным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Базовая идея метода - введение уравнения для коррекции скорости</a:t>
            </a:r>
            <a:r>
              <a:rPr lang="ru-RU" sz="1800" dirty="0"/>
              <a:t> </a:t>
            </a:r>
            <a:r>
              <a:rPr lang="ru-RU" sz="1800" dirty="0" smtClean="0"/>
              <a:t>(       - промежуточная скорость)</a:t>
            </a:r>
          </a:p>
          <a:p>
            <a:pPr lvl="1" eaLnBrk="1" hangingPunct="1">
              <a:lnSpc>
                <a:spcPct val="80000"/>
              </a:lnSpc>
            </a:pPr>
            <a:endParaRPr lang="ru-RU" sz="1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        (1)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Уравнение импульсов записывается через </a:t>
            </a:r>
            <a:r>
              <a:rPr lang="en-US" sz="1800" dirty="0" smtClean="0"/>
              <a:t>“</a:t>
            </a:r>
            <a:r>
              <a:rPr lang="ru-RU" sz="1800" dirty="0" smtClean="0"/>
              <a:t>старый</a:t>
            </a:r>
            <a:r>
              <a:rPr lang="en-US" sz="1800" dirty="0" smtClean="0"/>
              <a:t>”</a:t>
            </a:r>
            <a:r>
              <a:rPr lang="ru-RU" sz="1800" dirty="0" smtClean="0"/>
              <a:t> градиент давления и промежуточную скорость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        (2)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Если сложить (1) и (2) получим уравнение импульсов, которые хотим решать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3945" y="9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776206"/>
              </p:ext>
            </p:extLst>
          </p:nvPr>
        </p:nvGraphicFramePr>
        <p:xfrm>
          <a:off x="2771800" y="3068960"/>
          <a:ext cx="1899976" cy="51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Equation" r:id="rId3" imgW="1638000" imgH="444240" progId="Equation.3">
                  <p:embed/>
                </p:oleObj>
              </mc:Choice>
              <mc:Fallback>
                <p:oleObj name="Equation" r:id="rId3" imgW="1638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068960"/>
                        <a:ext cx="1899976" cy="519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07471"/>
              </p:ext>
            </p:extLst>
          </p:nvPr>
        </p:nvGraphicFramePr>
        <p:xfrm>
          <a:off x="2339752" y="2636912"/>
          <a:ext cx="248351" cy="32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5" imgW="164880" imgH="215640" progId="Equation.3">
                  <p:embed/>
                </p:oleObj>
              </mc:Choice>
              <mc:Fallback>
                <p:oleObj name="Equation" r:id="rId5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2636912"/>
                        <a:ext cx="248351" cy="324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318916"/>
              </p:ext>
            </p:extLst>
          </p:nvPr>
        </p:nvGraphicFramePr>
        <p:xfrm>
          <a:off x="2952750" y="4298950"/>
          <a:ext cx="22431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Формула" r:id="rId7" imgW="1917360" imgH="444240" progId="Equation.3">
                  <p:embed/>
                </p:oleObj>
              </mc:Choice>
              <mc:Fallback>
                <p:oleObj name="Формула" r:id="rId7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298950"/>
                        <a:ext cx="2243138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14531"/>
              </p:ext>
            </p:extLst>
          </p:nvPr>
        </p:nvGraphicFramePr>
        <p:xfrm>
          <a:off x="2987824" y="5517232"/>
          <a:ext cx="2600693" cy="53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Equation" r:id="rId9" imgW="2222280" imgH="457200" progId="Equation.3">
                  <p:embed/>
                </p:oleObj>
              </mc:Choice>
              <mc:Fallback>
                <p:oleObj name="Equation" r:id="rId9" imgW="2222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517232"/>
                        <a:ext cx="2600693" cy="535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8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441847"/>
            <a:ext cx="7344816" cy="41044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Этап 1. Получим промежуточную скорость</a:t>
            </a:r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Этап 2. Используя условие </a:t>
            </a:r>
            <a:r>
              <a:rPr lang="ru-RU" sz="1800" dirty="0" err="1" smtClean="0"/>
              <a:t>несжимаемости</a:t>
            </a:r>
            <a:r>
              <a:rPr lang="ru-RU" sz="1800" dirty="0" smtClean="0"/>
              <a:t>                 получим уравнение для давления из коррекции скорости </a:t>
            </a:r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Этап 3. Получим окончательную дивергентную скорость в центре ячейки и на ее гранях</a:t>
            </a:r>
          </a:p>
          <a:p>
            <a:pPr lvl="1" eaLnBrk="1" hangingPunct="1">
              <a:lnSpc>
                <a:spcPct val="80000"/>
              </a:lnSpc>
            </a:pPr>
            <a:endParaRPr lang="ru-RU" sz="1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       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3945" y="9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79618"/>
              </p:ext>
            </p:extLst>
          </p:nvPr>
        </p:nvGraphicFramePr>
        <p:xfrm>
          <a:off x="3116790" y="3068960"/>
          <a:ext cx="1843380" cy="63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9" name="Equation" r:id="rId3" imgW="1307880" imgH="444240" progId="Equation.3">
                  <p:embed/>
                </p:oleObj>
              </mc:Choice>
              <mc:Fallback>
                <p:oleObj name="Equation" r:id="rId3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790" y="3068960"/>
                        <a:ext cx="1843380" cy="630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237855"/>
              </p:ext>
            </p:extLst>
          </p:nvPr>
        </p:nvGraphicFramePr>
        <p:xfrm>
          <a:off x="2841625" y="1828800"/>
          <a:ext cx="23177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0" name="Equation" r:id="rId5" imgW="1981080" imgH="457200" progId="Equation.3">
                  <p:embed/>
                </p:oleObj>
              </mc:Choice>
              <mc:Fallback>
                <p:oleObj name="Equation" r:id="rId5" imgW="1981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1828800"/>
                        <a:ext cx="2317750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85712"/>
              </p:ext>
            </p:extLst>
          </p:nvPr>
        </p:nvGraphicFramePr>
        <p:xfrm>
          <a:off x="6588224" y="2420888"/>
          <a:ext cx="8810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1" name="Equation" r:id="rId7" imgW="647640" imgH="203040" progId="Equation.3">
                  <p:embed/>
                </p:oleObj>
              </mc:Choice>
              <mc:Fallback>
                <p:oleObj name="Equation" r:id="rId7" imgW="647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88224" y="2420888"/>
                        <a:ext cx="881063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70153"/>
              </p:ext>
            </p:extLst>
          </p:nvPr>
        </p:nvGraphicFramePr>
        <p:xfrm>
          <a:off x="3014663" y="4630738"/>
          <a:ext cx="21494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2" name="Equation" r:id="rId9" imgW="1854000" imgH="482400" progId="Equation.3">
                  <p:embed/>
                </p:oleObj>
              </mc:Choice>
              <mc:Fallback>
                <p:oleObj name="Equation" r:id="rId9" imgW="1854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4630738"/>
                        <a:ext cx="2149475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19353"/>
              </p:ext>
            </p:extLst>
          </p:nvPr>
        </p:nvGraphicFramePr>
        <p:xfrm>
          <a:off x="2987675" y="5346700"/>
          <a:ext cx="21939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Формула" r:id="rId11" imgW="1892160" imgH="520560" progId="Equation.3">
                  <p:embed/>
                </p:oleObj>
              </mc:Choice>
              <mc:Fallback>
                <p:oleObj name="Формула" r:id="rId11" imgW="18921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346700"/>
                        <a:ext cx="2193925" cy="60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59532" y="332656"/>
            <a:ext cx="8604956" cy="792163"/>
          </a:xfrm>
        </p:spPr>
        <p:txBody>
          <a:bodyPr/>
          <a:lstStyle/>
          <a:p>
            <a:r>
              <a:rPr lang="ru-RU" dirty="0" smtClean="0"/>
              <a:t>Классический </a:t>
            </a:r>
            <a:r>
              <a:rPr lang="ru-RU" dirty="0"/>
              <a:t>метод расщепления</a:t>
            </a:r>
            <a:br>
              <a:rPr lang="ru-RU" dirty="0"/>
            </a:br>
            <a:r>
              <a:rPr lang="ru-RU" dirty="0"/>
              <a:t>по физическим переменным</a:t>
            </a:r>
            <a:r>
              <a:rPr lang="en-US" dirty="0" smtClean="0"/>
              <a:t>:</a:t>
            </a:r>
            <a:r>
              <a:rPr lang="ru-RU" dirty="0" smtClean="0"/>
              <a:t> АЛГОРИТМ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18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556792"/>
            <a:ext cx="7344816" cy="41044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Явное уравнение импульсов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/>
              <a:t>Только несжимаемые </a:t>
            </a:r>
            <a:r>
              <a:rPr lang="ru-RU" sz="1800" dirty="0" smtClean="0"/>
              <a:t>течения</a:t>
            </a: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Только стационарные сетки. Скорость на грани ячейки оказывается не определена, если сетка изменилась</a:t>
            </a:r>
            <a:r>
              <a:rPr lang="en-US" sz="18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роизошла адаптация, 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400" dirty="0" smtClean="0"/>
              <a:t>сдвинулось подвижное тело, 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400" dirty="0" smtClean="0"/>
              <a:t>сдвинулась </a:t>
            </a:r>
            <a:r>
              <a:rPr lang="ru-RU" sz="1400" dirty="0"/>
              <a:t>контактная </a:t>
            </a:r>
            <a:r>
              <a:rPr lang="ru-RU" sz="1400" dirty="0" smtClean="0"/>
              <a:t>граница.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Диагноз</a:t>
            </a:r>
            <a:r>
              <a:rPr lang="en-US" sz="1800" dirty="0" smtClean="0"/>
              <a:t>: </a:t>
            </a:r>
            <a:r>
              <a:rPr lang="ru-RU" sz="1800" b="0" dirty="0" smtClean="0"/>
              <a:t>Главная проблема метода – дивергентные скорости возникают только в конце расчета шага по времени.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b="0" dirty="0" smtClean="0"/>
              <a:t>Все аналоги (</a:t>
            </a:r>
            <a:r>
              <a:rPr lang="en-US" sz="1800" b="0" dirty="0" smtClean="0"/>
              <a:t>SIMPLE</a:t>
            </a:r>
            <a:r>
              <a:rPr lang="ru-RU" sz="1800" b="0" dirty="0"/>
              <a:t>, </a:t>
            </a:r>
            <a:r>
              <a:rPr lang="en-US" sz="1800" b="0" dirty="0"/>
              <a:t>SIMPLER</a:t>
            </a:r>
            <a:r>
              <a:rPr lang="ru-RU" sz="1800" b="0" dirty="0"/>
              <a:t>, </a:t>
            </a:r>
            <a:r>
              <a:rPr lang="en-US" sz="1800" b="0" dirty="0"/>
              <a:t>SIMPLEC</a:t>
            </a:r>
            <a:r>
              <a:rPr lang="ru-RU" sz="1800" b="0" dirty="0"/>
              <a:t>, </a:t>
            </a:r>
            <a:r>
              <a:rPr lang="en-US" sz="1800" b="0" dirty="0" smtClean="0"/>
              <a:t>PISO</a:t>
            </a:r>
            <a:r>
              <a:rPr lang="ru-RU" sz="1800" b="0" dirty="0" smtClean="0"/>
              <a:t>)</a:t>
            </a:r>
            <a:r>
              <a:rPr lang="en-US" sz="1800" b="0" dirty="0" smtClean="0"/>
              <a:t> </a:t>
            </a:r>
            <a:r>
              <a:rPr lang="ru-RU" sz="1800" b="0" dirty="0" smtClean="0"/>
              <a:t>имеют ту же самую болезнь</a:t>
            </a:r>
            <a:r>
              <a:rPr lang="ru-RU" sz="1800" dirty="0" smtClean="0"/>
              <a:t>.</a:t>
            </a: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       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3945" y="9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163"/>
          </a:xfrm>
        </p:spPr>
        <p:txBody>
          <a:bodyPr/>
          <a:lstStyle/>
          <a:p>
            <a:r>
              <a:rPr lang="ru-RU" dirty="0" smtClean="0"/>
              <a:t>Классический </a:t>
            </a:r>
            <a:r>
              <a:rPr lang="ru-RU" dirty="0"/>
              <a:t>метод расщепления</a:t>
            </a:r>
            <a:br>
              <a:rPr lang="ru-RU" dirty="0"/>
            </a:br>
            <a:r>
              <a:rPr lang="ru-RU" dirty="0"/>
              <a:t>по физическим переменным</a:t>
            </a:r>
            <a:r>
              <a:rPr lang="en-US" dirty="0" smtClean="0"/>
              <a:t>:</a:t>
            </a:r>
            <a:r>
              <a:rPr lang="ru-RU" dirty="0" smtClean="0"/>
              <a:t> НЕДОСТАТКИ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8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628800"/>
            <a:ext cx="7344816" cy="42484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/>
              <a:t>Этап </a:t>
            </a:r>
            <a:r>
              <a:rPr lang="ru-RU" sz="1800" dirty="0" smtClean="0"/>
              <a:t>1. Решаем уравнение </a:t>
            </a:r>
            <a:r>
              <a:rPr lang="ru-RU" sz="1800" dirty="0"/>
              <a:t>для </a:t>
            </a:r>
            <a:r>
              <a:rPr lang="ru-RU" sz="1800" dirty="0" smtClean="0"/>
              <a:t>давления (1-й раз)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/>
              <a:t>Этап </a:t>
            </a:r>
            <a:r>
              <a:rPr lang="ru-RU" sz="1800" dirty="0" smtClean="0"/>
              <a:t>2. Находим промежуточную дивергентную скорость на гранях ячеек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Этап </a:t>
            </a:r>
            <a:r>
              <a:rPr lang="ru-RU" sz="1800" dirty="0"/>
              <a:t>3</a:t>
            </a:r>
            <a:r>
              <a:rPr lang="ru-RU" sz="1800" dirty="0" smtClean="0"/>
              <a:t>. Решаем уравнение импульсов</a:t>
            </a:r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/>
              <a:t>Этап </a:t>
            </a:r>
            <a:r>
              <a:rPr lang="ru-RU" sz="1800" dirty="0" smtClean="0"/>
              <a:t>4. Решаем </a:t>
            </a:r>
            <a:r>
              <a:rPr lang="ru-RU" sz="1800" dirty="0"/>
              <a:t>уравнение для давления </a:t>
            </a:r>
            <a:r>
              <a:rPr lang="ru-RU" sz="1800" dirty="0" smtClean="0"/>
              <a:t>(2-й </a:t>
            </a:r>
            <a:r>
              <a:rPr lang="ru-RU" sz="1800" dirty="0"/>
              <a:t>раз</a:t>
            </a:r>
            <a:r>
              <a:rPr lang="ru-RU" sz="1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Этап 5</a:t>
            </a:r>
            <a:r>
              <a:rPr lang="ru-RU" sz="1800" dirty="0"/>
              <a:t>. Находим </a:t>
            </a:r>
            <a:r>
              <a:rPr lang="ru-RU" sz="1800" dirty="0" smtClean="0"/>
              <a:t>окончательную дивергентную </a:t>
            </a:r>
            <a:r>
              <a:rPr lang="ru-RU" sz="1800" dirty="0"/>
              <a:t>скорость на </a:t>
            </a:r>
            <a:r>
              <a:rPr lang="ru-RU" sz="1800" dirty="0" smtClean="0"/>
              <a:t>гранях и в центрах </a:t>
            </a:r>
            <a:r>
              <a:rPr lang="ru-RU" sz="1800" dirty="0"/>
              <a:t>ячеек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Этап 3. Получим окончательную дивергентную скорость в центре ячейки и на ее гранях</a:t>
            </a:r>
          </a:p>
          <a:p>
            <a:pPr lvl="1" eaLnBrk="1" hangingPunct="1">
              <a:lnSpc>
                <a:spcPct val="80000"/>
              </a:lnSpc>
            </a:pPr>
            <a:endParaRPr lang="ru-RU" sz="1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       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3945" y="9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06657"/>
              </p:ext>
            </p:extLst>
          </p:nvPr>
        </p:nvGraphicFramePr>
        <p:xfrm>
          <a:off x="2411413" y="1971675"/>
          <a:ext cx="20764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Формула" r:id="rId3" imgW="1473120" imgH="253800" progId="Equation.3">
                  <p:embed/>
                </p:oleObj>
              </mc:Choice>
              <mc:Fallback>
                <p:oleObj name="Формула" r:id="rId3" imgW="1473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71675"/>
                        <a:ext cx="2076450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23528" y="324917"/>
            <a:ext cx="8229600" cy="1152128"/>
          </a:xfrm>
        </p:spPr>
        <p:txBody>
          <a:bodyPr/>
          <a:lstStyle/>
          <a:p>
            <a:r>
              <a:rPr lang="ru-RU" dirty="0" smtClean="0"/>
              <a:t>Классический </a:t>
            </a:r>
            <a:r>
              <a:rPr lang="ru-RU" dirty="0"/>
              <a:t>метод расщепления</a:t>
            </a:r>
            <a:br>
              <a:rPr lang="ru-RU" dirty="0"/>
            </a:br>
            <a:r>
              <a:rPr lang="ru-RU" dirty="0"/>
              <a:t>по физическим переменным</a:t>
            </a:r>
            <a:r>
              <a:rPr lang="en-US" dirty="0" smtClean="0"/>
              <a:t>:</a:t>
            </a:r>
            <a:r>
              <a:rPr lang="ru-RU" dirty="0" smtClean="0"/>
              <a:t> модификация (старая схема)  </a:t>
            </a:r>
            <a:endParaRPr lang="en-US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329304"/>
              </p:ext>
            </p:extLst>
          </p:nvPr>
        </p:nvGraphicFramePr>
        <p:xfrm>
          <a:off x="2470150" y="2924175"/>
          <a:ext cx="2133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Формула" r:id="rId5" imgW="1841400" imgH="431640" progId="Equation.3">
                  <p:embed/>
                </p:oleObj>
              </mc:Choice>
              <mc:Fallback>
                <p:oleObj name="Формула" r:id="rId5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2924175"/>
                        <a:ext cx="2133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84994"/>
              </p:ext>
            </p:extLst>
          </p:nvPr>
        </p:nvGraphicFramePr>
        <p:xfrm>
          <a:off x="2483768" y="3861048"/>
          <a:ext cx="23637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Формула" r:id="rId7" imgW="2019240" imgH="419040" progId="Equation.3">
                  <p:embed/>
                </p:oleObj>
              </mc:Choice>
              <mc:Fallback>
                <p:oleObj name="Формула" r:id="rId7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861048"/>
                        <a:ext cx="23637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935256"/>
              </p:ext>
            </p:extLst>
          </p:nvPr>
        </p:nvGraphicFramePr>
        <p:xfrm>
          <a:off x="2530624" y="4869160"/>
          <a:ext cx="2058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Формула" r:id="rId9" imgW="1460160" imgH="253800" progId="Equation.3">
                  <p:embed/>
                </p:oleObj>
              </mc:Choice>
              <mc:Fallback>
                <p:oleObj name="Формула" r:id="rId9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624" y="4869160"/>
                        <a:ext cx="2058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81675"/>
              </p:ext>
            </p:extLst>
          </p:nvPr>
        </p:nvGraphicFramePr>
        <p:xfrm>
          <a:off x="2500313" y="5876925"/>
          <a:ext cx="22209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Формула" r:id="rId11" imgW="1917360" imgH="431640" progId="Equation.3">
                  <p:embed/>
                </p:oleObj>
              </mc:Choice>
              <mc:Fallback>
                <p:oleObj name="Формула" r:id="rId11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5876925"/>
                        <a:ext cx="22209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47142"/>
              </p:ext>
            </p:extLst>
          </p:nvPr>
        </p:nvGraphicFramePr>
        <p:xfrm>
          <a:off x="5414963" y="5883275"/>
          <a:ext cx="2149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Формула" r:id="rId13" imgW="1854000" imgH="419040" progId="Equation.3">
                  <p:embed/>
                </p:oleObj>
              </mc:Choice>
              <mc:Fallback>
                <p:oleObj name="Формула" r:id="rId13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5883275"/>
                        <a:ext cx="21494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3"/>
          <p:cNvSpPr/>
          <p:nvPr/>
        </p:nvSpPr>
        <p:spPr>
          <a:xfrm>
            <a:off x="5630540" y="3717032"/>
            <a:ext cx="3485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b="1" dirty="0" smtClean="0"/>
              <a:t>уравнения модели турбулентности</a:t>
            </a:r>
          </a:p>
          <a:p>
            <a:pPr marL="285750" indent="-285750">
              <a:buFontTx/>
              <a:buChar char="-"/>
            </a:pPr>
            <a:r>
              <a:rPr lang="ru-RU" sz="1200" b="1" dirty="0"/>
              <a:t>у</a:t>
            </a:r>
            <a:r>
              <a:rPr lang="ru-RU" sz="1200" b="1" dirty="0" smtClean="0"/>
              <a:t>равнения массопереноса (</a:t>
            </a:r>
            <a:r>
              <a:rPr lang="ru-RU" sz="1200" b="1" dirty="0" err="1" smtClean="0"/>
              <a:t>физ</a:t>
            </a:r>
            <a:r>
              <a:rPr lang="ru-RU" sz="1200" b="1" dirty="0" smtClean="0"/>
              <a:t>-химия)</a:t>
            </a:r>
          </a:p>
          <a:p>
            <a:pPr marL="285750" indent="-285750">
              <a:buFontTx/>
              <a:buChar char="-"/>
            </a:pPr>
            <a:r>
              <a:rPr lang="ru-RU" sz="1200" b="1" dirty="0"/>
              <a:t>у</a:t>
            </a:r>
            <a:r>
              <a:rPr lang="ru-RU" sz="1200" b="1" dirty="0" smtClean="0"/>
              <a:t>равнение энергии</a:t>
            </a:r>
          </a:p>
          <a:p>
            <a:pPr marL="285750" indent="-285750">
              <a:buFontTx/>
              <a:buChar char="-"/>
            </a:pPr>
            <a:r>
              <a:rPr lang="en-US" sz="1200" b="1" dirty="0" smtClean="0"/>
              <a:t>n+1-</a:t>
            </a:r>
            <a:r>
              <a:rPr lang="ru-RU" sz="1200" b="1" dirty="0" smtClean="0"/>
              <a:t>я температура</a:t>
            </a: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rot="10800000" flipV="1">
            <a:off x="4716016" y="3933056"/>
            <a:ext cx="914524" cy="504056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5400000">
            <a:off x="6264189" y="4689140"/>
            <a:ext cx="1800200" cy="1728193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3"/>
          <p:cNvSpPr/>
          <p:nvPr/>
        </p:nvSpPr>
        <p:spPr>
          <a:xfrm>
            <a:off x="7771745" y="4298612"/>
            <a:ext cx="513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ИЛИ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9823" y="3714054"/>
            <a:ext cx="1161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НЕЯВНОСТЬ</a:t>
            </a:r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>
            <a:off x="1691680" y="3826691"/>
            <a:ext cx="2394367" cy="171745"/>
          </a:xfrm>
          <a:prstGeom prst="curvedConnector3">
            <a:avLst>
              <a:gd name="adj1" fmla="val 100104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/>
          <p:cNvSpPr>
            <a:spLocks noGrp="1"/>
          </p:cNvSpPr>
          <p:nvPr>
            <p:ph type="title"/>
          </p:nvPr>
        </p:nvSpPr>
        <p:spPr>
          <a:xfrm>
            <a:off x="608870" y="335243"/>
            <a:ext cx="7923570" cy="1131476"/>
          </a:xfrm>
        </p:spPr>
        <p:txBody>
          <a:bodyPr/>
          <a:lstStyle/>
          <a:p>
            <a:r>
              <a:rPr lang="ru-RU" dirty="0" smtClean="0"/>
              <a:t>Новый </a:t>
            </a:r>
            <a:r>
              <a:rPr lang="ru-RU" dirty="0"/>
              <a:t>метод расщепления</a:t>
            </a:r>
            <a:br>
              <a:rPr lang="ru-RU" dirty="0"/>
            </a:br>
            <a:r>
              <a:rPr lang="ru-RU" dirty="0"/>
              <a:t>по физическим </a:t>
            </a:r>
            <a:r>
              <a:rPr lang="ru-RU" dirty="0" smtClean="0"/>
              <a:t>переменным</a:t>
            </a:r>
            <a:br>
              <a:rPr lang="ru-RU" dirty="0" smtClean="0"/>
            </a:br>
            <a:r>
              <a:rPr lang="ru-RU" dirty="0" smtClean="0"/>
              <a:t>для несжимаемой жидкости</a:t>
            </a:r>
            <a:endParaRPr 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3945" y="9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24480"/>
              </p:ext>
            </p:extLst>
          </p:nvPr>
        </p:nvGraphicFramePr>
        <p:xfrm>
          <a:off x="628650" y="1951038"/>
          <a:ext cx="20748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Формула" r:id="rId3" imgW="1473120" imgH="228600" progId="Equation.3">
                  <p:embed/>
                </p:oleObj>
              </mc:Choice>
              <mc:Fallback>
                <p:oleObj name="Формула" r:id="rId3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951038"/>
                        <a:ext cx="2074863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77465"/>
              </p:ext>
            </p:extLst>
          </p:nvPr>
        </p:nvGraphicFramePr>
        <p:xfrm>
          <a:off x="683568" y="2579857"/>
          <a:ext cx="2238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1" name="Формула" r:id="rId5" imgW="1930320" imgH="431640" progId="Equation.3">
                  <p:embed/>
                </p:oleObj>
              </mc:Choice>
              <mc:Fallback>
                <p:oleObj name="Формула" r:id="rId5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579857"/>
                        <a:ext cx="2238375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69191"/>
              </p:ext>
            </p:extLst>
          </p:nvPr>
        </p:nvGraphicFramePr>
        <p:xfrm>
          <a:off x="660400" y="3838575"/>
          <a:ext cx="3386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Формула" r:id="rId7" imgW="2895480" imgH="419040" progId="Equation.3">
                  <p:embed/>
                </p:oleObj>
              </mc:Choice>
              <mc:Fallback>
                <p:oleObj name="Формула" r:id="rId7" imgW="289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838575"/>
                        <a:ext cx="3386138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9020" y="19705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1)</a:t>
            </a:r>
            <a:endParaRPr lang="ru-RU" dirty="0"/>
          </a:p>
        </p:txBody>
      </p:sp>
      <p:sp>
        <p:nvSpPr>
          <p:cNvPr id="18" name="Rectangle 17"/>
          <p:cNvSpPr/>
          <p:nvPr/>
        </p:nvSpPr>
        <p:spPr>
          <a:xfrm>
            <a:off x="283381" y="271376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2)</a:t>
            </a:r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293718" y="383812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3)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4283968" y="2067431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(l=0; l&lt;N; l++)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6052378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230502"/>
              </p:ext>
            </p:extLst>
          </p:nvPr>
        </p:nvGraphicFramePr>
        <p:xfrm>
          <a:off x="7452320" y="4799826"/>
          <a:ext cx="12779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3" name="Equation" r:id="rId9" imgW="1091880" imgH="431640" progId="Equation.3">
                  <p:embed/>
                </p:oleObj>
              </mc:Choice>
              <mc:Fallback>
                <p:oleObj name="Equation" r:id="rId9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799826"/>
                        <a:ext cx="1277938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85361" y="4365104"/>
            <a:ext cx="319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Неявный вариант метода</a:t>
            </a:r>
            <a:r>
              <a:rPr lang="en-US" b="1" dirty="0" smtClean="0"/>
              <a:t>:</a:t>
            </a:r>
            <a:endParaRPr lang="ru-RU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11387"/>
              </p:ext>
            </p:extLst>
          </p:nvPr>
        </p:nvGraphicFramePr>
        <p:xfrm>
          <a:off x="673231" y="4807763"/>
          <a:ext cx="34782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4" name="Формула" r:id="rId11" imgW="2971800" imgH="419040" progId="Equation.3">
                  <p:embed/>
                </p:oleObj>
              </mc:Choice>
              <mc:Fallback>
                <p:oleObj name="Формула" r:id="rId11" imgW="2971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31" y="4807763"/>
                        <a:ext cx="3478212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198476" y="1585743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Неявный </a:t>
            </a:r>
            <a:r>
              <a:rPr lang="en-US" b="1" dirty="0" smtClean="0"/>
              <a:t>P-V coupling:</a:t>
            </a:r>
            <a:endParaRPr lang="ru-RU" dirty="0"/>
          </a:p>
        </p:txBody>
      </p:sp>
      <p:sp>
        <p:nvSpPr>
          <p:cNvPr id="22" name="Rectangle 23"/>
          <p:cNvSpPr/>
          <p:nvPr/>
        </p:nvSpPr>
        <p:spPr>
          <a:xfrm>
            <a:off x="599248" y="3455148"/>
            <a:ext cx="29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Явный вариант метода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27" name="Rectangle 18"/>
          <p:cNvSpPr/>
          <p:nvPr/>
        </p:nvSpPr>
        <p:spPr>
          <a:xfrm>
            <a:off x="301363" y="486916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447792"/>
              </p:ext>
            </p:extLst>
          </p:nvPr>
        </p:nvGraphicFramePr>
        <p:xfrm>
          <a:off x="4932040" y="2791945"/>
          <a:ext cx="21463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5" name="Формула" r:id="rId13" imgW="1523880" imgH="228600" progId="Equation.3">
                  <p:embed/>
                </p:oleObj>
              </mc:Choice>
              <mc:Fallback>
                <p:oleObj name="Формула" r:id="rId13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791945"/>
                        <a:ext cx="21463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582362"/>
              </p:ext>
            </p:extLst>
          </p:nvPr>
        </p:nvGraphicFramePr>
        <p:xfrm>
          <a:off x="4903788" y="3454400"/>
          <a:ext cx="2370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6" name="Формула" r:id="rId15" imgW="2044440" imgH="431640" progId="Equation.3">
                  <p:embed/>
                </p:oleObj>
              </mc:Choice>
              <mc:Fallback>
                <p:oleObj name="Формула" r:id="rId15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3454400"/>
                        <a:ext cx="23701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26897"/>
              </p:ext>
            </p:extLst>
          </p:nvPr>
        </p:nvGraphicFramePr>
        <p:xfrm>
          <a:off x="4926013" y="4241800"/>
          <a:ext cx="3775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7" name="Формула" r:id="rId17" imgW="3225600" imgH="419040" progId="Equation.3">
                  <p:embed/>
                </p:oleObj>
              </mc:Choice>
              <mc:Fallback>
                <p:oleObj name="Формула" r:id="rId17" imgW="3225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4241800"/>
                        <a:ext cx="3775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3"/>
          <p:cNvSpPr/>
          <p:nvPr/>
        </p:nvSpPr>
        <p:spPr>
          <a:xfrm>
            <a:off x="4985945" y="5258219"/>
            <a:ext cx="3485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b="1" dirty="0" smtClean="0"/>
              <a:t>уравнения модели турбулентности</a:t>
            </a:r>
          </a:p>
          <a:p>
            <a:pPr marL="285750" indent="-285750">
              <a:buFontTx/>
              <a:buChar char="-"/>
            </a:pPr>
            <a:r>
              <a:rPr lang="ru-RU" sz="1200" b="1" dirty="0"/>
              <a:t>у</a:t>
            </a:r>
            <a:r>
              <a:rPr lang="ru-RU" sz="1200" b="1" dirty="0" smtClean="0"/>
              <a:t>равнения массопереноса (</a:t>
            </a:r>
            <a:r>
              <a:rPr lang="ru-RU" sz="1200" b="1" dirty="0" err="1" smtClean="0"/>
              <a:t>физ</a:t>
            </a:r>
            <a:r>
              <a:rPr lang="ru-RU" sz="1200" b="1" dirty="0" smtClean="0"/>
              <a:t>-химия)</a:t>
            </a:r>
          </a:p>
          <a:p>
            <a:pPr marL="285750" indent="-285750">
              <a:buFontTx/>
              <a:buChar char="-"/>
            </a:pPr>
            <a:r>
              <a:rPr lang="ru-RU" sz="1200" b="1" dirty="0"/>
              <a:t>у</a:t>
            </a:r>
            <a:r>
              <a:rPr lang="ru-RU" sz="1200" b="1" dirty="0" smtClean="0"/>
              <a:t>равнение энергии</a:t>
            </a:r>
          </a:p>
          <a:p>
            <a:pPr marL="285750" indent="-285750">
              <a:buFontTx/>
              <a:buChar char="-"/>
            </a:pPr>
            <a:r>
              <a:rPr lang="en-US" sz="1200" b="1" dirty="0" smtClean="0"/>
              <a:t>n+1-</a:t>
            </a:r>
            <a:r>
              <a:rPr lang="ru-RU" sz="1200" b="1" dirty="0" smtClean="0"/>
              <a:t>я температура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8406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/>
          <p:cNvSpPr>
            <a:spLocks noGrp="1"/>
          </p:cNvSpPr>
          <p:nvPr>
            <p:ph type="title"/>
          </p:nvPr>
        </p:nvSpPr>
        <p:spPr>
          <a:xfrm>
            <a:off x="608870" y="335243"/>
            <a:ext cx="7923570" cy="1131476"/>
          </a:xfrm>
        </p:spPr>
        <p:txBody>
          <a:bodyPr/>
          <a:lstStyle/>
          <a:p>
            <a:r>
              <a:rPr lang="ru-RU" dirty="0" smtClean="0"/>
              <a:t>Новый </a:t>
            </a:r>
            <a:r>
              <a:rPr lang="ru-RU" dirty="0"/>
              <a:t>метод расщепления</a:t>
            </a:r>
            <a:br>
              <a:rPr lang="ru-RU" dirty="0"/>
            </a:br>
            <a:r>
              <a:rPr lang="ru-RU" dirty="0"/>
              <a:t>по физическим </a:t>
            </a:r>
            <a:r>
              <a:rPr lang="ru-RU" dirty="0" smtClean="0"/>
              <a:t>переменным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сжимаемого газа</a:t>
            </a:r>
            <a:endParaRPr 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3945" y="900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7173"/>
              </p:ext>
            </p:extLst>
          </p:nvPr>
        </p:nvGraphicFramePr>
        <p:xfrm>
          <a:off x="691213" y="1662552"/>
          <a:ext cx="3127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6" name="Формула" r:id="rId3" imgW="2323800" imgH="419040" progId="Equation.3">
                  <p:embed/>
                </p:oleObj>
              </mc:Choice>
              <mc:Fallback>
                <p:oleObj name="Формула" r:id="rId3" imgW="2323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13" y="1662552"/>
                        <a:ext cx="31273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26112"/>
              </p:ext>
            </p:extLst>
          </p:nvPr>
        </p:nvGraphicFramePr>
        <p:xfrm>
          <a:off x="691213" y="2722187"/>
          <a:ext cx="24288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7" name="Формула" r:id="rId5" imgW="2095200" imgH="431640" progId="Equation.3">
                  <p:embed/>
                </p:oleObj>
              </mc:Choice>
              <mc:Fallback>
                <p:oleObj name="Формула" r:id="rId5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13" y="2722187"/>
                        <a:ext cx="2428875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44213"/>
              </p:ext>
            </p:extLst>
          </p:nvPr>
        </p:nvGraphicFramePr>
        <p:xfrm>
          <a:off x="627256" y="3679089"/>
          <a:ext cx="38909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Формула" r:id="rId7" imgW="3327120" imgH="419040" progId="Equation.3">
                  <p:embed/>
                </p:oleObj>
              </mc:Choice>
              <mc:Fallback>
                <p:oleObj name="Формула" r:id="rId7" imgW="332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56" y="3679089"/>
                        <a:ext cx="3890962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0745" y="177040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1)</a:t>
            </a:r>
            <a:endParaRPr lang="ru-RU" dirty="0"/>
          </a:p>
        </p:txBody>
      </p:sp>
      <p:sp>
        <p:nvSpPr>
          <p:cNvPr id="18" name="Rectangle 17"/>
          <p:cNvSpPr/>
          <p:nvPr/>
        </p:nvSpPr>
        <p:spPr>
          <a:xfrm>
            <a:off x="219020" y="278092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219020" y="365345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4283968" y="1988840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(l=0; l&lt;N; l++)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10063" y="613394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6075"/>
              </p:ext>
            </p:extLst>
          </p:nvPr>
        </p:nvGraphicFramePr>
        <p:xfrm>
          <a:off x="7668344" y="4729515"/>
          <a:ext cx="12779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9" name="Equation" r:id="rId9" imgW="1091880" imgH="431640" progId="Equation.3">
                  <p:embed/>
                </p:oleObj>
              </mc:Choice>
              <mc:Fallback>
                <p:oleObj name="Equation" r:id="rId9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729515"/>
                        <a:ext cx="1277938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85361" y="4180438"/>
            <a:ext cx="319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Неявный вариант метода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26" name="Rectangle 25"/>
          <p:cNvSpPr/>
          <p:nvPr/>
        </p:nvSpPr>
        <p:spPr>
          <a:xfrm>
            <a:off x="4198476" y="1585743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Неявный </a:t>
            </a:r>
            <a:r>
              <a:rPr lang="en-US" b="1" dirty="0" smtClean="0"/>
              <a:t>P-V coupling:</a:t>
            </a:r>
            <a:endParaRPr lang="ru-RU" dirty="0"/>
          </a:p>
        </p:txBody>
      </p:sp>
      <p:sp>
        <p:nvSpPr>
          <p:cNvPr id="22" name="Rectangle 23"/>
          <p:cNvSpPr/>
          <p:nvPr/>
        </p:nvSpPr>
        <p:spPr>
          <a:xfrm>
            <a:off x="620595" y="3270482"/>
            <a:ext cx="29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Явный вариант метода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27" name="Rectangle 18"/>
          <p:cNvSpPr/>
          <p:nvPr/>
        </p:nvSpPr>
        <p:spPr>
          <a:xfrm>
            <a:off x="230745" y="465313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85368"/>
              </p:ext>
            </p:extLst>
          </p:nvPr>
        </p:nvGraphicFramePr>
        <p:xfrm>
          <a:off x="691213" y="4622304"/>
          <a:ext cx="39941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0" name="Формула" r:id="rId11" imgW="3416040" imgH="419040" progId="Equation.3">
                  <p:embed/>
                </p:oleObj>
              </mc:Choice>
              <mc:Fallback>
                <p:oleObj name="Формула" r:id="rId11" imgW="341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13" y="4622304"/>
                        <a:ext cx="39941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48307"/>
              </p:ext>
            </p:extLst>
          </p:nvPr>
        </p:nvGraphicFramePr>
        <p:xfrm>
          <a:off x="4716844" y="2496765"/>
          <a:ext cx="3709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1" name="Формула" r:id="rId13" imgW="2755800" imgH="419040" progId="Equation.3">
                  <p:embed/>
                </p:oleObj>
              </mc:Choice>
              <mc:Fallback>
                <p:oleObj name="Формула" r:id="rId13" imgW="275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844" y="2496765"/>
                        <a:ext cx="37099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91826"/>
              </p:ext>
            </p:extLst>
          </p:nvPr>
        </p:nvGraphicFramePr>
        <p:xfrm>
          <a:off x="4694899" y="3511668"/>
          <a:ext cx="2619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2" name="Формула" r:id="rId15" imgW="2260440" imgH="431640" progId="Equation.3">
                  <p:embed/>
                </p:oleObj>
              </mc:Choice>
              <mc:Fallback>
                <p:oleObj name="Формула" r:id="rId15" imgW="2260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899" y="3511668"/>
                        <a:ext cx="26193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45370"/>
              </p:ext>
            </p:extLst>
          </p:nvPr>
        </p:nvGraphicFramePr>
        <p:xfrm>
          <a:off x="4644008" y="4118247"/>
          <a:ext cx="44100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3" name="Формула" r:id="rId17" imgW="3771720" imgH="419040" progId="Equation.3">
                  <p:embed/>
                </p:oleObj>
              </mc:Choice>
              <mc:Fallback>
                <p:oleObj name="Формула" r:id="rId17" imgW="377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118247"/>
                        <a:ext cx="44100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3"/>
          <p:cNvSpPr/>
          <p:nvPr/>
        </p:nvSpPr>
        <p:spPr>
          <a:xfrm>
            <a:off x="4985945" y="5258219"/>
            <a:ext cx="3485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b="1" dirty="0" smtClean="0"/>
              <a:t>уравнения модели турбулентности</a:t>
            </a:r>
          </a:p>
          <a:p>
            <a:pPr marL="285750" indent="-285750">
              <a:buFontTx/>
              <a:buChar char="-"/>
            </a:pPr>
            <a:r>
              <a:rPr lang="ru-RU" sz="1200" b="1" dirty="0"/>
              <a:t>у</a:t>
            </a:r>
            <a:r>
              <a:rPr lang="ru-RU" sz="1200" b="1" dirty="0" smtClean="0"/>
              <a:t>равнения массопереноса (</a:t>
            </a:r>
            <a:r>
              <a:rPr lang="ru-RU" sz="1200" b="1" dirty="0" err="1" smtClean="0"/>
              <a:t>физ</a:t>
            </a:r>
            <a:r>
              <a:rPr lang="ru-RU" sz="1200" b="1" dirty="0" smtClean="0"/>
              <a:t>-химия)</a:t>
            </a:r>
          </a:p>
          <a:p>
            <a:pPr marL="285750" indent="-285750">
              <a:buFontTx/>
              <a:buChar char="-"/>
            </a:pPr>
            <a:r>
              <a:rPr lang="ru-RU" sz="1200" b="1" dirty="0"/>
              <a:t>у</a:t>
            </a:r>
            <a:r>
              <a:rPr lang="ru-RU" sz="1200" b="1" dirty="0" smtClean="0"/>
              <a:t>равнение энергии</a:t>
            </a:r>
          </a:p>
          <a:p>
            <a:pPr marL="285750" indent="-285750">
              <a:buFontTx/>
              <a:buChar char="-"/>
            </a:pPr>
            <a:r>
              <a:rPr lang="en-US" sz="1200" b="1" dirty="0" smtClean="0"/>
              <a:t>n+1-</a:t>
            </a:r>
            <a:r>
              <a:rPr lang="ru-RU" sz="1200" b="1" dirty="0" smtClean="0"/>
              <a:t>я температура</a:t>
            </a: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504263"/>
              </p:ext>
            </p:extLst>
          </p:nvPr>
        </p:nvGraphicFramePr>
        <p:xfrm>
          <a:off x="672280" y="2239413"/>
          <a:ext cx="2808312" cy="33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4" name="Формула" r:id="rId19" imgW="2019240" imgH="241200" progId="Equation.3">
                  <p:embed/>
                </p:oleObj>
              </mc:Choice>
              <mc:Fallback>
                <p:oleObj name="Формула" r:id="rId19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80" y="2239413"/>
                        <a:ext cx="2808312" cy="335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"/>
          <p:cNvSpPr/>
          <p:nvPr/>
        </p:nvSpPr>
        <p:spPr>
          <a:xfrm>
            <a:off x="219020" y="226583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)</a:t>
            </a:r>
            <a:endParaRPr lang="ru-RU" dirty="0"/>
          </a:p>
        </p:txBody>
      </p:sp>
      <p:graphicFrame>
        <p:nvGraphicFramePr>
          <p:cNvPr id="11265" name="Объект 112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71412"/>
              </p:ext>
            </p:extLst>
          </p:nvPr>
        </p:nvGraphicFramePr>
        <p:xfrm>
          <a:off x="4742471" y="3103001"/>
          <a:ext cx="29495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5" name="Формула" r:id="rId21" imgW="2120760" imgH="241200" progId="Equation.3">
                  <p:embed/>
                </p:oleObj>
              </mc:Choice>
              <mc:Fallback>
                <p:oleObj name="Формула" r:id="rId21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471" y="3103001"/>
                        <a:ext cx="294957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4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970"/>
            <a:ext cx="9144000" cy="792163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30498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Сравнение схем расщепления</a:t>
            </a:r>
            <a:endParaRPr lang="ru-RU" dirty="0">
              <a:ln w="0"/>
              <a:solidFill>
                <a:srgbClr val="30498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1"/>
            <a:ext cx="8229600" cy="65102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Гиперзвуковое обтекание цилиндра при </a:t>
            </a:r>
            <a:r>
              <a:rPr lang="en-US" sz="1600" dirty="0" smtClean="0"/>
              <a:t>M=15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Шаг по времени: </a:t>
            </a:r>
            <a:r>
              <a:rPr lang="ru-RU" sz="1600" b="0" dirty="0" smtClean="0"/>
              <a:t>конвективный </a:t>
            </a:r>
            <a:r>
              <a:rPr lang="en-US" sz="1600" b="0" dirty="0" smtClean="0"/>
              <a:t>CFL </a:t>
            </a:r>
            <a:r>
              <a:rPr lang="ru-RU" sz="1600" b="0" dirty="0" smtClean="0"/>
              <a:t>=</a:t>
            </a:r>
            <a:r>
              <a:rPr lang="en-US" sz="1600" b="0" dirty="0" smtClean="0"/>
              <a:t>10. </a:t>
            </a:r>
            <a:r>
              <a:rPr lang="ru-RU" sz="1600" dirty="0" smtClean="0"/>
              <a:t>Сетка:</a:t>
            </a:r>
            <a:r>
              <a:rPr lang="ru-RU" sz="1600" b="0" dirty="0" smtClean="0"/>
              <a:t> 200х50.</a:t>
            </a:r>
            <a:endParaRPr lang="ru-RU" sz="1600" b="0" dirty="0"/>
          </a:p>
        </p:txBody>
      </p:sp>
      <p:pic>
        <p:nvPicPr>
          <p:cNvPr id="6" name="Old_sche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986" y="3263877"/>
            <a:ext cx="3708940" cy="2781705"/>
          </a:xfrm>
          <a:prstGeom prst="rect">
            <a:avLst/>
          </a:prstGeom>
        </p:spPr>
      </p:pic>
      <p:pic>
        <p:nvPicPr>
          <p:cNvPr id="7" name="New_schem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5458" y="3263877"/>
            <a:ext cx="3693632" cy="277022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2060848"/>
            <a:ext cx="8229600" cy="65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600" kern="0" dirty="0"/>
              <a:t>С</a:t>
            </a:r>
            <a:r>
              <a:rPr lang="ru-RU" sz="1600" kern="0" dirty="0" smtClean="0"/>
              <a:t>хемы </a:t>
            </a:r>
            <a:r>
              <a:rPr lang="ru-RU" sz="1600" kern="0" dirty="0"/>
              <a:t>расщепления</a:t>
            </a:r>
            <a:endParaRPr lang="ru-RU" sz="1600" kern="0" dirty="0" smtClean="0"/>
          </a:p>
          <a:p>
            <a:pPr marL="0" indent="0" algn="ctr">
              <a:buFontTx/>
              <a:buNone/>
            </a:pPr>
            <a:r>
              <a:rPr lang="ru-RU" sz="1600" kern="0" dirty="0" smtClean="0"/>
              <a:t>Старая неявная                                     Новая неявная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5636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764704"/>
            <a:ext cx="81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Уравнения Навье-Стокса</a:t>
            </a:r>
            <a:r>
              <a:rPr lang="en-US" dirty="0" smtClean="0"/>
              <a:t>: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33717"/>
              </p:ext>
            </p:extLst>
          </p:nvPr>
        </p:nvGraphicFramePr>
        <p:xfrm>
          <a:off x="467544" y="2204864"/>
          <a:ext cx="18367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1" name="Формула" r:id="rId4" imgW="1091726" imgH="393529" progId="Equation.3">
                  <p:embed/>
                </p:oleObj>
              </mc:Choice>
              <mc:Fallback>
                <p:oleObj name="Формула" r:id="rId4" imgW="109172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04864"/>
                        <a:ext cx="18367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49205" y="2296379"/>
            <a:ext cx="342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- уравнение неразрывности</a:t>
            </a:r>
            <a:endParaRPr lang="en-US" dirty="0" smtClean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884964"/>
              </p:ext>
            </p:extLst>
          </p:nvPr>
        </p:nvGraphicFramePr>
        <p:xfrm>
          <a:off x="505396" y="3002091"/>
          <a:ext cx="48148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2" name="Формула" r:id="rId6" imgW="2768600" imgH="393700" progId="Equation.3">
                  <p:embed/>
                </p:oleObj>
              </mc:Choice>
              <mc:Fallback>
                <p:oleObj name="Формула" r:id="rId6" imgW="276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96" y="3002091"/>
                        <a:ext cx="48148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64088" y="3140968"/>
            <a:ext cx="342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- уравнение импульсов</a:t>
            </a:r>
            <a:endParaRPr lang="en-US" dirty="0" smtClean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50016"/>
              </p:ext>
            </p:extLst>
          </p:nvPr>
        </p:nvGraphicFramePr>
        <p:xfrm>
          <a:off x="611559" y="4005064"/>
          <a:ext cx="284995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3" name="Формула" r:id="rId8" imgW="2082800" imgH="787400" progId="Equation.3">
                  <p:embed/>
                </p:oleObj>
              </mc:Choice>
              <mc:Fallback>
                <p:oleObj name="Формула" r:id="rId8" imgW="20828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4005064"/>
                        <a:ext cx="2849955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59107"/>
              </p:ext>
            </p:extLst>
          </p:nvPr>
        </p:nvGraphicFramePr>
        <p:xfrm>
          <a:off x="4727575" y="4149725"/>
          <a:ext cx="34956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4" name="Формула" r:id="rId10" imgW="1892160" imgH="431640" progId="Equation.3">
                  <p:embed/>
                </p:oleObj>
              </mc:Choice>
              <mc:Fallback>
                <p:oleObj name="Формула" r:id="rId10" imgW="1892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149725"/>
                        <a:ext cx="34956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34113"/>
              </p:ext>
            </p:extLst>
          </p:nvPr>
        </p:nvGraphicFramePr>
        <p:xfrm>
          <a:off x="4846638" y="5053013"/>
          <a:ext cx="22717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5" name="Формула" r:id="rId12" imgW="1231560" imgH="507960" progId="Equation.3">
                  <p:embed/>
                </p:oleObj>
              </mc:Choice>
              <mc:Fallback>
                <p:oleObj name="Формула" r:id="rId12" imgW="1231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5053013"/>
                        <a:ext cx="22717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4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конечных объёмов</a:t>
            </a:r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2617" y="1207369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 smtClean="0"/>
              <a:t>Метод </a:t>
            </a:r>
            <a:r>
              <a:rPr lang="ru-RU" sz="1600" b="1" dirty="0"/>
              <a:t>конечных объёмов</a:t>
            </a:r>
            <a:r>
              <a:rPr lang="ru-RU" sz="1600" dirty="0"/>
              <a:t> предполагает интегрирование уравнений движения жидкости и переноса скалярных величин по объёмам ячеек расчётной сетки. По теореме Гаусса для произвольной векторной или тензорной </a:t>
            </a:r>
            <a:r>
              <a:rPr lang="ru-RU" sz="1600" dirty="0" smtClean="0"/>
              <a:t>величины </a:t>
            </a:r>
            <a:r>
              <a:rPr lang="en-US" sz="1600" b="1" dirty="0" smtClean="0"/>
              <a:t>F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99737"/>
              </p:ext>
            </p:extLst>
          </p:nvPr>
        </p:nvGraphicFramePr>
        <p:xfrm>
          <a:off x="971600" y="2996952"/>
          <a:ext cx="2598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7" name="Формула" r:id="rId3" imgW="1917360" imgH="393480" progId="Equation.3">
                  <p:embed/>
                </p:oleObj>
              </mc:Choice>
              <mc:Fallback>
                <p:oleObj name="Формула" r:id="rId3" imgW="1917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996952"/>
                        <a:ext cx="259873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32"/>
          <p:cNvGrpSpPr>
            <a:grpSpLocks/>
          </p:cNvGrpSpPr>
          <p:nvPr/>
        </p:nvGrpSpPr>
        <p:grpSpPr bwMode="auto">
          <a:xfrm>
            <a:off x="6252253" y="1724101"/>
            <a:ext cx="2819400" cy="1984375"/>
            <a:chOff x="4658947" y="2164404"/>
            <a:chExt cx="3727071" cy="2815760"/>
          </a:xfrm>
        </p:grpSpPr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185" y="2370137"/>
              <a:ext cx="3691833" cy="259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" name="Object 26"/>
            <p:cNvGraphicFramePr>
              <a:graphicFrameLocks noChangeAspect="1"/>
            </p:cNvGraphicFramePr>
            <p:nvPr/>
          </p:nvGraphicFramePr>
          <p:xfrm>
            <a:off x="6324624" y="3471863"/>
            <a:ext cx="296862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8" name="Формула" r:id="rId6" imgW="164880" imgH="164880" progId="Equation.3">
                    <p:embed/>
                  </p:oleObj>
                </mc:Choice>
                <mc:Fallback>
                  <p:oleObj name="Формула" r:id="rId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24" y="3471863"/>
                          <a:ext cx="296862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495095"/>
                </p:ext>
              </p:extLst>
            </p:nvPr>
          </p:nvGraphicFramePr>
          <p:xfrm>
            <a:off x="7905442" y="3482180"/>
            <a:ext cx="342069" cy="38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9" name="Формула" r:id="rId8" imgW="190440" imgH="215640" progId="Equation.3">
                    <p:embed/>
                  </p:oleObj>
                </mc:Choice>
                <mc:Fallback>
                  <p:oleObj name="Формула" r:id="rId8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5442" y="3482180"/>
                          <a:ext cx="342069" cy="38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1441172"/>
                </p:ext>
              </p:extLst>
            </p:nvPr>
          </p:nvGraphicFramePr>
          <p:xfrm>
            <a:off x="4658947" y="3459654"/>
            <a:ext cx="388236" cy="41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0" name="Формула" r:id="rId10" imgW="215640" imgH="228600" progId="Equation.3">
                    <p:embed/>
                  </p:oleObj>
                </mc:Choice>
                <mc:Fallback>
                  <p:oleObj name="Формула" r:id="rId10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8947" y="3459654"/>
                          <a:ext cx="388236" cy="412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7176600"/>
                </p:ext>
              </p:extLst>
            </p:nvPr>
          </p:nvGraphicFramePr>
          <p:xfrm>
            <a:off x="6255961" y="2164404"/>
            <a:ext cx="365152" cy="412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1" name="Формула" r:id="rId12" imgW="203040" imgH="228600" progId="Equation.3">
                    <p:embed/>
                  </p:oleObj>
                </mc:Choice>
                <mc:Fallback>
                  <p:oleObj name="Формула" r:id="rId12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5961" y="2164404"/>
                          <a:ext cx="365152" cy="412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571492"/>
                </p:ext>
              </p:extLst>
            </p:nvPr>
          </p:nvGraphicFramePr>
          <p:xfrm>
            <a:off x="6335707" y="4567937"/>
            <a:ext cx="342069" cy="41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2" name="Формула" r:id="rId14" imgW="190440" imgH="228600" progId="Equation.3">
                    <p:embed/>
                  </p:oleObj>
                </mc:Choice>
                <mc:Fallback>
                  <p:oleObj name="Формула" r:id="rId14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5707" y="4567937"/>
                          <a:ext cx="342069" cy="412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Прямоугольник 20"/>
          <p:cNvSpPr/>
          <p:nvPr/>
        </p:nvSpPr>
        <p:spPr>
          <a:xfrm>
            <a:off x="502637" y="387680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То есть при интегрировании решаемых уравнений в ячейке производится суммирование потоков массы, импульса, энергии и турбулентных величин, вычисленных на гранях ячеек. Поскольку каждая грань разделяет две соседние ячейки, соответствующий поток входит в дискретные уравнения для обеих ячеек. Этим обеспечивается консервативность массы, импульса, энергии и других искомых величин в расчётной области.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93575"/>
              </p:ext>
            </p:extLst>
          </p:nvPr>
        </p:nvGraphicFramePr>
        <p:xfrm>
          <a:off x="898681" y="5324501"/>
          <a:ext cx="7011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3" name="Формула" r:id="rId16" imgW="4965480" imgH="457200" progId="Equation.3">
                  <p:embed/>
                </p:oleObj>
              </mc:Choice>
              <mc:Fallback>
                <p:oleObj name="Формула" r:id="rId16" imgW="496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81" y="5324501"/>
                        <a:ext cx="70119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itle 1"/>
          <p:cNvSpPr>
            <a:spLocks noGrp="1"/>
          </p:cNvSpPr>
          <p:nvPr>
            <p:ph type="title"/>
          </p:nvPr>
        </p:nvSpPr>
        <p:spPr bwMode="auto">
          <a:xfrm>
            <a:off x="0" y="404664"/>
            <a:ext cx="9144000" cy="331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Аппроксимация конвективных потоков на границах ячейки</a:t>
            </a:r>
            <a:endParaRPr lang="fr-FR" b="1" dirty="0" smtClean="0"/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912" y="4365104"/>
            <a:ext cx="3888432" cy="215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35795"/>
              </p:ext>
            </p:extLst>
          </p:nvPr>
        </p:nvGraphicFramePr>
        <p:xfrm>
          <a:off x="262273" y="1266686"/>
          <a:ext cx="2084388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9" name="Picture" r:id="rId4" imgW="1612440" imgH="1197720" progId="Word.Picture.8">
                  <p:embed/>
                </p:oleObj>
              </mc:Choice>
              <mc:Fallback>
                <p:oleObj name="Picture" r:id="rId4" imgW="1612440" imgH="1197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73" y="1266686"/>
                        <a:ext cx="2084388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784530"/>
              </p:ext>
            </p:extLst>
          </p:nvPr>
        </p:nvGraphicFramePr>
        <p:xfrm>
          <a:off x="3566952" y="1324933"/>
          <a:ext cx="200977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0" name="Picture" r:id="rId6" imgW="1620000" imgH="1205640" progId="Word.Picture.8">
                  <p:embed/>
                </p:oleObj>
              </mc:Choice>
              <mc:Fallback>
                <p:oleObj name="Picture" r:id="rId6" imgW="1620000" imgH="120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952" y="1324933"/>
                        <a:ext cx="2009775" cy="149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835459"/>
              </p:ext>
            </p:extLst>
          </p:nvPr>
        </p:nvGraphicFramePr>
        <p:xfrm>
          <a:off x="6352893" y="1196831"/>
          <a:ext cx="21558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1" name="Picture" r:id="rId8" imgW="1597320" imgH="1213200" progId="Word.Picture.8">
                  <p:embed/>
                </p:oleObj>
              </mc:Choice>
              <mc:Fallback>
                <p:oleObj name="Picture" r:id="rId8" imgW="1597320" imgH="1213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893" y="1196831"/>
                        <a:ext cx="21558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00516"/>
              </p:ext>
            </p:extLst>
          </p:nvPr>
        </p:nvGraphicFramePr>
        <p:xfrm>
          <a:off x="885401" y="4769034"/>
          <a:ext cx="20828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2" name="Picture" r:id="rId10" imgW="1604880" imgH="1213200" progId="Word.Picture.8">
                  <p:embed/>
                </p:oleObj>
              </mc:Choice>
              <mc:Fallback>
                <p:oleObj name="Picture" r:id="rId10" imgW="1604880" imgH="1213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01" y="4769034"/>
                        <a:ext cx="20828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" name="Rectangle 64"/>
          <p:cNvSpPr/>
          <p:nvPr/>
        </p:nvSpPr>
        <p:spPr>
          <a:xfrm>
            <a:off x="5994756" y="3151291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Расчет движения 3-х тестовых профилей  </a:t>
            </a:r>
            <a:r>
              <a:rPr lang="en-US" b="1" dirty="0" smtClean="0"/>
              <a:t>I-IV (CFL=0.5</a:t>
            </a:r>
            <a:r>
              <a:rPr lang="en-US" b="1" dirty="0"/>
              <a:t>, </a:t>
            </a:r>
            <a:r>
              <a:rPr lang="en-US" b="1" dirty="0" smtClean="0"/>
              <a:t>120 </a:t>
            </a:r>
            <a:r>
              <a:rPr lang="ru-RU" b="1" dirty="0" smtClean="0"/>
              <a:t>шагов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67" name="Rectangle 66"/>
          <p:cNvSpPr/>
          <p:nvPr/>
        </p:nvSpPr>
        <p:spPr>
          <a:xfrm>
            <a:off x="2346661" y="218143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</a:t>
            </a:r>
            <a:endParaRPr lang="ru-RU" b="1" dirty="0"/>
          </a:p>
        </p:txBody>
      </p:sp>
      <p:sp>
        <p:nvSpPr>
          <p:cNvPr id="68" name="Rectangle 67"/>
          <p:cNvSpPr/>
          <p:nvPr/>
        </p:nvSpPr>
        <p:spPr>
          <a:xfrm>
            <a:off x="5576727" y="22700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II</a:t>
            </a:r>
            <a:endParaRPr lang="ru-RU" b="1" dirty="0"/>
          </a:p>
        </p:txBody>
      </p:sp>
      <p:sp>
        <p:nvSpPr>
          <p:cNvPr id="69" name="Rectangle 68"/>
          <p:cNvSpPr/>
          <p:nvPr/>
        </p:nvSpPr>
        <p:spPr>
          <a:xfrm>
            <a:off x="8477031" y="221209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III</a:t>
            </a:r>
            <a:endParaRPr lang="ru-RU" b="1" dirty="0"/>
          </a:p>
        </p:txBody>
      </p:sp>
      <p:sp>
        <p:nvSpPr>
          <p:cNvPr id="70" name="Rectangle 69"/>
          <p:cNvSpPr/>
          <p:nvPr/>
        </p:nvSpPr>
        <p:spPr>
          <a:xfrm>
            <a:off x="3623797" y="56612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IV</a:t>
            </a:r>
            <a:endParaRPr lang="ru-RU" b="1" dirty="0"/>
          </a:p>
        </p:txBody>
      </p:sp>
      <p:sp>
        <p:nvSpPr>
          <p:cNvPr id="72" name="Rectangle 71"/>
          <p:cNvSpPr/>
          <p:nvPr/>
        </p:nvSpPr>
        <p:spPr>
          <a:xfrm>
            <a:off x="271663" y="4305431"/>
            <a:ext cx="302433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72"/>
          <p:cNvSpPr/>
          <p:nvPr/>
        </p:nvSpPr>
        <p:spPr>
          <a:xfrm>
            <a:off x="64293" y="3234418"/>
            <a:ext cx="3830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Линейная реконструкция с дополнительной </a:t>
            </a:r>
            <a:endParaRPr lang="ru-RU" b="1" dirty="0"/>
          </a:p>
        </p:txBody>
      </p:sp>
      <p:graphicFrame>
        <p:nvGraphicFramePr>
          <p:cNvPr id="7887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3750"/>
              </p:ext>
            </p:extLst>
          </p:nvPr>
        </p:nvGraphicFramePr>
        <p:xfrm>
          <a:off x="3676153" y="3407277"/>
          <a:ext cx="20812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Формула" r:id="rId12" imgW="1168200" imgH="457200" progId="Equation.3">
                  <p:embed/>
                </p:oleObj>
              </mc:Choice>
              <mc:Fallback>
                <p:oleObj name="Формула" r:id="rId12" imgW="116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153" y="3407277"/>
                        <a:ext cx="208121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55648" y="2696153"/>
                <a:ext cx="161198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𝑢𝑓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48" y="2696153"/>
                <a:ext cx="1611980" cy="6190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49569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itle 1"/>
          <p:cNvSpPr>
            <a:spLocks noGrp="1"/>
          </p:cNvSpPr>
          <p:nvPr>
            <p:ph type="title"/>
          </p:nvPr>
        </p:nvSpPr>
        <p:spPr bwMode="auto">
          <a:xfrm>
            <a:off x="0" y="404664"/>
            <a:ext cx="9144000" cy="331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Аппроксимация диффузионных потоков на границах ячейки</a:t>
            </a:r>
            <a:endParaRPr lang="fr-FR" b="1" dirty="0" smtClean="0"/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4139952" y="5157192"/>
            <a:ext cx="936104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19972" y="4257092"/>
            <a:ext cx="720080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88024" y="3789040"/>
            <a:ext cx="115212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979712" y="3933056"/>
            <a:ext cx="23042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3131840" y="2780928"/>
            <a:ext cx="28083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131840" y="5085184"/>
            <a:ext cx="14401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436096" y="3284984"/>
            <a:ext cx="10081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131840" y="1412776"/>
            <a:ext cx="2808312" cy="13681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971600" y="1412776"/>
            <a:ext cx="2160240" cy="13681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971600" y="2780928"/>
            <a:ext cx="2160240" cy="23042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5940152" y="1412776"/>
            <a:ext cx="2160240" cy="13681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868144" y="3501008"/>
            <a:ext cx="122413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92280" y="3068960"/>
            <a:ext cx="1008112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956376" y="2924944"/>
            <a:ext cx="2880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971600" y="5085184"/>
            <a:ext cx="2160240" cy="13681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4031940" y="5841268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131840" y="6453336"/>
            <a:ext cx="11521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067944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val 57"/>
          <p:cNvSpPr/>
          <p:nvPr/>
        </p:nvSpPr>
        <p:spPr>
          <a:xfrm>
            <a:off x="1979712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197971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Oval 59"/>
          <p:cNvSpPr/>
          <p:nvPr/>
        </p:nvSpPr>
        <p:spPr>
          <a:xfrm>
            <a:off x="457200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val 60"/>
          <p:cNvSpPr/>
          <p:nvPr/>
        </p:nvSpPr>
        <p:spPr>
          <a:xfrm>
            <a:off x="7020272" y="19168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Oval 61"/>
          <p:cNvSpPr/>
          <p:nvPr/>
        </p:nvSpPr>
        <p:spPr>
          <a:xfrm>
            <a:off x="6732240" y="30689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Oval 62"/>
          <p:cNvSpPr/>
          <p:nvPr/>
        </p:nvSpPr>
        <p:spPr>
          <a:xfrm>
            <a:off x="3779912" y="57332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Oval 63"/>
          <p:cNvSpPr/>
          <p:nvPr/>
        </p:nvSpPr>
        <p:spPr>
          <a:xfrm>
            <a:off x="1979712" y="57332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2051720" y="3986808"/>
            <a:ext cx="201622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8" idx="0"/>
            <a:endCxn id="59" idx="4"/>
          </p:cNvCxnSpPr>
          <p:nvPr/>
        </p:nvCxnSpPr>
        <p:spPr>
          <a:xfrm rot="5400000" flipH="1" flipV="1">
            <a:off x="1187624" y="2996952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ross 82"/>
          <p:cNvSpPr/>
          <p:nvPr/>
        </p:nvSpPr>
        <p:spPr>
          <a:xfrm rot="2447296">
            <a:off x="3981822" y="3897051"/>
            <a:ext cx="216024" cy="216024"/>
          </a:xfrm>
          <a:prstGeom prst="plus">
            <a:avLst>
              <a:gd name="adj" fmla="val 483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4067944" y="4293096"/>
            <a:ext cx="576064" cy="7200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3" idx="0"/>
          </p:cNvCxnSpPr>
          <p:nvPr/>
        </p:nvCxnSpPr>
        <p:spPr>
          <a:xfrm rot="5400000" flipH="1" flipV="1">
            <a:off x="2987824" y="4581128"/>
            <a:ext cx="2016224" cy="2880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ross 88"/>
          <p:cNvSpPr/>
          <p:nvPr/>
        </p:nvSpPr>
        <p:spPr>
          <a:xfrm rot="2447296">
            <a:off x="3027321" y="3917155"/>
            <a:ext cx="216024" cy="216024"/>
          </a:xfrm>
          <a:prstGeom prst="plus">
            <a:avLst>
              <a:gd name="adj" fmla="val 483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7831" name="Object 11"/>
          <p:cNvGraphicFramePr>
            <a:graphicFrameLocks noChangeAspect="1"/>
          </p:cNvGraphicFramePr>
          <p:nvPr/>
        </p:nvGraphicFramePr>
        <p:xfrm>
          <a:off x="2717800" y="2833688"/>
          <a:ext cx="12827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" name="Equation" r:id="rId3" imgW="850680" imgH="419040" progId="Equation.3">
                  <p:embed/>
                </p:oleObj>
              </mc:Choice>
              <mc:Fallback>
                <p:oleObj name="Equation" r:id="rId3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833688"/>
                        <a:ext cx="12827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1"/>
          <p:cNvGraphicFramePr>
            <a:graphicFrameLocks noChangeAspect="1"/>
          </p:cNvGraphicFramePr>
          <p:nvPr/>
        </p:nvGraphicFramePr>
        <p:xfrm>
          <a:off x="4283968" y="3429000"/>
          <a:ext cx="2301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9" name="Equation" r:id="rId5" imgW="152280" imgH="228600" progId="Equation.3">
                  <p:embed/>
                </p:oleObj>
              </mc:Choice>
              <mc:Fallback>
                <p:oleObj name="Equation" r:id="rId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429000"/>
                        <a:ext cx="2301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11"/>
          <p:cNvGraphicFramePr>
            <a:graphicFrameLocks noChangeAspect="1"/>
          </p:cNvGraphicFramePr>
          <p:nvPr/>
        </p:nvGraphicFramePr>
        <p:xfrm>
          <a:off x="2176463" y="3779838"/>
          <a:ext cx="2682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0" name="Equation" r:id="rId7" imgW="177480" imgH="241200" progId="Equation.3">
                  <p:embed/>
                </p:oleObj>
              </mc:Choice>
              <mc:Fallback>
                <p:oleObj name="Equation" r:id="rId7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3779838"/>
                        <a:ext cx="2682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11"/>
          <p:cNvGraphicFramePr>
            <a:graphicFrameLocks noChangeAspect="1"/>
          </p:cNvGraphicFramePr>
          <p:nvPr/>
        </p:nvGraphicFramePr>
        <p:xfrm>
          <a:off x="2195513" y="1925638"/>
          <a:ext cx="2682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1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925638"/>
                        <a:ext cx="2682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44260"/>
              </p:ext>
            </p:extLst>
          </p:nvPr>
        </p:nvGraphicFramePr>
        <p:xfrm>
          <a:off x="4220617" y="3778250"/>
          <a:ext cx="3254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2" name="Equation" r:id="rId11" imgW="215640" imgH="241200" progId="Equation.3">
                  <p:embed/>
                </p:oleObj>
              </mc:Choice>
              <mc:Fallback>
                <p:oleObj name="Equation" r:id="rId11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617" y="3778250"/>
                        <a:ext cx="3254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1"/>
          <p:cNvGraphicFramePr>
            <a:graphicFrameLocks noChangeAspect="1"/>
          </p:cNvGraphicFramePr>
          <p:nvPr/>
        </p:nvGraphicFramePr>
        <p:xfrm>
          <a:off x="3554413" y="5670550"/>
          <a:ext cx="2873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3" name="Equation" r:id="rId13" imgW="190440" imgH="228600" progId="Equation.3">
                  <p:embed/>
                </p:oleObj>
              </mc:Choice>
              <mc:Fallback>
                <p:oleObj name="Equation" r:id="rId1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670550"/>
                        <a:ext cx="2873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1"/>
          <p:cNvGraphicFramePr>
            <a:graphicFrameLocks noChangeAspect="1"/>
          </p:cNvGraphicFramePr>
          <p:nvPr/>
        </p:nvGraphicFramePr>
        <p:xfrm>
          <a:off x="3606800" y="4149725"/>
          <a:ext cx="3444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" name="Equation" r:id="rId15" imgW="228600" imgH="228600" progId="Equation.3">
                  <p:embed/>
                </p:oleObj>
              </mc:Choice>
              <mc:Fallback>
                <p:oleObj name="Equation" r:id="rId1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149725"/>
                        <a:ext cx="3444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Oval 95"/>
          <p:cNvSpPr/>
          <p:nvPr/>
        </p:nvSpPr>
        <p:spPr>
          <a:xfrm>
            <a:off x="4644008" y="429309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7" name="Object 11"/>
          <p:cNvGraphicFramePr>
            <a:graphicFrameLocks noChangeAspect="1"/>
          </p:cNvGraphicFramePr>
          <p:nvPr/>
        </p:nvGraphicFramePr>
        <p:xfrm>
          <a:off x="4759325" y="4221163"/>
          <a:ext cx="2873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5" name="Equation" r:id="rId17" imgW="190440" imgH="228600" progId="Equation.3">
                  <p:embed/>
                </p:oleObj>
              </mc:Choice>
              <mc:Fallback>
                <p:oleObj name="Equation" r:id="rId1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4221163"/>
                        <a:ext cx="2873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1"/>
          <p:cNvGraphicFramePr>
            <a:graphicFrameLocks noChangeAspect="1"/>
          </p:cNvGraphicFramePr>
          <p:nvPr/>
        </p:nvGraphicFramePr>
        <p:xfrm>
          <a:off x="4932040" y="4581128"/>
          <a:ext cx="14938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Equation" r:id="rId19" imgW="990360" imgH="393480" progId="Equation.3">
                  <p:embed/>
                </p:oleObj>
              </mc:Choice>
              <mc:Fallback>
                <p:oleObj name="Equation" r:id="rId19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581128"/>
                        <a:ext cx="14938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0" name="Object 11"/>
          <p:cNvGraphicFramePr>
            <a:graphicFrameLocks noChangeAspect="1"/>
          </p:cNvGraphicFramePr>
          <p:nvPr/>
        </p:nvGraphicFramePr>
        <p:xfrm>
          <a:off x="2392363" y="3995738"/>
          <a:ext cx="2682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7" name="Equation" r:id="rId21" imgW="177480" imgH="241200" progId="Equation.3">
                  <p:embed/>
                </p:oleObj>
              </mc:Choice>
              <mc:Fallback>
                <p:oleObj name="Equation" r:id="rId2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995738"/>
                        <a:ext cx="2682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55022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Расчётная сетка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643688" y="2643188"/>
          <a:ext cx="2211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Picture" r:id="rId4" imgW="4581360" imgH="2762280" progId="Word.Picture.8">
                  <p:embed/>
                </p:oleObj>
              </mc:Choice>
              <mc:Fallback>
                <p:oleObj name="Picture" r:id="rId4" imgW="4581360" imgH="27622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2643188"/>
                        <a:ext cx="2211387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7"/>
          <p:cNvSpPr/>
          <p:nvPr/>
        </p:nvSpPr>
        <p:spPr>
          <a:xfrm>
            <a:off x="7572375" y="2786063"/>
            <a:ext cx="142875" cy="1428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Oval 8"/>
          <p:cNvSpPr/>
          <p:nvPr/>
        </p:nvSpPr>
        <p:spPr>
          <a:xfrm>
            <a:off x="7572375" y="3571875"/>
            <a:ext cx="142875" cy="1428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val 9"/>
          <p:cNvSpPr/>
          <p:nvPr/>
        </p:nvSpPr>
        <p:spPr>
          <a:xfrm>
            <a:off x="6858000" y="3214688"/>
            <a:ext cx="142875" cy="1428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Oval 10"/>
          <p:cNvSpPr/>
          <p:nvPr/>
        </p:nvSpPr>
        <p:spPr>
          <a:xfrm>
            <a:off x="8143875" y="3214688"/>
            <a:ext cx="142875" cy="1428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Oval 11"/>
          <p:cNvSpPr/>
          <p:nvPr/>
        </p:nvSpPr>
        <p:spPr>
          <a:xfrm>
            <a:off x="7572375" y="3214688"/>
            <a:ext cx="142875" cy="1428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Straight Connector 13"/>
          <p:cNvCxnSpPr>
            <a:stCxn id="11" idx="6"/>
            <a:endCxn id="13" idx="2"/>
          </p:cNvCxnSpPr>
          <p:nvPr/>
        </p:nvCxnSpPr>
        <p:spPr>
          <a:xfrm>
            <a:off x="7000875" y="3286125"/>
            <a:ext cx="5715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43813" y="3286125"/>
            <a:ext cx="5715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rot="5400000" flipH="1" flipV="1">
            <a:off x="7286625" y="3214688"/>
            <a:ext cx="71437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1343888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buFont typeface="Arial" pitchFamily="34" charset="0"/>
              <a:buChar char="•"/>
              <a:defRPr/>
            </a:pPr>
            <a:r>
              <a:rPr lang="ru-RU" dirty="0" smtClean="0"/>
              <a:t>Разбиваем расчетную </a:t>
            </a:r>
            <a:r>
              <a:rPr lang="ru-RU" dirty="0"/>
              <a:t>область </a:t>
            </a:r>
            <a:r>
              <a:rPr lang="ru-RU" dirty="0" smtClean="0"/>
              <a:t>на большое число </a:t>
            </a:r>
            <a:r>
              <a:rPr lang="ru-RU" dirty="0"/>
              <a:t>ячеек (от 10</a:t>
            </a:r>
            <a:r>
              <a:rPr lang="ru-RU" baseline="30000" dirty="0"/>
              <a:t>3</a:t>
            </a:r>
            <a:r>
              <a:rPr lang="en-US" dirty="0"/>
              <a:t> </a:t>
            </a:r>
            <a:r>
              <a:rPr lang="ru-RU" dirty="0"/>
              <a:t>до 10</a:t>
            </a:r>
            <a:r>
              <a:rPr lang="ru-RU" baseline="30000" dirty="0"/>
              <a:t>9</a:t>
            </a:r>
            <a:r>
              <a:rPr lang="ru-RU" dirty="0"/>
              <a:t>) 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dirty="0" smtClean="0"/>
              <a:t>Интегрируем дифференциальные уравнения по объёму ячейки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dirty="0" smtClean="0"/>
              <a:t>Линеаризуем полученные уравнения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dirty="0"/>
              <a:t>А</a:t>
            </a:r>
            <a:r>
              <a:rPr lang="ru-RU" dirty="0" smtClean="0"/>
              <a:t>ппроксимируем их </a:t>
            </a:r>
            <a:r>
              <a:rPr lang="ru-RU" dirty="0"/>
              <a:t>численной </a:t>
            </a:r>
            <a:r>
              <a:rPr lang="ru-RU" dirty="0" smtClean="0"/>
              <a:t>схемой (явной или неявной, </a:t>
            </a:r>
            <a:r>
              <a:rPr lang="ru-RU" dirty="0"/>
              <a:t>1-го </a:t>
            </a:r>
            <a:r>
              <a:rPr lang="ru-RU" dirty="0" smtClean="0"/>
              <a:t>или </a:t>
            </a:r>
            <a:r>
              <a:rPr lang="ru-RU" dirty="0"/>
              <a:t>2-го </a:t>
            </a:r>
            <a:r>
              <a:rPr lang="ru-RU" dirty="0" smtClean="0"/>
              <a:t>порядка)</a:t>
            </a:r>
            <a:endParaRPr lang="ru-RU" dirty="0"/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dirty="0"/>
              <a:t>Получаем от 10</a:t>
            </a:r>
            <a:r>
              <a:rPr lang="ru-RU" baseline="30000" dirty="0"/>
              <a:t>3</a:t>
            </a:r>
            <a:r>
              <a:rPr lang="en-US" dirty="0"/>
              <a:t> </a:t>
            </a:r>
            <a:r>
              <a:rPr lang="ru-RU" dirty="0"/>
              <a:t>до 10</a:t>
            </a:r>
            <a:r>
              <a:rPr lang="ru-RU" baseline="30000" dirty="0"/>
              <a:t>9</a:t>
            </a:r>
            <a:r>
              <a:rPr lang="ru-RU" dirty="0"/>
              <a:t> алгебраических уравнений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dirty="0"/>
              <a:t>Решаем </a:t>
            </a:r>
            <a:r>
              <a:rPr lang="ru-RU" dirty="0" smtClean="0"/>
              <a:t>алгебраические уравнения</a:t>
            </a:r>
            <a:r>
              <a:rPr lang="en-US" dirty="0" smtClean="0"/>
              <a:t>: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581371"/>
              </p:ext>
            </p:extLst>
          </p:nvPr>
        </p:nvGraphicFramePr>
        <p:xfrm>
          <a:off x="1907704" y="4513987"/>
          <a:ext cx="933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Формула" r:id="rId6" imgW="469696" imgH="203112" progId="Equation.3">
                  <p:embed/>
                </p:oleObj>
              </mc:Choice>
              <mc:Fallback>
                <p:oleObj name="Формула" r:id="rId6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513987"/>
                        <a:ext cx="9334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88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Матрица </a:t>
            </a:r>
            <a:r>
              <a:rPr lang="en-US" dirty="0"/>
              <a:t>A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873491"/>
              </p:ext>
            </p:extLst>
          </p:nvPr>
        </p:nvGraphicFramePr>
        <p:xfrm>
          <a:off x="5940152" y="2678780"/>
          <a:ext cx="2705755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r:id="rId3" imgW="491449" imgH="491449" progId="MathType">
                  <p:embed/>
                </p:oleObj>
              </mc:Choice>
              <mc:Fallback>
                <p:oleObj r:id="rId3" imgW="491449" imgH="491449" progId="Math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678780"/>
                        <a:ext cx="2705755" cy="17281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3104207" cy="31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Алгебраические решатели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7059" y="1052736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/>
              <a:t>В ПК </a:t>
            </a:r>
            <a:r>
              <a:rPr lang="ru-RU" sz="1800" b="1" dirty="0" err="1"/>
              <a:t>FlowVision</a:t>
            </a:r>
            <a:r>
              <a:rPr lang="ru-RU" sz="1800" dirty="0"/>
              <a:t> используются </a:t>
            </a:r>
            <a:r>
              <a:rPr lang="ru-RU" sz="1800" dirty="0" smtClean="0"/>
              <a:t>алгебраические </a:t>
            </a:r>
            <a:r>
              <a:rPr lang="ru-RU" sz="1800" dirty="0"/>
              <a:t>методы решения систем </a:t>
            </a:r>
            <a:r>
              <a:rPr lang="ru-RU" sz="1800" dirty="0" smtClean="0"/>
              <a:t>линейных</a:t>
            </a:r>
            <a:r>
              <a:rPr lang="en-US" sz="1800" dirty="0" smtClean="0"/>
              <a:t> </a:t>
            </a:r>
            <a:r>
              <a:rPr lang="ru-RU" sz="1800" dirty="0" smtClean="0"/>
              <a:t>уравнений </a:t>
            </a:r>
            <a:r>
              <a:rPr lang="ru-RU" sz="1800" dirty="0" smtClean="0"/>
              <a:t>на основе спец. матриц, называемых </a:t>
            </a:r>
            <a:r>
              <a:rPr lang="ru-RU" sz="1800" dirty="0" err="1"/>
              <a:t>предобуславливатели</a:t>
            </a:r>
            <a:r>
              <a:rPr lang="ru-RU" sz="1800" dirty="0"/>
              <a:t>. </a:t>
            </a:r>
            <a:r>
              <a:rPr lang="ru-RU" sz="1800" dirty="0" err="1"/>
              <a:t>Предобуславливатели</a:t>
            </a:r>
            <a:r>
              <a:rPr lang="ru-RU" sz="1800" dirty="0"/>
              <a:t> обычно приближают </a:t>
            </a:r>
            <a:r>
              <a:rPr lang="ru-RU" sz="1800" dirty="0" smtClean="0"/>
              <a:t>действие </a:t>
            </a:r>
            <a:r>
              <a:rPr lang="ru-RU" sz="1800" dirty="0"/>
              <a:t>обратной </a:t>
            </a:r>
            <a:r>
              <a:rPr lang="ru-RU" sz="1800" dirty="0" smtClean="0"/>
              <a:t>матрицы </a:t>
            </a:r>
            <a:r>
              <a:rPr lang="ru-RU" sz="1800" dirty="0"/>
              <a:t>на </a:t>
            </a:r>
            <a:r>
              <a:rPr lang="ru-RU" sz="1800" dirty="0" smtClean="0"/>
              <a:t>вектор правой части. Они </a:t>
            </a:r>
            <a:r>
              <a:rPr lang="ru-RU" sz="1800" dirty="0"/>
              <a:t>строятся </a:t>
            </a:r>
            <a:r>
              <a:rPr lang="ru-RU" sz="1800" dirty="0" smtClean="0"/>
              <a:t>определённым образом по исходной </a:t>
            </a:r>
            <a:r>
              <a:rPr lang="ru-RU" sz="1800" dirty="0"/>
              <a:t>матрице системы уравнений. </a:t>
            </a:r>
            <a:endParaRPr lang="ru-RU" sz="1800" dirty="0" smtClean="0"/>
          </a:p>
          <a:p>
            <a:pPr algn="l"/>
            <a:r>
              <a:rPr lang="ru-RU" sz="1800" dirty="0" smtClean="0"/>
              <a:t>Для </a:t>
            </a:r>
            <a:r>
              <a:rPr lang="ru-RU" sz="1800" dirty="0"/>
              <a:t>получения приближения к решению системы линейных уравнений проводятся </a:t>
            </a:r>
            <a:r>
              <a:rPr lang="ru-RU" sz="1800" dirty="0" err="1"/>
              <a:t>предобусловленные</a:t>
            </a:r>
            <a:r>
              <a:rPr lang="ru-RU" sz="1800" dirty="0"/>
              <a:t> итерации алгоритмов крыловского типа (</a:t>
            </a:r>
            <a:r>
              <a:rPr lang="ru-RU" sz="1800" dirty="0" smtClean="0"/>
              <a:t>CG, </a:t>
            </a:r>
            <a:r>
              <a:rPr lang="ru-RU" sz="1800" dirty="0" err="1" smtClean="0"/>
              <a:t>Lanczos</a:t>
            </a:r>
            <a:r>
              <a:rPr lang="ru-RU" sz="1800" dirty="0" smtClean="0"/>
              <a:t>, GMRES). </a:t>
            </a:r>
          </a:p>
          <a:p>
            <a:pPr algn="l"/>
            <a:r>
              <a:rPr lang="ru-RU" sz="1800" dirty="0" smtClean="0"/>
              <a:t>Основные типы </a:t>
            </a:r>
            <a:r>
              <a:rPr lang="ru-RU" sz="1800" dirty="0" err="1"/>
              <a:t>предобуславливания</a:t>
            </a:r>
            <a:r>
              <a:rPr lang="ru-RU" sz="1800" dirty="0"/>
              <a:t>: </a:t>
            </a:r>
            <a:endParaRPr lang="ru-RU" sz="1800" dirty="0" smtClean="0"/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приближенные </a:t>
            </a:r>
            <a:r>
              <a:rPr lang="ru-RU" sz="1800" dirty="0"/>
              <a:t>обратные (например A-INV), </a:t>
            </a:r>
            <a:endParaRPr lang="ru-RU" sz="1800" dirty="0" smtClean="0"/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приближенные </a:t>
            </a:r>
            <a:r>
              <a:rPr lang="ru-RU" sz="1800" dirty="0"/>
              <a:t>факторизованные обратные (FSAI, [6]), </a:t>
            </a:r>
            <a:endParaRPr lang="ru-RU" sz="1800" dirty="0" smtClean="0"/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неполные </a:t>
            </a:r>
            <a:r>
              <a:rPr lang="ru-RU" sz="1800" dirty="0"/>
              <a:t>треугольные факторизации (ILU, </a:t>
            </a:r>
            <a:r>
              <a:rPr lang="en-US" sz="1800" dirty="0"/>
              <a:t>ILUT</a:t>
            </a:r>
            <a:r>
              <a:rPr lang="ru-RU" sz="1800" dirty="0"/>
              <a:t> [7]), </a:t>
            </a:r>
            <a:endParaRPr lang="ru-RU" sz="1800" dirty="0" smtClean="0"/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неполные </a:t>
            </a:r>
            <a:r>
              <a:rPr lang="ru-RU" sz="1800" dirty="0"/>
              <a:t>треугольные факторизации второго порядка точности (I</a:t>
            </a:r>
            <a:r>
              <a:rPr lang="en-US" sz="1800" dirty="0"/>
              <a:t>CH</a:t>
            </a:r>
            <a:r>
              <a:rPr lang="ru-RU" sz="1800" dirty="0"/>
              <a:t>2, [2</a:t>
            </a:r>
            <a:r>
              <a:rPr lang="ru-RU" sz="1800" dirty="0" smtClean="0"/>
              <a:t>]),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комбинированные алгоритмы </a:t>
            </a:r>
            <a:r>
              <a:rPr lang="ru-RU" sz="1800" dirty="0" err="1"/>
              <a:t>предобуславливания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/>
              <a:t>алгоритм IBF [8], и </a:t>
            </a:r>
            <a:r>
              <a:rPr lang="ru-RU" sz="1800" dirty="0" err="1"/>
              <a:t>др</a:t>
            </a:r>
            <a:r>
              <a:rPr lang="ru-RU" sz="1800" dirty="0" smtClean="0"/>
              <a:t>),</a:t>
            </a:r>
          </a:p>
          <a:p>
            <a:pPr marL="342900" indent="-342900" algn="l">
              <a:buFontTx/>
              <a:buChar char="-"/>
            </a:pPr>
            <a:r>
              <a:rPr lang="ru-RU" sz="1800" dirty="0"/>
              <a:t>многоуровневые алгоритмы, в </a:t>
            </a:r>
            <a:r>
              <a:rPr lang="ru-RU" sz="1800" dirty="0" smtClean="0"/>
              <a:t>которых, </a:t>
            </a:r>
            <a:r>
              <a:rPr lang="ru-RU" sz="1800" dirty="0"/>
              <a:t>кроме предварительных вычислений, связанных с собственно построением </a:t>
            </a:r>
            <a:r>
              <a:rPr lang="ru-RU" sz="1800" dirty="0" err="1"/>
              <a:t>предобуславливания</a:t>
            </a:r>
            <a:r>
              <a:rPr lang="ru-RU" sz="1800" dirty="0"/>
              <a:t>, на каждом шаге итерационной схемы присутствуют еще и внутренние </a:t>
            </a:r>
            <a:r>
              <a:rPr lang="ru-RU" sz="1800" dirty="0" smtClean="0"/>
              <a:t>итерации (таким </a:t>
            </a:r>
            <a:r>
              <a:rPr lang="ru-RU" sz="1800" dirty="0"/>
              <a:t>образом организованы, например, так называемые алгебраические многосеточные </a:t>
            </a:r>
            <a:r>
              <a:rPr lang="ru-RU" sz="1800" dirty="0" smtClean="0"/>
              <a:t>методы) </a:t>
            </a:r>
          </a:p>
        </p:txBody>
      </p:sp>
    </p:spTree>
    <p:extLst>
      <p:ext uri="{BB962C8B-B14F-4D97-AF65-F5344CB8AC3E}">
        <p14:creationId xmlns:p14="http://schemas.microsoft.com/office/powerpoint/2010/main" val="10588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163"/>
          </a:xfrm>
        </p:spPr>
        <p:txBody>
          <a:bodyPr/>
          <a:lstStyle/>
          <a:p>
            <a:r>
              <a:rPr lang="ru-RU" dirty="0" smtClean="0"/>
              <a:t>Требование к методу решения уравнений Навье-Стокса в </a:t>
            </a:r>
            <a:r>
              <a:rPr lang="en-US" dirty="0" smtClean="0"/>
              <a:t>FlowVision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84784"/>
            <a:ext cx="7344816" cy="38884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/>
              <a:t>Расчет на конечно-объемной совмещенной сетке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Неявный метод – возможность считать на подробных сетках с большим шагом по времени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Высокая скорость расчета (минимизация вычислений на одном шаге по времени)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Консервативность</a:t>
            </a:r>
          </a:p>
          <a:p>
            <a:pPr eaLnBrk="1" hangingPunct="1">
              <a:lnSpc>
                <a:spcPct val="80000"/>
              </a:lnSpc>
            </a:pPr>
            <a:endParaRPr lang="ru-RU" sz="1800" dirty="0"/>
          </a:p>
          <a:p>
            <a:pPr eaLnBrk="1" hangingPunct="1">
              <a:lnSpc>
                <a:spcPct val="8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еренос импульса со скоростями, удовлетворяющими уравнению неразрывности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Устойчивый расчет при любых числах Маха</a:t>
            </a:r>
            <a:r>
              <a:rPr lang="en-US" sz="1800" dirty="0"/>
              <a:t> </a:t>
            </a:r>
            <a:r>
              <a:rPr lang="ru-RU" sz="1800" dirty="0" smtClean="0"/>
              <a:t>в области расчета</a:t>
            </a:r>
            <a:r>
              <a:rPr lang="en-US" sz="1800" dirty="0" smtClean="0"/>
              <a:t>:</a:t>
            </a:r>
            <a:r>
              <a:rPr lang="ru-RU" sz="1800" dirty="0" smtClean="0"/>
              <a:t> от 0 до гиперзвука с</a:t>
            </a:r>
            <a:r>
              <a:rPr lang="en-US" sz="1800" dirty="0"/>
              <a:t> </a:t>
            </a:r>
            <a:r>
              <a:rPr lang="en-US" sz="1800" dirty="0" smtClean="0"/>
              <a:t>CFL=10-100</a:t>
            </a:r>
            <a:r>
              <a:rPr lang="ru-RU" sz="1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113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958</Words>
  <Application>Microsoft Office PowerPoint</Application>
  <PresentationFormat>Экран (4:3)</PresentationFormat>
  <Paragraphs>170</Paragraphs>
  <Slides>17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1_Оформление по умолчанию</vt:lpstr>
      <vt:lpstr>Формула</vt:lpstr>
      <vt:lpstr>Picture</vt:lpstr>
      <vt:lpstr>Equation</vt:lpstr>
      <vt:lpstr>MathType</vt:lpstr>
      <vt:lpstr>Презентация PowerPoint</vt:lpstr>
      <vt:lpstr>Презентация PowerPoint</vt:lpstr>
      <vt:lpstr>Метод конечных объёмов</vt:lpstr>
      <vt:lpstr>Аппроксимация конвективных потоков на границах ячейки</vt:lpstr>
      <vt:lpstr>Аппроксимация диффузионных потоков на границах ячейки</vt:lpstr>
      <vt:lpstr>Расчётная сетка</vt:lpstr>
      <vt:lpstr>Матрица A</vt:lpstr>
      <vt:lpstr>Алгебраические решатели</vt:lpstr>
      <vt:lpstr>Требование к методу решения уравнений Навье-Стокса в FlowVision</vt:lpstr>
      <vt:lpstr>Методы решения уравнений  Навье-Стокса</vt:lpstr>
      <vt:lpstr>Классический метод расщепления по физическим переменным: ИДЕЯ </vt:lpstr>
      <vt:lpstr>Классический метод расщепления по физическим переменным: АЛГОРИТМ </vt:lpstr>
      <vt:lpstr>Классический метод расщепления по физическим переменным: НЕДОСТАТКИ</vt:lpstr>
      <vt:lpstr>Классический метод расщепления по физическим переменным: модификация (старая схема)  </vt:lpstr>
      <vt:lpstr>Новый метод расщепления по физическим переменным для несжимаемой жидкости</vt:lpstr>
      <vt:lpstr>Новый метод расщепления по физическим переменным для сжимаемого газа</vt:lpstr>
      <vt:lpstr>Сравнение схем расщепления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расходно-напорной характеристики погружного центробежного насоса</dc:title>
  <dc:subject>Турбомашиностроение</dc:subject>
  <dc:creator/>
  <cp:keywords>центробежный, турбомашиностроение, расходно-напорная характеристика, перепад давления, FlowVision</cp:keywords>
  <cp:lastModifiedBy/>
  <cp:revision>258</cp:revision>
  <dcterms:created xsi:type="dcterms:W3CDTF">2007-04-24T09:40:59Z</dcterms:created>
  <dcterms:modified xsi:type="dcterms:W3CDTF">2015-06-22T08:08:14Z</dcterms:modified>
</cp:coreProperties>
</file>