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044" r:id="rId1"/>
  </p:sldMasterIdLst>
  <p:notesMasterIdLst>
    <p:notesMasterId r:id="rId15"/>
  </p:notesMasterIdLst>
  <p:sldIdLst>
    <p:sldId id="546" r:id="rId2"/>
    <p:sldId id="584" r:id="rId3"/>
    <p:sldId id="585" r:id="rId4"/>
    <p:sldId id="586" r:id="rId5"/>
    <p:sldId id="587" r:id="rId6"/>
    <p:sldId id="588" r:id="rId7"/>
    <p:sldId id="589" r:id="rId8"/>
    <p:sldId id="563" r:id="rId9"/>
    <p:sldId id="564" r:id="rId10"/>
    <p:sldId id="565" r:id="rId11"/>
    <p:sldId id="566" r:id="rId12"/>
    <p:sldId id="568" r:id="rId13"/>
    <p:sldId id="5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ED13C3"/>
    <a:srgbClr val="000082"/>
    <a:srgbClr val="F8F8F8"/>
    <a:srgbClr val="EE13C3"/>
    <a:srgbClr val="FCFAC4"/>
    <a:srgbClr val="B1D6F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 autoAdjust="0"/>
  </p:normalViewPr>
  <p:slideViewPr>
    <p:cSldViewPr>
      <p:cViewPr varScale="1">
        <p:scale>
          <a:sx n="130" d="100"/>
          <a:sy n="130" d="100"/>
        </p:scale>
        <p:origin x="-100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03D55D-82A5-4F3A-A97A-40C412680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240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D7C5B2-6D58-4524-8800-71DE60800300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715963"/>
            <a:ext cx="4843463" cy="3633787"/>
          </a:xfrm>
          <a:ln/>
        </p:spPr>
      </p:sp>
      <p:sp>
        <p:nvSpPr>
          <p:cNvPr id="4198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  <a:cs typeface="Arial" pitchFamily="34" charset="0"/>
              </a:rPr>
              <a:t>Компания ТЕСИС основана в 1994 году. Компания имеет три основных направления: разработка, внедрение и сопровождение инженерного программного обеспечения, внедрение инструментов неразрушающих методов контроля и проектирование и изготовление изделий из пластмасс. </a:t>
            </a:r>
          </a:p>
          <a:p>
            <a:r>
              <a:rPr lang="ru-RU" smtClean="0">
                <a:latin typeface="Arial" pitchFamily="34" charset="0"/>
                <a:cs typeface="Arial" pitchFamily="34" charset="0"/>
              </a:rPr>
              <a:t>Инженеры компании принимали участие во многих проектах последнего времени – проектирование платформы Си Ланч, создание мотогондолы Супер Джет, выбор компоновки КА Клипер, разработка протектора покрышек Гудыр, оптимизация насосов АтласКопко, проектирование вертолета Ансат, разработка прессформ для АвтоВАЗа и АвтоГАЗа.</a:t>
            </a:r>
          </a:p>
          <a:p>
            <a:r>
              <a:rPr lang="ru-RU" smtClean="0">
                <a:latin typeface="Arial" pitchFamily="34" charset="0"/>
                <a:cs typeface="Arial" pitchFamily="34" charset="0"/>
              </a:rPr>
              <a:t>Компания имеет региональные представительство в Нижнем Новгороде, офисы в Бельгии, США и партнеров по бизнесу в Японии, Украине и России.</a:t>
            </a:r>
          </a:p>
        </p:txBody>
      </p:sp>
    </p:spTree>
    <p:extLst>
      <p:ext uri="{BB962C8B-B14F-4D97-AF65-F5344CB8AC3E}">
        <p14:creationId xmlns:p14="http://schemas.microsoft.com/office/powerpoint/2010/main" val="1356203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E029A4-9171-4661-ADAE-E65AA70B39B9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727075"/>
            <a:ext cx="4840288" cy="363061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150" tIns="46074" rIns="92150" bIns="46074"/>
          <a:lstStyle/>
          <a:p>
            <a:r>
              <a:rPr lang="ru-RU" smtClean="0">
                <a:latin typeface="Arial" pitchFamily="34" charset="0"/>
                <a:cs typeface="Arial" pitchFamily="34" charset="0"/>
              </a:rPr>
              <a:t>Приведены результаты моделирования и определения характеристик гребного винта (коэффициенты упора, момента и пропульсивного качества). Дано сравнение точности и эффективности расчетных алгоритмов с </a:t>
            </a:r>
            <a:r>
              <a:rPr lang="en-US" smtClean="0">
                <a:latin typeface="Arial" pitchFamily="34" charset="0"/>
                <a:cs typeface="Arial" pitchFamily="34" charset="0"/>
              </a:rPr>
              <a:t>Fluent</a:t>
            </a:r>
            <a:r>
              <a:rPr lang="ru-RU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564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77813"/>
          </a:xfrm>
          <a:prstGeom prst="rect">
            <a:avLst/>
          </a:prstGeom>
          <a:solidFill>
            <a:srgbClr val="006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1">
            <a:gsLst>
              <a:gs pos="0">
                <a:srgbClr val="8AA7DA"/>
              </a:gs>
              <a:gs pos="100000">
                <a:srgbClr val="B1D6F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Calibri" pitchFamily="34" charset="0"/>
              </a:rPr>
              <a:t>Летняя</a:t>
            </a:r>
            <a:r>
              <a:rPr lang="ru-RU" sz="900" b="1" baseline="0" dirty="0" smtClean="0">
                <a:solidFill>
                  <a:schemeClr val="bg1"/>
                </a:solidFill>
                <a:latin typeface="Calibri" pitchFamily="34" charset="0"/>
              </a:rPr>
              <a:t> Суперкомпьютерная Академия - 2015, МГУ, Москва</a:t>
            </a:r>
            <a:r>
              <a:rPr lang="en-US" sz="900" b="1" baseline="0" dirty="0" smtClean="0">
                <a:solidFill>
                  <a:schemeClr val="bg1"/>
                </a:solidFill>
                <a:latin typeface="Calibri" pitchFamily="34" charset="0"/>
              </a:rPr>
              <a:t>        </a:t>
            </a:r>
            <a:r>
              <a:rPr lang="ru-RU" sz="1200" b="1" baseline="0" dirty="0" smtClean="0">
                <a:solidFill>
                  <a:schemeClr val="bg1"/>
                </a:solidFill>
                <a:latin typeface="Calibri" pitchFamily="34" charset="0"/>
              </a:rPr>
              <a:t>ВЫСОКОПРОИЗВОДИТЕЛЬНЫЕ ВЫЧИСЛЕНИЯ</a:t>
            </a:r>
            <a:endParaRPr lang="ru-RU" sz="12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 defTabSz="1308100">
              <a:defRPr/>
            </a:pPr>
            <a:endParaRPr lang="ru-RU" sz="900" b="1" dirty="0" smtClean="0">
              <a:solidFill>
                <a:srgbClr val="FCFAC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2738438" y="1052513"/>
            <a:ext cx="0" cy="5184775"/>
          </a:xfrm>
          <a:prstGeom prst="line">
            <a:avLst/>
          </a:prstGeom>
          <a:noFill/>
          <a:ln w="9525">
            <a:solidFill>
              <a:srgbClr val="F8F8F8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0" y="6621463"/>
            <a:ext cx="9144000" cy="0"/>
          </a:xfrm>
          <a:prstGeom prst="line">
            <a:avLst/>
          </a:prstGeom>
          <a:noFill/>
          <a:ln w="9525">
            <a:solidFill>
              <a:srgbClr val="0060A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005263"/>
            <a:ext cx="13303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107950" y="5373688"/>
            <a:ext cx="30956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1800"/>
            </a:lvl1pPr>
          </a:lstStyle>
          <a:p>
            <a:pPr eaLnBrk="0" hangingPunct="0">
              <a:defRPr/>
            </a:pPr>
            <a:r>
              <a:rPr lang="en-US" sz="320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FlowVision</a:t>
            </a:r>
            <a:endParaRPr lang="ru-RU" sz="3200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16238" y="1052513"/>
            <a:ext cx="5832475" cy="3671887"/>
          </a:xfrm>
        </p:spPr>
        <p:txBody>
          <a:bodyPr anchor="t"/>
          <a:lstStyle>
            <a:lvl1pPr algn="l">
              <a:defRPr sz="1800"/>
            </a:lvl1pPr>
          </a:lstStyle>
          <a:p>
            <a:r>
              <a:rPr lang="ru-RU" dirty="0"/>
              <a:t>РЕШЕНИЕ ЗАДАЧ ТУРБОМАШИНОСТРОЕНИЯ С ПОМОЩЬЮ </a:t>
            </a:r>
            <a:r>
              <a:rPr lang="en-US" dirty="0"/>
              <a:t>FLOWVISION</a:t>
            </a:r>
            <a:endParaRPr lang="ru-RU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916238" y="4868863"/>
            <a:ext cx="5832475" cy="1368425"/>
          </a:xfrm>
        </p:spPr>
        <p:txBody>
          <a:bodyPr/>
          <a:lstStyle>
            <a:lvl1pPr marL="0" indent="0">
              <a:buFontTx/>
              <a:buNone/>
              <a:defRPr sz="1400" b="0" baseline="0"/>
            </a:lvl1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107950" y="0"/>
            <a:ext cx="9036050" cy="277813"/>
          </a:xfrm>
          <a:prstGeom prst="rect">
            <a:avLst/>
          </a:prstGeom>
          <a:solidFill>
            <a:srgbClr val="006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1">
            <a:gsLst>
              <a:gs pos="0">
                <a:srgbClr val="6D91D1"/>
              </a:gs>
              <a:gs pos="100000">
                <a:srgbClr val="B1D6F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000" b="1" dirty="0" smtClean="0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>
            <a:off x="0" y="6624638"/>
            <a:ext cx="9144000" cy="0"/>
          </a:xfrm>
          <a:prstGeom prst="line">
            <a:avLst/>
          </a:prstGeom>
          <a:noFill/>
          <a:ln w="9525">
            <a:solidFill>
              <a:srgbClr val="0060A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337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0"/>
            <a:ext cx="90360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308100">
              <a:defRPr/>
            </a:pPr>
            <a:r>
              <a:rPr lang="ru-RU" sz="900" b="1" dirty="0" smtClean="0">
                <a:solidFill>
                  <a:srgbClr val="FCFAC4"/>
                </a:solidFill>
                <a:latin typeface="Arial" pitchFamily="34" charset="0"/>
                <a:cs typeface="Arial" pitchFamily="34" charset="0"/>
              </a:rPr>
              <a:t>Суперкомпьютеры</a:t>
            </a:r>
            <a:r>
              <a:rPr lang="ru-RU" sz="900" b="1" baseline="0" dirty="0" smtClean="0">
                <a:solidFill>
                  <a:srgbClr val="FCFAC4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sz="900" b="1" baseline="0" dirty="0" smtClean="0">
                <a:solidFill>
                  <a:srgbClr val="FCFAC4"/>
                </a:solidFill>
                <a:latin typeface="Arial" pitchFamily="34" charset="0"/>
                <a:cs typeface="Arial" pitchFamily="34" charset="0"/>
              </a:rPr>
              <a:t>FlowVision</a:t>
            </a:r>
            <a:endParaRPr lang="ru-RU" sz="900" b="1" dirty="0">
              <a:solidFill>
                <a:srgbClr val="FCFAC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7956550" y="6597650"/>
            <a:ext cx="1187450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000" b="1" dirty="0"/>
              <a:t>Слайд №</a:t>
            </a:r>
            <a:r>
              <a:rPr lang="en-US" sz="1000" b="1" dirty="0"/>
              <a:t> </a:t>
            </a:r>
            <a:fld id="{424667E8-2E20-4ABC-8BAA-C1EC8A1C67A0}" type="slidenum">
              <a:rPr lang="ru-RU" sz="1000" b="1"/>
              <a:pPr algn="ctr">
                <a:defRPr/>
              </a:pPr>
              <a:t>‹#›</a:t>
            </a:fld>
            <a:endParaRPr lang="ru-RU" sz="1000" b="1" dirty="0"/>
          </a:p>
        </p:txBody>
      </p:sp>
      <p:pic>
        <p:nvPicPr>
          <p:cNvPr id="4105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6353175"/>
            <a:ext cx="466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2"/>
          <p:cNvSpPr txBox="1">
            <a:spLocks noChangeArrowheads="1"/>
          </p:cNvSpPr>
          <p:nvPr userDrawn="1"/>
        </p:nvSpPr>
        <p:spPr bwMode="auto">
          <a:xfrm>
            <a:off x="635546" y="6570663"/>
            <a:ext cx="11525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500" b="1" dirty="0" smtClean="0">
                <a:solidFill>
                  <a:schemeClr val="accent2"/>
                </a:solidFill>
                <a:latin typeface="Impact" pitchFamily="34" charset="0"/>
              </a:rPr>
              <a:t>FlowVision</a:t>
            </a:r>
            <a:endParaRPr lang="ru-RU" sz="1500" b="1" dirty="0" smtClean="0">
              <a:solidFill>
                <a:schemeClr val="accent2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097" r:id="rId2"/>
    <p:sldLayoutId id="2147484098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l.com/content/products/category.aspx/inspndt?c=us&amp;cs=19&amp;l=en&amp;s=dh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75656" y="1196752"/>
            <a:ext cx="5832475" cy="158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b="1" kern="0" dirty="0" smtClean="0"/>
              <a:t>Часть </a:t>
            </a:r>
            <a:r>
              <a:rPr lang="en-US" b="1" kern="0" dirty="0" smtClean="0"/>
              <a:t>III: </a:t>
            </a:r>
            <a:r>
              <a:rPr lang="ru-RU" b="1" kern="0" dirty="0" smtClean="0"/>
              <a:t>Параллелизм </a:t>
            </a:r>
          </a:p>
          <a:p>
            <a:pPr eaLnBrk="1" hangingPunct="1"/>
            <a:r>
              <a:rPr lang="ru-RU" b="1" kern="0" dirty="0" smtClean="0"/>
              <a:t>ПК </a:t>
            </a:r>
            <a:r>
              <a:rPr lang="en-US" b="1" kern="0" dirty="0" err="1" smtClean="0"/>
              <a:t>FlowVision</a:t>
            </a:r>
            <a:endParaRPr lang="ru-RU" b="1" kern="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423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/>
          <a:lstStyle/>
          <a:p>
            <a:r>
              <a:rPr lang="ru-RU" dirty="0" err="1" smtClean="0"/>
              <a:t>Гиперячейки</a:t>
            </a:r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682433" y="764704"/>
            <a:ext cx="6357982" cy="40324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marL="361950" indent="-3619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800" kern="0" dirty="0" smtClean="0">
                <a:latin typeface="+mn-lt"/>
                <a:cs typeface="Calibri" pitchFamily="34" charset="0"/>
              </a:rPr>
              <a:t>По каждому из трёх Декартовых направлений (</a:t>
            </a:r>
            <a:r>
              <a:rPr lang="en-US" sz="1800" kern="0" dirty="0" smtClean="0">
                <a:latin typeface="+mn-lt"/>
                <a:cs typeface="Calibri" pitchFamily="34" charset="0"/>
              </a:rPr>
              <a:t>X, Y, Z) </a:t>
            </a:r>
            <a:r>
              <a:rPr lang="ru-RU" sz="1800" kern="0" dirty="0" smtClean="0">
                <a:latin typeface="+mn-lt"/>
                <a:cs typeface="Calibri" pitchFamily="34" charset="0"/>
              </a:rPr>
              <a:t>разбиваем начальную сетку плоскостями с близким числом расчетных ячеек между плоскостями. Получаем первичные домены (</a:t>
            </a:r>
            <a:r>
              <a:rPr lang="ru-RU" sz="1800" kern="0" dirty="0" err="1" smtClean="0">
                <a:latin typeface="+mn-lt"/>
                <a:cs typeface="Calibri" pitchFamily="34" charset="0"/>
              </a:rPr>
              <a:t>гиперячейки</a:t>
            </a:r>
            <a:r>
              <a:rPr lang="ru-RU" sz="1800" kern="0" dirty="0" smtClean="0">
                <a:latin typeface="+mn-lt"/>
                <a:cs typeface="Calibri" pitchFamily="34" charset="0"/>
              </a:rPr>
              <a:t>).</a:t>
            </a:r>
          </a:p>
          <a:p>
            <a:pPr marL="361950" indent="-3619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800" kern="0" dirty="0" smtClean="0">
                <a:latin typeface="+mn-lt"/>
                <a:cs typeface="Calibri" pitchFamily="34" charset="0"/>
              </a:rPr>
              <a:t>Трансформируем </a:t>
            </a:r>
            <a:r>
              <a:rPr lang="ru-RU" sz="1800" kern="0" dirty="0">
                <a:latin typeface="+mn-lt"/>
                <a:cs typeface="Calibri" pitchFamily="34" charset="0"/>
              </a:rPr>
              <a:t>первичные </a:t>
            </a:r>
            <a:r>
              <a:rPr lang="ru-RU" sz="1800" kern="0" dirty="0" err="1" smtClean="0">
                <a:latin typeface="+mn-lt"/>
                <a:cs typeface="Calibri" pitchFamily="34" charset="0"/>
              </a:rPr>
              <a:t>гиперячейки</a:t>
            </a:r>
            <a:r>
              <a:rPr lang="ru-RU" sz="1800" kern="0" dirty="0" smtClean="0">
                <a:latin typeface="+mn-lt"/>
                <a:cs typeface="Calibri" pitchFamily="34" charset="0"/>
              </a:rPr>
              <a:t> с учётом графов связей между расчётными ячейками </a:t>
            </a:r>
            <a:r>
              <a:rPr lang="ru-RU" sz="1800" kern="0" dirty="0">
                <a:latin typeface="+mn-lt"/>
                <a:cs typeface="Calibri" pitchFamily="34" charset="0"/>
              </a:rPr>
              <a:t>(балансируем </a:t>
            </a:r>
            <a:r>
              <a:rPr lang="ru-RU" sz="1800" kern="0" dirty="0" smtClean="0">
                <a:latin typeface="+mn-lt"/>
                <a:cs typeface="Calibri" pitchFamily="34" charset="0"/>
              </a:rPr>
              <a:t>объёмы первичных </a:t>
            </a:r>
            <a:r>
              <a:rPr lang="ru-RU" sz="1800" kern="0" dirty="0" err="1" smtClean="0">
                <a:latin typeface="+mn-lt"/>
                <a:cs typeface="Calibri" pitchFamily="34" charset="0"/>
              </a:rPr>
              <a:t>гиперячеек</a:t>
            </a:r>
            <a:r>
              <a:rPr lang="ru-RU" sz="1800" kern="0" dirty="0" smtClean="0">
                <a:latin typeface="+mn-lt"/>
                <a:cs typeface="Calibri" pitchFamily="34" charset="0"/>
              </a:rPr>
              <a:t> с целью </a:t>
            </a:r>
            <a:r>
              <a:rPr lang="ru-RU" sz="1800" dirty="0" smtClean="0">
                <a:latin typeface="+mn-lt"/>
              </a:rPr>
              <a:t>минимизировать </a:t>
            </a:r>
            <a:r>
              <a:rPr lang="ru-RU" sz="1800" dirty="0">
                <a:latin typeface="+mn-lt"/>
              </a:rPr>
              <a:t>обмены данными с другими процессорами</a:t>
            </a:r>
            <a:r>
              <a:rPr lang="ru-RU" sz="1800" kern="0" dirty="0">
                <a:latin typeface="+mn-lt"/>
                <a:cs typeface="Calibri" pitchFamily="34" charset="0"/>
              </a:rPr>
              <a:t>)</a:t>
            </a:r>
            <a:r>
              <a:rPr lang="ru-RU" sz="1800" kern="0" dirty="0" smtClean="0">
                <a:latin typeface="+mn-lt"/>
                <a:cs typeface="Calibri" pitchFamily="34" charset="0"/>
              </a:rPr>
              <a:t>. </a:t>
            </a:r>
          </a:p>
          <a:p>
            <a:pPr marL="361950" indent="-3619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800" kern="0" dirty="0" smtClean="0">
                <a:latin typeface="+mn-lt"/>
                <a:cs typeface="Calibri" pitchFamily="34" charset="0"/>
              </a:rPr>
              <a:t>Объединяем сбалансированные мелкие </a:t>
            </a:r>
            <a:r>
              <a:rPr lang="ru-RU" sz="1800" kern="0" dirty="0" err="1" smtClean="0">
                <a:latin typeface="+mn-lt"/>
                <a:cs typeface="Calibri" pitchFamily="34" charset="0"/>
              </a:rPr>
              <a:t>гиперячейки</a:t>
            </a:r>
            <a:r>
              <a:rPr lang="ru-RU" sz="1800" kern="0" dirty="0" smtClean="0">
                <a:latin typeface="+mn-lt"/>
                <a:cs typeface="Calibri" pitchFamily="34" charset="0"/>
              </a:rPr>
              <a:t> в 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крупные </a:t>
            </a:r>
            <a:r>
              <a:rPr kumimoji="0" lang="ru-RU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гиперячейки</a:t>
            </a:r>
            <a:endParaRPr kumimoji="0" lang="ru-RU" sz="1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361950" indent="-3619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800" kern="0" dirty="0" smtClean="0">
                <a:latin typeface="+mn-lt"/>
                <a:cs typeface="Calibri" pitchFamily="34" charset="0"/>
              </a:rPr>
              <a:t>Распределяем крупные </a:t>
            </a:r>
            <a:r>
              <a:rPr lang="ru-RU" sz="1800" kern="0" dirty="0" err="1">
                <a:latin typeface="+mn-lt"/>
                <a:cs typeface="Calibri" pitchFamily="34" charset="0"/>
              </a:rPr>
              <a:t>гиперячейки</a:t>
            </a:r>
            <a:r>
              <a:rPr lang="ru-RU" sz="1800" kern="0" dirty="0">
                <a:latin typeface="+mn-lt"/>
                <a:cs typeface="Calibri" pitchFamily="34" charset="0"/>
              </a:rPr>
              <a:t> </a:t>
            </a:r>
            <a:r>
              <a:rPr lang="ru-RU" sz="1800" kern="0" dirty="0" smtClean="0">
                <a:latin typeface="+mn-lt"/>
                <a:cs typeface="Calibri" pitchFamily="34" charset="0"/>
              </a:rPr>
              <a:t>по процессорам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</p:txBody>
      </p:sp>
      <p:pic>
        <p:nvPicPr>
          <p:cNvPr id="11" name="Picture 3" descr="decomp_dome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01" y="1556792"/>
            <a:ext cx="2652717" cy="230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23528" y="422108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kern="0" dirty="0" smtClean="0">
                <a:cs typeface="Calibri" pitchFamily="34" charset="0"/>
              </a:rPr>
              <a:t>Распределение </a:t>
            </a:r>
            <a:r>
              <a:rPr lang="ru-RU" sz="1800" kern="0" dirty="0" err="1" smtClean="0">
                <a:cs typeface="Calibri" pitchFamily="34" charset="0"/>
              </a:rPr>
              <a:t>гиперячеек</a:t>
            </a:r>
            <a:r>
              <a:rPr lang="ru-RU" sz="1800" kern="0" dirty="0" smtClean="0">
                <a:cs typeface="Calibri" pitchFamily="34" charset="0"/>
              </a:rPr>
              <a:t> (любых) </a:t>
            </a:r>
            <a:r>
              <a:rPr lang="ru-RU" sz="1800" kern="0" dirty="0">
                <a:cs typeface="Calibri" pitchFamily="34" charset="0"/>
              </a:rPr>
              <a:t>по процессорам</a:t>
            </a:r>
            <a:r>
              <a:rPr lang="ru-RU" sz="1800" dirty="0" smtClean="0"/>
              <a:t> </a:t>
            </a:r>
            <a:r>
              <a:rPr lang="ru-RU" sz="1800" dirty="0"/>
              <a:t>производится рекурсивно в соответствии с </a:t>
            </a:r>
            <a:r>
              <a:rPr lang="ru-RU" sz="1800" dirty="0" smtClean="0"/>
              <a:t>бинарным или </a:t>
            </a:r>
            <a:r>
              <a:rPr lang="ru-RU" sz="1800" dirty="0" err="1" smtClean="0"/>
              <a:t>квази</a:t>
            </a:r>
            <a:r>
              <a:rPr lang="ru-RU" sz="1800" dirty="0" smtClean="0"/>
              <a:t>-бинарным </a:t>
            </a:r>
            <a:r>
              <a:rPr lang="ru-RU" sz="1800" dirty="0"/>
              <a:t>деревом </a:t>
            </a:r>
            <a:r>
              <a:rPr lang="ru-RU" sz="1800" dirty="0" smtClean="0"/>
              <a:t>процессоров. </a:t>
            </a:r>
            <a:endParaRPr lang="ru-RU" sz="18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83" y="5085184"/>
            <a:ext cx="2908968" cy="12241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85184"/>
            <a:ext cx="1753741" cy="145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24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/>
          <a:lstStyle/>
          <a:p>
            <a:r>
              <a:rPr lang="ru-RU" dirty="0" smtClean="0"/>
              <a:t>Поверхностная декомпозиция сетки</a:t>
            </a:r>
            <a:endParaRPr lang="ru-RU" dirty="0"/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67" y="3391117"/>
            <a:ext cx="2724150" cy="2066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39552" y="1052736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/>
              <a:t>Для большинства типов вычислений требуются локальные данные с данного процессора + некоторые данные от соседних процессоров</a:t>
            </a:r>
            <a:r>
              <a:rPr lang="ru-RU" sz="1600" dirty="0" smtClean="0"/>
              <a:t>.</a:t>
            </a:r>
          </a:p>
          <a:p>
            <a:pPr algn="l"/>
            <a:endParaRPr lang="ru-RU" sz="1600" dirty="0" smtClean="0"/>
          </a:p>
          <a:p>
            <a:pPr algn="l"/>
            <a:r>
              <a:rPr lang="ru-RU" sz="1600" dirty="0" smtClean="0"/>
              <a:t>Получается граница = расчётные ячейки, принадлежащие двум соседним процессорам. Эти расчётные ячейки также объединяются в блочные строки и столбцы матрицы СЛАУ (аналоги </a:t>
            </a:r>
            <a:r>
              <a:rPr lang="ru-RU" sz="1600" dirty="0" err="1" smtClean="0"/>
              <a:t>гиперячеек</a:t>
            </a:r>
            <a:r>
              <a:rPr lang="ru-RU" sz="1600" dirty="0" smtClean="0"/>
              <a:t>).  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07904" y="36490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1600" dirty="0"/>
              <a:t>Декомпозиция </a:t>
            </a:r>
            <a:r>
              <a:rPr lang="ru-RU" sz="1600" dirty="0" smtClean="0"/>
              <a:t>границы (поверхности из одного или двух слоёв ячеек) между двумя процессорами</a:t>
            </a:r>
          </a:p>
          <a:p>
            <a:pPr algn="l"/>
            <a:r>
              <a:rPr lang="ru-RU" sz="1600" b="1" dirty="0" smtClean="0"/>
              <a:t>Для </a:t>
            </a:r>
            <a:r>
              <a:rPr lang="ru-RU" sz="1600" b="1" dirty="0" err="1" smtClean="0"/>
              <a:t>солвера</a:t>
            </a:r>
            <a:r>
              <a:rPr lang="ru-RU" sz="1600" b="1" dirty="0" smtClean="0"/>
              <a:t>!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6011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/>
          <a:lstStyle/>
          <a:p>
            <a:r>
              <a:rPr lang="ru-RU" dirty="0" smtClean="0"/>
              <a:t>Структура параллельных вычислений</a:t>
            </a:r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873" y="980728"/>
            <a:ext cx="7515527" cy="485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5911899" y="2703903"/>
            <a:ext cx="30243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b="1" dirty="0" err="1" smtClean="0"/>
              <a:t>Гиперячейка</a:t>
            </a:r>
            <a:r>
              <a:rPr lang="ru-RU" sz="1600" b="1" dirty="0" smtClean="0"/>
              <a:t> = </a:t>
            </a:r>
            <a:r>
              <a:rPr lang="ru-RU" sz="1600" dirty="0" smtClean="0"/>
              <a:t>элементарный квант расчётной сетки. </a:t>
            </a:r>
          </a:p>
          <a:p>
            <a:pPr algn="l"/>
            <a:r>
              <a:rPr lang="ru-RU" sz="1600" b="1" dirty="0"/>
              <a:t>О</a:t>
            </a:r>
            <a:r>
              <a:rPr lang="ru-RU" sz="1600" b="1" dirty="0" smtClean="0"/>
              <a:t>птимальный размер </a:t>
            </a:r>
            <a:r>
              <a:rPr lang="ru-RU" sz="1600" dirty="0" smtClean="0"/>
              <a:t>= 10 000</a:t>
            </a:r>
          </a:p>
          <a:p>
            <a:pPr algn="l"/>
            <a:r>
              <a:rPr lang="ru-RU" sz="1600" dirty="0"/>
              <a:t>р</a:t>
            </a:r>
            <a:r>
              <a:rPr lang="ru-RU" sz="1600" dirty="0" smtClean="0"/>
              <a:t>асчётных ячеек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05053" y="4581128"/>
            <a:ext cx="30243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 err="1" smtClean="0"/>
              <a:t>Гиперячейки</a:t>
            </a:r>
            <a:r>
              <a:rPr lang="ru-RU" sz="1600" dirty="0" smtClean="0"/>
              <a:t>, обработанные данным ядром при выполнении операции (например, при построении матрицы для уравнения теплопроводности)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3410089"/>
            <a:ext cx="30243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 smtClean="0"/>
              <a:t>Набор </a:t>
            </a:r>
            <a:r>
              <a:rPr lang="ru-RU" sz="1600" dirty="0" err="1" smtClean="0"/>
              <a:t>гиперячеек</a:t>
            </a:r>
            <a:r>
              <a:rPr lang="ru-RU" sz="1600" dirty="0" smtClean="0"/>
              <a:t> на процессоре фиксирован.</a:t>
            </a:r>
          </a:p>
          <a:p>
            <a:pPr algn="l"/>
            <a:endParaRPr lang="ru-RU" sz="1600" dirty="0"/>
          </a:p>
          <a:p>
            <a:pPr algn="l"/>
            <a:r>
              <a:rPr lang="ru-RU" sz="1600" dirty="0" smtClean="0"/>
              <a:t>Ядра – </a:t>
            </a:r>
            <a:r>
              <a:rPr lang="en-US" sz="1600" dirty="0" smtClean="0"/>
              <a:t>“</a:t>
            </a:r>
            <a:r>
              <a:rPr lang="ru-RU" sz="1600" dirty="0" smtClean="0"/>
              <a:t>тупые</a:t>
            </a:r>
            <a:r>
              <a:rPr lang="en-US" sz="1600" dirty="0" smtClean="0"/>
              <a:t>”</a:t>
            </a:r>
            <a:r>
              <a:rPr lang="ru-RU" sz="1600" dirty="0" smtClean="0"/>
              <a:t>!</a:t>
            </a:r>
            <a:r>
              <a:rPr lang="en-US" sz="1600" dirty="0" smtClean="0"/>
              <a:t> </a:t>
            </a:r>
            <a:endParaRPr lang="ru-RU" sz="1600" dirty="0" smtClean="0"/>
          </a:p>
          <a:p>
            <a:pPr algn="l"/>
            <a:r>
              <a:rPr lang="ru-RU" sz="1600" dirty="0"/>
              <a:t>О</a:t>
            </a:r>
            <a:r>
              <a:rPr lang="ru-RU" sz="1600" dirty="0" smtClean="0"/>
              <a:t>ни захватывают </a:t>
            </a:r>
            <a:r>
              <a:rPr lang="ru-RU" sz="1600" dirty="0" err="1" smtClean="0"/>
              <a:t>гиперячейки</a:t>
            </a:r>
            <a:r>
              <a:rPr lang="ru-RU" sz="1600" dirty="0" smtClean="0"/>
              <a:t> случайным образом</a:t>
            </a:r>
            <a:r>
              <a:rPr lang="en-US" sz="1600" dirty="0" smtClean="0"/>
              <a:t>: </a:t>
            </a:r>
            <a:r>
              <a:rPr lang="ru-RU" sz="1600" dirty="0" smtClean="0"/>
              <a:t>освободилось – захватило следующую…</a:t>
            </a:r>
          </a:p>
        </p:txBody>
      </p:sp>
    </p:spTree>
    <p:extLst>
      <p:ext uri="{BB962C8B-B14F-4D97-AF65-F5344CB8AC3E}">
        <p14:creationId xmlns:p14="http://schemas.microsoft.com/office/powerpoint/2010/main" val="323313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/>
          <a:lstStyle/>
          <a:p>
            <a:r>
              <a:rPr lang="ru-RU" dirty="0" smtClean="0"/>
              <a:t>Балансировка вычислений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3685" y="761413"/>
            <a:ext cx="84969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dirty="0"/>
              <a:t>Балансировка параллельных вычислений в случае наличия в расчетной области подвижных тел, свободных и скользящих поверхностей необходима для обеспечения эффективности проведения расчетов на большом числе процессоров. При изменениях геометрии балансировка по необходимости должна быть динамической в силу естественной динамики изменения расчетной сетки в подобных задачах и в силу изменения вычислительных затрат, связанных с ячейками сетки</a:t>
            </a:r>
            <a:r>
              <a:rPr lang="ru-RU" dirty="0" smtClean="0"/>
              <a:t>.</a:t>
            </a:r>
          </a:p>
          <a:p>
            <a:pPr algn="just">
              <a:defRPr/>
            </a:pPr>
            <a:endParaRPr lang="ru-RU" dirty="0"/>
          </a:p>
          <a:p>
            <a:pPr algn="just">
              <a:defRPr/>
            </a:pPr>
            <a:r>
              <a:rPr lang="ru-RU" dirty="0" smtClean="0"/>
              <a:t>Балансировка = переброс </a:t>
            </a:r>
            <a:r>
              <a:rPr lang="ru-RU" dirty="0" err="1" smtClean="0"/>
              <a:t>гиперячеек</a:t>
            </a:r>
            <a:r>
              <a:rPr lang="ru-RU" dirty="0" smtClean="0"/>
              <a:t> с одного процессора на другой с целью обеспечения их равномерной загруженности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27005" y="4145789"/>
            <a:ext cx="8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Д</a:t>
            </a:r>
            <a:r>
              <a:rPr lang="ru-RU" dirty="0" smtClean="0"/>
              <a:t>инамическая </a:t>
            </a:r>
            <a:r>
              <a:rPr lang="ru-RU" dirty="0"/>
              <a:t>балансировка </a:t>
            </a:r>
            <a:r>
              <a:rPr lang="ru-RU" u="sng" dirty="0"/>
              <a:t>по общей памяти</a:t>
            </a:r>
            <a:r>
              <a:rPr lang="ru-RU" dirty="0"/>
              <a:t> </a:t>
            </a:r>
            <a:r>
              <a:rPr lang="ru-RU" dirty="0" smtClean="0"/>
              <a:t>производится автоматически с использованием механизмов</a:t>
            </a:r>
            <a:r>
              <a:rPr lang="ru-RU" dirty="0"/>
              <a:t>, заложенных в стандарты распараллеливания по нитям - </a:t>
            </a:r>
            <a:r>
              <a:rPr lang="ru-RU" dirty="0" err="1"/>
              <a:t>OpenMP</a:t>
            </a:r>
            <a:r>
              <a:rPr lang="ru-RU" dirty="0"/>
              <a:t> и TBB. </a:t>
            </a:r>
            <a:endParaRPr lang="ru-RU" dirty="0" smtClean="0"/>
          </a:p>
          <a:p>
            <a:pPr algn="l"/>
            <a:r>
              <a:rPr lang="ru-RU" u="sng" dirty="0" smtClean="0"/>
              <a:t>По </a:t>
            </a:r>
            <a:r>
              <a:rPr lang="ru-RU" u="sng" dirty="0"/>
              <a:t>распределенной памяти</a:t>
            </a:r>
            <a:r>
              <a:rPr lang="ru-RU" dirty="0"/>
              <a:t> полностью автоматическая балансировка невозможна без </a:t>
            </a:r>
            <a:r>
              <a:rPr lang="ru-RU" dirty="0" smtClean="0"/>
              <a:t>больших затрат на обмен </a:t>
            </a:r>
            <a:r>
              <a:rPr lang="ru-RU" dirty="0"/>
              <a:t>данными между процессорами. </a:t>
            </a:r>
            <a:r>
              <a:rPr lang="ru-RU" dirty="0" smtClean="0"/>
              <a:t>Поэтому во </a:t>
            </a:r>
            <a:r>
              <a:rPr lang="en-US" b="1" dirty="0" err="1" smtClean="0"/>
              <a:t>FlowVision</a:t>
            </a:r>
            <a:r>
              <a:rPr lang="en-US" dirty="0" smtClean="0"/>
              <a:t> </a:t>
            </a:r>
            <a:r>
              <a:rPr lang="ru-RU" dirty="0" smtClean="0"/>
              <a:t> реализован механизм </a:t>
            </a:r>
            <a:r>
              <a:rPr lang="ru-RU" dirty="0"/>
              <a:t>частичной динамической балансировки по распределенной памяти на основе замеров времен работы центрального процессора над данными </a:t>
            </a:r>
            <a:r>
              <a:rPr lang="ru-RU" dirty="0" err="1" smtClean="0"/>
              <a:t>гиперячеек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6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Зачем нужны суперкомпьютеры для вычислительной гидродинамики?</a:t>
            </a:r>
            <a:r>
              <a:rPr lang="en-US" smtClean="0"/>
              <a:t/>
            </a:r>
            <a:br>
              <a:rPr lang="en-US" smtClean="0"/>
            </a:br>
            <a:endParaRPr lang="ru-RU" smtClean="0"/>
          </a:p>
        </p:txBody>
      </p:sp>
      <p:sp>
        <p:nvSpPr>
          <p:cNvPr id="13318" name="Rectangle 13"/>
          <p:cNvSpPr>
            <a:spLocks noChangeArrowheads="1"/>
          </p:cNvSpPr>
          <p:nvPr/>
        </p:nvSpPr>
        <p:spPr bwMode="auto">
          <a:xfrm>
            <a:off x="214313" y="1428750"/>
            <a:ext cx="85010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just">
              <a:buFont typeface="Arial" pitchFamily="34" charset="0"/>
              <a:buChar char="•"/>
              <a:defRPr/>
            </a:pPr>
            <a:r>
              <a:rPr lang="ru-RU" b="1" dirty="0"/>
              <a:t>Решение большого количества сложных задач</a:t>
            </a:r>
          </a:p>
          <a:p>
            <a:pPr marL="266700" indent="-266700" algn="just">
              <a:buFont typeface="Arial" pitchFamily="34" charset="0"/>
              <a:buChar char="•"/>
              <a:defRPr/>
            </a:pPr>
            <a:r>
              <a:rPr lang="ru-RU" b="1" dirty="0"/>
              <a:t>Решение численной задачи оптимизации</a:t>
            </a:r>
          </a:p>
          <a:p>
            <a:pPr marL="266700" indent="-266700" algn="just">
              <a:buFont typeface="Arial" pitchFamily="34" charset="0"/>
              <a:buChar char="•"/>
              <a:defRPr/>
            </a:pPr>
            <a:r>
              <a:rPr lang="ru-RU" b="1" dirty="0"/>
              <a:t>Решение сложных задач с большим количеством важных и мелких деталей</a:t>
            </a:r>
          </a:p>
          <a:p>
            <a:pPr indent="180975" algn="just">
              <a:buFont typeface="Arial" pitchFamily="34" charset="0"/>
              <a:buChar char="•"/>
              <a:defRPr/>
            </a:pPr>
            <a:endParaRPr lang="ru-RU" b="1" dirty="0"/>
          </a:p>
          <a:p>
            <a:pPr indent="180975" algn="just">
              <a:buFont typeface="Arial" pitchFamily="34" charset="0"/>
              <a:buChar char="•"/>
              <a:defRPr/>
            </a:pPr>
            <a:endParaRPr lang="ru-RU" b="1" dirty="0"/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8438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2786063"/>
            <a:ext cx="5286375" cy="3641725"/>
          </a:xfrm>
          <a:prstGeom prst="rect">
            <a:avLst/>
          </a:prstGeom>
          <a:noFill/>
          <a:ln w="9398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0383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Расчетная сетка – ключевой момент разрешения сложных процессов</a:t>
            </a:r>
            <a:endParaRPr lang="en-US" dirty="0" smtClean="0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645" y="1431131"/>
            <a:ext cx="5672137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7239"/>
            <a:ext cx="2419375" cy="3091261"/>
          </a:xfrm>
          <a:prstGeom prst="rect">
            <a:avLst/>
          </a:prstGeom>
          <a:solidFill>
            <a:srgbClr val="75FFBA"/>
          </a:solidFill>
          <a:ln w="9525">
            <a:solidFill>
              <a:srgbClr val="F05F0E"/>
            </a:solidFill>
            <a:miter lim="800000"/>
            <a:headEnd/>
            <a:tailEnd/>
          </a:ln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68313" y="4508500"/>
            <a:ext cx="2209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200" b="0">
                <a:cs typeface="Arial" panose="020B0604020202020204" pitchFamily="34" charset="0"/>
              </a:rPr>
              <a:t>Конструкция реактора (</a:t>
            </a:r>
            <a:r>
              <a:rPr lang="en-US" sz="1200" b="0">
                <a:cs typeface="Arial" panose="020B0604020202020204" pitchFamily="34" charset="0"/>
              </a:rPr>
              <a:t>CAD-</a:t>
            </a:r>
            <a:r>
              <a:rPr lang="ru-RU" sz="1200" b="0">
                <a:cs typeface="Arial" panose="020B0604020202020204" pitchFamily="34" charset="0"/>
              </a:rPr>
              <a:t>система) 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591962" y="4856055"/>
            <a:ext cx="3816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200" b="0" dirty="0">
                <a:cs typeface="Arial" panose="020B0604020202020204" pitchFamily="34" charset="0"/>
              </a:rPr>
              <a:t>Проточная часть верхней смесительной камеры (пре-пост-процессор - </a:t>
            </a:r>
            <a:r>
              <a:rPr lang="en-US" sz="1200" b="0" dirty="0">
                <a:cs typeface="Arial" panose="020B0604020202020204" pitchFamily="34" charset="0"/>
              </a:rPr>
              <a:t>FlowVision)</a:t>
            </a:r>
            <a:r>
              <a:rPr lang="ru-RU" sz="1200" b="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1475656" y="2464697"/>
            <a:ext cx="3774457" cy="863600"/>
          </a:xfrm>
          <a:prstGeom prst="rightArrow">
            <a:avLst>
              <a:gd name="adj1" fmla="val 50000"/>
              <a:gd name="adj2" fmla="val 101427"/>
            </a:avLst>
          </a:prstGeom>
          <a:solidFill>
            <a:schemeClr val="accent2">
              <a:lumMod val="40000"/>
              <a:lumOff val="60000"/>
              <a:alpha val="80000"/>
            </a:schemeClr>
          </a:solidFill>
          <a:ln w="25400" algn="ctr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Прямоугольник 2"/>
          <p:cNvSpPr/>
          <p:nvPr/>
        </p:nvSpPr>
        <p:spPr>
          <a:xfrm>
            <a:off x="5736281" y="4149080"/>
            <a:ext cx="287338" cy="22542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Стрелка влево 3"/>
          <p:cNvSpPr/>
          <p:nvPr/>
        </p:nvSpPr>
        <p:spPr>
          <a:xfrm rot="19765441">
            <a:off x="3701931" y="4732400"/>
            <a:ext cx="2219325" cy="300037"/>
          </a:xfrm>
          <a:prstGeom prst="leftArrow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715" y="4964484"/>
            <a:ext cx="2225675" cy="15240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73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123" descr="grid_all_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5" y="368300"/>
            <a:ext cx="4479925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25" descr="grid_ad_otversti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5725" y="1025525"/>
            <a:ext cx="1514475" cy="13239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485" name="Rectangle 126"/>
          <p:cNvSpPr>
            <a:spLocks noChangeArrowheads="1"/>
          </p:cNvSpPr>
          <p:nvPr/>
        </p:nvSpPr>
        <p:spPr bwMode="auto">
          <a:xfrm>
            <a:off x="5603875" y="1520825"/>
            <a:ext cx="407988" cy="3603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486" name="Picture 128" descr="grid_all_ad_sverh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2903538"/>
            <a:ext cx="4513263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Line 129"/>
          <p:cNvSpPr>
            <a:spLocks noChangeShapeType="1"/>
          </p:cNvSpPr>
          <p:nvPr/>
        </p:nvSpPr>
        <p:spPr bwMode="auto">
          <a:xfrm flipH="1">
            <a:off x="4140200" y="1700213"/>
            <a:ext cx="14398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20488" name="Picture 131" descr="grid_ad_sterzhn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944563"/>
            <a:ext cx="1209675" cy="1533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489" name="Rectangle 132"/>
          <p:cNvSpPr>
            <a:spLocks noChangeArrowheads="1"/>
          </p:cNvSpPr>
          <p:nvPr/>
        </p:nvSpPr>
        <p:spPr bwMode="auto">
          <a:xfrm>
            <a:off x="2881313" y="4760913"/>
            <a:ext cx="358775" cy="431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0" name="Line 134"/>
          <p:cNvSpPr>
            <a:spLocks noChangeShapeType="1"/>
          </p:cNvSpPr>
          <p:nvPr/>
        </p:nvSpPr>
        <p:spPr bwMode="auto">
          <a:xfrm flipH="1" flipV="1">
            <a:off x="1763713" y="1665288"/>
            <a:ext cx="1295400" cy="3095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20491" name="Picture 135" descr="grid_ad_golovki_ZSO_sbok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725" y="4652963"/>
            <a:ext cx="1660525" cy="16938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492" name="Rectangle 138"/>
          <p:cNvSpPr>
            <a:spLocks noChangeArrowheads="1"/>
          </p:cNvSpPr>
          <p:nvPr/>
        </p:nvSpPr>
        <p:spPr bwMode="auto">
          <a:xfrm>
            <a:off x="8243888" y="3716338"/>
            <a:ext cx="407987" cy="3603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Line 139"/>
          <p:cNvSpPr>
            <a:spLocks noChangeShapeType="1"/>
          </p:cNvSpPr>
          <p:nvPr/>
        </p:nvSpPr>
        <p:spPr bwMode="auto">
          <a:xfrm flipV="1">
            <a:off x="6119813" y="4076700"/>
            <a:ext cx="2305050" cy="5762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0494" name="Title 15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mtClean="0"/>
              <a:t>Первый контур реактора</a:t>
            </a:r>
          </a:p>
        </p:txBody>
      </p:sp>
    </p:spTree>
    <p:extLst>
      <p:ext uri="{BB962C8B-B14F-4D97-AF65-F5344CB8AC3E}">
        <p14:creationId xmlns:p14="http://schemas.microsoft.com/office/powerpoint/2010/main" val="37993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70504" y="1401763"/>
          <a:ext cx="8449968" cy="4835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4" name="Worksheet" r:id="rId3" imgW="6191177" imgH="4048110" progId="Excel.Sheet.12">
                  <p:embed/>
                </p:oleObj>
              </mc:Choice>
              <mc:Fallback>
                <p:oleObj name="Worksheet" r:id="rId3" imgW="6191177" imgH="40481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504" y="1401763"/>
                        <a:ext cx="8449968" cy="4835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Рост расчетной сетки в </a:t>
            </a:r>
            <a:r>
              <a:rPr lang="en-US" dirty="0" smtClean="0"/>
              <a:t>FlowVision</a:t>
            </a:r>
            <a:r>
              <a:rPr lang="ru-RU" dirty="0" smtClean="0"/>
              <a:t> по годам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264412"/>
            <a:ext cx="1417340" cy="111025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38027" y="2144032"/>
            <a:ext cx="1538714" cy="3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400" kern="0" dirty="0" smtClean="0"/>
              <a:t>Транспьютеры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1400" kern="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400" kern="0" dirty="0" smtClean="0">
                <a:solidFill>
                  <a:srgbClr val="FF0000"/>
                </a:solidFill>
              </a:rPr>
              <a:t>Вентиляция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400" kern="0" dirty="0" smtClean="0">
                <a:solidFill>
                  <a:srgbClr val="FF0000"/>
                </a:solidFill>
              </a:rPr>
              <a:t>Горелки ТЭЦ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1400" kern="0" dirty="0" smtClean="0"/>
          </a:p>
          <a:p>
            <a:pPr eaLnBrk="1" hangingPunct="1">
              <a:lnSpc>
                <a:spcPct val="80000"/>
              </a:lnSpc>
            </a:pPr>
            <a:endParaRPr lang="ru-RU" sz="1400" kern="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400" kern="0" dirty="0" smtClean="0"/>
          </a:p>
          <a:p>
            <a:pPr eaLnBrk="1" hangingPunct="1">
              <a:lnSpc>
                <a:spcPct val="80000"/>
              </a:lnSpc>
            </a:pPr>
            <a:endParaRPr lang="ru-RU" sz="1400" kern="0" dirty="0" smtClean="0"/>
          </a:p>
          <a:p>
            <a:pPr eaLnBrk="1" hangingPunct="1">
              <a:lnSpc>
                <a:spcPct val="80000"/>
              </a:lnSpc>
            </a:pPr>
            <a:endParaRPr lang="ru-RU" sz="1400" kern="0" dirty="0" smtClean="0"/>
          </a:p>
          <a:p>
            <a:pPr eaLnBrk="1" hangingPunct="1">
              <a:lnSpc>
                <a:spcPct val="80000"/>
              </a:lnSpc>
            </a:pPr>
            <a:endParaRPr lang="ru-RU" sz="1400" kern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12635"/>
            <a:ext cx="1563539" cy="1338338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75856" y="1470166"/>
            <a:ext cx="1800174" cy="94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400" kern="0" dirty="0" smtClean="0"/>
              <a:t>PC</a:t>
            </a:r>
            <a:endParaRPr lang="ru-RU" sz="1400" kern="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1400" kern="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400" kern="0" dirty="0" smtClean="0">
                <a:solidFill>
                  <a:srgbClr val="FF0000"/>
                </a:solidFill>
              </a:rPr>
              <a:t>Динамика судна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400" kern="0" dirty="0" smtClean="0">
                <a:solidFill>
                  <a:srgbClr val="FF0000"/>
                </a:solidFill>
              </a:rPr>
              <a:t>Отдельные задачи аэродинамики</a:t>
            </a:r>
          </a:p>
          <a:p>
            <a:pPr eaLnBrk="1" hangingPunct="1">
              <a:lnSpc>
                <a:spcPct val="80000"/>
              </a:lnSpc>
            </a:pPr>
            <a:endParaRPr lang="ru-RU" sz="1400" kern="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400" kern="0" dirty="0" smtClean="0"/>
          </a:p>
          <a:p>
            <a:pPr eaLnBrk="1" hangingPunct="1">
              <a:lnSpc>
                <a:spcPct val="80000"/>
              </a:lnSpc>
            </a:pPr>
            <a:endParaRPr lang="ru-RU" sz="1400" kern="0" dirty="0" smtClean="0"/>
          </a:p>
          <a:p>
            <a:pPr eaLnBrk="1" hangingPunct="1">
              <a:lnSpc>
                <a:spcPct val="80000"/>
              </a:lnSpc>
            </a:pPr>
            <a:endParaRPr lang="ru-RU" sz="1400" kern="0" dirty="0" smtClean="0"/>
          </a:p>
          <a:p>
            <a:pPr eaLnBrk="1" hangingPunct="1">
              <a:lnSpc>
                <a:spcPct val="80000"/>
              </a:lnSpc>
            </a:pPr>
            <a:endParaRPr lang="ru-RU" sz="1400" kern="0" dirty="0" smtClean="0"/>
          </a:p>
        </p:txBody>
      </p:sp>
      <p:pic>
        <p:nvPicPr>
          <p:cNvPr id="11" name="Picture 13" descr="4"/>
          <p:cNvPicPr>
            <a:picLocks noChangeAspect="1" noChangeArrowheads="1"/>
          </p:cNvPicPr>
          <p:nvPr/>
        </p:nvPicPr>
        <p:blipFill>
          <a:blip r:embed="rId7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476" y="1540754"/>
            <a:ext cx="2465142" cy="104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74260" y="1125538"/>
            <a:ext cx="2016224" cy="102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400" kern="0" dirty="0" smtClean="0"/>
              <a:t>Суперкомпьютеры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1400" kern="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400" kern="0" dirty="0" smtClean="0">
                <a:solidFill>
                  <a:srgbClr val="FF0000"/>
                </a:solidFill>
              </a:rPr>
              <a:t>Ядерный реактор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400" kern="0" dirty="0" smtClean="0">
                <a:solidFill>
                  <a:srgbClr val="FF0000"/>
                </a:solidFill>
              </a:rPr>
              <a:t>Аэродинамика самолета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400" kern="0" dirty="0" smtClean="0">
                <a:solidFill>
                  <a:srgbClr val="FF0000"/>
                </a:solidFill>
              </a:rPr>
              <a:t>Оптимизация</a:t>
            </a:r>
            <a:endParaRPr lang="ru-RU" sz="1400" kern="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1400" kern="0" dirty="0" smtClean="0"/>
          </a:p>
          <a:p>
            <a:pPr eaLnBrk="1" hangingPunct="1">
              <a:lnSpc>
                <a:spcPct val="80000"/>
              </a:lnSpc>
            </a:pPr>
            <a:endParaRPr lang="ru-RU" sz="1400" kern="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400" kern="0" dirty="0" smtClean="0"/>
          </a:p>
          <a:p>
            <a:pPr eaLnBrk="1" hangingPunct="1">
              <a:lnSpc>
                <a:spcPct val="80000"/>
              </a:lnSpc>
            </a:pPr>
            <a:endParaRPr lang="ru-RU" sz="1400" kern="0" dirty="0" smtClean="0"/>
          </a:p>
          <a:p>
            <a:pPr eaLnBrk="1" hangingPunct="1">
              <a:lnSpc>
                <a:spcPct val="80000"/>
              </a:lnSpc>
            </a:pPr>
            <a:endParaRPr lang="ru-RU" sz="1400" kern="0" dirty="0" smtClean="0"/>
          </a:p>
          <a:p>
            <a:pPr eaLnBrk="1" hangingPunct="1">
              <a:lnSpc>
                <a:spcPct val="80000"/>
              </a:lnSpc>
            </a:pPr>
            <a:endParaRPr lang="ru-RU" sz="1400" kern="0" dirty="0" smtClean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347864" y="4869160"/>
            <a:ext cx="51125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800" kern="0" dirty="0" smtClean="0"/>
              <a:t>Рост до 1997        -  20 </a:t>
            </a:r>
            <a:r>
              <a:rPr lang="ru-RU" sz="1800" kern="0" dirty="0" err="1" smtClean="0"/>
              <a:t>тыс</a:t>
            </a:r>
            <a:r>
              <a:rPr lang="ru-RU" sz="1800" kern="0" dirty="0" smtClean="0"/>
              <a:t>/год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800" kern="0" dirty="0" smtClean="0"/>
              <a:t>Рост после 2007 </a:t>
            </a:r>
            <a:r>
              <a:rPr lang="en-US" sz="1800" kern="0" dirty="0" smtClean="0"/>
              <a:t> </a:t>
            </a:r>
            <a:r>
              <a:rPr lang="ru-RU" sz="1800" kern="0" dirty="0" smtClean="0"/>
              <a:t>- 20 млн/год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800" kern="0" dirty="0" smtClean="0">
                <a:solidFill>
                  <a:srgbClr val="FF0000"/>
                </a:solidFill>
              </a:rPr>
              <a:t>Рост в 2018 год (</a:t>
            </a:r>
            <a:r>
              <a:rPr lang="en-US" sz="1800" kern="0" dirty="0" smtClean="0">
                <a:solidFill>
                  <a:srgbClr val="FF0000"/>
                </a:solidFill>
              </a:rPr>
              <a:t>EFLOPS</a:t>
            </a:r>
            <a:r>
              <a:rPr lang="ru-RU" sz="1800" kern="0" dirty="0" smtClean="0">
                <a:solidFill>
                  <a:srgbClr val="FF0000"/>
                </a:solidFill>
              </a:rPr>
              <a:t> эра)  – 1 млрд/год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1800" kern="0" dirty="0" smtClean="0"/>
          </a:p>
          <a:p>
            <a:pPr eaLnBrk="1" hangingPunct="1">
              <a:lnSpc>
                <a:spcPct val="80000"/>
              </a:lnSpc>
            </a:pPr>
            <a:endParaRPr lang="ru-RU" sz="1800" kern="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800" kern="0" dirty="0" smtClean="0"/>
          </a:p>
          <a:p>
            <a:pPr eaLnBrk="1" hangingPunct="1">
              <a:lnSpc>
                <a:spcPct val="80000"/>
              </a:lnSpc>
            </a:pPr>
            <a:endParaRPr lang="ru-RU" sz="1800" kern="0" dirty="0" smtClean="0"/>
          </a:p>
          <a:p>
            <a:pPr eaLnBrk="1" hangingPunct="1">
              <a:lnSpc>
                <a:spcPct val="80000"/>
              </a:lnSpc>
            </a:pPr>
            <a:endParaRPr lang="ru-RU" sz="1800" kern="0" dirty="0" smtClean="0"/>
          </a:p>
          <a:p>
            <a:pPr eaLnBrk="1" hangingPunct="1">
              <a:lnSpc>
                <a:spcPct val="80000"/>
              </a:lnSpc>
            </a:pPr>
            <a:endParaRPr lang="ru-RU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9401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30"/>
          <p:cNvSpPr>
            <a:spLocks noChangeArrowheads="1"/>
          </p:cNvSpPr>
          <p:nvPr/>
        </p:nvSpPr>
        <p:spPr bwMode="auto">
          <a:xfrm>
            <a:off x="0" y="1196752"/>
            <a:ext cx="5576888" cy="1117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>
              <a:spcBef>
                <a:spcPct val="20000"/>
              </a:spcBef>
              <a:buFont typeface="Arial" charset="0"/>
              <a:buChar char="•"/>
            </a:pPr>
            <a:r>
              <a:rPr lang="ru-RU" altLang="ko-KR" sz="1600" b="1" dirty="0"/>
              <a:t>Пользователь </a:t>
            </a:r>
            <a:r>
              <a:rPr lang="en-US" altLang="ko-KR" sz="1600" b="1" dirty="0">
                <a:ea typeface="Gulim" pitchFamily="34" charset="-127"/>
              </a:rPr>
              <a:t>Windows</a:t>
            </a:r>
            <a:r>
              <a:rPr lang="ru-RU" altLang="ko-KR" sz="1600" b="1" dirty="0"/>
              <a:t> может легко работать на </a:t>
            </a:r>
            <a:r>
              <a:rPr lang="en-US" altLang="ko-KR" sz="1600" b="1" dirty="0">
                <a:ea typeface="Gulim" pitchFamily="34" charset="-127"/>
              </a:rPr>
              <a:t>Linux</a:t>
            </a:r>
            <a:r>
              <a:rPr lang="ru-RU" altLang="ko-KR" sz="1600" b="1" dirty="0"/>
              <a:t> кластере без каких-либо знаний </a:t>
            </a:r>
            <a:r>
              <a:rPr lang="en-US" altLang="ko-KR" sz="1600" b="1" dirty="0">
                <a:ea typeface="Gulim" pitchFamily="34" charset="-127"/>
              </a:rPr>
              <a:t>Linux</a:t>
            </a:r>
          </a:p>
          <a:p>
            <a:pPr marL="180975" indent="-180975">
              <a:spcBef>
                <a:spcPct val="20000"/>
              </a:spcBef>
              <a:buFont typeface="Arial" charset="0"/>
              <a:buChar char="•"/>
            </a:pPr>
            <a:r>
              <a:rPr lang="ru-RU" altLang="ko-KR" sz="1600" b="1" dirty="0"/>
              <a:t>Несколько пользователей </a:t>
            </a:r>
            <a:r>
              <a:rPr lang="en-US" altLang="ko-KR" sz="1600" b="1" dirty="0">
                <a:ea typeface="Gulim" pitchFamily="34" charset="-127"/>
              </a:rPr>
              <a:t> </a:t>
            </a:r>
            <a:r>
              <a:rPr lang="ru-RU" altLang="ko-KR" sz="1600" b="1" dirty="0"/>
              <a:t>могут одновременно работать с одним</a:t>
            </a:r>
            <a:r>
              <a:rPr lang="en-US" altLang="ko-KR" sz="1600" b="1" dirty="0">
                <a:ea typeface="Gulim" pitchFamily="34" charset="-127"/>
              </a:rPr>
              <a:t> </a:t>
            </a:r>
            <a:r>
              <a:rPr lang="ru-RU" altLang="ko-KR" sz="1600" b="1" dirty="0"/>
              <a:t>проектом </a:t>
            </a:r>
            <a:r>
              <a:rPr lang="en-US" altLang="ko-KR" sz="1600" b="1" dirty="0">
                <a:ea typeface="Gulim" pitchFamily="34" charset="-127"/>
              </a:rPr>
              <a:t>FlowVision</a:t>
            </a:r>
            <a:endParaRPr lang="ru-RU" altLang="ko-KR" sz="1600" b="1" dirty="0"/>
          </a:p>
        </p:txBody>
      </p:sp>
      <p:pic>
        <p:nvPicPr>
          <p:cNvPr id="104453" name="Picture 30" descr="http://softwarecommunity.intel.com/UserFiles/en-us/Image/1296/cluster_head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2722563"/>
            <a:ext cx="445135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4" name="Rectangle 29"/>
          <p:cNvSpPr>
            <a:spLocks noChangeArrowheads="1"/>
          </p:cNvSpPr>
          <p:nvPr/>
        </p:nvSpPr>
        <p:spPr bwMode="auto">
          <a:xfrm>
            <a:off x="1017588" y="3370263"/>
            <a:ext cx="3482975" cy="366712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i="1">
                <a:solidFill>
                  <a:srgbClr val="008000"/>
                </a:solidFill>
                <a:ea typeface="Gulim" pitchFamily="34" charset="-127"/>
              </a:rPr>
              <a:t>Linux </a:t>
            </a:r>
            <a:r>
              <a:rPr lang="ru-RU" altLang="ko-KR" b="1" i="1">
                <a:solidFill>
                  <a:srgbClr val="008000"/>
                </a:solidFill>
              </a:rPr>
              <a:t>или</a:t>
            </a:r>
            <a:r>
              <a:rPr lang="en-US" altLang="ko-KR" b="1" i="1">
                <a:solidFill>
                  <a:srgbClr val="008000"/>
                </a:solidFill>
                <a:ea typeface="Gulim" pitchFamily="34" charset="-127"/>
              </a:rPr>
              <a:t> Windows </a:t>
            </a:r>
            <a:r>
              <a:rPr lang="ru-RU" altLang="ko-KR" b="1" i="1">
                <a:solidFill>
                  <a:srgbClr val="008000"/>
                </a:solidFill>
              </a:rPr>
              <a:t>КЛАСТЕР</a:t>
            </a:r>
            <a:endParaRPr lang="ru-RU" i="1">
              <a:solidFill>
                <a:srgbClr val="008000"/>
              </a:solidFill>
            </a:endParaRPr>
          </a:p>
        </p:txBody>
      </p:sp>
      <p:pic>
        <p:nvPicPr>
          <p:cNvPr id="104455" name="Picture 32" descr="Inspiron Desktop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8008" t="15436" b="17673"/>
          <a:stretch>
            <a:fillRect/>
          </a:stretch>
        </p:blipFill>
        <p:spPr bwMode="auto">
          <a:xfrm>
            <a:off x="5568950" y="1195388"/>
            <a:ext cx="116363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6" name="Picture 32" descr="Inspiron Desktop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8008" t="15436" b="17673"/>
          <a:stretch>
            <a:fillRect/>
          </a:stretch>
        </p:blipFill>
        <p:spPr bwMode="auto">
          <a:xfrm>
            <a:off x="6756400" y="1195388"/>
            <a:ext cx="116363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7" name="Picture 33" descr="Inspiron Desktop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8008" t="15436" b="17673"/>
          <a:stretch>
            <a:fillRect/>
          </a:stretch>
        </p:blipFill>
        <p:spPr bwMode="auto">
          <a:xfrm>
            <a:off x="7945438" y="1195388"/>
            <a:ext cx="116363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4458" name="Shape 37"/>
          <p:cNvCxnSpPr>
            <a:cxnSpLocks noChangeShapeType="1"/>
          </p:cNvCxnSpPr>
          <p:nvPr/>
        </p:nvCxnSpPr>
        <p:spPr bwMode="auto">
          <a:xfrm rot="5400000">
            <a:off x="5353050" y="2503488"/>
            <a:ext cx="887413" cy="1587"/>
          </a:xfrm>
          <a:prstGeom prst="bentConnector3">
            <a:avLst>
              <a:gd name="adj1" fmla="val 49931"/>
            </a:avLst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104459" name="Shape 37"/>
          <p:cNvCxnSpPr>
            <a:cxnSpLocks noChangeShapeType="1"/>
          </p:cNvCxnSpPr>
          <p:nvPr/>
        </p:nvCxnSpPr>
        <p:spPr bwMode="auto">
          <a:xfrm rot="10800000">
            <a:off x="4949825" y="2924175"/>
            <a:ext cx="3254375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sm" len="lg"/>
          </a:ln>
        </p:spPr>
      </p:cxnSp>
      <p:cxnSp>
        <p:nvCxnSpPr>
          <p:cNvPr id="104460" name="Shape 37"/>
          <p:cNvCxnSpPr>
            <a:cxnSpLocks noChangeShapeType="1"/>
          </p:cNvCxnSpPr>
          <p:nvPr/>
        </p:nvCxnSpPr>
        <p:spPr bwMode="auto">
          <a:xfrm rot="5400000">
            <a:off x="6542087" y="2503488"/>
            <a:ext cx="887413" cy="1588"/>
          </a:xfrm>
          <a:prstGeom prst="bentConnector3">
            <a:avLst>
              <a:gd name="adj1" fmla="val 49931"/>
            </a:avLst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104461" name="Rectangle 3"/>
          <p:cNvSpPr>
            <a:spLocks noChangeArrowheads="1"/>
          </p:cNvSpPr>
          <p:nvPr/>
        </p:nvSpPr>
        <p:spPr bwMode="auto">
          <a:xfrm>
            <a:off x="107950" y="5157788"/>
            <a:ext cx="5400675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altLang="ko-KR" sz="1600" b="1"/>
              <a:t>Быстрая визуализация</a:t>
            </a:r>
            <a:r>
              <a:rPr lang="en-US" altLang="ko-KR" sz="1600" b="1">
                <a:ea typeface="Gulim" pitchFamily="34" charset="-127"/>
              </a:rPr>
              <a:t> CFD </a:t>
            </a:r>
            <a:r>
              <a:rPr lang="ru-RU" altLang="ko-KR" sz="1600" b="1"/>
              <a:t>результатов,</a:t>
            </a:r>
            <a:r>
              <a:rPr lang="en-US" altLang="ko-KR" sz="1600" b="1">
                <a:ea typeface="Gulim" pitchFamily="34" charset="-127"/>
              </a:rPr>
              <a:t> </a:t>
            </a:r>
            <a:r>
              <a:rPr lang="ru-RU" altLang="ko-KR" sz="1600" b="1"/>
              <a:t>полученных</a:t>
            </a:r>
            <a:r>
              <a:rPr lang="en-US" altLang="ko-KR" sz="1600" b="1">
                <a:ea typeface="Gulim" pitchFamily="34" charset="-127"/>
              </a:rPr>
              <a:t> </a:t>
            </a:r>
            <a:r>
              <a:rPr lang="ru-RU" altLang="ko-KR" sz="1600" b="1"/>
              <a:t>на кластере</a:t>
            </a:r>
            <a:endParaRPr lang="en-US" altLang="ko-KR" sz="1600" b="1">
              <a:ea typeface="Gulim" pitchFamily="34" charset="-127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altLang="ko-KR" sz="1600" b="1"/>
              <a:t>Возможность визуализации больших проектов</a:t>
            </a:r>
            <a:r>
              <a:rPr lang="en-US" altLang="ko-KR" sz="1600" b="1">
                <a:ea typeface="Gulim" pitchFamily="34" charset="-127"/>
              </a:rPr>
              <a:t> FlowVision</a:t>
            </a:r>
            <a:r>
              <a:rPr lang="en-US" altLang="ko-KR">
                <a:ea typeface="Gulim" pitchFamily="34" charset="-127"/>
              </a:rPr>
              <a:t> </a:t>
            </a:r>
            <a:endParaRPr lang="en-US" altLang="ko-KR">
              <a:latin typeface="OfficinaSansWinCTT" pitchFamily="2" charset="0"/>
              <a:ea typeface="Gulim" pitchFamily="34" charset="-127"/>
            </a:endParaRPr>
          </a:p>
        </p:txBody>
      </p:sp>
      <p:pic>
        <p:nvPicPr>
          <p:cNvPr id="104462" name="Picture 32" descr="Inspiron Desktop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8008" t="15436" b="17673"/>
          <a:stretch>
            <a:fillRect/>
          </a:stretch>
        </p:blipFill>
        <p:spPr bwMode="auto">
          <a:xfrm>
            <a:off x="5580063" y="5300663"/>
            <a:ext cx="116363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3" name="Picture 32" descr="Inspiron Desktop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8008" t="15436" b="17673"/>
          <a:stretch>
            <a:fillRect/>
          </a:stretch>
        </p:blipFill>
        <p:spPr bwMode="auto">
          <a:xfrm>
            <a:off x="6767513" y="5300663"/>
            <a:ext cx="116363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4" name="Picture 33" descr="Inspiron Desktop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8008" t="15436" b="17673"/>
          <a:stretch>
            <a:fillRect/>
          </a:stretch>
        </p:blipFill>
        <p:spPr bwMode="auto">
          <a:xfrm>
            <a:off x="7956550" y="5300663"/>
            <a:ext cx="116363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66" name="Text Box 10"/>
          <p:cNvSpPr txBox="1">
            <a:spLocks noChangeArrowheads="1"/>
          </p:cNvSpPr>
          <p:nvPr/>
        </p:nvSpPr>
        <p:spPr bwMode="auto">
          <a:xfrm>
            <a:off x="5800725" y="6148388"/>
            <a:ext cx="2984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/>
              <a:t>Воспроизведение метаданных</a:t>
            </a:r>
            <a:endParaRPr lang="en-US" sz="1400" b="1" i="1"/>
          </a:p>
        </p:txBody>
      </p:sp>
      <p:cxnSp>
        <p:nvCxnSpPr>
          <p:cNvPr id="104467" name="Shape 37"/>
          <p:cNvCxnSpPr>
            <a:cxnSpLocks noChangeShapeType="1"/>
          </p:cNvCxnSpPr>
          <p:nvPr/>
        </p:nvCxnSpPr>
        <p:spPr bwMode="auto">
          <a:xfrm>
            <a:off x="5003800" y="4184650"/>
            <a:ext cx="3200400" cy="0"/>
          </a:xfrm>
          <a:prstGeom prst="bentConnector3">
            <a:avLst>
              <a:gd name="adj1" fmla="val 50000"/>
            </a:avLst>
          </a:prstGeom>
          <a:noFill/>
          <a:ln w="57150" algn="ctr">
            <a:solidFill>
              <a:srgbClr val="000080"/>
            </a:solidFill>
            <a:miter lim="800000"/>
            <a:headEnd/>
            <a:tailEnd type="none" w="sm" len="lg"/>
          </a:ln>
        </p:spPr>
      </p:cxnSp>
      <p:cxnSp>
        <p:nvCxnSpPr>
          <p:cNvPr id="104468" name="Shape 37"/>
          <p:cNvCxnSpPr>
            <a:cxnSpLocks noChangeShapeType="1"/>
          </p:cNvCxnSpPr>
          <p:nvPr/>
        </p:nvCxnSpPr>
        <p:spPr bwMode="auto">
          <a:xfrm rot="5400000">
            <a:off x="6425406" y="4798219"/>
            <a:ext cx="1189038" cy="0"/>
          </a:xfrm>
          <a:prstGeom prst="straightConnector1">
            <a:avLst/>
          </a:prstGeom>
          <a:noFill/>
          <a:ln w="57150" algn="ctr">
            <a:solidFill>
              <a:srgbClr val="000080"/>
            </a:solidFill>
            <a:round/>
            <a:headEnd/>
            <a:tailEnd type="triangle" w="sm" len="lg"/>
          </a:ln>
        </p:spPr>
      </p:cxnSp>
      <p:cxnSp>
        <p:nvCxnSpPr>
          <p:cNvPr id="104469" name="Shape 37"/>
          <p:cNvCxnSpPr>
            <a:cxnSpLocks noChangeShapeType="1"/>
          </p:cNvCxnSpPr>
          <p:nvPr/>
        </p:nvCxnSpPr>
        <p:spPr bwMode="auto">
          <a:xfrm rot="5400000">
            <a:off x="5237956" y="4779169"/>
            <a:ext cx="1189038" cy="0"/>
          </a:xfrm>
          <a:prstGeom prst="straightConnector1">
            <a:avLst/>
          </a:prstGeom>
          <a:noFill/>
          <a:ln w="57150" algn="ctr">
            <a:solidFill>
              <a:srgbClr val="000080"/>
            </a:solidFill>
            <a:round/>
            <a:headEnd/>
            <a:tailEnd type="triangle" w="sm" len="lg"/>
          </a:ln>
        </p:spPr>
      </p:cxnSp>
      <p:sp>
        <p:nvSpPr>
          <p:cNvPr id="104470" name="Text Box 31"/>
          <p:cNvSpPr txBox="1">
            <a:spLocks noChangeArrowheads="1"/>
          </p:cNvSpPr>
          <p:nvPr/>
        </p:nvSpPr>
        <p:spPr bwMode="auto">
          <a:xfrm>
            <a:off x="4895850" y="3808413"/>
            <a:ext cx="3529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/>
              <a:t>Передача графических метаданных</a:t>
            </a:r>
          </a:p>
        </p:txBody>
      </p:sp>
      <p:cxnSp>
        <p:nvCxnSpPr>
          <p:cNvPr id="104471" name="Shape 37"/>
          <p:cNvCxnSpPr>
            <a:cxnSpLocks noChangeShapeType="1"/>
          </p:cNvCxnSpPr>
          <p:nvPr/>
        </p:nvCxnSpPr>
        <p:spPr bwMode="auto">
          <a:xfrm rot="5400000">
            <a:off x="7727951" y="2495550"/>
            <a:ext cx="887412" cy="1587"/>
          </a:xfrm>
          <a:prstGeom prst="bentConnector3">
            <a:avLst>
              <a:gd name="adj1" fmla="val 49931"/>
            </a:avLst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104472" name="Shape 37"/>
          <p:cNvCxnSpPr>
            <a:cxnSpLocks noChangeShapeType="1"/>
          </p:cNvCxnSpPr>
          <p:nvPr/>
        </p:nvCxnSpPr>
        <p:spPr bwMode="auto">
          <a:xfrm rot="5400000">
            <a:off x="7577931" y="4779169"/>
            <a:ext cx="1189038" cy="0"/>
          </a:xfrm>
          <a:prstGeom prst="straightConnector1">
            <a:avLst/>
          </a:prstGeom>
          <a:noFill/>
          <a:ln w="57150" algn="ctr">
            <a:solidFill>
              <a:srgbClr val="000080"/>
            </a:solidFill>
            <a:round/>
            <a:headEnd/>
            <a:tailEnd type="triangle" w="sm" len="lg"/>
          </a:ln>
        </p:spPr>
      </p:cxnSp>
      <p:sp>
        <p:nvSpPr>
          <p:cNvPr id="104473" name="Text Box 33"/>
          <p:cNvSpPr txBox="1">
            <a:spLocks noChangeArrowheads="1"/>
          </p:cNvSpPr>
          <p:nvPr/>
        </p:nvSpPr>
        <p:spPr bwMode="auto">
          <a:xfrm>
            <a:off x="5087938" y="4283075"/>
            <a:ext cx="39131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Графические метаданные</a:t>
            </a:r>
            <a:r>
              <a:rPr lang="en-US" sz="1400"/>
              <a:t> </a:t>
            </a:r>
            <a:r>
              <a:rPr lang="ru-RU" sz="1400"/>
              <a:t>это</a:t>
            </a:r>
            <a:r>
              <a:rPr lang="en-US" sz="1400"/>
              <a:t> </a:t>
            </a:r>
            <a:r>
              <a:rPr lang="ru-RU" sz="1400"/>
              <a:t>«сырье» для изображения объектов</a:t>
            </a:r>
            <a:r>
              <a:rPr lang="en-US" sz="1400"/>
              <a:t> </a:t>
            </a:r>
            <a:r>
              <a:rPr lang="ru-RU" sz="1400"/>
              <a:t>в постпроцессоре</a:t>
            </a:r>
            <a:r>
              <a:rPr lang="en-US" sz="1400"/>
              <a:t> (</a:t>
            </a:r>
            <a:r>
              <a:rPr lang="ru-RU" sz="1400"/>
              <a:t>набор треугольников</a:t>
            </a:r>
            <a:r>
              <a:rPr lang="en-US" sz="1400"/>
              <a:t>, </a:t>
            </a:r>
            <a:r>
              <a:rPr lang="ru-RU" sz="1400"/>
              <a:t>линий</a:t>
            </a:r>
            <a:r>
              <a:rPr lang="en-US" sz="1400"/>
              <a:t> </a:t>
            </a:r>
            <a:r>
              <a:rPr lang="ru-RU" sz="1400"/>
              <a:t>и</a:t>
            </a:r>
            <a:r>
              <a:rPr lang="en-US" sz="1400"/>
              <a:t> </a:t>
            </a:r>
            <a:r>
              <a:rPr lang="ru-RU" sz="1400"/>
              <a:t>точек)</a:t>
            </a:r>
          </a:p>
        </p:txBody>
      </p:sp>
      <p:sp>
        <p:nvSpPr>
          <p:cNvPr id="104474" name="Text Box 31"/>
          <p:cNvSpPr txBox="1">
            <a:spLocks noChangeArrowheads="1"/>
          </p:cNvSpPr>
          <p:nvPr/>
        </p:nvSpPr>
        <p:spPr bwMode="auto">
          <a:xfrm>
            <a:off x="5686425" y="2944813"/>
            <a:ext cx="2233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/>
              <a:t>Управление проектом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792163"/>
          </a:xfrm>
        </p:spPr>
        <p:txBody>
          <a:bodyPr/>
          <a:lstStyle/>
          <a:p>
            <a:r>
              <a:rPr lang="en-US" b="1" dirty="0" smtClean="0"/>
              <a:t>FlowVision – </a:t>
            </a:r>
            <a:r>
              <a:rPr lang="ru-RU" b="1" dirty="0" smtClean="0"/>
              <a:t>клиент-серверная архитектура</a:t>
            </a:r>
            <a:br>
              <a:rPr lang="ru-RU" b="1" dirty="0" smtClean="0"/>
            </a:br>
            <a:r>
              <a:rPr lang="ru-RU" b="1" dirty="0" smtClean="0"/>
              <a:t>и параллельная визуализация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97613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3" descr="4"/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66960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Пример размещения </a:t>
            </a:r>
            <a:r>
              <a:rPr lang="en-US" dirty="0" smtClean="0"/>
              <a:t>FlowVision </a:t>
            </a:r>
            <a:r>
              <a:rPr lang="ru-RU" dirty="0" smtClean="0"/>
              <a:t>на суперкомпьютере «Ломоносов»</a:t>
            </a:r>
          </a:p>
        </p:txBody>
      </p:sp>
      <p:pic>
        <p:nvPicPr>
          <p:cNvPr id="15364" name="Picture 5" descr="Cluster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DD"/>
              </a:clrFrom>
              <a:clrTo>
                <a:srgbClr val="FFFF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66960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2987675" y="4292600"/>
            <a:ext cx="1292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ko-KR" b="1"/>
              <a:t>интернет </a:t>
            </a:r>
            <a:endParaRPr lang="ru-RU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4932363" y="4437063"/>
            <a:ext cx="4211637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FontTx/>
              <a:buAutoNum type="arabicParenR"/>
              <a:defRPr/>
            </a:pPr>
            <a:r>
              <a:rPr lang="ru-RU" altLang="ko-KR" sz="1600" b="1" dirty="0"/>
              <a:t>Простота работы</a:t>
            </a:r>
          </a:p>
          <a:p>
            <a:pPr marL="457200" indent="-457200">
              <a:spcBef>
                <a:spcPct val="20000"/>
              </a:spcBef>
              <a:buFontTx/>
              <a:buAutoNum type="arabicParenR"/>
              <a:defRPr/>
            </a:pPr>
            <a:r>
              <a:rPr lang="ru-RU" altLang="ko-KR" sz="1600" b="1" dirty="0"/>
              <a:t>Работа с суперкомпьютером как в офисе с удаленным компьютером</a:t>
            </a:r>
          </a:p>
          <a:p>
            <a:pPr marL="457200" indent="-457200">
              <a:spcBef>
                <a:spcPct val="20000"/>
              </a:spcBef>
              <a:buFontTx/>
              <a:buAutoNum type="arabicParenR"/>
              <a:defRPr/>
            </a:pPr>
            <a:r>
              <a:rPr lang="ru-RU" altLang="ko-KR" sz="1600" b="1" dirty="0"/>
              <a:t>Возможность онлайн-визуализации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ko-KR" sz="1600" b="1" dirty="0">
              <a:ea typeface="Gulim" pitchFamily="34" charset="-127"/>
            </a:endParaRPr>
          </a:p>
        </p:txBody>
      </p:sp>
      <p:sp>
        <p:nvSpPr>
          <p:cNvPr id="9" name="Rectangle 81"/>
          <p:cNvSpPr>
            <a:spLocks noChangeArrowheads="1"/>
          </p:cNvSpPr>
          <p:nvPr/>
        </p:nvSpPr>
        <p:spPr bwMode="auto">
          <a:xfrm>
            <a:off x="179388" y="4724400"/>
            <a:ext cx="2382837" cy="1036638"/>
          </a:xfrm>
          <a:prstGeom prst="rect">
            <a:avLst/>
          </a:prstGeom>
          <a:solidFill>
            <a:srgbClr val="FFE1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n>
                <a:solidFill>
                  <a:schemeClr val="accent4"/>
                </a:solidFill>
              </a:ln>
            </a:endParaRPr>
          </a:p>
        </p:txBody>
      </p:sp>
      <p:sp>
        <p:nvSpPr>
          <p:cNvPr id="15369" name="Rectangle 86"/>
          <p:cNvSpPr>
            <a:spLocks noChangeArrowheads="1"/>
          </p:cNvSpPr>
          <p:nvPr/>
        </p:nvSpPr>
        <p:spPr bwMode="auto">
          <a:xfrm>
            <a:off x="384175" y="4887913"/>
            <a:ext cx="1770063" cy="2349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300">
                <a:solidFill>
                  <a:srgbClr val="000000"/>
                </a:solidFill>
              </a:rPr>
              <a:t>Менеджер лицензий</a:t>
            </a:r>
            <a:endParaRPr lang="ru-RU" sz="2000">
              <a:latin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stCxn id="9" idx="0"/>
          </p:cNvCxnSpPr>
          <p:nvPr/>
        </p:nvCxnSpPr>
        <p:spPr>
          <a:xfrm rot="5400000" flipH="1" flipV="1">
            <a:off x="1963738" y="3052762"/>
            <a:ext cx="1079500" cy="2263775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91167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Распараллеливание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7323" y="1124744"/>
            <a:ext cx="81758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Качество распараллеливания любого алгоритма при увеличении числа используемых процессоров </a:t>
            </a:r>
            <a:r>
              <a:rPr lang="ru-RU" dirty="0" smtClean="0"/>
              <a:t>определяется </a:t>
            </a:r>
            <a:r>
              <a:rPr lang="ru-RU" dirty="0"/>
              <a:t>качеством распараллеливания всех его частей. </a:t>
            </a:r>
            <a:endParaRPr lang="en-US" dirty="0" smtClean="0"/>
          </a:p>
          <a:p>
            <a:pPr algn="l"/>
            <a:r>
              <a:rPr lang="ru-RU" dirty="0" smtClean="0"/>
              <a:t>В </a:t>
            </a:r>
            <a:r>
              <a:rPr lang="ru-RU" dirty="0"/>
              <a:t>программных комплексах, предназначенных для </a:t>
            </a:r>
            <a:r>
              <a:rPr lang="ru-RU" dirty="0" smtClean="0"/>
              <a:t>моделирования</a:t>
            </a:r>
            <a:r>
              <a:rPr lang="en-US" dirty="0" smtClean="0"/>
              <a:t> </a:t>
            </a:r>
            <a:r>
              <a:rPr lang="ru-RU" dirty="0" smtClean="0"/>
              <a:t>течений </a:t>
            </a:r>
            <a:r>
              <a:rPr lang="ru-RU" dirty="0"/>
              <a:t>с использованием неявных расчетных схем, качество распараллеливания определяется качеством распараллеливания </a:t>
            </a:r>
            <a:r>
              <a:rPr lang="ru-RU" dirty="0" smtClean="0"/>
              <a:t>всех вычислений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endParaRPr lang="en-US" dirty="0" smtClean="0"/>
          </a:p>
          <a:p>
            <a:pPr marL="342900" indent="-342900" algn="l">
              <a:buFontTx/>
              <a:buChar char="-"/>
            </a:pPr>
            <a:r>
              <a:rPr lang="ru-RU" dirty="0" smtClean="0"/>
              <a:t>вычислений, </a:t>
            </a:r>
            <a:r>
              <a:rPr lang="ru-RU" dirty="0"/>
              <a:t>связанные с построением и перестроением </a:t>
            </a:r>
            <a:r>
              <a:rPr lang="ru-RU" dirty="0" smtClean="0"/>
              <a:t>расчетной</a:t>
            </a:r>
            <a:r>
              <a:rPr lang="en-US" dirty="0" smtClean="0"/>
              <a:t> </a:t>
            </a:r>
            <a:r>
              <a:rPr lang="ru-RU" dirty="0" smtClean="0"/>
              <a:t>сетки</a:t>
            </a:r>
            <a:r>
              <a:rPr lang="ru-RU" dirty="0"/>
              <a:t>, </a:t>
            </a:r>
            <a:endParaRPr lang="en-US" dirty="0" smtClean="0"/>
          </a:p>
          <a:p>
            <a:pPr marL="342900" indent="-342900" algn="l">
              <a:buFontTx/>
              <a:buChar char="-"/>
            </a:pPr>
            <a:r>
              <a:rPr lang="ru-RU" dirty="0" smtClean="0"/>
              <a:t>вычислений, </a:t>
            </a:r>
            <a:r>
              <a:rPr lang="ru-RU" dirty="0"/>
              <a:t>связанные с построением и решением линейных и нелинейных </a:t>
            </a:r>
            <a:r>
              <a:rPr lang="ru-RU" dirty="0" smtClean="0"/>
              <a:t>систем уравнений,</a:t>
            </a:r>
            <a:endParaRPr lang="en-US" dirty="0" smtClean="0"/>
          </a:p>
          <a:p>
            <a:pPr marL="342900" indent="-342900" algn="l">
              <a:buFontTx/>
              <a:buChar char="-"/>
            </a:pPr>
            <a:r>
              <a:rPr lang="ru-RU" dirty="0" smtClean="0"/>
              <a:t>вычислений, связанные </a:t>
            </a:r>
            <a:r>
              <a:rPr lang="ru-RU" dirty="0"/>
              <a:t>с визуализацией, вычислением интересующих характеристик </a:t>
            </a:r>
            <a:r>
              <a:rPr lang="ru-RU" dirty="0" smtClean="0"/>
              <a:t>решения</a:t>
            </a:r>
            <a:endParaRPr lang="en-US" dirty="0" smtClean="0"/>
          </a:p>
          <a:p>
            <a:pPr algn="l"/>
            <a:r>
              <a:rPr lang="ru-RU" dirty="0" smtClean="0"/>
              <a:t>Доля </a:t>
            </a:r>
            <a:r>
              <a:rPr lang="ru-RU" dirty="0"/>
              <a:t>времени </a:t>
            </a:r>
            <a:r>
              <a:rPr lang="ru-RU" dirty="0" smtClean="0"/>
              <a:t>пост-процессорных </a:t>
            </a:r>
            <a:r>
              <a:rPr lang="ru-RU" dirty="0"/>
              <a:t>вычислений в </a:t>
            </a:r>
            <a:r>
              <a:rPr lang="ru-RU" dirty="0" err="1" smtClean="0"/>
              <a:t>аэро</a:t>
            </a:r>
            <a:r>
              <a:rPr lang="ru-RU" dirty="0" smtClean="0"/>
              <a:t>-гидродинамических задачах </a:t>
            </a:r>
            <a:r>
              <a:rPr lang="ru-RU" dirty="0"/>
              <a:t>относительно мала, </a:t>
            </a:r>
            <a:r>
              <a:rPr lang="ru-RU" dirty="0" smtClean="0"/>
              <a:t>потому </a:t>
            </a:r>
            <a:r>
              <a:rPr lang="ru-RU" dirty="0"/>
              <a:t>почти не влияет на </a:t>
            </a:r>
            <a:r>
              <a:rPr lang="ru-RU" dirty="0" smtClean="0"/>
              <a:t>качество распараллеливания всех вычислений на шаге по времени.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50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5616" y="4426015"/>
            <a:ext cx="2722488" cy="216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Декомпозиция расчётной области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41990" y="1124743"/>
            <a:ext cx="72600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800" b="1" dirty="0" err="1" smtClean="0"/>
              <a:t>FlowVision</a:t>
            </a:r>
            <a:r>
              <a:rPr lang="en-US" sz="1800" b="1" dirty="0" smtClean="0"/>
              <a:t> </a:t>
            </a:r>
            <a:r>
              <a:rPr lang="ru-RU" sz="1800" dirty="0" smtClean="0"/>
              <a:t>производит </a:t>
            </a:r>
            <a:r>
              <a:rPr lang="ru-RU" sz="1800" i="1" dirty="0" smtClean="0"/>
              <a:t>геометрическую декомпозицию </a:t>
            </a:r>
            <a:r>
              <a:rPr lang="ru-RU" sz="1800" i="1" dirty="0"/>
              <a:t>задачи</a:t>
            </a:r>
            <a:r>
              <a:rPr lang="ru-RU" sz="1800" dirty="0"/>
              <a:t>.  </a:t>
            </a:r>
            <a:r>
              <a:rPr lang="ru-RU" sz="1800" dirty="0" smtClean="0"/>
              <a:t>Это предполагает</a:t>
            </a:r>
            <a:r>
              <a:rPr lang="en-US" sz="1800" dirty="0" smtClean="0"/>
              <a:t>:</a:t>
            </a:r>
            <a:endParaRPr lang="ru-RU" sz="1800" dirty="0" smtClean="0"/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1800" dirty="0" smtClean="0"/>
              <a:t>декомпозицию численной задачи </a:t>
            </a:r>
            <a:r>
              <a:rPr lang="ru-RU" sz="1800" dirty="0"/>
              <a:t>на некоторое число подобластей, </a:t>
            </a:r>
            <a:endParaRPr lang="ru-RU" sz="1800" dirty="0" smtClean="0"/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1800" dirty="0" smtClean="0"/>
              <a:t>каждая </a:t>
            </a:r>
            <a:r>
              <a:rPr lang="ru-RU" sz="1800" dirty="0"/>
              <a:t>из которых связна </a:t>
            </a:r>
            <a:endParaRPr lang="ru-RU" sz="1800" dirty="0" smtClean="0"/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1800" dirty="0" smtClean="0"/>
              <a:t>и </a:t>
            </a:r>
            <a:r>
              <a:rPr lang="ru-RU" sz="1800" dirty="0"/>
              <a:t>имеет минимальную возможную поверхностную границу с другими подобластями. </a:t>
            </a:r>
            <a:endParaRPr lang="ru-RU" sz="1800" dirty="0" smtClean="0"/>
          </a:p>
          <a:p>
            <a:pPr algn="just">
              <a:defRPr/>
            </a:pPr>
            <a:r>
              <a:rPr lang="ru-RU" sz="1800" dirty="0" smtClean="0"/>
              <a:t>Предполагается</a:t>
            </a:r>
            <a:r>
              <a:rPr lang="ru-RU" sz="1800" dirty="0"/>
              <a:t>, что каждая такая подобласть распределяется на соответствующий процессор</a:t>
            </a:r>
            <a:r>
              <a:rPr lang="ru-RU" sz="1800" dirty="0" smtClean="0"/>
              <a:t>.</a:t>
            </a:r>
          </a:p>
          <a:p>
            <a:pPr algn="just">
              <a:defRPr/>
            </a:pPr>
            <a:r>
              <a:rPr lang="ru-RU" sz="1800" dirty="0" smtClean="0"/>
              <a:t> </a:t>
            </a:r>
          </a:p>
          <a:p>
            <a:pPr algn="just">
              <a:defRPr/>
            </a:pPr>
            <a:r>
              <a:rPr lang="ru-RU" sz="1800" dirty="0" smtClean="0"/>
              <a:t>Для </a:t>
            </a:r>
            <a:r>
              <a:rPr lang="ru-RU" sz="1800" dirty="0"/>
              <a:t>того, чтобы объемы вычислений на каждом процессоре были по возможности близки, необходимо также добиваться чтобы полное число расчетных ячеек в подобластях были близки.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61646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842</Words>
  <Application>Microsoft Office PowerPoint</Application>
  <PresentationFormat>Экран (4:3)</PresentationFormat>
  <Paragraphs>106</Paragraphs>
  <Slides>13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1_Оформление по умолчанию</vt:lpstr>
      <vt:lpstr>Worksheet</vt:lpstr>
      <vt:lpstr>Презентация PowerPoint</vt:lpstr>
      <vt:lpstr>Зачем нужны суперкомпьютеры для вычислительной гидродинамики? </vt:lpstr>
      <vt:lpstr>Расчетная сетка – ключевой момент разрешения сложных процессов</vt:lpstr>
      <vt:lpstr>Первый контур реактора</vt:lpstr>
      <vt:lpstr>Рост расчетной сетки в FlowVision по годам</vt:lpstr>
      <vt:lpstr>FlowVision – клиент-серверная архитектура и параллельная визуализация</vt:lpstr>
      <vt:lpstr>Пример размещения FlowVision на суперкомпьютере «Ломоносов»</vt:lpstr>
      <vt:lpstr>Распараллеливание</vt:lpstr>
      <vt:lpstr>Декомпозиция расчётной области</vt:lpstr>
      <vt:lpstr>Гиперячейки</vt:lpstr>
      <vt:lpstr>Поверхностная декомпозиция сетки</vt:lpstr>
      <vt:lpstr>Структура параллельных вычислений</vt:lpstr>
      <vt:lpstr>Балансировка вычислений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расходно-напорной характеристики погружного центробежного насоса</dc:title>
  <dc:subject>Турбомашиностроение</dc:subject>
  <dc:creator/>
  <cp:keywords>центробежный, турбомашиностроение, расходно-напорная характеристика, перепад давления, FlowVision</cp:keywords>
  <cp:lastModifiedBy/>
  <cp:revision>258</cp:revision>
  <dcterms:created xsi:type="dcterms:W3CDTF">2007-04-24T09:40:59Z</dcterms:created>
  <dcterms:modified xsi:type="dcterms:W3CDTF">2015-06-22T10:11:05Z</dcterms:modified>
</cp:coreProperties>
</file>