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431" r:id="rId3"/>
    <p:sldId id="432" r:id="rId4"/>
    <p:sldId id="434" r:id="rId5"/>
    <p:sldId id="435" r:id="rId6"/>
    <p:sldId id="436" r:id="rId7"/>
    <p:sldId id="442" r:id="rId8"/>
    <p:sldId id="438" r:id="rId9"/>
    <p:sldId id="441" r:id="rId10"/>
    <p:sldId id="437" r:id="rId11"/>
    <p:sldId id="439" r:id="rId12"/>
    <p:sldId id="268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849D"/>
    <a:srgbClr val="0088CC"/>
    <a:srgbClr val="3A91AC"/>
    <a:srgbClr val="73B9CF"/>
    <a:srgbClr val="A1D0DF"/>
    <a:srgbClr val="7FBFD3"/>
    <a:srgbClr val="6AB5CC"/>
    <a:srgbClr val="44A3C0"/>
    <a:srgbClr val="DFFDE6"/>
    <a:srgbClr val="70A8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91099" autoAdjust="0"/>
  </p:normalViewPr>
  <p:slideViewPr>
    <p:cSldViewPr snapToGrid="0">
      <p:cViewPr varScale="1">
        <p:scale>
          <a:sx n="32" d="100"/>
          <a:sy n="32" d="100"/>
        </p:scale>
        <p:origin x="-222" y="-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62"/>
    </p:cViewPr>
  </p:sorterViewPr>
  <p:notesViewPr>
    <p:cSldViewPr snapToGrid="0">
      <p:cViewPr varScale="1">
        <p:scale>
          <a:sx n="57" d="100"/>
          <a:sy n="57" d="100"/>
        </p:scale>
        <p:origin x="-35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457E7-F46B-42A8-84ED-84BEEEA9F0B1}" type="doc">
      <dgm:prSet loTypeId="urn:microsoft.com/office/officeart/2005/8/layout/venn2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F9E69330-471D-4C49-9DB5-65A94FF3CB5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4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0D06E1E2-9272-4B44-AE73-D920524ACD4E}" type="parTrans" cxnId="{84D2680A-92C2-4F03-9871-9A697FFE8E32}">
      <dgm:prSet/>
      <dgm:spPr/>
      <dgm:t>
        <a:bodyPr/>
        <a:lstStyle/>
        <a:p>
          <a:endParaRPr lang="ru-RU"/>
        </a:p>
      </dgm:t>
    </dgm:pt>
    <dgm:pt modelId="{B109B047-5963-4079-B7D4-FA97CCD84207}" type="sibTrans" cxnId="{84D2680A-92C2-4F03-9871-9A697FFE8E32}">
      <dgm:prSet/>
      <dgm:spPr/>
      <dgm:t>
        <a:bodyPr/>
        <a:lstStyle/>
        <a:p>
          <a:endParaRPr lang="ru-RU"/>
        </a:p>
      </dgm:t>
    </dgm:pt>
    <dgm:pt modelId="{69B77047-56BF-42A8-99C7-CD69660D6B2B}">
      <dgm:prSet phldrT="[Текст]" custT="1"/>
      <dgm:spPr/>
      <dgm:t>
        <a:bodyPr/>
        <a:lstStyle/>
        <a:p>
          <a:endParaRPr lang="ru-RU" sz="3000" dirty="0">
            <a:latin typeface="Arial Narrow" panose="020B0606020202030204" pitchFamily="34" charset="0"/>
          </a:endParaRPr>
        </a:p>
      </dgm:t>
    </dgm:pt>
    <dgm:pt modelId="{D60CED52-3E93-4534-A205-2FBFA6C2B2DA}" type="parTrans" cxnId="{E3FC1DED-C659-4862-84BE-01E03ED51AC9}">
      <dgm:prSet/>
      <dgm:spPr/>
      <dgm:t>
        <a:bodyPr/>
        <a:lstStyle/>
        <a:p>
          <a:endParaRPr lang="ru-RU"/>
        </a:p>
      </dgm:t>
    </dgm:pt>
    <dgm:pt modelId="{B8605BDE-56D9-4396-BC0B-70FF4CFEF732}" type="sibTrans" cxnId="{E3FC1DED-C659-4862-84BE-01E03ED51AC9}">
      <dgm:prSet/>
      <dgm:spPr/>
      <dgm:t>
        <a:bodyPr/>
        <a:lstStyle/>
        <a:p>
          <a:endParaRPr lang="ru-RU"/>
        </a:p>
      </dgm:t>
    </dgm:pt>
    <dgm:pt modelId="{60FC7027-797A-4DAA-B740-7CFAC5B8B900}">
      <dgm:prSet phldrT="[Текст]" custT="1"/>
      <dgm:spPr/>
      <dgm:t>
        <a:bodyPr/>
        <a:lstStyle/>
        <a:p>
          <a:endParaRPr lang="ru-RU" sz="2400" dirty="0">
            <a:latin typeface="Arial Narrow" panose="020B0606020202030204" pitchFamily="34" charset="0"/>
          </a:endParaRPr>
        </a:p>
      </dgm:t>
    </dgm:pt>
    <dgm:pt modelId="{5D801338-55E8-4E06-98CB-9A8FF1686931}" type="parTrans" cxnId="{A6199F1A-D5F8-4B96-B831-027810CBE365}">
      <dgm:prSet/>
      <dgm:spPr/>
      <dgm:t>
        <a:bodyPr/>
        <a:lstStyle/>
        <a:p>
          <a:endParaRPr lang="ru-RU"/>
        </a:p>
      </dgm:t>
    </dgm:pt>
    <dgm:pt modelId="{04621336-DB3C-42DC-ACC2-1896976E8EC9}" type="sibTrans" cxnId="{A6199F1A-D5F8-4B96-B831-027810CBE365}">
      <dgm:prSet/>
      <dgm:spPr/>
      <dgm:t>
        <a:bodyPr/>
        <a:lstStyle/>
        <a:p>
          <a:endParaRPr lang="ru-RU"/>
        </a:p>
      </dgm:t>
    </dgm:pt>
    <dgm:pt modelId="{F6B44A04-640D-43D3-AC97-AD6D27CD6E00}">
      <dgm:prSet phldrT="[Текст]" custT="1"/>
      <dgm:spPr/>
      <dgm:t>
        <a:bodyPr/>
        <a:lstStyle/>
        <a:p>
          <a:endParaRPr lang="ru-RU" sz="2400" dirty="0">
            <a:latin typeface="Arial Narrow" panose="020B0606020202030204" pitchFamily="34" charset="0"/>
          </a:endParaRPr>
        </a:p>
      </dgm:t>
    </dgm:pt>
    <dgm:pt modelId="{90038E07-55B8-4A7F-9298-433D15E0A728}" type="parTrans" cxnId="{6E7B2EFB-D0BC-4766-8971-C8E65BE5D38B}">
      <dgm:prSet/>
      <dgm:spPr/>
      <dgm:t>
        <a:bodyPr/>
        <a:lstStyle/>
        <a:p>
          <a:endParaRPr lang="ru-RU"/>
        </a:p>
      </dgm:t>
    </dgm:pt>
    <dgm:pt modelId="{73AE1264-B5EB-4FF2-BA41-2354B1012C3B}" type="sibTrans" cxnId="{6E7B2EFB-D0BC-4766-8971-C8E65BE5D38B}">
      <dgm:prSet/>
      <dgm:spPr/>
      <dgm:t>
        <a:bodyPr/>
        <a:lstStyle/>
        <a:p>
          <a:endParaRPr lang="ru-RU"/>
        </a:p>
      </dgm:t>
    </dgm:pt>
    <dgm:pt modelId="{44E04BB6-64E2-471D-AB49-99F9EFBDDF7F}" type="pres">
      <dgm:prSet presAssocID="{5A6457E7-F46B-42A8-84ED-84BEEEA9F0B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6E1B3-83A8-41A5-9F9D-C367A7D1D367}" type="pres">
      <dgm:prSet presAssocID="{5A6457E7-F46B-42A8-84ED-84BEEEA9F0B1}" presName="comp1" presStyleCnt="0"/>
      <dgm:spPr/>
    </dgm:pt>
    <dgm:pt modelId="{650128FB-072D-4E88-B8DE-BCB09F62AFCB}" type="pres">
      <dgm:prSet presAssocID="{5A6457E7-F46B-42A8-84ED-84BEEEA9F0B1}" presName="circle1" presStyleLbl="node1" presStyleIdx="0" presStyleCnt="4"/>
      <dgm:spPr/>
      <dgm:t>
        <a:bodyPr/>
        <a:lstStyle/>
        <a:p>
          <a:endParaRPr lang="ru-RU"/>
        </a:p>
      </dgm:t>
    </dgm:pt>
    <dgm:pt modelId="{F25F4867-AE75-4988-9E16-8ABCFB2E6156}" type="pres">
      <dgm:prSet presAssocID="{5A6457E7-F46B-42A8-84ED-84BEEEA9F0B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929D9-0998-4201-A8C8-7B29CA09E0F7}" type="pres">
      <dgm:prSet presAssocID="{5A6457E7-F46B-42A8-84ED-84BEEEA9F0B1}" presName="comp2" presStyleCnt="0"/>
      <dgm:spPr/>
    </dgm:pt>
    <dgm:pt modelId="{D9CF3FF2-BDB3-47D7-AF5B-41269C749B3B}" type="pres">
      <dgm:prSet presAssocID="{5A6457E7-F46B-42A8-84ED-84BEEEA9F0B1}" presName="circle2" presStyleLbl="node1" presStyleIdx="1" presStyleCnt="4"/>
      <dgm:spPr/>
      <dgm:t>
        <a:bodyPr/>
        <a:lstStyle/>
        <a:p>
          <a:endParaRPr lang="ru-RU"/>
        </a:p>
      </dgm:t>
    </dgm:pt>
    <dgm:pt modelId="{E6901DDF-31AC-46F6-867F-57A6EC16E533}" type="pres">
      <dgm:prSet presAssocID="{5A6457E7-F46B-42A8-84ED-84BEEEA9F0B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F4DBC-6FA4-43E9-89DE-B3687AE6830F}" type="pres">
      <dgm:prSet presAssocID="{5A6457E7-F46B-42A8-84ED-84BEEEA9F0B1}" presName="comp3" presStyleCnt="0"/>
      <dgm:spPr/>
    </dgm:pt>
    <dgm:pt modelId="{68F8218B-DD39-4EA0-9A7B-E1C63DAF55A9}" type="pres">
      <dgm:prSet presAssocID="{5A6457E7-F46B-42A8-84ED-84BEEEA9F0B1}" presName="circle3" presStyleLbl="node1" presStyleIdx="2" presStyleCnt="4"/>
      <dgm:spPr/>
      <dgm:t>
        <a:bodyPr/>
        <a:lstStyle/>
        <a:p>
          <a:endParaRPr lang="ru-RU"/>
        </a:p>
      </dgm:t>
    </dgm:pt>
    <dgm:pt modelId="{FB5D7C1B-62F3-42F0-BD4D-AE601B0C5CD8}" type="pres">
      <dgm:prSet presAssocID="{5A6457E7-F46B-42A8-84ED-84BEEEA9F0B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176A-D1F9-460B-BF9A-FF4A7C4C97B4}" type="pres">
      <dgm:prSet presAssocID="{5A6457E7-F46B-42A8-84ED-84BEEEA9F0B1}" presName="comp4" presStyleCnt="0"/>
      <dgm:spPr/>
    </dgm:pt>
    <dgm:pt modelId="{65ADDE4B-8F78-4D3F-A785-67477851AA04}" type="pres">
      <dgm:prSet presAssocID="{5A6457E7-F46B-42A8-84ED-84BEEEA9F0B1}" presName="circle4" presStyleLbl="node1" presStyleIdx="3" presStyleCnt="4"/>
      <dgm:spPr/>
      <dgm:t>
        <a:bodyPr/>
        <a:lstStyle/>
        <a:p>
          <a:endParaRPr lang="ru-RU"/>
        </a:p>
      </dgm:t>
    </dgm:pt>
    <dgm:pt modelId="{7AB90352-02C4-4DD0-AA9E-9BB0F9564B37}" type="pres">
      <dgm:prSet presAssocID="{5A6457E7-F46B-42A8-84ED-84BEEEA9F0B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3C0BE-5E10-4531-B60B-855095C68987}" type="presOf" srcId="{5A6457E7-F46B-42A8-84ED-84BEEEA9F0B1}" destId="{44E04BB6-64E2-471D-AB49-99F9EFBDDF7F}" srcOrd="0" destOrd="0" presId="urn:microsoft.com/office/officeart/2005/8/layout/venn2"/>
    <dgm:cxn modelId="{1DB699E1-D4EC-4366-8BB2-CE16B4E51E3A}" type="presOf" srcId="{60FC7027-797A-4DAA-B740-7CFAC5B8B900}" destId="{68F8218B-DD39-4EA0-9A7B-E1C63DAF55A9}" srcOrd="0" destOrd="0" presId="urn:microsoft.com/office/officeart/2005/8/layout/venn2"/>
    <dgm:cxn modelId="{84D2680A-92C2-4F03-9871-9A697FFE8E32}" srcId="{5A6457E7-F46B-42A8-84ED-84BEEEA9F0B1}" destId="{F9E69330-471D-4C49-9DB5-65A94FF3CB50}" srcOrd="0" destOrd="0" parTransId="{0D06E1E2-9272-4B44-AE73-D920524ACD4E}" sibTransId="{B109B047-5963-4079-B7D4-FA97CCD84207}"/>
    <dgm:cxn modelId="{E3FC1DED-C659-4862-84BE-01E03ED51AC9}" srcId="{5A6457E7-F46B-42A8-84ED-84BEEEA9F0B1}" destId="{69B77047-56BF-42A8-99C7-CD69660D6B2B}" srcOrd="1" destOrd="0" parTransId="{D60CED52-3E93-4534-A205-2FBFA6C2B2DA}" sibTransId="{B8605BDE-56D9-4396-BC0B-70FF4CFEF732}"/>
    <dgm:cxn modelId="{21A3E6C7-3118-4D3F-B049-8894A3065B14}" type="presOf" srcId="{60FC7027-797A-4DAA-B740-7CFAC5B8B900}" destId="{FB5D7C1B-62F3-42F0-BD4D-AE601B0C5CD8}" srcOrd="1" destOrd="0" presId="urn:microsoft.com/office/officeart/2005/8/layout/venn2"/>
    <dgm:cxn modelId="{6E7B2EFB-D0BC-4766-8971-C8E65BE5D38B}" srcId="{5A6457E7-F46B-42A8-84ED-84BEEEA9F0B1}" destId="{F6B44A04-640D-43D3-AC97-AD6D27CD6E00}" srcOrd="3" destOrd="0" parTransId="{90038E07-55B8-4A7F-9298-433D15E0A728}" sibTransId="{73AE1264-B5EB-4FF2-BA41-2354B1012C3B}"/>
    <dgm:cxn modelId="{F7D59EA7-7AD5-45D9-8F70-B69F42EE200D}" type="presOf" srcId="{F6B44A04-640D-43D3-AC97-AD6D27CD6E00}" destId="{65ADDE4B-8F78-4D3F-A785-67477851AA04}" srcOrd="0" destOrd="0" presId="urn:microsoft.com/office/officeart/2005/8/layout/venn2"/>
    <dgm:cxn modelId="{0742F26A-39CD-458F-9F4E-2655D9197384}" type="presOf" srcId="{69B77047-56BF-42A8-99C7-CD69660D6B2B}" destId="{D9CF3FF2-BDB3-47D7-AF5B-41269C749B3B}" srcOrd="0" destOrd="0" presId="urn:microsoft.com/office/officeart/2005/8/layout/venn2"/>
    <dgm:cxn modelId="{4E8CBFA1-F10F-4225-AE8A-CB4FEFD7DCED}" type="presOf" srcId="{F9E69330-471D-4C49-9DB5-65A94FF3CB50}" destId="{F25F4867-AE75-4988-9E16-8ABCFB2E6156}" srcOrd="1" destOrd="0" presId="urn:microsoft.com/office/officeart/2005/8/layout/venn2"/>
    <dgm:cxn modelId="{DC8BC9C3-3F80-4732-AB23-AB36395D4DE6}" type="presOf" srcId="{F9E69330-471D-4C49-9DB5-65A94FF3CB50}" destId="{650128FB-072D-4E88-B8DE-BCB09F62AFCB}" srcOrd="0" destOrd="0" presId="urn:microsoft.com/office/officeart/2005/8/layout/venn2"/>
    <dgm:cxn modelId="{A6199F1A-D5F8-4B96-B831-027810CBE365}" srcId="{5A6457E7-F46B-42A8-84ED-84BEEEA9F0B1}" destId="{60FC7027-797A-4DAA-B740-7CFAC5B8B900}" srcOrd="2" destOrd="0" parTransId="{5D801338-55E8-4E06-98CB-9A8FF1686931}" sibTransId="{04621336-DB3C-42DC-ACC2-1896976E8EC9}"/>
    <dgm:cxn modelId="{EA660B99-2490-436B-B102-E8690647979C}" type="presOf" srcId="{F6B44A04-640D-43D3-AC97-AD6D27CD6E00}" destId="{7AB90352-02C4-4DD0-AA9E-9BB0F9564B37}" srcOrd="1" destOrd="0" presId="urn:microsoft.com/office/officeart/2005/8/layout/venn2"/>
    <dgm:cxn modelId="{43918841-47C9-4779-A6B9-B2871BA71B2B}" type="presOf" srcId="{69B77047-56BF-42A8-99C7-CD69660D6B2B}" destId="{E6901DDF-31AC-46F6-867F-57A6EC16E533}" srcOrd="1" destOrd="0" presId="urn:microsoft.com/office/officeart/2005/8/layout/venn2"/>
    <dgm:cxn modelId="{6F1509D2-88DE-4BE9-A266-911C5C571D49}" type="presParOf" srcId="{44E04BB6-64E2-471D-AB49-99F9EFBDDF7F}" destId="{B596E1B3-83A8-41A5-9F9D-C367A7D1D367}" srcOrd="0" destOrd="0" presId="urn:microsoft.com/office/officeart/2005/8/layout/venn2"/>
    <dgm:cxn modelId="{4C6E47B9-9BC9-434A-87B2-E9C526D4B0AC}" type="presParOf" srcId="{B596E1B3-83A8-41A5-9F9D-C367A7D1D367}" destId="{650128FB-072D-4E88-B8DE-BCB09F62AFCB}" srcOrd="0" destOrd="0" presId="urn:microsoft.com/office/officeart/2005/8/layout/venn2"/>
    <dgm:cxn modelId="{667CFA67-E804-420A-AE68-64B4B741DB24}" type="presParOf" srcId="{B596E1B3-83A8-41A5-9F9D-C367A7D1D367}" destId="{F25F4867-AE75-4988-9E16-8ABCFB2E6156}" srcOrd="1" destOrd="0" presId="urn:microsoft.com/office/officeart/2005/8/layout/venn2"/>
    <dgm:cxn modelId="{EFF83574-D0D3-413D-9A44-76A8DDECF32D}" type="presParOf" srcId="{44E04BB6-64E2-471D-AB49-99F9EFBDDF7F}" destId="{775929D9-0998-4201-A8C8-7B29CA09E0F7}" srcOrd="1" destOrd="0" presId="urn:microsoft.com/office/officeart/2005/8/layout/venn2"/>
    <dgm:cxn modelId="{63AFD42E-902C-4E7A-834F-557CBAD738C7}" type="presParOf" srcId="{775929D9-0998-4201-A8C8-7B29CA09E0F7}" destId="{D9CF3FF2-BDB3-47D7-AF5B-41269C749B3B}" srcOrd="0" destOrd="0" presId="urn:microsoft.com/office/officeart/2005/8/layout/venn2"/>
    <dgm:cxn modelId="{21F498C7-1F85-45B6-A09B-ECDACAB35F72}" type="presParOf" srcId="{775929D9-0998-4201-A8C8-7B29CA09E0F7}" destId="{E6901DDF-31AC-46F6-867F-57A6EC16E533}" srcOrd="1" destOrd="0" presId="urn:microsoft.com/office/officeart/2005/8/layout/venn2"/>
    <dgm:cxn modelId="{8C4BF098-10AB-43B0-B1BD-36F5C6FBE58F}" type="presParOf" srcId="{44E04BB6-64E2-471D-AB49-99F9EFBDDF7F}" destId="{EE0F4DBC-6FA4-43E9-89DE-B3687AE6830F}" srcOrd="2" destOrd="0" presId="urn:microsoft.com/office/officeart/2005/8/layout/venn2"/>
    <dgm:cxn modelId="{8275C728-12BE-41F0-A779-A9008DC30749}" type="presParOf" srcId="{EE0F4DBC-6FA4-43E9-89DE-B3687AE6830F}" destId="{68F8218B-DD39-4EA0-9A7B-E1C63DAF55A9}" srcOrd="0" destOrd="0" presId="urn:microsoft.com/office/officeart/2005/8/layout/venn2"/>
    <dgm:cxn modelId="{117A4BEA-96AC-45A7-BFDE-4038C2F4EAA2}" type="presParOf" srcId="{EE0F4DBC-6FA4-43E9-89DE-B3687AE6830F}" destId="{FB5D7C1B-62F3-42F0-BD4D-AE601B0C5CD8}" srcOrd="1" destOrd="0" presId="urn:microsoft.com/office/officeart/2005/8/layout/venn2"/>
    <dgm:cxn modelId="{39DC2DF6-FC27-4CB9-9F69-9C3FA1AEBB41}" type="presParOf" srcId="{44E04BB6-64E2-471D-AB49-99F9EFBDDF7F}" destId="{B017176A-D1F9-460B-BF9A-FF4A7C4C97B4}" srcOrd="3" destOrd="0" presId="urn:microsoft.com/office/officeart/2005/8/layout/venn2"/>
    <dgm:cxn modelId="{16D97E5F-1F10-4199-B209-0E8926F4CE77}" type="presParOf" srcId="{B017176A-D1F9-460B-BF9A-FF4A7C4C97B4}" destId="{65ADDE4B-8F78-4D3F-A785-67477851AA04}" srcOrd="0" destOrd="0" presId="urn:microsoft.com/office/officeart/2005/8/layout/venn2"/>
    <dgm:cxn modelId="{20A5ED0F-AFE6-49C9-A990-A4E642505579}" type="presParOf" srcId="{B017176A-D1F9-460B-BF9A-FF4A7C4C97B4}" destId="{7AB90352-02C4-4DD0-AA9E-9BB0F9564B37}" srcOrd="1" destOrd="0" presId="urn:microsoft.com/office/officeart/2005/8/layout/venn2"/>
  </dgm:cxnLst>
  <dgm:bg>
    <a:effectLst>
      <a:outerShdw blurRad="127000" dist="889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9C4E3-0735-46B0-AA7F-69E1EBA2C613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8C7FFBE1-0723-453A-B773-D3F8A3E29DA5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E35DF654-2B7C-4522-A3BB-B7E75C0685B0}" type="parTrans" cxnId="{671B1A73-A7F4-43E9-BC56-D0770A774366}">
      <dgm:prSet/>
      <dgm:spPr/>
      <dgm:t>
        <a:bodyPr/>
        <a:lstStyle/>
        <a:p>
          <a:endParaRPr lang="ru-RU"/>
        </a:p>
      </dgm:t>
    </dgm:pt>
    <dgm:pt modelId="{0281D811-E2B9-4C42-8309-D35233D595F6}" type="sibTrans" cxnId="{671B1A73-A7F4-43E9-BC56-D0770A774366}">
      <dgm:prSet/>
      <dgm:spPr/>
      <dgm:t>
        <a:bodyPr/>
        <a:lstStyle/>
        <a:p>
          <a:endParaRPr lang="ru-RU"/>
        </a:p>
      </dgm:t>
    </dgm:pt>
    <dgm:pt modelId="{57C2E955-A299-4E95-847C-B79B40E032F1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F537EAC0-F239-4A42-9EFF-7C0B6EB96337}" type="parTrans" cxnId="{EF71CB75-4140-49C2-8B9B-557BF4578133}">
      <dgm:prSet/>
      <dgm:spPr/>
      <dgm:t>
        <a:bodyPr/>
        <a:lstStyle/>
        <a:p>
          <a:endParaRPr lang="ru-RU"/>
        </a:p>
      </dgm:t>
    </dgm:pt>
    <dgm:pt modelId="{F1FE12F5-85CC-4EE5-8B0A-289AE7E08D59}" type="sibTrans" cxnId="{EF71CB75-4140-49C2-8B9B-557BF4578133}">
      <dgm:prSet/>
      <dgm:spPr/>
      <dgm:t>
        <a:bodyPr/>
        <a:lstStyle/>
        <a:p>
          <a:endParaRPr lang="ru-RU"/>
        </a:p>
      </dgm:t>
    </dgm:pt>
    <dgm:pt modelId="{F07AA176-7E9A-4A06-AC27-81E1F029769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E3EC461D-4A75-48AA-BA1F-248F76DFC5A1}" type="parTrans" cxnId="{04769E77-B406-4B00-8D1C-B199E0F7337A}">
      <dgm:prSet/>
      <dgm:spPr/>
      <dgm:t>
        <a:bodyPr/>
        <a:lstStyle/>
        <a:p>
          <a:endParaRPr lang="ru-RU"/>
        </a:p>
      </dgm:t>
    </dgm:pt>
    <dgm:pt modelId="{4059FFEC-6127-458A-9B0B-2A35B9EBDDD5}" type="sibTrans" cxnId="{04769E77-B406-4B00-8D1C-B199E0F7337A}">
      <dgm:prSet/>
      <dgm:spPr/>
      <dgm:t>
        <a:bodyPr/>
        <a:lstStyle/>
        <a:p>
          <a:endParaRPr lang="ru-RU"/>
        </a:p>
      </dgm:t>
    </dgm:pt>
    <dgm:pt modelId="{B1E65004-4554-4396-8B0F-8FE8A2B95CF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ED180589-5336-4EF4-848A-E41DF193E6FA}" type="parTrans" cxnId="{7C97FECD-2B9F-440E-918F-33BADCA64659}">
      <dgm:prSet/>
      <dgm:spPr/>
      <dgm:t>
        <a:bodyPr/>
        <a:lstStyle/>
        <a:p>
          <a:endParaRPr lang="ru-RU"/>
        </a:p>
      </dgm:t>
    </dgm:pt>
    <dgm:pt modelId="{2E139B6B-A543-432D-B07D-69255DEBA40F}" type="sibTrans" cxnId="{7C97FECD-2B9F-440E-918F-33BADCA64659}">
      <dgm:prSet/>
      <dgm:spPr/>
      <dgm:t>
        <a:bodyPr/>
        <a:lstStyle/>
        <a:p>
          <a:endParaRPr lang="ru-RU"/>
        </a:p>
      </dgm:t>
    </dgm:pt>
    <dgm:pt modelId="{3E4349A3-D20E-42D5-8BC4-693AE59662AC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AB256696-4271-434E-AFA9-5D11C818BDE5}" type="parTrans" cxnId="{D065D972-EF5B-4E0F-9E50-350F7260C38B}">
      <dgm:prSet/>
      <dgm:spPr/>
      <dgm:t>
        <a:bodyPr/>
        <a:lstStyle/>
        <a:p>
          <a:endParaRPr lang="ru-RU"/>
        </a:p>
      </dgm:t>
    </dgm:pt>
    <dgm:pt modelId="{E677769E-91C7-4EE0-B11F-8870495DE8E3}" type="sibTrans" cxnId="{D065D972-EF5B-4E0F-9E50-350F7260C38B}">
      <dgm:prSet/>
      <dgm:spPr/>
      <dgm:t>
        <a:bodyPr/>
        <a:lstStyle/>
        <a:p>
          <a:endParaRPr lang="ru-RU"/>
        </a:p>
      </dgm:t>
    </dgm:pt>
    <dgm:pt modelId="{74DFEC04-5EF9-4887-99F4-BC0556677B3C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98E0217F-9A04-4DF0-A63F-BE5253EC5715}" type="parTrans" cxnId="{C232EA0A-2835-4FA5-A1D7-E20F4397F1FA}">
      <dgm:prSet/>
      <dgm:spPr/>
      <dgm:t>
        <a:bodyPr/>
        <a:lstStyle/>
        <a:p>
          <a:endParaRPr lang="ru-RU"/>
        </a:p>
      </dgm:t>
    </dgm:pt>
    <dgm:pt modelId="{8F9B7876-7E67-4158-B0DB-EBEEA7CAF217}" type="sibTrans" cxnId="{C232EA0A-2835-4FA5-A1D7-E20F4397F1FA}">
      <dgm:prSet/>
      <dgm:spPr/>
      <dgm:t>
        <a:bodyPr/>
        <a:lstStyle/>
        <a:p>
          <a:endParaRPr lang="ru-RU"/>
        </a:p>
      </dgm:t>
    </dgm:pt>
    <dgm:pt modelId="{0C96B5C1-42FD-45F8-87EC-4D1730037049}" type="pres">
      <dgm:prSet presAssocID="{D309C4E3-0735-46B0-AA7F-69E1EBA2C613}" presName="Name0" presStyleCnt="0">
        <dgm:presLayoutVars>
          <dgm:dir/>
          <dgm:animLvl val="lvl"/>
          <dgm:resizeHandles val="exact"/>
        </dgm:presLayoutVars>
      </dgm:prSet>
      <dgm:spPr/>
    </dgm:pt>
    <dgm:pt modelId="{93CC9D6B-0F65-440A-8B75-CFC7D5C58F62}" type="pres">
      <dgm:prSet presAssocID="{B1E65004-4554-4396-8B0F-8FE8A2B95CF6}" presName="Name8" presStyleCnt="0"/>
      <dgm:spPr/>
    </dgm:pt>
    <dgm:pt modelId="{184C3660-00DE-4199-93FC-CEE458751C53}" type="pres">
      <dgm:prSet presAssocID="{B1E65004-4554-4396-8B0F-8FE8A2B95CF6}" presName="level" presStyleLbl="node1" presStyleIdx="0" presStyleCnt="6" custScaleY="54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9DD74-15EA-4B4E-B087-929B999648B4}" type="pres">
      <dgm:prSet presAssocID="{B1E65004-4554-4396-8B0F-8FE8A2B95C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7464E-DE7E-4263-A7BE-319619CEA085}" type="pres">
      <dgm:prSet presAssocID="{3E4349A3-D20E-42D5-8BC4-693AE59662AC}" presName="Name8" presStyleCnt="0"/>
      <dgm:spPr/>
    </dgm:pt>
    <dgm:pt modelId="{E4DBD313-21CB-44D2-8248-0C27340952FD}" type="pres">
      <dgm:prSet presAssocID="{3E4349A3-D20E-42D5-8BC4-693AE59662AC}" presName="level" presStyleLbl="node1" presStyleIdx="1" presStyleCnt="6" custScaleY="27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F7177-7CCA-4E41-B0DF-3B2EB464E003}" type="pres">
      <dgm:prSet presAssocID="{3E4349A3-D20E-42D5-8BC4-693AE59662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A22DC-1329-43ED-8577-FA28F84BC700}" type="pres">
      <dgm:prSet presAssocID="{F07AA176-7E9A-4A06-AC27-81E1F0297695}" presName="Name8" presStyleCnt="0"/>
      <dgm:spPr/>
    </dgm:pt>
    <dgm:pt modelId="{1B31C31E-C7AD-441C-B6F4-6FE8136C2F2B}" type="pres">
      <dgm:prSet presAssocID="{F07AA176-7E9A-4A06-AC27-81E1F0297695}" presName="level" presStyleLbl="node1" presStyleIdx="2" presStyleCnt="6" custScaleY="32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DCCF2-601A-44E6-8A95-90DA9CCC59C8}" type="pres">
      <dgm:prSet presAssocID="{F07AA176-7E9A-4A06-AC27-81E1F02976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FF7A8-0593-46BE-B809-8AAB892845A9}" type="pres">
      <dgm:prSet presAssocID="{74DFEC04-5EF9-4887-99F4-BC0556677B3C}" presName="Name8" presStyleCnt="0"/>
      <dgm:spPr/>
    </dgm:pt>
    <dgm:pt modelId="{EC12C48B-B199-4EA1-AA2E-35EB1EE97459}" type="pres">
      <dgm:prSet presAssocID="{74DFEC04-5EF9-4887-99F4-BC0556677B3C}" presName="level" presStyleLbl="node1" presStyleIdx="3" presStyleCnt="6" custScaleY="31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7FD07-A971-496D-BCE3-C873F12B206E}" type="pres">
      <dgm:prSet presAssocID="{74DFEC04-5EF9-4887-99F4-BC0556677B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743A3-D712-4DB1-B56C-BABDF41C97E0}" type="pres">
      <dgm:prSet presAssocID="{8C7FFBE1-0723-453A-B773-D3F8A3E29DA5}" presName="Name8" presStyleCnt="0"/>
      <dgm:spPr/>
    </dgm:pt>
    <dgm:pt modelId="{EFA1DDC1-AD95-4D7E-AFDE-9762F56BBDCF}" type="pres">
      <dgm:prSet presAssocID="{8C7FFBE1-0723-453A-B773-D3F8A3E29DA5}" presName="level" presStyleLbl="node1" presStyleIdx="4" presStyleCnt="6" custScaleY="23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9B831-D432-4683-890D-17217E8D07F3}" type="pres">
      <dgm:prSet presAssocID="{8C7FFBE1-0723-453A-B773-D3F8A3E29D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DD2A5-2F10-4D0B-A055-0632EA49A30B}" type="pres">
      <dgm:prSet presAssocID="{57C2E955-A299-4E95-847C-B79B40E032F1}" presName="Name8" presStyleCnt="0"/>
      <dgm:spPr/>
    </dgm:pt>
    <dgm:pt modelId="{74AD5BAB-CE78-4447-8A83-48D6DA87A44A}" type="pres">
      <dgm:prSet presAssocID="{57C2E955-A299-4E95-847C-B79B40E032F1}" presName="level" presStyleLbl="node1" presStyleIdx="5" presStyleCnt="6" custScaleY="25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5883F-E6F0-42EE-A876-84B5BFC04D84}" type="pres">
      <dgm:prSet presAssocID="{57C2E955-A299-4E95-847C-B79B40E032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728F7-E15F-43A7-8141-347EA8149542}" type="presOf" srcId="{57C2E955-A299-4E95-847C-B79B40E032F1}" destId="{74AD5BAB-CE78-4447-8A83-48D6DA87A44A}" srcOrd="0" destOrd="0" presId="urn:microsoft.com/office/officeart/2005/8/layout/pyramid1"/>
    <dgm:cxn modelId="{671B1A73-A7F4-43E9-BC56-D0770A774366}" srcId="{D309C4E3-0735-46B0-AA7F-69E1EBA2C613}" destId="{8C7FFBE1-0723-453A-B773-D3F8A3E29DA5}" srcOrd="4" destOrd="0" parTransId="{E35DF654-2B7C-4522-A3BB-B7E75C0685B0}" sibTransId="{0281D811-E2B9-4C42-8309-D35233D595F6}"/>
    <dgm:cxn modelId="{D065D972-EF5B-4E0F-9E50-350F7260C38B}" srcId="{D309C4E3-0735-46B0-AA7F-69E1EBA2C613}" destId="{3E4349A3-D20E-42D5-8BC4-693AE59662AC}" srcOrd="1" destOrd="0" parTransId="{AB256696-4271-434E-AFA9-5D11C818BDE5}" sibTransId="{E677769E-91C7-4EE0-B11F-8870495DE8E3}"/>
    <dgm:cxn modelId="{C9FD5DA6-1CA7-403E-B8C3-987FECEE5B98}" type="presOf" srcId="{F07AA176-7E9A-4A06-AC27-81E1F0297695}" destId="{620DCCF2-601A-44E6-8A95-90DA9CCC59C8}" srcOrd="1" destOrd="0" presId="urn:microsoft.com/office/officeart/2005/8/layout/pyramid1"/>
    <dgm:cxn modelId="{EF71CB75-4140-49C2-8B9B-557BF4578133}" srcId="{D309C4E3-0735-46B0-AA7F-69E1EBA2C613}" destId="{57C2E955-A299-4E95-847C-B79B40E032F1}" srcOrd="5" destOrd="0" parTransId="{F537EAC0-F239-4A42-9EFF-7C0B6EB96337}" sibTransId="{F1FE12F5-85CC-4EE5-8B0A-289AE7E08D59}"/>
    <dgm:cxn modelId="{055979C8-E46C-4AA4-BF43-622F2FE6004D}" type="presOf" srcId="{B1E65004-4554-4396-8B0F-8FE8A2B95CF6}" destId="{0379DD74-15EA-4B4E-B087-929B999648B4}" srcOrd="1" destOrd="0" presId="urn:microsoft.com/office/officeart/2005/8/layout/pyramid1"/>
    <dgm:cxn modelId="{8428FF31-F9A0-4C72-BE45-502B12CFA420}" type="presOf" srcId="{8C7FFBE1-0723-453A-B773-D3F8A3E29DA5}" destId="{EFA1DDC1-AD95-4D7E-AFDE-9762F56BBDCF}" srcOrd="0" destOrd="0" presId="urn:microsoft.com/office/officeart/2005/8/layout/pyramid1"/>
    <dgm:cxn modelId="{966C68D3-224C-484D-95AD-11E7241BEF32}" type="presOf" srcId="{B1E65004-4554-4396-8B0F-8FE8A2B95CF6}" destId="{184C3660-00DE-4199-93FC-CEE458751C53}" srcOrd="0" destOrd="0" presId="urn:microsoft.com/office/officeart/2005/8/layout/pyramid1"/>
    <dgm:cxn modelId="{37912A85-0064-4BDB-B887-97C148CA4740}" type="presOf" srcId="{D309C4E3-0735-46B0-AA7F-69E1EBA2C613}" destId="{0C96B5C1-42FD-45F8-87EC-4D1730037049}" srcOrd="0" destOrd="0" presId="urn:microsoft.com/office/officeart/2005/8/layout/pyramid1"/>
    <dgm:cxn modelId="{7C97FECD-2B9F-440E-918F-33BADCA64659}" srcId="{D309C4E3-0735-46B0-AA7F-69E1EBA2C613}" destId="{B1E65004-4554-4396-8B0F-8FE8A2B95CF6}" srcOrd="0" destOrd="0" parTransId="{ED180589-5336-4EF4-848A-E41DF193E6FA}" sibTransId="{2E139B6B-A543-432D-B07D-69255DEBA40F}"/>
    <dgm:cxn modelId="{4547A9B3-296E-4BA1-9720-DF37893B424B}" type="presOf" srcId="{F07AA176-7E9A-4A06-AC27-81E1F0297695}" destId="{1B31C31E-C7AD-441C-B6F4-6FE8136C2F2B}" srcOrd="0" destOrd="0" presId="urn:microsoft.com/office/officeart/2005/8/layout/pyramid1"/>
    <dgm:cxn modelId="{875941A8-28C3-43E0-88A8-E1E253D3055A}" type="presOf" srcId="{74DFEC04-5EF9-4887-99F4-BC0556677B3C}" destId="{EC12C48B-B199-4EA1-AA2E-35EB1EE97459}" srcOrd="0" destOrd="0" presId="urn:microsoft.com/office/officeart/2005/8/layout/pyramid1"/>
    <dgm:cxn modelId="{04769E77-B406-4B00-8D1C-B199E0F7337A}" srcId="{D309C4E3-0735-46B0-AA7F-69E1EBA2C613}" destId="{F07AA176-7E9A-4A06-AC27-81E1F0297695}" srcOrd="2" destOrd="0" parTransId="{E3EC461D-4A75-48AA-BA1F-248F76DFC5A1}" sibTransId="{4059FFEC-6127-458A-9B0B-2A35B9EBDDD5}"/>
    <dgm:cxn modelId="{DDA6DA16-738B-463A-9B58-955DF5B29001}" type="presOf" srcId="{3E4349A3-D20E-42D5-8BC4-693AE59662AC}" destId="{580F7177-7CCA-4E41-B0DF-3B2EB464E003}" srcOrd="1" destOrd="0" presId="urn:microsoft.com/office/officeart/2005/8/layout/pyramid1"/>
    <dgm:cxn modelId="{3180D8A1-4A94-48B5-B299-13E65D3CC4A6}" type="presOf" srcId="{8C7FFBE1-0723-453A-B773-D3F8A3E29DA5}" destId="{FED9B831-D432-4683-890D-17217E8D07F3}" srcOrd="1" destOrd="0" presId="urn:microsoft.com/office/officeart/2005/8/layout/pyramid1"/>
    <dgm:cxn modelId="{1BA2656D-68BF-459E-8AB9-52C1D9D719C5}" type="presOf" srcId="{74DFEC04-5EF9-4887-99F4-BC0556677B3C}" destId="{1787FD07-A971-496D-BCE3-C873F12B206E}" srcOrd="1" destOrd="0" presId="urn:microsoft.com/office/officeart/2005/8/layout/pyramid1"/>
    <dgm:cxn modelId="{A8AE9F5C-7B06-48B8-AA89-9A79767D7264}" type="presOf" srcId="{3E4349A3-D20E-42D5-8BC4-693AE59662AC}" destId="{E4DBD313-21CB-44D2-8248-0C27340952FD}" srcOrd="0" destOrd="0" presId="urn:microsoft.com/office/officeart/2005/8/layout/pyramid1"/>
    <dgm:cxn modelId="{C232EA0A-2835-4FA5-A1D7-E20F4397F1FA}" srcId="{D309C4E3-0735-46B0-AA7F-69E1EBA2C613}" destId="{74DFEC04-5EF9-4887-99F4-BC0556677B3C}" srcOrd="3" destOrd="0" parTransId="{98E0217F-9A04-4DF0-A63F-BE5253EC5715}" sibTransId="{8F9B7876-7E67-4158-B0DB-EBEEA7CAF217}"/>
    <dgm:cxn modelId="{09AEC80C-42EE-41A2-921E-6B60061C8D48}" type="presOf" srcId="{57C2E955-A299-4E95-847C-B79B40E032F1}" destId="{8AD5883F-E6F0-42EE-A876-84B5BFC04D84}" srcOrd="1" destOrd="0" presId="urn:microsoft.com/office/officeart/2005/8/layout/pyramid1"/>
    <dgm:cxn modelId="{8F85B2A7-B564-44B7-A708-A2F64B1C3091}" type="presParOf" srcId="{0C96B5C1-42FD-45F8-87EC-4D1730037049}" destId="{93CC9D6B-0F65-440A-8B75-CFC7D5C58F62}" srcOrd="0" destOrd="0" presId="urn:microsoft.com/office/officeart/2005/8/layout/pyramid1"/>
    <dgm:cxn modelId="{14CB4CBB-130B-43E2-AF5B-10375AB79C37}" type="presParOf" srcId="{93CC9D6B-0F65-440A-8B75-CFC7D5C58F62}" destId="{184C3660-00DE-4199-93FC-CEE458751C53}" srcOrd="0" destOrd="0" presId="urn:microsoft.com/office/officeart/2005/8/layout/pyramid1"/>
    <dgm:cxn modelId="{0EE7FCBC-8D6D-48A7-8B1C-EDB6AE43466E}" type="presParOf" srcId="{93CC9D6B-0F65-440A-8B75-CFC7D5C58F62}" destId="{0379DD74-15EA-4B4E-B087-929B999648B4}" srcOrd="1" destOrd="0" presId="urn:microsoft.com/office/officeart/2005/8/layout/pyramid1"/>
    <dgm:cxn modelId="{2ADA5433-8AB9-435C-B422-D3A670BF329F}" type="presParOf" srcId="{0C96B5C1-42FD-45F8-87EC-4D1730037049}" destId="{8C27464E-DE7E-4263-A7BE-319619CEA085}" srcOrd="1" destOrd="0" presId="urn:microsoft.com/office/officeart/2005/8/layout/pyramid1"/>
    <dgm:cxn modelId="{F64828DA-6F5F-4020-B206-811CFB949EA0}" type="presParOf" srcId="{8C27464E-DE7E-4263-A7BE-319619CEA085}" destId="{E4DBD313-21CB-44D2-8248-0C27340952FD}" srcOrd="0" destOrd="0" presId="urn:microsoft.com/office/officeart/2005/8/layout/pyramid1"/>
    <dgm:cxn modelId="{8FD1A765-1CB6-4637-9791-E96793E1B86A}" type="presParOf" srcId="{8C27464E-DE7E-4263-A7BE-319619CEA085}" destId="{580F7177-7CCA-4E41-B0DF-3B2EB464E003}" srcOrd="1" destOrd="0" presId="urn:microsoft.com/office/officeart/2005/8/layout/pyramid1"/>
    <dgm:cxn modelId="{14474C01-0DD9-4B6B-A326-3D1D669C099E}" type="presParOf" srcId="{0C96B5C1-42FD-45F8-87EC-4D1730037049}" destId="{4DFA22DC-1329-43ED-8577-FA28F84BC700}" srcOrd="2" destOrd="0" presId="urn:microsoft.com/office/officeart/2005/8/layout/pyramid1"/>
    <dgm:cxn modelId="{598C6AE5-8D6F-41B2-96F1-B288153E6161}" type="presParOf" srcId="{4DFA22DC-1329-43ED-8577-FA28F84BC700}" destId="{1B31C31E-C7AD-441C-B6F4-6FE8136C2F2B}" srcOrd="0" destOrd="0" presId="urn:microsoft.com/office/officeart/2005/8/layout/pyramid1"/>
    <dgm:cxn modelId="{6A4B2547-926F-4CD1-B758-21ADD1F20F3C}" type="presParOf" srcId="{4DFA22DC-1329-43ED-8577-FA28F84BC700}" destId="{620DCCF2-601A-44E6-8A95-90DA9CCC59C8}" srcOrd="1" destOrd="0" presId="urn:microsoft.com/office/officeart/2005/8/layout/pyramid1"/>
    <dgm:cxn modelId="{715556FA-0C4D-48E6-B337-F4F3BE80DD85}" type="presParOf" srcId="{0C96B5C1-42FD-45F8-87EC-4D1730037049}" destId="{782FF7A8-0593-46BE-B809-8AAB892845A9}" srcOrd="3" destOrd="0" presId="urn:microsoft.com/office/officeart/2005/8/layout/pyramid1"/>
    <dgm:cxn modelId="{980F2C46-A3A3-4A95-8C22-FF38D4EF3E5D}" type="presParOf" srcId="{782FF7A8-0593-46BE-B809-8AAB892845A9}" destId="{EC12C48B-B199-4EA1-AA2E-35EB1EE97459}" srcOrd="0" destOrd="0" presId="urn:microsoft.com/office/officeart/2005/8/layout/pyramid1"/>
    <dgm:cxn modelId="{E99BB165-2AC2-4E46-A35C-697B7C0C53FE}" type="presParOf" srcId="{782FF7A8-0593-46BE-B809-8AAB892845A9}" destId="{1787FD07-A971-496D-BCE3-C873F12B206E}" srcOrd="1" destOrd="0" presId="urn:microsoft.com/office/officeart/2005/8/layout/pyramid1"/>
    <dgm:cxn modelId="{FB918DB2-0B1C-4552-B5CE-F6FA5471A9BB}" type="presParOf" srcId="{0C96B5C1-42FD-45F8-87EC-4D1730037049}" destId="{C5C743A3-D712-4DB1-B56C-BABDF41C97E0}" srcOrd="4" destOrd="0" presId="urn:microsoft.com/office/officeart/2005/8/layout/pyramid1"/>
    <dgm:cxn modelId="{8D1D83B5-59E0-408B-AF22-1CC4FA2F3172}" type="presParOf" srcId="{C5C743A3-D712-4DB1-B56C-BABDF41C97E0}" destId="{EFA1DDC1-AD95-4D7E-AFDE-9762F56BBDCF}" srcOrd="0" destOrd="0" presId="urn:microsoft.com/office/officeart/2005/8/layout/pyramid1"/>
    <dgm:cxn modelId="{87A68930-6799-437C-9F2A-05EA3434F05A}" type="presParOf" srcId="{C5C743A3-D712-4DB1-B56C-BABDF41C97E0}" destId="{FED9B831-D432-4683-890D-17217E8D07F3}" srcOrd="1" destOrd="0" presId="urn:microsoft.com/office/officeart/2005/8/layout/pyramid1"/>
    <dgm:cxn modelId="{B203CBC1-E3E2-46DA-9269-2FACA8A0148E}" type="presParOf" srcId="{0C96B5C1-42FD-45F8-87EC-4D1730037049}" destId="{BE5DD2A5-2F10-4D0B-A055-0632EA49A30B}" srcOrd="5" destOrd="0" presId="urn:microsoft.com/office/officeart/2005/8/layout/pyramid1"/>
    <dgm:cxn modelId="{386AA482-AD19-4186-B2E5-A60BA512F426}" type="presParOf" srcId="{BE5DD2A5-2F10-4D0B-A055-0632EA49A30B}" destId="{74AD5BAB-CE78-4447-8A83-48D6DA87A44A}" srcOrd="0" destOrd="0" presId="urn:microsoft.com/office/officeart/2005/8/layout/pyramid1"/>
    <dgm:cxn modelId="{BB457E3D-0B44-405C-BA36-86E0CA87891F}" type="presParOf" srcId="{BE5DD2A5-2F10-4D0B-A055-0632EA49A30B}" destId="{8AD5883F-E6F0-42EE-A876-84B5BFC04D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128FB-072D-4E88-B8DE-BCB09F62AFCB}">
      <dsp:nvSpPr>
        <dsp:cNvPr id="0" name=""/>
        <dsp:cNvSpPr/>
      </dsp:nvSpPr>
      <dsp:spPr>
        <a:xfrm>
          <a:off x="2553085" y="0"/>
          <a:ext cx="9394921" cy="9394921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5937135" y="469746"/>
        <a:ext cx="2626819" cy="1409238"/>
      </dsp:txXfrm>
    </dsp:sp>
    <dsp:sp modelId="{D9CF3FF2-BDB3-47D7-AF5B-41269C749B3B}">
      <dsp:nvSpPr>
        <dsp:cNvPr id="0" name=""/>
        <dsp:cNvSpPr/>
      </dsp:nvSpPr>
      <dsp:spPr>
        <a:xfrm>
          <a:off x="3492577" y="1878984"/>
          <a:ext cx="7515936" cy="7515936"/>
        </a:xfrm>
        <a:prstGeom prst="ellipse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>
            <a:latin typeface="Arial Narrow" panose="020B0606020202030204" pitchFamily="34" charset="0"/>
          </a:endParaRPr>
        </a:p>
      </dsp:txBody>
      <dsp:txXfrm>
        <a:off x="5937135" y="2329940"/>
        <a:ext cx="2626819" cy="1352868"/>
      </dsp:txXfrm>
    </dsp:sp>
    <dsp:sp modelId="{68F8218B-DD39-4EA0-9A7B-E1C63DAF55A9}">
      <dsp:nvSpPr>
        <dsp:cNvPr id="0" name=""/>
        <dsp:cNvSpPr/>
      </dsp:nvSpPr>
      <dsp:spPr>
        <a:xfrm>
          <a:off x="4432069" y="3757968"/>
          <a:ext cx="5636952" cy="5636952"/>
        </a:xfrm>
        <a:prstGeom prst="ellipse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 Narrow" panose="020B0606020202030204" pitchFamily="34" charset="0"/>
          </a:endParaRPr>
        </a:p>
      </dsp:txBody>
      <dsp:txXfrm>
        <a:off x="5937135" y="4180739"/>
        <a:ext cx="2626819" cy="1268314"/>
      </dsp:txXfrm>
    </dsp:sp>
    <dsp:sp modelId="{65ADDE4B-8F78-4D3F-A785-67477851AA04}">
      <dsp:nvSpPr>
        <dsp:cNvPr id="0" name=""/>
        <dsp:cNvSpPr/>
      </dsp:nvSpPr>
      <dsp:spPr>
        <a:xfrm>
          <a:off x="5371561" y="5636952"/>
          <a:ext cx="3757968" cy="3757968"/>
        </a:xfrm>
        <a:prstGeom prst="ellips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 Narrow" panose="020B0606020202030204" pitchFamily="34" charset="0"/>
          </a:endParaRPr>
        </a:p>
      </dsp:txBody>
      <dsp:txXfrm>
        <a:off x="5921903" y="6576444"/>
        <a:ext cx="2657284" cy="18789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C3660-00DE-4199-93FC-CEE458751C53}">
      <dsp:nvSpPr>
        <dsp:cNvPr id="0" name=""/>
        <dsp:cNvSpPr/>
      </dsp:nvSpPr>
      <dsp:spPr>
        <a:xfrm>
          <a:off x="4089374" y="0"/>
          <a:ext cx="3181978" cy="2385472"/>
        </a:xfrm>
        <a:prstGeom prst="trapezoid">
          <a:avLst>
            <a:gd name="adj" fmla="val 6669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089374" y="0"/>
        <a:ext cx="3181978" cy="2385472"/>
      </dsp:txXfrm>
    </dsp:sp>
    <dsp:sp modelId="{E4DBD313-21CB-44D2-8248-0C27340952FD}">
      <dsp:nvSpPr>
        <dsp:cNvPr id="0" name=""/>
        <dsp:cNvSpPr/>
      </dsp:nvSpPr>
      <dsp:spPr>
        <a:xfrm>
          <a:off x="3296433" y="2385472"/>
          <a:ext cx="4767860" cy="1188907"/>
        </a:xfrm>
        <a:prstGeom prst="trapezoid">
          <a:avLst>
            <a:gd name="adj" fmla="val 66695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130808" y="2385472"/>
        <a:ext cx="3099109" cy="1188907"/>
      </dsp:txXfrm>
    </dsp:sp>
    <dsp:sp modelId="{1B31C31E-C7AD-441C-B6F4-6FE8136C2F2B}">
      <dsp:nvSpPr>
        <dsp:cNvPr id="0" name=""/>
        <dsp:cNvSpPr/>
      </dsp:nvSpPr>
      <dsp:spPr>
        <a:xfrm>
          <a:off x="2364544" y="3574379"/>
          <a:ext cx="6631637" cy="1397239"/>
        </a:xfrm>
        <a:prstGeom prst="trapezoid">
          <a:avLst>
            <a:gd name="adj" fmla="val 66695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525081" y="3574379"/>
        <a:ext cx="4310564" cy="1397239"/>
      </dsp:txXfrm>
    </dsp:sp>
    <dsp:sp modelId="{EC12C48B-B199-4EA1-AA2E-35EB1EE97459}">
      <dsp:nvSpPr>
        <dsp:cNvPr id="0" name=""/>
        <dsp:cNvSpPr/>
      </dsp:nvSpPr>
      <dsp:spPr>
        <a:xfrm>
          <a:off x="1441971" y="4971619"/>
          <a:ext cx="8476783" cy="1383272"/>
        </a:xfrm>
        <a:prstGeom prst="trapezoid">
          <a:avLst>
            <a:gd name="adj" fmla="val 66695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925408" y="4971619"/>
        <a:ext cx="5509909" cy="1383272"/>
      </dsp:txXfrm>
    </dsp:sp>
    <dsp:sp modelId="{EFA1DDC1-AD95-4D7E-AFDE-9762F56BBDCF}">
      <dsp:nvSpPr>
        <dsp:cNvPr id="0" name=""/>
        <dsp:cNvSpPr/>
      </dsp:nvSpPr>
      <dsp:spPr>
        <a:xfrm>
          <a:off x="753125" y="6354892"/>
          <a:ext cx="9854475" cy="1032831"/>
        </a:xfrm>
        <a:prstGeom prst="trapezoid">
          <a:avLst>
            <a:gd name="adj" fmla="val 66695"/>
          </a:avLst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2477658" y="6354892"/>
        <a:ext cx="6405409" cy="1032831"/>
      </dsp:txXfrm>
    </dsp:sp>
    <dsp:sp modelId="{74AD5BAB-CE78-4447-8A83-48D6DA87A44A}">
      <dsp:nvSpPr>
        <dsp:cNvPr id="0" name=""/>
        <dsp:cNvSpPr/>
      </dsp:nvSpPr>
      <dsp:spPr>
        <a:xfrm>
          <a:off x="0" y="7387723"/>
          <a:ext cx="11360727" cy="1129209"/>
        </a:xfrm>
        <a:prstGeom prst="trapezoid">
          <a:avLst>
            <a:gd name="adj" fmla="val 66695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988127" y="7387723"/>
        <a:ext cx="7384472" cy="1129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CA505-210C-4F6B-9FCB-F54853FA0086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ADF30-EABA-4ADA-B520-72C24820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08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DF30-EABA-4ADA-B520-72C2482099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63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DF30-EABA-4ADA-B520-72C2482099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63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65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66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84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09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8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39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54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89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93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35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18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DD60-9791-485A-B8E2-5BBB57C18B2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D171-D436-4886-8ABF-A207CC268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0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gif"/><Relationship Id="rId4" Type="http://schemas.openxmlformats.org/officeDocument/2006/relationships/image" Target="../media/image1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emf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564220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5840792"/>
            <a:ext cx="17024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mpact" pitchFamily="34" charset="0"/>
              </a:rPr>
              <a:t>ТЕХНОЛОГИИ НРС В РОССИИ И В МИРЕ</a:t>
            </a:r>
            <a:endParaRPr lang="en-US" sz="6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sym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260018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6270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000" y="12434518"/>
            <a:ext cx="4432831" cy="5437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aseline="30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www.t-platforms.ru</a:t>
            </a:r>
            <a:endParaRPr lang="en-US" sz="4400" baseline="30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5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5822884"/>
            <a:ext cx="4673645" cy="11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55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http://www.www8-hp.com/us/en/images/flexible_clients_nav_tcm245_1611032_tcm245_1611585_tcm245-1611032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87728" y="8990229"/>
            <a:ext cx="1463212" cy="91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05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35418" y="332291"/>
            <a:ext cx="1702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rial Narrow" panose="020B0606020202030204" pitchFamily="34" charset="0"/>
                <a:sym typeface="Impact" pitchFamily="34" charset="0"/>
              </a:rPr>
              <a:t>РАЗРАБОТКА РОССИЙСКИХ ПРОЦЕССОРОВ</a:t>
            </a:r>
            <a:endParaRPr lang="en-US" sz="4400" dirty="0">
              <a:solidFill>
                <a:schemeClr val="bg1"/>
              </a:solidFill>
              <a:latin typeface="Arial Narrow" panose="020B0606020202030204" pitchFamily="34" charset="0"/>
              <a:sym typeface="Impact" pitchFamily="34" charset="0"/>
            </a:endParaRPr>
          </a:p>
        </p:txBody>
      </p:sp>
      <p:pic>
        <p:nvPicPr>
          <p:cNvPr id="69" name="Изображение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116" y="12166689"/>
            <a:ext cx="4509989" cy="1396342"/>
          </a:xfrm>
          <a:prstGeom prst="rect">
            <a:avLst/>
          </a:prstGeom>
        </p:spPr>
      </p:pic>
      <p:sp>
        <p:nvSpPr>
          <p:cNvPr id="84" name="Title 1"/>
          <p:cNvSpPr txBox="1">
            <a:spLocks/>
          </p:cNvSpPr>
          <p:nvPr/>
        </p:nvSpPr>
        <p:spPr bwMode="auto">
          <a:xfrm>
            <a:off x="1132559" y="1556319"/>
            <a:ext cx="13467905" cy="11591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/>
          <a:lstStyle/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БАЙКАЛ </a:t>
            </a: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</a:rPr>
              <a:t>– Т</a:t>
            </a: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1: самый современный российский процессор</a:t>
            </a:r>
            <a:endParaRPr kumimoji="0" lang="ru-RU" sz="4000" b="1" kern="0" dirty="0">
              <a:solidFill>
                <a:srgbClr val="4F81BD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39833" y="2508911"/>
            <a:ext cx="8676457" cy="93644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ts val="4700"/>
              </a:lnSpc>
              <a:buClr>
                <a:srgbClr val="1AA1D1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752728" y="2914771"/>
            <a:ext cx="7615417" cy="172948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2 </a:t>
            </a:r>
            <a:r>
              <a:rPr lang="ru-RU" sz="3300" dirty="0" err="1">
                <a:solidFill>
                  <a:srgbClr val="262626"/>
                </a:solidFill>
                <a:latin typeface="Arial Narrow"/>
                <a:cs typeface="Arial Narrow"/>
              </a:rPr>
              <a:t>суперскалярных</a:t>
            </a: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 ядра P5600 </a:t>
            </a: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/>
            </a:r>
            <a:b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</a:b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MIPS </a:t>
            </a: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32 </a:t>
            </a: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r5</a:t>
            </a:r>
            <a:endParaRPr lang="en-US" sz="3300" dirty="0">
              <a:solidFill>
                <a:srgbClr val="262626"/>
              </a:solidFill>
              <a:latin typeface="Arial Narrow"/>
              <a:cs typeface="Arial Narrow"/>
            </a:endParaRPr>
          </a:p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Частота 1,2 ГГЦ, </a:t>
            </a: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кэш </a:t>
            </a:r>
            <a:r>
              <a:rPr lang="en-US" sz="3300" dirty="0">
                <a:solidFill>
                  <a:srgbClr val="262626"/>
                </a:solidFill>
                <a:latin typeface="Arial Narrow"/>
                <a:cs typeface="Arial Narrow"/>
              </a:rPr>
              <a:t>L2 1 </a:t>
            </a: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МБ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Контроллер памяти </a:t>
            </a: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/>
            </a:r>
            <a:b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</a:br>
            <a:r>
              <a:rPr lang="en-US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DDR3-1600</a:t>
            </a:r>
            <a:endParaRPr lang="ru-RU" sz="3300" dirty="0" smtClean="0">
              <a:solidFill>
                <a:srgbClr val="262626"/>
              </a:solidFill>
              <a:latin typeface="Arial Narrow"/>
              <a:cs typeface="Arial Narrow"/>
            </a:endParaRPr>
          </a:p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Интегрированные интерфейсы:</a:t>
            </a:r>
          </a:p>
          <a:p>
            <a:pPr marL="1490400" lvl="1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1 порт 10</a:t>
            </a:r>
            <a:r>
              <a:rPr lang="en-US" sz="3300" dirty="0">
                <a:solidFill>
                  <a:srgbClr val="262626"/>
                </a:solidFill>
                <a:latin typeface="Arial Narrow"/>
                <a:cs typeface="Arial Narrow"/>
              </a:rPr>
              <a:t>Gb Ethernet</a:t>
            </a:r>
          </a:p>
          <a:p>
            <a:pPr marL="1490400" lvl="1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3300" dirty="0">
                <a:solidFill>
                  <a:srgbClr val="262626"/>
                </a:solidFill>
                <a:latin typeface="Arial Narrow"/>
                <a:cs typeface="Arial Narrow"/>
              </a:rPr>
              <a:t>2 </a:t>
            </a: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порта 1</a:t>
            </a:r>
            <a:r>
              <a:rPr lang="en-US" sz="3300" dirty="0">
                <a:solidFill>
                  <a:srgbClr val="262626"/>
                </a:solidFill>
                <a:latin typeface="Arial Narrow"/>
                <a:cs typeface="Arial Narrow"/>
              </a:rPr>
              <a:t>Gb Ethernet</a:t>
            </a:r>
          </a:p>
          <a:p>
            <a:pPr marL="1490400" lvl="1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контроллер </a:t>
            </a:r>
            <a:r>
              <a:rPr lang="en-US" sz="3300" dirty="0" err="1">
                <a:solidFill>
                  <a:srgbClr val="262626"/>
                </a:solidFill>
                <a:latin typeface="Arial Narrow"/>
                <a:cs typeface="Arial Narrow"/>
              </a:rPr>
              <a:t>PCIe</a:t>
            </a:r>
            <a:r>
              <a:rPr lang="en-US" sz="3300" dirty="0">
                <a:solidFill>
                  <a:srgbClr val="262626"/>
                </a:solidFill>
                <a:latin typeface="Arial Narrow"/>
                <a:cs typeface="Arial Narrow"/>
              </a:rPr>
              <a:t> Gen.3 </a:t>
            </a: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х4 </a:t>
            </a:r>
          </a:p>
          <a:p>
            <a:pPr marL="1490400" lvl="1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2 порта </a:t>
            </a:r>
            <a:r>
              <a:rPr lang="en-US" sz="3300" dirty="0">
                <a:solidFill>
                  <a:srgbClr val="262626"/>
                </a:solidFill>
                <a:latin typeface="Arial Narrow"/>
                <a:cs typeface="Arial Narrow"/>
              </a:rPr>
              <a:t>SATA </a:t>
            </a:r>
            <a:r>
              <a:rPr lang="en-US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3.0</a:t>
            </a: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, </a:t>
            </a:r>
            <a:r>
              <a:rPr lang="en-US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USB </a:t>
            </a:r>
            <a:r>
              <a:rPr lang="en-US" sz="3300" dirty="0">
                <a:solidFill>
                  <a:srgbClr val="262626"/>
                </a:solidFill>
                <a:latin typeface="Arial Narrow"/>
                <a:cs typeface="Arial Narrow"/>
              </a:rPr>
              <a:t>2.0 </a:t>
            </a:r>
          </a:p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 smtClean="0">
                <a:solidFill>
                  <a:srgbClr val="0070C0"/>
                </a:solidFill>
                <a:latin typeface="Arial Narrow"/>
                <a:cs typeface="Arial Narrow"/>
              </a:rPr>
              <a:t>Криптографический </a:t>
            </a:r>
            <a:r>
              <a:rPr lang="ru-RU" sz="3300" dirty="0">
                <a:solidFill>
                  <a:srgbClr val="0070C0"/>
                </a:solidFill>
                <a:latin typeface="Arial Narrow"/>
                <a:cs typeface="Arial Narrow"/>
              </a:rPr>
              <a:t>ускоритель по ГОСТ В</a:t>
            </a:r>
          </a:p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Энергопотребление </a:t>
            </a: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&lt;5 Вт</a:t>
            </a:r>
          </a:p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Техпроцесс </a:t>
            </a: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28нм</a:t>
            </a:r>
          </a:p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262626"/>
                </a:solidFill>
                <a:latin typeface="Arial Narrow"/>
                <a:cs typeface="Arial Narrow"/>
              </a:rPr>
              <a:t>Корпус 25х25 мм</a:t>
            </a:r>
          </a:p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3300" dirty="0">
                <a:solidFill>
                  <a:srgbClr val="0070C0"/>
                </a:solidFill>
                <a:latin typeface="Arial Narrow"/>
                <a:cs typeface="Arial Narrow"/>
              </a:rPr>
              <a:t>Инженерные образцы доступны с 1 июня</a:t>
            </a:r>
          </a:p>
          <a:p>
            <a:pPr marL="576000" indent="-576000" hangingPunct="0">
              <a:spcBef>
                <a:spcPts val="544"/>
              </a:spcBef>
              <a:buClr>
                <a:srgbClr val="158EB9"/>
              </a:buClr>
              <a:buSzPct val="100000"/>
              <a:buFont typeface="Wingdings" pitchFamily="2" charset="2"/>
              <a:buChar char="§"/>
              <a:defRPr/>
            </a:pP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21854" y="1267922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aseline="30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www.t-platforms.ru</a:t>
            </a:r>
            <a:endParaRPr lang="en-US" sz="5400" baseline="30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308793"/>
            <a:ext cx="4673645" cy="1132231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10014177" y="10861954"/>
            <a:ext cx="11304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 bwMode="auto">
          <a:xfrm>
            <a:off x="11881012" y="10769579"/>
            <a:ext cx="1319696" cy="11591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/>
          <a:lstStyle/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2015</a:t>
            </a:r>
            <a:endParaRPr kumimoji="0" lang="ru-RU" sz="4000" b="1" kern="0" dirty="0">
              <a:solidFill>
                <a:srgbClr val="4F81BD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15192238" y="10728016"/>
            <a:ext cx="2089568" cy="11591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/>
          <a:lstStyle/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en-US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Q2 </a:t>
            </a: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201</a:t>
            </a:r>
            <a:r>
              <a:rPr lang="en-US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6</a:t>
            </a:r>
            <a:endParaRPr kumimoji="0" lang="ru-RU" sz="4000" b="1" kern="0" dirty="0">
              <a:solidFill>
                <a:srgbClr val="4F81BD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18697427" y="10714162"/>
            <a:ext cx="1319696" cy="11591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/>
          <a:lstStyle/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201</a:t>
            </a:r>
            <a:r>
              <a:rPr lang="en-US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7</a:t>
            </a:r>
            <a:endParaRPr kumimoji="0" lang="ru-RU" sz="4000" b="1" kern="0" dirty="0">
              <a:solidFill>
                <a:srgbClr val="4F81BD"/>
              </a:solidFill>
              <a:latin typeface="Arial Narrow" pitchFamily="34" charset="0"/>
              <a:ea typeface="+mj-ea"/>
            </a:endParaRPr>
          </a:p>
        </p:txBody>
      </p:sp>
      <p:pic>
        <p:nvPicPr>
          <p:cNvPr id="46" name="Рисунок 45" descr="lINE OF PRODUCTS.gi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41886" y="2693098"/>
            <a:ext cx="13010099" cy="631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 bwMode="auto">
          <a:xfrm>
            <a:off x="18126249" y="2584565"/>
            <a:ext cx="3065390" cy="11591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/>
          <a:lstStyle/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БАЙКАЛ –</a:t>
            </a:r>
            <a:r>
              <a:rPr lang="en-US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S</a:t>
            </a:r>
            <a:endParaRPr lang="ru-RU" b="1" kern="0" dirty="0" smtClean="0">
              <a:solidFill>
                <a:srgbClr val="4F81BD"/>
              </a:solidFill>
              <a:latin typeface="Arial Narrow" pitchFamily="34" charset="0"/>
              <a:ea typeface="+mj-ea"/>
            </a:endParaRPr>
          </a:p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ru-RU" sz="4000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16</a:t>
            </a:r>
            <a:r>
              <a:rPr kumimoji="0" lang="ru-RU" sz="4000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 НМ</a:t>
            </a:r>
            <a:endParaRPr lang="ru-RU" sz="32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14485659" y="3592949"/>
            <a:ext cx="3065390" cy="11591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/>
          <a:lstStyle/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БАЙКАЛ –</a:t>
            </a:r>
            <a:r>
              <a:rPr lang="en-US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M/MS</a:t>
            </a:r>
            <a:endParaRPr lang="ru-RU" b="1" kern="0" dirty="0" smtClean="0">
              <a:solidFill>
                <a:srgbClr val="4F81BD"/>
              </a:solidFill>
              <a:latin typeface="Arial Narrow" pitchFamily="34" charset="0"/>
              <a:ea typeface="+mj-ea"/>
            </a:endParaRPr>
          </a:p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kumimoji="0" lang="ru-RU" sz="4000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2</a:t>
            </a:r>
            <a:r>
              <a:rPr lang="en-US" sz="4000" b="1" kern="0" dirty="0">
                <a:solidFill>
                  <a:srgbClr val="4F81BD"/>
                </a:solidFill>
                <a:latin typeface="Arial Narrow" pitchFamily="34" charset="0"/>
                <a:ea typeface="+mj-ea"/>
              </a:rPr>
              <a:t>8</a:t>
            </a:r>
            <a:r>
              <a:rPr kumimoji="0" lang="ru-RU" sz="4000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 НМ</a:t>
            </a:r>
            <a:endParaRPr kumimoji="0" lang="en-US" sz="4000" b="1" kern="0" dirty="0" smtClean="0">
              <a:solidFill>
                <a:srgbClr val="4F81BD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11815267" y="6591779"/>
            <a:ext cx="665020" cy="706580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14999585" y="4912405"/>
            <a:ext cx="1008000" cy="1008000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18419346" y="3914527"/>
            <a:ext cx="1296000" cy="1296000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11174433" y="5186216"/>
            <a:ext cx="4614316" cy="11591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/>
          <a:lstStyle/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БАЙКАЛ –Т1</a:t>
            </a:r>
            <a:r>
              <a:rPr lang="en-US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/T</a:t>
            </a: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2</a:t>
            </a:r>
          </a:p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kumimoji="0" lang="ru-RU" sz="4000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28 НМ</a:t>
            </a:r>
          </a:p>
        </p:txBody>
      </p:sp>
      <p:pic>
        <p:nvPicPr>
          <p:cNvPr id="53" name="Picture 4" descr="http://www.datasales.ru/images/kN4vfe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94874" y="4440157"/>
            <a:ext cx="959210" cy="62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5" descr="http://augustin.vidovic.org/images/armpwd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28806" y="2823870"/>
            <a:ext cx="853000" cy="8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5" descr="http://augustin.vidovic.org/images/armpwd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546070" y="1828950"/>
            <a:ext cx="853000" cy="8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1" descr="http://www.cooling.nl/wp-content/uploads/2014/02/1532-Factory.png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53766" y="9587345"/>
            <a:ext cx="886686" cy="8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://images.clipartpanda.com/desktop-computer-icon-black-and-white-computer2.png"/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371719" y="6581466"/>
            <a:ext cx="970770" cy="5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s://encrypted-tbn1.gstatic.com/images?q=tbn:ANd9GcQUBZm0cUu03KTBnWwxxvZyrMc2-lG1YprQjbxvYnmayQX2aJv56Q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5449463" y="8704749"/>
            <a:ext cx="955970" cy="9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http://www.clker.com/cliparts/1/j/O/f/m/m/server-rack-cabinet-hi.png"/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53766" y="7554181"/>
            <a:ext cx="624318" cy="106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ontent Placeholder 2"/>
          <p:cNvSpPr txBox="1">
            <a:spLocks/>
          </p:cNvSpPr>
          <p:nvPr/>
        </p:nvSpPr>
        <p:spPr>
          <a:xfrm>
            <a:off x="16543001" y="6430418"/>
            <a:ext cx="4775240" cy="64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Десктопы, </a:t>
            </a:r>
            <a:b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</a:b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рабочие места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16529147" y="7608051"/>
            <a:ext cx="4775240" cy="64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err="1" smtClean="0">
                <a:solidFill>
                  <a:srgbClr val="262626"/>
                </a:solidFill>
                <a:latin typeface="Arial Narrow"/>
                <a:cs typeface="Arial Narrow"/>
              </a:rPr>
              <a:t>Минисерверы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6543002" y="8813393"/>
            <a:ext cx="4775240" cy="64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«Умные» камеры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16404129" y="9686227"/>
            <a:ext cx="4775240" cy="64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Промышленная автоматика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pic>
        <p:nvPicPr>
          <p:cNvPr id="64" name="Picture 15" descr="http://www.syringawireless.com/Documents%20and%20Settings/45/Site%20Documents/Icons/router_icon_black.png"/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86878" y="6900677"/>
            <a:ext cx="803002" cy="8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9" descr="https://encrypted-tbn0.gstatic.com/images?q=tbn:ANd9GcTyHfWYmYT1PbMrRJ1jO27A9CA9hjZMvwhXlDKDmsWtq2GmxYOh"/>
          <p:cNvPicPr>
            <a:picLocks noChangeAspect="1" noChangeArrowheads="1"/>
          </p:cNvPicPr>
          <p:nvPr/>
        </p:nvPicPr>
        <p:blipFill>
          <a:blip r:embed="rId1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14587" y="7999780"/>
            <a:ext cx="803002" cy="6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ontent Placeholder 2"/>
          <p:cNvSpPr txBox="1">
            <a:spLocks/>
          </p:cNvSpPr>
          <p:nvPr/>
        </p:nvSpPr>
        <p:spPr>
          <a:xfrm>
            <a:off x="11590723" y="7280889"/>
            <a:ext cx="4775240" cy="64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Маршрутизаторы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11659996" y="8098305"/>
            <a:ext cx="4775240" cy="64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ЖКХ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11646142" y="8777176"/>
            <a:ext cx="4775240" cy="64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Встраиваемые системы</a:t>
            </a:r>
          </a:p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ЧПУ</a:t>
            </a:r>
            <a:r>
              <a:rPr lang="en-US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/</a:t>
            </a: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АСУД 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11659997" y="9788555"/>
            <a:ext cx="4775240" cy="64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Диспетчеризация</a:t>
            </a:r>
            <a:r>
              <a:rPr lang="en-US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/>
            </a:r>
            <a:br>
              <a:rPr lang="en-US" sz="3300" dirty="0" smtClean="0">
                <a:solidFill>
                  <a:srgbClr val="262626"/>
                </a:solidFill>
                <a:latin typeface="Arial Narrow"/>
                <a:cs typeface="Arial Narrow"/>
              </a:rPr>
            </a:b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Накопители данных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18345274" y="5485569"/>
            <a:ext cx="4775240" cy="64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hangingPunct="0">
              <a:spcBef>
                <a:spcPts val="544"/>
              </a:spcBef>
              <a:buClr>
                <a:srgbClr val="158EB9"/>
              </a:buClr>
              <a:buSzPct val="100000"/>
              <a:defRPr/>
            </a:pPr>
            <a:r>
              <a:rPr lang="ru-RU" sz="3300" dirty="0" smtClean="0">
                <a:solidFill>
                  <a:srgbClr val="262626"/>
                </a:solidFill>
                <a:latin typeface="Arial Narrow"/>
                <a:cs typeface="Arial Narrow"/>
              </a:rPr>
              <a:t>Серверы</a:t>
            </a:r>
            <a:endParaRPr lang="ru-RU" sz="3300" dirty="0">
              <a:solidFill>
                <a:srgbClr val="262626"/>
              </a:solidFill>
              <a:latin typeface="Arial Narrow"/>
              <a:cs typeface="Arial Narrow"/>
            </a:endParaRPr>
          </a:p>
        </p:txBody>
      </p:sp>
      <p:pic>
        <p:nvPicPr>
          <p:cNvPr id="74" name="Picture 31" descr="http://www.cooling.nl/wp-content/uploads/2014/02/1532-Factory.png"/>
          <p:cNvPicPr>
            <a:picLocks noChangeAspect="1" noChangeArrowheads="1"/>
          </p:cNvPicPr>
          <p:nvPr/>
        </p:nvPicPr>
        <p:blipFill>
          <a:blip r:embed="rId1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5930" y="9935370"/>
            <a:ext cx="1130303" cy="11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19734471" y="13081002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54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98735" y="3036130"/>
            <a:ext cx="3545336" cy="354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749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2" grpId="0" animBg="1"/>
      <p:bldP spid="65" grpId="0"/>
      <p:bldP spid="43" grpId="0"/>
      <p:bldP spid="44" grpId="0"/>
      <p:bldP spid="45" grpId="0"/>
      <p:bldP spid="47" grpId="0"/>
      <p:bldP spid="48" grpId="0"/>
      <p:bldP spid="49" grpId="0" animBg="1"/>
      <p:bldP spid="50" grpId="0" animBg="1"/>
      <p:bldP spid="51" grpId="0" animBg="1"/>
      <p:bldP spid="52" grpId="0"/>
      <p:bldP spid="60" grpId="0"/>
      <p:bldP spid="61" grpId="0"/>
      <p:bldP spid="62" grpId="0"/>
      <p:bldP spid="63" grpId="0"/>
      <p:bldP spid="67" grpId="0"/>
      <p:bldP spid="68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05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21854" y="1267922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aseline="30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www.t-platforms.ru</a:t>
            </a:r>
            <a:endParaRPr lang="en-US" sz="5400" baseline="30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0000" y="387709"/>
            <a:ext cx="1702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mpact" pitchFamily="34" charset="0"/>
              </a:rPr>
              <a:t>СТРАТЕГИЯ РАЗВИТИЯ ГРУППЫ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sym typeface="Impact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308793"/>
            <a:ext cx="4673645" cy="113223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985053433"/>
              </p:ext>
            </p:extLst>
          </p:nvPr>
        </p:nvGraphicFramePr>
        <p:xfrm>
          <a:off x="-2475324" y="2410691"/>
          <a:ext cx="14501091" cy="939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Заголовок 1"/>
          <p:cNvSpPr txBox="1">
            <a:spLocks/>
          </p:cNvSpPr>
          <p:nvPr/>
        </p:nvSpPr>
        <p:spPr>
          <a:xfrm>
            <a:off x="1856508" y="2685333"/>
            <a:ext cx="5763504" cy="17565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РОССИЙСКИЙ </a:t>
            </a: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ВЕНДОР</a:t>
            </a: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  <a:t>П</a:t>
            </a: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олный </a:t>
            </a:r>
            <a: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  <a:t>спектр ИТ-оборудования на базе российских процессоров 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1870363" y="4721945"/>
            <a:ext cx="5763504" cy="17565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ИМПОРТОЗАМЕЩЕНИЕ ЭКБ </a:t>
            </a: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Собственная микроэлектроника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1967345" y="6398340"/>
            <a:ext cx="5763504" cy="17565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СУПЕРКОМПЬЮТИНГ НА  360°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  <a:t>П</a:t>
            </a: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олный спектр оборудования, ПО и услуг для </a:t>
            </a:r>
            <a:r>
              <a:rPr lang="ru-RU" sz="30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суперкомпьютинга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925782" y="8850587"/>
            <a:ext cx="5763504" cy="17565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КЛЮЧЕВЫЕ 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КОМПЕТЕНЦИИ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Разработка аппаратных </a:t>
            </a:r>
            <a:b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серверных платформ </a:t>
            </a:r>
            <a:b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суперкомпьютеров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 flipV="1">
            <a:off x="10282412" y="3023403"/>
            <a:ext cx="0" cy="69840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Скругленный прямоугольник 84"/>
          <p:cNvSpPr/>
          <p:nvPr/>
        </p:nvSpPr>
        <p:spPr>
          <a:xfrm>
            <a:off x="9546212" y="9418127"/>
            <a:ext cx="1472400" cy="658800"/>
          </a:xfrm>
          <a:prstGeom prst="roundRect">
            <a:avLst/>
          </a:prstGeom>
          <a:solidFill>
            <a:schemeClr val="bg1"/>
          </a:solidFill>
          <a:ln w="444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7709" tIns="108855" rIns="217709" bIns="108855" rtlCol="0" anchor="t"/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Arial Narrow" pitchFamily="34" charset="0"/>
              </a:rPr>
              <a:t>2002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9587776" y="7464643"/>
            <a:ext cx="1472400" cy="658800"/>
          </a:xfrm>
          <a:prstGeom prst="roundRect">
            <a:avLst/>
          </a:prstGeom>
          <a:solidFill>
            <a:schemeClr val="bg1"/>
          </a:solidFill>
          <a:ln w="444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7709" tIns="108855" rIns="217709" bIns="108855" rtlCol="0" anchor="t"/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Arial Narrow" pitchFamily="34" charset="0"/>
              </a:rPr>
              <a:t>2009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9573922" y="5843667"/>
            <a:ext cx="1472400" cy="658800"/>
          </a:xfrm>
          <a:prstGeom prst="roundRect">
            <a:avLst/>
          </a:prstGeom>
          <a:solidFill>
            <a:schemeClr val="bg1"/>
          </a:solidFill>
          <a:ln w="444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7709" tIns="108855" rIns="217709" bIns="108855" rtlCol="0" anchor="t"/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Arial Narrow" pitchFamily="34" charset="0"/>
              </a:rPr>
              <a:t>2015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9587777" y="3723929"/>
            <a:ext cx="1472400" cy="658800"/>
          </a:xfrm>
          <a:prstGeom prst="roundRect">
            <a:avLst/>
          </a:prstGeom>
          <a:solidFill>
            <a:schemeClr val="bg1"/>
          </a:solidFill>
          <a:ln w="444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7709" tIns="108855" rIns="217709" bIns="108855" rtlCol="0" anchor="t"/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Arial Narrow" pitchFamily="34" charset="0"/>
              </a:rPr>
              <a:t>2020</a:t>
            </a: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11720947" y="10524006"/>
            <a:ext cx="12496799" cy="1628260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ИНТЕГРАТОРЫ, РЕСЕЛЛЕРЫ, ДИСТРИБЬЮТОРЫ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Используют стороннее оборудование 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12451813" y="9249391"/>
            <a:ext cx="10889672" cy="1678099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СБОРЩИКИ 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  <a:t>С</a:t>
            </a: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борка оборудования на базе сторонних готовых платформ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2465668" y="7688514"/>
            <a:ext cx="10889672" cy="17565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РАЗРАБОТЧИКИ</a:t>
            </a:r>
            <a:r>
              <a:rPr lang="en-US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ВЕНДОРЫ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Разработка платформ, производство в ЮВА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12618068" y="6107842"/>
            <a:ext cx="10889672" cy="1771660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ЛОКАЛИЗАЦИЯ 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ПРОИЗВОДСТВА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463345" y="12297645"/>
            <a:ext cx="1008000" cy="100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&gt;75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%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1" name="Заголовок 1"/>
          <p:cNvSpPr txBox="1">
            <a:spLocks/>
          </p:cNvSpPr>
          <p:nvPr/>
        </p:nvSpPr>
        <p:spPr>
          <a:xfrm>
            <a:off x="1496291" y="12181317"/>
            <a:ext cx="12552216" cy="1771660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—</a:t>
            </a:r>
            <a:r>
              <a:rPr lang="en-US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ДОЛЯ СОБСТВЕННЫХ РАЗРАБОТОК В СТОИМОСТИ РЕШЕНИЯ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Заголовок 1"/>
          <p:cNvSpPr txBox="1">
            <a:spLocks/>
          </p:cNvSpPr>
          <p:nvPr/>
        </p:nvSpPr>
        <p:spPr>
          <a:xfrm>
            <a:off x="5980598" y="1448269"/>
            <a:ext cx="10889672" cy="1771660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ЭВОЛЮЦИЯ ГРУППЫ «Т-ПЛАТФОРМЫ»</a:t>
            </a:r>
            <a:endParaRPr lang="ru-RU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734471" y="13081002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54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xmlns="" val="754196519"/>
              </p:ext>
            </p:extLst>
          </p:nvPr>
        </p:nvGraphicFramePr>
        <p:xfrm>
          <a:off x="12063887" y="1905721"/>
          <a:ext cx="11360727" cy="851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12091597" y="10624397"/>
            <a:ext cx="11403942" cy="1198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2091596" y="9029425"/>
            <a:ext cx="10889672" cy="1678099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ВСТРОЕННЫЕ СИСТЕМЫ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2496515" y="5387747"/>
            <a:ext cx="10889672" cy="17565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ТЕЛЕКОММУНИКАЦИОННОЕ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ОБОРУДОВАНИЕ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306441" y="6854103"/>
            <a:ext cx="10889672" cy="1574589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ПЕРСОНАЛЬНАЯ 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ВЫЧИСЛИТЕЛЬНАЯ ТЕХНИКА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2281866" y="4315617"/>
            <a:ext cx="10889672" cy="17565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СЕРВЕРЫ</a:t>
            </a:r>
            <a:r>
              <a:rPr lang="en-US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СХД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2323697" y="2753034"/>
            <a:ext cx="10889672" cy="17565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СУПЕР-</a:t>
            </a:r>
            <a:b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КОМПЬЮТЕРЫ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2008470" y="7979459"/>
            <a:ext cx="10889672" cy="17565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МОБИЛЬНЫЕ СИСТЕМЫ</a:t>
            </a:r>
            <a:endParaRPr lang="ru-RU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2077742" y="10317894"/>
            <a:ext cx="10889672" cy="1678099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ОСНОВА ИТ-ОБОРУДОВАНИЯ -  </a:t>
            </a:r>
          </a:p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КЛЮЧЕВАЯ ЭЛЕКТРОННАЯ КОМПОНЕНТНАЯ БАЗА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21978594" y="2677992"/>
            <a:ext cx="2313133" cy="8922929"/>
          </a:xfrm>
          <a:prstGeom prst="down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 rot="5400000">
            <a:off x="17302433" y="6354934"/>
            <a:ext cx="11776364" cy="1321046"/>
          </a:xfrm>
          <a:custGeom>
            <a:avLst/>
            <a:gdLst>
              <a:gd name="connsiteX0" fmla="*/ 0 w 2371391"/>
              <a:gd name="connsiteY0" fmla="*/ 0 h 648072"/>
              <a:gd name="connsiteX1" fmla="*/ 2371391 w 2371391"/>
              <a:gd name="connsiteY1" fmla="*/ 0 h 648072"/>
              <a:gd name="connsiteX2" fmla="*/ 2371391 w 2371391"/>
              <a:gd name="connsiteY2" fmla="*/ 648072 h 648072"/>
              <a:gd name="connsiteX3" fmla="*/ 0 w 2371391"/>
              <a:gd name="connsiteY3" fmla="*/ 648072 h 648072"/>
              <a:gd name="connsiteX4" fmla="*/ 0 w 2371391"/>
              <a:gd name="connsiteY4" fmla="*/ 0 h 648072"/>
              <a:gd name="connsiteX0" fmla="*/ 13648 w 2371391"/>
              <a:gd name="connsiteY0" fmla="*/ 0 h 716311"/>
              <a:gd name="connsiteX1" fmla="*/ 2371391 w 2371391"/>
              <a:gd name="connsiteY1" fmla="*/ 68239 h 716311"/>
              <a:gd name="connsiteX2" fmla="*/ 2371391 w 2371391"/>
              <a:gd name="connsiteY2" fmla="*/ 716311 h 716311"/>
              <a:gd name="connsiteX3" fmla="*/ 0 w 2371391"/>
              <a:gd name="connsiteY3" fmla="*/ 716311 h 716311"/>
              <a:gd name="connsiteX4" fmla="*/ 13648 w 2371391"/>
              <a:gd name="connsiteY4" fmla="*/ 0 h 716311"/>
              <a:gd name="connsiteX0" fmla="*/ 13648 w 2371391"/>
              <a:gd name="connsiteY0" fmla="*/ 0 h 716311"/>
              <a:gd name="connsiteX1" fmla="*/ 1080570 w 2371391"/>
              <a:gd name="connsiteY1" fmla="*/ 71331 h 716311"/>
              <a:gd name="connsiteX2" fmla="*/ 2371391 w 2371391"/>
              <a:gd name="connsiteY2" fmla="*/ 68239 h 716311"/>
              <a:gd name="connsiteX3" fmla="*/ 2371391 w 2371391"/>
              <a:gd name="connsiteY3" fmla="*/ 716311 h 716311"/>
              <a:gd name="connsiteX4" fmla="*/ 0 w 2371391"/>
              <a:gd name="connsiteY4" fmla="*/ 716311 h 716311"/>
              <a:gd name="connsiteX5" fmla="*/ 13648 w 2371391"/>
              <a:gd name="connsiteY5" fmla="*/ 0 h 716311"/>
              <a:gd name="connsiteX0" fmla="*/ 13648 w 2371391"/>
              <a:gd name="connsiteY0" fmla="*/ 40943 h 757254"/>
              <a:gd name="connsiteX1" fmla="*/ 1080570 w 2371391"/>
              <a:gd name="connsiteY1" fmla="*/ 112274 h 757254"/>
              <a:gd name="connsiteX2" fmla="*/ 2330448 w 2371391"/>
              <a:gd name="connsiteY2" fmla="*/ 0 h 757254"/>
              <a:gd name="connsiteX3" fmla="*/ 2371391 w 2371391"/>
              <a:gd name="connsiteY3" fmla="*/ 757254 h 757254"/>
              <a:gd name="connsiteX4" fmla="*/ 0 w 2371391"/>
              <a:gd name="connsiteY4" fmla="*/ 757254 h 757254"/>
              <a:gd name="connsiteX5" fmla="*/ 13648 w 2371391"/>
              <a:gd name="connsiteY5" fmla="*/ 40943 h 757254"/>
              <a:gd name="connsiteX0" fmla="*/ 27296 w 2385039"/>
              <a:gd name="connsiteY0" fmla="*/ 40943 h 757254"/>
              <a:gd name="connsiteX1" fmla="*/ 1094218 w 2385039"/>
              <a:gd name="connsiteY1" fmla="*/ 112274 h 757254"/>
              <a:gd name="connsiteX2" fmla="*/ 2344096 w 2385039"/>
              <a:gd name="connsiteY2" fmla="*/ 0 h 757254"/>
              <a:gd name="connsiteX3" fmla="*/ 2385039 w 2385039"/>
              <a:gd name="connsiteY3" fmla="*/ 757254 h 757254"/>
              <a:gd name="connsiteX4" fmla="*/ 0 w 2385039"/>
              <a:gd name="connsiteY4" fmla="*/ 620777 h 757254"/>
              <a:gd name="connsiteX5" fmla="*/ 27296 w 2385039"/>
              <a:gd name="connsiteY5" fmla="*/ 40943 h 757254"/>
              <a:gd name="connsiteX0" fmla="*/ 27296 w 2385039"/>
              <a:gd name="connsiteY0" fmla="*/ 40943 h 773282"/>
              <a:gd name="connsiteX1" fmla="*/ 1094218 w 2385039"/>
              <a:gd name="connsiteY1" fmla="*/ 112274 h 773282"/>
              <a:gd name="connsiteX2" fmla="*/ 2344096 w 2385039"/>
              <a:gd name="connsiteY2" fmla="*/ 0 h 773282"/>
              <a:gd name="connsiteX3" fmla="*/ 2385039 w 2385039"/>
              <a:gd name="connsiteY3" fmla="*/ 757254 h 773282"/>
              <a:gd name="connsiteX4" fmla="*/ 1135161 w 2385039"/>
              <a:gd name="connsiteY4" fmla="*/ 767366 h 773282"/>
              <a:gd name="connsiteX5" fmla="*/ 0 w 2385039"/>
              <a:gd name="connsiteY5" fmla="*/ 620777 h 773282"/>
              <a:gd name="connsiteX6" fmla="*/ 27296 w 2385039"/>
              <a:gd name="connsiteY6" fmla="*/ 40943 h 773282"/>
              <a:gd name="connsiteX0" fmla="*/ 27296 w 2344096"/>
              <a:gd name="connsiteY0" fmla="*/ 40943 h 769716"/>
              <a:gd name="connsiteX1" fmla="*/ 1094218 w 2344096"/>
              <a:gd name="connsiteY1" fmla="*/ 112274 h 769716"/>
              <a:gd name="connsiteX2" fmla="*/ 2344096 w 2344096"/>
              <a:gd name="connsiteY2" fmla="*/ 0 h 769716"/>
              <a:gd name="connsiteX3" fmla="*/ 2330448 w 2344096"/>
              <a:gd name="connsiteY3" fmla="*/ 648072 h 769716"/>
              <a:gd name="connsiteX4" fmla="*/ 1135161 w 2344096"/>
              <a:gd name="connsiteY4" fmla="*/ 767366 h 769716"/>
              <a:gd name="connsiteX5" fmla="*/ 0 w 2344096"/>
              <a:gd name="connsiteY5" fmla="*/ 620777 h 769716"/>
              <a:gd name="connsiteX6" fmla="*/ 27296 w 2344096"/>
              <a:gd name="connsiteY6" fmla="*/ 40943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96" h="769716">
                <a:moveTo>
                  <a:pt x="27296" y="40943"/>
                </a:moveTo>
                <a:cubicBezTo>
                  <a:pt x="373838" y="51072"/>
                  <a:pt x="747676" y="102145"/>
                  <a:pt x="1094218" y="112274"/>
                </a:cubicBezTo>
                <a:lnTo>
                  <a:pt x="2344096" y="0"/>
                </a:lnTo>
                <a:lnTo>
                  <a:pt x="2330448" y="648072"/>
                </a:lnTo>
                <a:cubicBezTo>
                  <a:pt x="1913822" y="624147"/>
                  <a:pt x="1551787" y="791291"/>
                  <a:pt x="1135161" y="767366"/>
                </a:cubicBezTo>
                <a:lnTo>
                  <a:pt x="0" y="620777"/>
                </a:lnTo>
                <a:lnTo>
                  <a:pt x="27296" y="409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217709" tIns="108855" rIns="217709" bIns="108855" rtlCol="0" anchor="ctr">
            <a:noAutofit/>
            <a:sp3d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ВСЕ УРОВНИАППАРАТНЫХ РАЗРАБОТОК 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 КОРПУСОВ И ПЛАТ ДО МИКРОЭЛЕКТРОНИКИ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63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5" grpId="0"/>
      <p:bldP spid="66" grpId="0"/>
      <p:bldP spid="69" grpId="0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4" grpId="0"/>
      <p:bldP spid="96" grpId="0"/>
      <p:bldP spid="101" grpId="0"/>
      <p:bldP spid="10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564220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5924221"/>
            <a:ext cx="1702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mpact" pitchFamily="34" charset="0"/>
              </a:rPr>
              <a:t>СПАСИБО!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sym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260018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546270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80000" y="11695216"/>
            <a:ext cx="4432831" cy="5437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aseline="30000" dirty="0" smtClean="0">
                <a:solidFill>
                  <a:schemeClr val="accent1">
                    <a:lumMod val="75000"/>
                  </a:schemeClr>
                </a:solidFill>
                <a:latin typeface="PF DinDisplay Pro Light" panose="02000506000000020004" pitchFamily="2" charset="0"/>
              </a:rPr>
              <a:t>www.t-platforms.ru</a:t>
            </a:r>
            <a:endParaRPr lang="en-US" sz="4400" baseline="30000" dirty="0">
              <a:solidFill>
                <a:schemeClr val="accent1">
                  <a:lumMod val="75000"/>
                </a:schemeClr>
              </a:solidFill>
              <a:latin typeface="PF DinDisplay Pro Light" panose="02000506000000020004" pitchFamily="2" charset="0"/>
            </a:endParaRPr>
          </a:p>
        </p:txBody>
      </p:sp>
      <p:pic>
        <p:nvPicPr>
          <p:cNvPr id="10" name="Picture 5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5865936"/>
            <a:ext cx="4673645" cy="11322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0000" y="646344"/>
            <a:ext cx="5403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mpact" pitchFamily="34" charset="0"/>
              </a:rPr>
              <a:t>КОНФИДЕНЦИАЛЬНО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sym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3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999" y="415418"/>
            <a:ext cx="1795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Narrow" panose="020B0606020202030204" pitchFamily="34" charset="0"/>
                <a:sym typeface="Impact" pitchFamily="34" charset="0"/>
              </a:rPr>
              <a:t>ТЕХНОЛОГИИ НРС: ЖДАТЬ ЛИ ПРОРЫВА? </a:t>
            </a:r>
            <a:endParaRPr lang="en-US" sz="5400" dirty="0">
              <a:solidFill>
                <a:schemeClr val="bg1"/>
              </a:solidFill>
              <a:latin typeface="Arial Narrow" panose="020B0606020202030204" pitchFamily="34" charset="0"/>
              <a:sym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05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21854" y="1267922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aseline="30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www.t-platforms.ru</a:t>
            </a:r>
            <a:endParaRPr lang="en-US" sz="5400" baseline="30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14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308793"/>
            <a:ext cx="4673645" cy="11322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111" y="2034648"/>
            <a:ext cx="22583562" cy="97257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В ближайшие 3-5 лет вряд ли следует ожидать революционных прорывов в области HPC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Одной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из основных тенденций останется развитие вычислений с помощью ускорителей (GPU, сопроцессоры, FPGA)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Значительные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усилия направлены на усовершенствование архитектуры систем </a:t>
            </a:r>
            <a:endParaRPr lang="ru-RU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более эффективное взаимодействие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между процессором, ускорителями и </a:t>
            </a:r>
            <a:r>
              <a:rPr lang="ru-RU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интерконнектом</a:t>
            </a:r>
            <a:endParaRPr lang="ru-RU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упрощение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программирования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Наиболее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интересные изменения нас ждут в области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иерархии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памяти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Применение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памяти с высокой пропускной способностью, в том числе интегрированной в одном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многочиповом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модуле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Micron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HMC у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Fujitsu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, MCDRAM в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Intel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Knights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Landing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, HBM в GPU от AMD и </a:t>
            </a:r>
            <a:r>
              <a:rPr lang="ru-RU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Nvidia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Появление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на плате энергонезависимой (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non-volatile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) памяти (пока на базе обычного NAND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Flash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), призванное заполнить нишу между DRAM и дисковой памятью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Подобные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решения будут сильно способствовать сближению технологий HPC и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BigData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Много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интересных проектов ведется в области более тесной интеграции оптических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соединений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ближайшие годы можно ожидать появление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достаточно</a:t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интересных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технологических решений в этой области,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однако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кремниевая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фотоника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по-прежнему остается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лишь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уделом экспериментальных исследований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34471" y="13081002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54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44627" y="9550039"/>
            <a:ext cx="12302784" cy="23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470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999" y="415418"/>
            <a:ext cx="1795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Narrow" panose="020B0606020202030204" pitchFamily="34" charset="0"/>
                <a:sym typeface="Impact" pitchFamily="34" charset="0"/>
              </a:rPr>
              <a:t>ИНТЕРЕСНЫЕ ПРОЕКТЫ </a:t>
            </a:r>
            <a:endParaRPr lang="en-US" sz="5400" dirty="0">
              <a:solidFill>
                <a:schemeClr val="bg1"/>
              </a:solidFill>
              <a:latin typeface="Arial Narrow" panose="020B0606020202030204" pitchFamily="34" charset="0"/>
              <a:sym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05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21854" y="1267922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aseline="30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www.t-platforms.ru</a:t>
            </a:r>
            <a:endParaRPr lang="en-US" sz="5400" baseline="30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14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308793"/>
            <a:ext cx="4673645" cy="11322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111" y="1761682"/>
            <a:ext cx="22583562" cy="67249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Инициатива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Coral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(US DOE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$525M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системы производительностью более 100Пфлопс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Intel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+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Cray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Aurora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$200M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IBM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POWER +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Nvidia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(2 системы –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Summit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и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Sierra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$325M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Новая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система от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Fujitsu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на базе 32-ядерного процессора SPARC64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XIfx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памяти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HMC и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интерконнекта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Tofu-2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Реализация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вышеупомянутых проектов планируется в 2017-2018 годах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Европейский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Human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Brain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Project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суперкомпьютер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ы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для симуляции работы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головного</a:t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мозга, 7 систем, в </a:t>
            </a:r>
            <a:r>
              <a:rPr lang="ru-RU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т.ч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6Пфлопс в </a:t>
            </a:r>
            <a:r>
              <a:rPr lang="ru-RU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Юлихе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 общие инвестиции Еврокомиссии 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~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€1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B)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Европейский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проект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MontBlanc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– исследования в области применимости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энергоэффективных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процессоров на базе архитектуры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ARM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v8 64 bit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для построения суперкомпьютерных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систем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22M)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34471" y="13081002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54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The HBP Data Integration Strategy [F. Schürmann, EPFL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897436" y="2111645"/>
            <a:ext cx="6820218" cy="423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079999" y="8292637"/>
            <a:ext cx="13467905" cy="11591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/>
          <a:lstStyle/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КОГДА ЖДЕМ ЭКЗАСКЕЙЛ?</a:t>
            </a:r>
            <a:endParaRPr kumimoji="0" lang="ru-RU" sz="4000" b="1" kern="0" dirty="0">
              <a:solidFill>
                <a:srgbClr val="4F81BD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344" y="9216274"/>
            <a:ext cx="24167302" cy="25391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Гибридные системы сегодня: пиковая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производительность вычислительного узла с ускорителями приблизилась к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4Тфлопс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Для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построения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экзафлопа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эта цифра должна вырасти в 4-5 раз, что более, чем достижимо к 2020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Сдерживающим фактором будет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цена системы,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которая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может превысить 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$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и расходы на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электроэнергию</a:t>
            </a:r>
            <a:endParaRPr lang="en-US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Энергопотребление первого </a:t>
            </a:r>
            <a:r>
              <a:rPr lang="ru-RU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экзафлопса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-  40-50МВт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13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999" y="367076"/>
            <a:ext cx="1795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mpact" pitchFamily="34" charset="0"/>
              </a:rPr>
              <a:t>РОССИЯ: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mpact" pitchFamily="34" charset="0"/>
              </a:rPr>
              <a:t>C</a:t>
            </a: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mpact" pitchFamily="34" charset="0"/>
              </a:rPr>
              <a:t>УПЕРКОМПЬЮТЕР МГУ НА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mpact" pitchFamily="34" charset="0"/>
              </a:rPr>
              <a:t>A-CLASS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05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308793"/>
            <a:ext cx="4673645" cy="11322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111" y="1765325"/>
            <a:ext cx="22583562" cy="98026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22-я позиция в глобальном рейтинге </a:t>
            </a:r>
            <a:br>
              <a:rPr lang="ru-RU" b="1" kern="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Top500 от ноября 2014 </a:t>
            </a:r>
            <a:r>
              <a:rPr lang="ru-RU" b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года</a:t>
            </a:r>
            <a:endParaRPr lang="ru-RU" b="1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  <a:buClr>
                <a:srgbClr val="00B0F0"/>
              </a:buClr>
            </a:pPr>
            <a:r>
              <a:rPr lang="ru-RU" b="1" kern="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Суперкомпьютер «</a:t>
            </a:r>
            <a:r>
              <a:rPr lang="ru-RU" b="1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Ломоносов-2»</a:t>
            </a:r>
            <a:r>
              <a:rPr lang="en-US" b="1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МГУ им</a:t>
            </a:r>
            <a:r>
              <a:rPr lang="ru-RU" b="1" kern="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b="1" kern="0" dirty="0" err="1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М.В.Ломоносова</a:t>
            </a:r>
            <a:r>
              <a:rPr lang="ru-RU" b="1" kern="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5 стоек с пиковой производительностью </a:t>
            </a:r>
            <a:r>
              <a:rPr lang="ru-RU" b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2,57 </a:t>
            </a:r>
            <a:r>
              <a:rPr lang="ru-RU" b="1" kern="0" dirty="0">
                <a:latin typeface="Arial Narrow" panose="020B0606020202030204" pitchFamily="34" charset="0"/>
                <a:cs typeface="Arial" panose="020B0604020202020204" pitchFamily="34" charset="0"/>
              </a:rPr>
              <a:t>Пфлопс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1280 узлов (14-ядерный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процессор </a:t>
            </a:r>
            <a:r>
              <a:rPr lang="ru-RU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Intel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Haswell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и NVIDIA K40 в каждом узле)</a:t>
            </a:r>
            <a:b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80 ТБ памяти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Фабрика FDR InfiniBand для MPI-трафика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топологией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Flattened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Butterfly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 — </a:t>
            </a:r>
            <a:endParaRPr lang="ru-RU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36575" defTabSz="914400">
              <a:spcBef>
                <a:spcPts val="600"/>
              </a:spcBef>
              <a:buClr>
                <a:srgbClr val="00B0F0"/>
              </a:buClr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до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40% экономии на коммутаторах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Выделенная фабрика FDR InfiniBand с топологией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FatTree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для доступа к СХД — </a:t>
            </a:r>
            <a:endParaRPr lang="ru-RU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36575" defTabSz="914400">
              <a:spcBef>
                <a:spcPts val="600"/>
              </a:spcBef>
              <a:buClr>
                <a:srgbClr val="00B0F0"/>
              </a:buClr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максимальная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пропускная способность при работе с данными пользователей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Производительность на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Linpack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 — 1,85 Пфлопс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Реальное энергопотребление вычислителя 650 кВт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Энергоэффективность вычислителя — 2846 Мфлопс/Вт (уровень 13 места в Green500)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Построенная инфраструктура обеспечивает энергообеспечение и отведение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тепла</a:t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уровне более 12 МВт и делает возможным расширение системы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до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64 стоек (33 Пфлопс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21854" y="1267922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www.t-platforms.ru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8170774" y="12940184"/>
            <a:ext cx="5486400" cy="730250"/>
          </a:xfrm>
        </p:spPr>
        <p:txBody>
          <a:bodyPr anchor="t"/>
          <a:lstStyle/>
          <a:p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C:\_Marketing\_Материалы_по_продуктам\A-Class\Изображения\Фото\A-class_open_doors_2014_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293183" y="1826531"/>
            <a:ext cx="3642211" cy="54743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_Marketing\_Материалы_по_продуктам\A-Class\Изображения\Фото\A-class_open_doors_rea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411383" y="1965078"/>
            <a:ext cx="3829293" cy="48848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ppfs01.tp-local.ru\WhiteBox_NEW\PR&amp;Marketing\_Последние_Версии_Материалов\A-Class\Изображения\Фото\2014_05_Unedited\0C6A15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21824" y="7300901"/>
            <a:ext cx="5982243" cy="399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157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445725"/>
            <a:ext cx="1814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sym typeface="Impact" pitchFamily="34" charset="0"/>
              </a:rPr>
              <a:t>ИНФРАСТРУКТУРА «ЛОМОНОСОВ-2»</a:t>
            </a:r>
            <a:endParaRPr lang="en-US" sz="5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sym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12013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38763" y="5401670"/>
            <a:ext cx="8641723" cy="65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9174" y="1923659"/>
            <a:ext cx="16370330" cy="101104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1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До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 64 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шкафов 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A-Class (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пиковая производительность 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&gt;33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  <a:cs typeface="Arial" panose="020B0604020202020204" pitchFamily="34" charset="0"/>
              </a:rPr>
              <a:t>ПФлопс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571500" lvl="1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До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 80 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шкафов 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(19”) 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с вспомогательным оборудованием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 (42U, </a:t>
            </a:r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48U</a:t>
            </a:r>
            <a:r>
              <a:rPr lang="ru-RU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спец.шкафы</a:t>
            </a:r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1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Проектная максимальная электрическая мощность до </a:t>
            </a:r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12000 </a:t>
            </a:r>
            <a:r>
              <a:rPr lang="ru-RU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кВт, включая</a:t>
            </a:r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2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8320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вычислительное ИТ-оборудование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охлаждение водой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130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 кВт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спец. шкаф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2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480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вспомогательное ИТ-оборудование</a:t>
            </a:r>
            <a:b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охлаждение воздухом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16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19”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шкаф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2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50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вспомогательное ИТ-оборудование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ленточная СХД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охлаждение воздухом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спец. шкаф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2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330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прочее ИТ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оборудование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для расширения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охлаждение воздухом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16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19”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шкаф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1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Две независимых системы </a:t>
            </a:r>
            <a:r>
              <a:rPr lang="ru-RU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холодоснабжения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2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для вычислительного оборудования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«горячая вода», сухие градирни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latin typeface="Arial Narrow" panose="020B060602020203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вспомогательного оборудования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«холодная вода»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чиллеры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1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Спроектировано для внешних температур от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 -35 °C 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до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 +35 °C </a:t>
            </a:r>
          </a:p>
          <a:p>
            <a:pPr marL="571500" lvl="1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Круглогодичное «свободное охлаждение» (</a:t>
            </a:r>
            <a:r>
              <a:rPr lang="en-US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free cooling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для вычислительного </a:t>
            </a:r>
            <a:r>
              <a:rPr lang="ru-RU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сегмента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1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Компактная система аварийного холодоснабжения 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для </a:t>
            </a:r>
            <a:r>
              <a:rPr lang="ru-RU" sz="3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вспомогательного ИТ-оборудования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1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Занимаемые помещения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3200" dirty="0">
                <a:latin typeface="Arial Narrow" panose="020B0606020202030204" pitchFamily="34" charset="0"/>
                <a:cs typeface="Arial" panose="020B0604020202020204" pitchFamily="34" charset="0"/>
              </a:rPr>
              <a:t>два уровня</a:t>
            </a:r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):</a:t>
            </a:r>
          </a:p>
          <a:p>
            <a:pPr marL="1485900" lvl="2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4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машинных зала для вычислительного ИТ-оборудования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1-й этаж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 — 480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</a:t>
            </a:r>
            <a:r>
              <a:rPr lang="ru-RU" sz="2800" baseline="30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(17,3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</a:t>
            </a:r>
            <a:r>
              <a:rPr lang="ru-RU" sz="2800" baseline="30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4 </a:t>
            </a:r>
            <a:r>
              <a:rPr lang="ru-RU" sz="2800" dirty="0">
                <a:latin typeface="Arial Narrow" panose="020B0606020202030204" pitchFamily="34" charset="0"/>
                <a:cs typeface="Arial" panose="020B0604020202020204" pitchFamily="34" charset="0"/>
              </a:rPr>
              <a:t>машинных зала для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вспомогательного ИТ-оборудования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latin typeface="Arial Narrow" panose="020B0606020202030204" pitchFamily="34" charset="0"/>
                <a:cs typeface="Arial" panose="020B0604020202020204" pitchFamily="34" charset="0"/>
              </a:rPr>
              <a:t>1-й этаж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 — 280 </a:t>
            </a:r>
            <a:r>
              <a:rPr lang="ru-RU" sz="2800" dirty="0">
                <a:latin typeface="Arial Narrow" panose="020B0606020202030204" pitchFamily="34" charset="0"/>
                <a:cs typeface="Arial" panose="020B0604020202020204" pitchFamily="34" charset="0"/>
              </a:rPr>
              <a:t>м</a:t>
            </a:r>
            <a:r>
              <a:rPr lang="ru-RU" sz="28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(3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кВт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ru-RU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</a:t>
            </a:r>
            <a:r>
              <a:rPr lang="ru-RU" sz="2800" baseline="30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4572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Помещения и зоны для оборудования инженерных систем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подземный уровень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– 2700 </a:t>
            </a:r>
            <a:r>
              <a:rPr lang="ru-RU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</a:t>
            </a:r>
            <a:r>
              <a:rPr lang="ru-RU" sz="2800" baseline="30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97653" y="285022"/>
            <a:ext cx="4673645" cy="11322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21854" y="1242795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www.t-platforms.ru</a:t>
            </a:r>
            <a:endParaRPr lang="ru-RU" sz="5400" baseline="30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34775" y="1834966"/>
            <a:ext cx="22098750" cy="3321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0" lvl="1" indent="-457200">
              <a:spcBef>
                <a:spcPts val="74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3400" b="1" spc="-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Ожидаемый годовой показатель </a:t>
            </a:r>
            <a:r>
              <a:rPr lang="en-US" sz="3400" b="1" spc="-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PUE </a:t>
            </a:r>
            <a:r>
              <a:rPr lang="ru-RU" sz="3400" b="1" spc="-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3400" b="1" spc="-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400" b="1" spc="-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 превышает</a:t>
            </a:r>
            <a:r>
              <a:rPr lang="en-US" sz="3400" b="1" spc="-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1.</a:t>
            </a:r>
            <a:r>
              <a:rPr lang="ru-RU" sz="3400" b="1" spc="-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3400" b="1" spc="-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en-US" sz="3400" b="1" spc="-1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моментальный</a:t>
            </a:r>
            <a:r>
              <a:rPr lang="en-US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 Narrow" panose="020B0606020202030204" pitchFamily="34" charset="0"/>
                <a:cs typeface="Arial" panose="020B0604020202020204" pitchFamily="34" charset="0"/>
              </a:rPr>
              <a:t>PUE ~ </a:t>
            </a:r>
            <a:r>
              <a:rPr lang="en-US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  <a:r>
              <a:rPr lang="ru-RU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под полной нагрузкой</a:t>
            </a:r>
            <a:br>
              <a:rPr lang="ru-RU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при температуре внешней среды </a:t>
            </a:r>
            <a:r>
              <a:rPr lang="en-US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+</a:t>
            </a:r>
            <a:r>
              <a:rPr lang="en-US" sz="3400" dirty="0">
                <a:latin typeface="Arial Narrow" panose="020B0606020202030204" pitchFamily="34" charset="0"/>
                <a:cs typeface="Arial" panose="020B0604020202020204" pitchFamily="34" charset="0"/>
              </a:rPr>
              <a:t>35 °</a:t>
            </a:r>
            <a:r>
              <a:rPr lang="en-US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C)</a:t>
            </a:r>
            <a:endParaRPr lang="en-US" sz="3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lvl="1" indent="-457200">
              <a:spcBef>
                <a:spcPts val="74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Arial Narrow" panose="020B0606020202030204" pitchFamily="34" charset="0"/>
                <a:cs typeface="Arial" panose="020B0604020202020204" pitchFamily="34" charset="0"/>
              </a:rPr>
              <a:t>~30% </a:t>
            </a:r>
            <a:r>
              <a:rPr lang="ru-RU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меньшее потребление энергии обеспечивает</a:t>
            </a:r>
            <a:br>
              <a:rPr lang="ru-RU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снижение стоимости владения </a:t>
            </a:r>
            <a:endParaRPr lang="en-US" sz="3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34471" y="13081002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54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4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999" y="415418"/>
            <a:ext cx="1795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Narrow" panose="020B0606020202030204" pitchFamily="34" charset="0"/>
                <a:sym typeface="Impact" pitchFamily="34" charset="0"/>
              </a:rPr>
              <a:t>ИНТЕРКОННЕКТ «ЛОМОНОСОВ-2»</a:t>
            </a:r>
            <a:endParaRPr lang="en-US" sz="5400" dirty="0">
              <a:solidFill>
                <a:schemeClr val="bg1"/>
              </a:solidFill>
              <a:latin typeface="Arial Narrow" panose="020B0606020202030204" pitchFamily="34" charset="0"/>
              <a:sym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05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21854" y="1267922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aseline="30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www.t-platforms.ru</a:t>
            </a:r>
            <a:endParaRPr lang="en-US" sz="5400" baseline="30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14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308793"/>
            <a:ext cx="4673645" cy="11322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111" y="2554845"/>
            <a:ext cx="22500434" cy="901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Инфраструктура «Ломоносов-2»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обеспечивает расширение системы до 16384 узлов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Традиционная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топология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FatTree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с корневыми и листовыми коммутаторами обеспечивает размер системы в 11664 узла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Для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поддержки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b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льшего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количества узлов необходимо увеличивать количество уровней топологии, что ведет к увеличению стоимости, увеличению количества кабелей и сложности их укладки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Для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больших систем наиболее перспективными являются «однородные» топологии (к каждому коммутатору подключены вычислительные узлы)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Было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проведено моделирование различных вариантов топологий и алгоритмов маршрутизации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результатам моделирования была выбрана топология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Flattened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Butterfly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с четырьмя измерениями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Выбранная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топология оптимальна не только с точки зрения производительности, но и с точки зрения кабельной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раскладки: все кабельные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соединения внутри пары соседних стоек осуществляются более дешевыми медными кабелями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Была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реализована поддержка алгоритмов маршрутизации для этой топологии в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InfiniBand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Subnet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Manager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, в том числе с поддержкой адаптивной маршрутизации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Реализация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топологии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Flattened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Butterfly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для сети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InfiniBand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была реализована впервые не только в России, </a:t>
            </a:r>
            <a:r>
              <a:rPr lang="ru-RU" b="1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 </a:t>
            </a:r>
            <a:r>
              <a:rPr lang="ru-RU" b="1" kern="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в мире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34471" y="13081002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54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858326" y="1612670"/>
            <a:ext cx="13467905" cy="1159173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/>
          <a:lstStyle/>
          <a:p>
            <a:pPr lvl="0" eaLnBrk="0" hangingPunct="0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СЕТЬ </a:t>
            </a:r>
            <a:r>
              <a:rPr lang="en-US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INFINIBAND </a:t>
            </a:r>
            <a:r>
              <a:rPr lang="ru-RU" b="1" kern="0" dirty="0" smtClean="0">
                <a:solidFill>
                  <a:srgbClr val="4F81BD"/>
                </a:solidFill>
                <a:latin typeface="Arial Narrow" pitchFamily="34" charset="0"/>
                <a:ea typeface="+mj-ea"/>
              </a:rPr>
              <a:t>НА «ЛОМОНОСОВ-2»</a:t>
            </a:r>
            <a:endParaRPr kumimoji="0" lang="ru-RU" sz="4000" b="1" kern="0" dirty="0">
              <a:solidFill>
                <a:srgbClr val="4F81BD"/>
              </a:solidFill>
              <a:latin typeface="Arial Narrow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15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999" y="415418"/>
            <a:ext cx="1795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 Narrow" panose="020B0606020202030204" pitchFamily="34" charset="0"/>
                <a:sym typeface="Impact" pitchFamily="34" charset="0"/>
              </a:rPr>
              <a:t>V-CLASS </a:t>
            </a:r>
            <a:r>
              <a:rPr lang="ru-RU" sz="5400" dirty="0" smtClean="0">
                <a:solidFill>
                  <a:schemeClr val="bg1"/>
                </a:solidFill>
                <a:latin typeface="Arial Narrow" panose="020B0606020202030204" pitchFamily="34" charset="0"/>
                <a:sym typeface="Impact" pitchFamily="34" charset="0"/>
              </a:rPr>
              <a:t>В СУПЕРКОМПЬЮТЕРНОМ ЦЕНТРЕ </a:t>
            </a:r>
            <a:r>
              <a:rPr lang="en-US" sz="5400" dirty="0" smtClean="0">
                <a:solidFill>
                  <a:schemeClr val="bg1"/>
                </a:solidFill>
                <a:latin typeface="Arial Narrow" panose="020B0606020202030204" pitchFamily="34" charset="0"/>
                <a:sym typeface="Impact" pitchFamily="34" charset="0"/>
              </a:rPr>
              <a:t>JUELICH</a:t>
            </a:r>
            <a:endParaRPr lang="en-US" sz="5400" dirty="0">
              <a:solidFill>
                <a:schemeClr val="bg1"/>
              </a:solidFill>
              <a:latin typeface="Arial Narrow" panose="020B0606020202030204" pitchFamily="34" charset="0"/>
              <a:sym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05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21854" y="1267922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aseline="30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www.t-platforms.ru</a:t>
            </a:r>
            <a:endParaRPr lang="en-US" sz="5400" baseline="30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04651" y="1875403"/>
            <a:ext cx="6437961" cy="482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308793"/>
            <a:ext cx="4673645" cy="11322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0402" y="1916164"/>
            <a:ext cx="22583562" cy="1001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Кластер «Т-Платформы» </a:t>
            </a:r>
            <a:r>
              <a:rPr lang="en-US" sz="3200" b="1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JuRoPA3</a:t>
            </a:r>
            <a:r>
              <a:rPr lang="en-US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серверах </a:t>
            </a:r>
            <a:r>
              <a:rPr lang="en-US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V-Class </a:t>
            </a:r>
            <a:r>
              <a:rPr lang="ru-RU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крупнейшем европейском  </a:t>
            </a:r>
            <a:r>
              <a:rPr lang="en-US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суперкомпьютерном центре</a:t>
            </a:r>
            <a:r>
              <a:rPr lang="en-US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Juelich</a:t>
            </a:r>
            <a:r>
              <a:rPr lang="ru-RU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– основа для совместных разработок</a:t>
            </a:r>
            <a:r>
              <a:rPr lang="en-US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c 2012</a:t>
            </a:r>
            <a:r>
              <a:rPr lang="ru-RU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г.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Расширение системы </a:t>
            </a:r>
            <a:r>
              <a:rPr lang="en-US" sz="3200" b="1" kern="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JuRoPA</a:t>
            </a:r>
            <a:r>
              <a:rPr lang="en-US" sz="3200" b="1" kern="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3+</a:t>
            </a:r>
            <a:r>
              <a:rPr lang="en-US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базе 14-ядерных процессоров</a:t>
            </a:r>
            <a:r>
              <a:rPr lang="ru-RU" sz="3200" b="1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Intel Xeon E5</a:t>
            </a:r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-</a:t>
            </a: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2600</a:t>
            </a:r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v3</a:t>
            </a:r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: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70 двухпроцессорных вычислительных узлов на базе процессоров </a:t>
            </a:r>
            <a:r>
              <a:rPr lang="en-US" sz="3200" dirty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Intel Xeon E5-2695 v3 (14 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ядер)</a:t>
            </a:r>
            <a:endParaRPr lang="ru-RU" sz="3200" dirty="0">
              <a:latin typeface="Arial Narrow" panose="020B0606020202030204" pitchFamily="34" charset="0"/>
              <a:ea typeface="Arial Narrow" pitchFamily="34" charset="0"/>
              <a:cs typeface="Arial Narrow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Пиковая производительность </a:t>
            </a:r>
            <a:r>
              <a:rPr lang="ru-RU" sz="3200" b="1" dirty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72,1 </a:t>
            </a:r>
            <a:r>
              <a:rPr lang="ru-RU" sz="3200" b="1" dirty="0" err="1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Тфлопс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, память </a:t>
            </a:r>
            <a:r>
              <a:rPr lang="ru-RU" sz="3200" b="1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8960 ГБ 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(128 ГБ 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DDR4-2133 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на узел)</a:t>
            </a:r>
            <a:endParaRPr lang="ru-RU" sz="3200" dirty="0">
              <a:latin typeface="Arial Narrow" panose="020B0606020202030204" pitchFamily="34" charset="0"/>
              <a:ea typeface="Arial Narrow" pitchFamily="34" charset="0"/>
              <a:cs typeface="Arial Narrow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х10 производительность работы с файловой системой GPFS 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за счет  поддержки 2-х 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/>
            </a:r>
            <a:b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сетевых портов 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Ethernet 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,10Гб/сек на узел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Система 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JURECA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мощностью 1.8Пфлопс (окончание строительства – август 2015)</a:t>
            </a:r>
            <a:endParaRPr lang="en-US" b="1" dirty="0" smtClean="0">
              <a:solidFill>
                <a:srgbClr val="0070C0"/>
              </a:solidFill>
              <a:latin typeface="Arial Narrow" panose="020B0606020202030204" pitchFamily="34" charset="0"/>
              <a:ea typeface="Arial Narrow" pitchFamily="34" charset="0"/>
              <a:cs typeface="Arial Narrow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Победа в международном тендере, участвовало 10 компаний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1605 «тонких» вычислительных узлов на базе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12-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ядерных 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Intel Xeon E5-2680 v3, 128GB DDR4</a:t>
            </a:r>
            <a:endParaRPr lang="ru-RU" sz="3200" dirty="0" smtClean="0">
              <a:latin typeface="Arial Narrow" panose="020B0606020202030204" pitchFamily="34" charset="0"/>
              <a:ea typeface="Arial Narrow" pitchFamily="34" charset="0"/>
              <a:cs typeface="Arial Narrow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128 «толстых» вычислительных узлов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1 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типа, 256 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GB DDR4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64 «толстых» вычислительных узла 2 типа, 512 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GB DDR4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75 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узлов с акселераторами 2х</a:t>
            </a:r>
            <a:r>
              <a:rPr lang="en-US" sz="3200" dirty="0" err="1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Nvidia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K80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12 login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узлов, 12 узлов визуализации с акселераторами 2</a:t>
            </a:r>
            <a:r>
              <a:rPr lang="en-US" sz="3200" dirty="0" err="1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xNVidia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K40, 512GB 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и 1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TB DDR4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dirty="0" err="1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Интерконнект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 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EDR </a:t>
            </a:r>
            <a:r>
              <a:rPr lang="en-US" sz="3200" dirty="0" err="1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InfiniBand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4x 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с пропускной способностью 100 Гб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/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сек (4 корневых коммутатора по 648 портов, 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&gt;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100 36-портовых коммутаторов на узлах), </a:t>
            </a:r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один из первых в мире и крупнейший на текущий момент проект на </a:t>
            </a: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EDR</a:t>
            </a: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200" dirty="0" err="1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CentOS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Linux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,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ParaStation</a:t>
            </a:r>
            <a:r>
              <a:rPr lang="ru-RU" sz="3200" dirty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™ </a:t>
            </a:r>
            <a:r>
              <a:rPr lang="ru-RU" sz="3200" dirty="0" err="1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Cluster</a:t>
            </a:r>
            <a:r>
              <a:rPr lang="ru-RU" sz="3200" dirty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Tools</a:t>
            </a:r>
            <a:r>
              <a:rPr lang="ru-RU" sz="3200" dirty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 (</a:t>
            </a:r>
            <a:r>
              <a:rPr lang="ru-RU" sz="3200" dirty="0" err="1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ParTec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), </a:t>
            </a:r>
            <a:r>
              <a:rPr lang="ru-RU" sz="3200" dirty="0" err="1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Clustrx</a:t>
            </a:r>
            <a:r>
              <a:rPr lang="ru-RU" sz="3200" dirty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® от «Т-Платформы</a:t>
            </a:r>
            <a:r>
              <a:rPr lang="ru-RU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>»</a:t>
            </a:r>
            <a: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  <a:t/>
            </a:r>
            <a:br>
              <a:rPr lang="en-US" sz="3200" dirty="0" smtClean="0">
                <a:latin typeface="Arial Narrow" panose="020B0606020202030204" pitchFamily="34" charset="0"/>
                <a:ea typeface="Arial Narrow" pitchFamily="34" charset="0"/>
                <a:cs typeface="Arial Narrow" pitchFamily="34" charset="0"/>
              </a:rPr>
            </a:br>
            <a:endParaRPr lang="ru-RU" sz="3200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34471" y="13081002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54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50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999" y="415418"/>
            <a:ext cx="1795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Narrow" panose="020B0606020202030204" pitchFamily="34" charset="0"/>
                <a:sym typeface="Impact" pitchFamily="34" charset="0"/>
              </a:rPr>
              <a:t>РАЗВИТИЕ ТЕХНОЛОГИЙ НРС В «Т-ПЛАТФОРМЫ»</a:t>
            </a:r>
            <a:endParaRPr lang="en-US" sz="5400" dirty="0">
              <a:solidFill>
                <a:schemeClr val="bg1"/>
              </a:solidFill>
              <a:latin typeface="Arial Narrow" panose="020B0606020202030204" pitchFamily="34" charset="0"/>
              <a:sym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05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21854" y="1267922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aseline="30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www.t-platforms.ru</a:t>
            </a:r>
            <a:endParaRPr lang="en-US" sz="5400" baseline="30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14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308793"/>
            <a:ext cx="4673645" cy="11322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111" y="2030604"/>
            <a:ext cx="22500434" cy="89409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Дальнейшее развитие линеек продуктов V-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Class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и A-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Class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Результаты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внедрения A-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Class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 в системе Ломоносов-2 показали правильность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выбранных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архитектурных решений для построения больших систем в ближайшие годы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настоящее время проработан проект, обеспечивающий достижение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производительности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2.5-3Пфлопс в одной стойке при 4-кратном увеличении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пропускной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способности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интерконнекта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Технически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данный проект возможно реализовать к 2017 году,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обеспечивая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возможность реализации системы с производительностью более 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&gt;200</a:t>
            </a:r>
            <a:r>
              <a:rPr lang="ru-RU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Пфлопс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485900" lvl="1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Данный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проект полностью может быть реализован на существующей инфраструктуре A-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Class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Продолжаются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исследования в области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интерконнекта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Рассматриваются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различные альтернативы </a:t>
            </a:r>
            <a:r>
              <a:rPr lang="ru-RU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InfiniBand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, в том числе с интеграцией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оптических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соединений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концу 2016 года планируются первые экспериментальные реализации кластеров </a:t>
            </a: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базе процессоров </a:t>
            </a:r>
            <a:r>
              <a:rPr lang="en-US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Baikal M/MS</a:t>
            </a:r>
            <a:endParaRPr lang="ru-RU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Ведется </a:t>
            </a:r>
            <a:r>
              <a:rPr lang="ru-RU" kern="0" dirty="0">
                <a:latin typeface="Arial Narrow" panose="020B0606020202030204" pitchFamily="34" charset="0"/>
                <a:cs typeface="Arial" panose="020B0604020202020204" pitchFamily="34" charset="0"/>
              </a:rPr>
              <a:t>архитектурная проработка процессора, ориентированного на HPC-применения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34471" y="13081002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54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4" descr="C:\_Marketing\_Материалы_по_продуктам\A-Class\Изображения\Фото\A-class_inside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445549" y="1978457"/>
            <a:ext cx="4190999" cy="462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_Marketing\_Материалы_по_продуктам\V-Class\Изображения\Рендер\2014\V5050-V200SS_rear_perspective_MI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47643" y="6140841"/>
            <a:ext cx="5533664" cy="41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_Marketing\_Материалы_по_продуктам\V-Class\Изображения\Рендер\2014\V5050_front_perspective_2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671305" y="8704167"/>
            <a:ext cx="5103788" cy="32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932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24384000" cy="170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999" y="415418"/>
            <a:ext cx="1795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Narrow" panose="020B0606020202030204" pitchFamily="34" charset="0"/>
                <a:sym typeface="Impact" pitchFamily="34" charset="0"/>
              </a:rPr>
              <a:t>ТЕНДЕНЦИИ ИСПОЛЬЗОВАНИЯ НРС</a:t>
            </a:r>
            <a:endParaRPr lang="en-US" sz="5400" dirty="0">
              <a:solidFill>
                <a:schemeClr val="bg1"/>
              </a:solidFill>
              <a:latin typeface="Arial Narrow" panose="020B0606020202030204" pitchFamily="34" charset="0"/>
              <a:sym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95797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013721"/>
            <a:ext cx="24384000" cy="1702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05721"/>
            <a:ext cx="24384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21854" y="12679221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aseline="30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www.t-platforms.ru</a:t>
            </a:r>
            <a:endParaRPr lang="en-US" sz="5400" baseline="30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14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81041" y="308793"/>
            <a:ext cx="4673645" cy="11322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112" y="1883782"/>
            <a:ext cx="17956144" cy="9694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300" kern="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последние 5 лет в мире появилось довольно много новых областей использования НРС: помимо растущих потребностей нефтяных компаний (5Пфлопс в норвежской </a:t>
            </a:r>
            <a:r>
              <a:rPr lang="en-US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PGS</a:t>
            </a: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3Пфлопс в </a:t>
            </a:r>
            <a:r>
              <a:rPr lang="en-US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Total</a:t>
            </a: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), наблюдается рост мощности и числа суперкомпьютеров для обработки финансовой информации (в </a:t>
            </a:r>
            <a:r>
              <a:rPr lang="ru-RU" sz="3300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т.ч</a:t>
            </a: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данные биржевых котировок) и различных новых применений, связанных с обработкой «больших данных»</a:t>
            </a:r>
            <a:endParaRPr lang="ru-RU" sz="33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России долгое время основными потребителями НРС являлись вузы и исследовательские центры </a:t>
            </a:r>
            <a:r>
              <a:rPr lang="en-US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мире этот сегмент также появился первым</a:t>
            </a:r>
            <a:r>
              <a:rPr lang="en-US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33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Начиная с </a:t>
            </a:r>
            <a:r>
              <a:rPr lang="en-US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~</a:t>
            </a: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2011 г. в России более активно развивается сегмент промышленных пользователей (второй по величине и времени появления в мире после науки)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 это время появились суперк</a:t>
            </a:r>
            <a:r>
              <a:rPr lang="ru-RU" sz="3300" kern="0" dirty="0">
                <a:latin typeface="Arial Narrow" panose="020B0606020202030204" pitchFamily="34" charset="0"/>
                <a:cs typeface="Arial" panose="020B0604020202020204" pitchFamily="34" charset="0"/>
              </a:rPr>
              <a:t>о</a:t>
            </a: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мпьютеры в ЦНИИ «Буревестник» (57Тфлопс), ЦНИИ Крылова (56Тфлопс), ЦНИИ Курс (9Тфлопс), ЦИАМ им. Баранова (4Тфлопс), </a:t>
            </a:r>
            <a:r>
              <a:rPr lang="ru-RU" sz="3300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Автоваз</a:t>
            </a: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(12Тфлопс) и др.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2015г. строится многопользовательский суперкомпьютер мощностью 1,8Пфплос для промышленности с полным набором услуг, включая расчеты «под ключ», на базе </a:t>
            </a:r>
            <a:r>
              <a:rPr lang="ru-RU" sz="3300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Солнечногорского</a:t>
            </a: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приборного завода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Мы отстаем от мира в расширении круга пользователей НРС минимум на 5 лет, и это связано не с развитием аппаратных НРС технологий, а с методами сбора и хранения информации в различных смежных областях, которые могли бы использовать НРС, и разработкой прикладного ПО для многих отраслей  </a:t>
            </a:r>
          </a:p>
          <a:p>
            <a:pPr marL="571500" indent="-571500" defTabSz="9144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33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ближайшие 3 года не стоит ждать бурного развития новых сегментов, помимо инженерных приложений и (может быть) обработки данных нефтеразведки</a:t>
            </a:r>
            <a:endParaRPr lang="ru-RU" sz="33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34471" y="13081002"/>
            <a:ext cx="44328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54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endParaRPr lang="en-US" sz="54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33289" y="1803797"/>
            <a:ext cx="6150711" cy="43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493657" y="6067005"/>
            <a:ext cx="4673645" cy="568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20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12930</TotalTime>
  <Words>753</Words>
  <Application>Microsoft Office PowerPoint</Application>
  <PresentationFormat>Произвольный</PresentationFormat>
  <Paragraphs>189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smirnov</dc:creator>
  <cp:keywords>t-platforms</cp:keywords>
  <dc:description>presentation in Russian</dc:description>
  <cp:lastModifiedBy>User</cp:lastModifiedBy>
  <cp:revision>380</cp:revision>
  <dcterms:created xsi:type="dcterms:W3CDTF">2014-03-07T05:51:57Z</dcterms:created>
  <dcterms:modified xsi:type="dcterms:W3CDTF">2015-07-03T07:40:59Z</dcterms:modified>
</cp:coreProperties>
</file>