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7"/>
  </p:notesMasterIdLst>
  <p:handoutMasterIdLst>
    <p:handoutMasterId r:id="rId38"/>
  </p:handoutMasterIdLst>
  <p:sldIdLst>
    <p:sldId id="256" r:id="rId5"/>
    <p:sldId id="349" r:id="rId6"/>
    <p:sldId id="293" r:id="rId7"/>
    <p:sldId id="363" r:id="rId8"/>
    <p:sldId id="344" r:id="rId9"/>
    <p:sldId id="364" r:id="rId10"/>
    <p:sldId id="366" r:id="rId11"/>
    <p:sldId id="368" r:id="rId12"/>
    <p:sldId id="369" r:id="rId13"/>
    <p:sldId id="370" r:id="rId14"/>
    <p:sldId id="367" r:id="rId15"/>
    <p:sldId id="339" r:id="rId16"/>
    <p:sldId id="341" r:id="rId17"/>
    <p:sldId id="342" r:id="rId18"/>
    <p:sldId id="371" r:id="rId19"/>
    <p:sldId id="361" r:id="rId20"/>
    <p:sldId id="360" r:id="rId21"/>
    <p:sldId id="357" r:id="rId22"/>
    <p:sldId id="355" r:id="rId23"/>
    <p:sldId id="372" r:id="rId24"/>
    <p:sldId id="373" r:id="rId25"/>
    <p:sldId id="374" r:id="rId26"/>
    <p:sldId id="375" r:id="rId27"/>
    <p:sldId id="376" r:id="rId28"/>
    <p:sldId id="362" r:id="rId29"/>
    <p:sldId id="337" r:id="rId30"/>
    <p:sldId id="275" r:id="rId31"/>
    <p:sldId id="359" r:id="rId32"/>
    <p:sldId id="346" r:id="rId33"/>
    <p:sldId id="351" r:id="rId34"/>
    <p:sldId id="347" r:id="rId35"/>
    <p:sldId id="348" r:id="rId36"/>
  </p:sldIdLst>
  <p:sldSz cx="9144000" cy="6858000" type="screen4x3"/>
  <p:notesSz cx="6858000" cy="9144000"/>
  <p:custShowLst>
    <p:custShow name="Opt Notice" id="0">
      <p:sldLst>
        <p:sld r:id="rId3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E7BA7E-E071-47DE-9365-6C751642B9D8}">
          <p14:sldIdLst>
            <p14:sldId id="256"/>
            <p14:sldId id="349"/>
            <p14:sldId id="293"/>
            <p14:sldId id="363"/>
            <p14:sldId id="344"/>
            <p14:sldId id="364"/>
            <p14:sldId id="366"/>
            <p14:sldId id="368"/>
            <p14:sldId id="369"/>
            <p14:sldId id="370"/>
            <p14:sldId id="367"/>
            <p14:sldId id="339"/>
            <p14:sldId id="341"/>
            <p14:sldId id="342"/>
            <p14:sldId id="371"/>
            <p14:sldId id="361"/>
            <p14:sldId id="360"/>
            <p14:sldId id="357"/>
            <p14:sldId id="355"/>
            <p14:sldId id="372"/>
            <p14:sldId id="373"/>
            <p14:sldId id="374"/>
            <p14:sldId id="375"/>
            <p14:sldId id="376"/>
            <p14:sldId id="362"/>
            <p14:sldId id="337"/>
            <p14:sldId id="275"/>
            <p14:sldId id="359"/>
            <p14:sldId id="346"/>
            <p14:sldId id="351"/>
          </p14:sldIdLst>
        </p14:section>
        <p14:section name="Untitled Section" id="{43707046-8BE6-43F5-9077-2BAE28EB8516}">
          <p14:sldIdLst>
            <p14:sldId id="347"/>
            <p14:sldId id="348"/>
          </p14:sldIdLst>
        </p14:section>
      </p14:sectionLst>
    </p:ext>
    <p:ext uri="{EFAFB233-063F-42B5-8137-9DF3F51BA10A}">
      <p15:sldGuideLst xmlns:p15="http://schemas.microsoft.com/office/powerpoint/2012/main">
        <p15:guide id="1" orient="horz" pos="2282">
          <p15:clr>
            <a:srgbClr val="A4A3A4"/>
          </p15:clr>
        </p15:guide>
        <p15:guide id="2" orient="horz" pos="4032">
          <p15:clr>
            <a:srgbClr val="A4A3A4"/>
          </p15:clr>
        </p15:guide>
        <p15:guide id="3" orient="horz" pos="157">
          <p15:clr>
            <a:srgbClr val="A4A3A4"/>
          </p15:clr>
        </p15:guide>
        <p15:guide id="4" orient="horz" pos="1009">
          <p15:clr>
            <a:srgbClr val="A4A3A4"/>
          </p15:clr>
        </p15:guide>
        <p15:guide id="5" orient="horz" pos="3888">
          <p15:clr>
            <a:srgbClr val="A4A3A4"/>
          </p15:clr>
        </p15:guide>
        <p15:guide id="6" pos="5470">
          <p15:clr>
            <a:srgbClr val="A4A3A4"/>
          </p15:clr>
        </p15:guide>
        <p15:guide id="7" pos="287">
          <p15:clr>
            <a:srgbClr val="A4A3A4"/>
          </p15:clr>
        </p15:guide>
        <p15:guide id="8" pos="2889">
          <p15:clr>
            <a:srgbClr val="A4A3A4"/>
          </p15:clr>
        </p15:guide>
        <p15:guide id="9" pos="2811">
          <p15:clr>
            <a:srgbClr val="A4A3A4"/>
          </p15:clr>
        </p15:guide>
        <p15:guide id="10" pos="294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4" autoAdjust="0"/>
    <p:restoredTop sz="73440" autoAdjust="0"/>
  </p:normalViewPr>
  <p:slideViewPr>
    <p:cSldViewPr snapToGrid="0">
      <p:cViewPr varScale="1">
        <p:scale>
          <a:sx n="68" d="100"/>
          <a:sy n="68" d="100"/>
        </p:scale>
        <p:origin x="2352" y="48"/>
      </p:cViewPr>
      <p:guideLst>
        <p:guide orient="horz" pos="2282"/>
        <p:guide orient="horz" pos="4032"/>
        <p:guide orient="horz" pos="157"/>
        <p:guide orient="horz" pos="1009"/>
        <p:guide orient="horz" pos="3888"/>
        <p:guide pos="5470"/>
        <p:guide pos="287"/>
        <p:guide pos="2889"/>
        <p:guide pos="2811"/>
        <p:guide pos="2947"/>
      </p:guideLst>
    </p:cSldViewPr>
  </p:slideViewPr>
  <p:outlineViewPr>
    <p:cViewPr>
      <p:scale>
        <a:sx n="33" d="100"/>
        <a:sy n="33" d="100"/>
      </p:scale>
      <p:origin x="0" y="3732"/>
    </p:cViewPr>
  </p:outlineViewPr>
  <p:notesTextViewPr>
    <p:cViewPr>
      <p:scale>
        <a:sx n="100" d="100"/>
        <a:sy n="100" d="100"/>
      </p:scale>
      <p:origin x="0" y="0"/>
    </p:cViewPr>
  </p:notesTextViewPr>
  <p:sorterViewPr>
    <p:cViewPr>
      <p:scale>
        <a:sx n="163" d="100"/>
        <a:sy n="163" d="100"/>
      </p:scale>
      <p:origin x="0" y="0"/>
    </p:cViewPr>
  </p:sorterViewPr>
  <p:notesViewPr>
    <p:cSldViewPr snapToGrid="0" showGuides="1">
      <p:cViewPr varScale="1">
        <p:scale>
          <a:sx n="74" d="100"/>
          <a:sy n="74" d="100"/>
        </p:scale>
        <p:origin x="-7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sz="1100" dirty="0"/>
              <a:t>Vector </a:t>
            </a:r>
            <a:r>
              <a:rPr lang="en-US" sz="1100" dirty="0" smtClean="0"/>
              <a:t>width evolution</a:t>
            </a:r>
            <a:endParaRPr lang="en-US" sz="1100" dirty="0"/>
          </a:p>
        </c:rich>
      </c:tx>
      <c:layout/>
      <c:overlay val="0"/>
    </c:title>
    <c:autoTitleDeleted val="0"/>
    <c:plotArea>
      <c:layout>
        <c:manualLayout>
          <c:layoutTarget val="inner"/>
          <c:xMode val="edge"/>
          <c:yMode val="edge"/>
          <c:x val="5.7613094049973688E-2"/>
          <c:y val="0.20185809726687695"/>
          <c:w val="0.88477381190005266"/>
          <c:h val="0.61362582338867522"/>
        </c:manualLayout>
      </c:layout>
      <c:barChart>
        <c:barDir val="col"/>
        <c:grouping val="clustered"/>
        <c:varyColors val="0"/>
        <c:ser>
          <c:idx val="0"/>
          <c:order val="0"/>
          <c:tx>
            <c:strRef>
              <c:f>Sheet1!$B$1</c:f>
              <c:strCache>
                <c:ptCount val="1"/>
                <c:pt idx="0">
                  <c:v>Vector width</c:v>
                </c:pt>
              </c:strCache>
            </c:strRef>
          </c:tx>
          <c:invertIfNegative val="0"/>
          <c:dLbls>
            <c:spPr>
              <a:noFill/>
              <a:ln>
                <a:noFill/>
              </a:ln>
              <a:effectLst/>
            </c:spPr>
            <c:txPr>
              <a:bodyPr/>
              <a:lstStyle/>
              <a:p>
                <a:pPr>
                  <a:defRPr sz="1200"/>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MMX</c:v>
                </c:pt>
                <c:pt idx="1">
                  <c:v>SSE</c:v>
                </c:pt>
                <c:pt idx="2">
                  <c:v>AVX</c:v>
                </c:pt>
                <c:pt idx="3">
                  <c:v>AVX-512</c:v>
                </c:pt>
              </c:strCache>
            </c:strRef>
          </c:cat>
          <c:val>
            <c:numRef>
              <c:f>Sheet1!$B$2:$B$5</c:f>
              <c:numCache>
                <c:formatCode>General</c:formatCode>
                <c:ptCount val="4"/>
                <c:pt idx="0">
                  <c:v>64</c:v>
                </c:pt>
                <c:pt idx="1">
                  <c:v>128</c:v>
                </c:pt>
                <c:pt idx="2">
                  <c:v>256</c:v>
                </c:pt>
                <c:pt idx="3">
                  <c:v>512</c:v>
                </c:pt>
              </c:numCache>
            </c:numRef>
          </c:val>
        </c:ser>
        <c:dLbls>
          <c:showLegendKey val="0"/>
          <c:showVal val="0"/>
          <c:showCatName val="0"/>
          <c:showSerName val="0"/>
          <c:showPercent val="0"/>
          <c:showBubbleSize val="0"/>
        </c:dLbls>
        <c:gapWidth val="150"/>
        <c:axId val="305517208"/>
        <c:axId val="305522304"/>
      </c:barChart>
      <c:catAx>
        <c:axId val="305517208"/>
        <c:scaling>
          <c:orientation val="minMax"/>
        </c:scaling>
        <c:delete val="0"/>
        <c:axPos val="b"/>
        <c:numFmt formatCode="General" sourceLinked="0"/>
        <c:majorTickMark val="out"/>
        <c:minorTickMark val="none"/>
        <c:tickLblPos val="nextTo"/>
        <c:txPr>
          <a:bodyPr/>
          <a:lstStyle/>
          <a:p>
            <a:pPr>
              <a:defRPr sz="800"/>
            </a:pPr>
            <a:endParaRPr lang="ru-RU"/>
          </a:p>
        </c:txPr>
        <c:crossAx val="305522304"/>
        <c:crosses val="autoZero"/>
        <c:auto val="1"/>
        <c:lblAlgn val="ctr"/>
        <c:lblOffset val="100"/>
        <c:noMultiLvlLbl val="0"/>
      </c:catAx>
      <c:valAx>
        <c:axId val="305522304"/>
        <c:scaling>
          <c:orientation val="minMax"/>
        </c:scaling>
        <c:delete val="1"/>
        <c:axPos val="l"/>
        <c:numFmt formatCode="General" sourceLinked="1"/>
        <c:majorTickMark val="out"/>
        <c:minorTickMark val="none"/>
        <c:tickLblPos val="nextTo"/>
        <c:crossAx val="305517208"/>
        <c:crosses val="autoZero"/>
        <c:crossBetween val="between"/>
      </c:valAx>
      <c:spPr>
        <a:noFill/>
        <a:ln w="25400">
          <a:noFill/>
        </a:ln>
      </c:spPr>
    </c:plotArea>
    <c:plotVisOnly val="1"/>
    <c:dispBlanksAs val="gap"/>
    <c:showDLblsOverMax val="0"/>
  </c:chart>
  <c:spPr>
    <a:solidFill>
      <a:schemeClr val="bg1"/>
    </a:solidFill>
    <a:ln>
      <a:solidFill>
        <a:schemeClr val="accent1"/>
      </a:solidFill>
    </a:ln>
  </c:spPr>
  <c:txPr>
    <a:bodyPr/>
    <a:lstStyle/>
    <a:p>
      <a:pPr>
        <a:defRPr sz="1800"/>
      </a:pPr>
      <a:endParaRPr lang="ru-RU"/>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Intel Clear" panose="020B0604020203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Intel Clear" panose="020B0604020203020204" pitchFamily="34" charset="0"/>
              </a:rPr>
              <a:pPr/>
              <a:t>6/29/2015</a:t>
            </a:fld>
            <a:endParaRPr lang="en-US" dirty="0">
              <a:latin typeface="Intel Clear" panose="020B0604020203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Intel Clear" panose="020B0604020203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Intel Clear" panose="020B0604020203020204" pitchFamily="34" charset="0"/>
              </a:rPr>
              <a:pPr/>
              <a:t>‹#›</a:t>
            </a:fld>
            <a:endParaRPr lang="en-US" dirty="0">
              <a:latin typeface="Intel Clear" panose="020B0604020203020204" pitchFamily="34" charset="0"/>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Intel Clear" panose="020B060402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Intel Clear" panose="020B0604020203020204" pitchFamily="34" charset="0"/>
              </a:defRPr>
            </a:lvl1pPr>
          </a:lstStyle>
          <a:p>
            <a:fld id="{ED7FC5FE-6F0D-D34A-8EE6-C95B4F5F4DC8}" type="datetimeFigureOut">
              <a:rPr lang="en-US" smtClean="0"/>
              <a:pPr/>
              <a:t>6/29/2015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Intel Clear" panose="020B060402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Intel Clear" panose="020B0604020203020204" pitchFamily="34" charset="0"/>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Intel Clear" panose="020B0604020203020204" pitchFamily="34" charset="0"/>
        <a:ea typeface="+mn-ea"/>
        <a:cs typeface="+mn-cs"/>
      </a:defRPr>
    </a:lvl1pPr>
    <a:lvl2pPr marL="457200" algn="l" defTabSz="457200" rtl="0" eaLnBrk="1" latinLnBrk="0" hangingPunct="1">
      <a:defRPr sz="1200" kern="1200">
        <a:solidFill>
          <a:schemeClr val="tx1"/>
        </a:solidFill>
        <a:latin typeface="Intel Clear" panose="020B0604020203020204" pitchFamily="34" charset="0"/>
        <a:ea typeface="+mn-ea"/>
        <a:cs typeface="+mn-cs"/>
      </a:defRPr>
    </a:lvl2pPr>
    <a:lvl3pPr marL="914400" algn="l" defTabSz="457200" rtl="0" eaLnBrk="1" latinLnBrk="0" hangingPunct="1">
      <a:defRPr sz="1200" kern="1200">
        <a:solidFill>
          <a:schemeClr val="tx1"/>
        </a:solidFill>
        <a:latin typeface="Intel Clear" panose="020B0604020203020204" pitchFamily="34" charset="0"/>
        <a:ea typeface="+mn-ea"/>
        <a:cs typeface="+mn-cs"/>
      </a:defRPr>
    </a:lvl3pPr>
    <a:lvl4pPr marL="1371600" algn="l" defTabSz="457200" rtl="0" eaLnBrk="1" latinLnBrk="0" hangingPunct="1">
      <a:defRPr sz="1200" kern="1200">
        <a:solidFill>
          <a:schemeClr val="tx1"/>
        </a:solidFill>
        <a:latin typeface="Intel Clear" panose="020B0604020203020204" pitchFamily="34" charset="0"/>
        <a:ea typeface="+mn-ea"/>
        <a:cs typeface="+mn-cs"/>
      </a:defRPr>
    </a:lvl4pPr>
    <a:lvl5pPr marL="1828800" algn="l" defTabSz="457200" rtl="0" eaLnBrk="1" latinLnBrk="0" hangingPunct="1">
      <a:defRPr sz="1200" kern="1200">
        <a:solidFill>
          <a:schemeClr val="tx1"/>
        </a:solidFill>
        <a:latin typeface="Intel Clear" panose="020B0604020203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 everybody! It is a great honor for us to open such representative conference. And I hope you will be enjoyed by our presentation. </a:t>
            </a:r>
            <a:r>
              <a:rPr lang="en-US" baseline="0" dirty="0" smtClean="0"/>
              <a:t>We, Alexey Bataev and my colleague Zinovy Nis, are going to provide information about current status and future directions of </a:t>
            </a:r>
            <a:r>
              <a:rPr lang="en-US" baseline="0" dirty="0" err="1" smtClean="0"/>
              <a:t>OpenMP</a:t>
            </a:r>
            <a:r>
              <a:rPr lang="en-US" baseline="0" dirty="0" smtClean="0"/>
              <a:t> support in clang/LLVM compilers.</a:t>
            </a:r>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1</a:t>
            </a:fld>
            <a:endParaRPr lang="en-US" dirty="0"/>
          </a:p>
        </p:txBody>
      </p:sp>
    </p:spTree>
    <p:extLst>
      <p:ext uri="{BB962C8B-B14F-4D97-AF65-F5344CB8AC3E}">
        <p14:creationId xmlns:p14="http://schemas.microsoft.com/office/powerpoint/2010/main" val="3054810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our best to remove this gap between Clang/LLVM and other popular compilers. We talked about lack of </a:t>
            </a:r>
            <a:r>
              <a:rPr lang="en-US" dirty="0" err="1" smtClean="0"/>
              <a:t>OpenMP</a:t>
            </a:r>
            <a:r>
              <a:rPr lang="en-US" dirty="0" smtClean="0"/>
              <a:t> support in Clang/LLVM on many workshops, conferences,</a:t>
            </a:r>
            <a:r>
              <a:rPr lang="en-US" baseline="0" dirty="0" smtClean="0"/>
              <a:t> meetings and found out that there is a lot of people, who need this feature. And finally we come to conclusion that we need to organize a team of people and companies, interested in </a:t>
            </a:r>
            <a:r>
              <a:rPr lang="en-US" baseline="0" dirty="0" err="1" smtClean="0"/>
              <a:t>OpenMP</a:t>
            </a:r>
            <a:r>
              <a:rPr lang="en-US" baseline="0" dirty="0" smtClean="0"/>
              <a:t> support in clang/LLVM to speedup the development, to spread a word across of the Universe about </a:t>
            </a:r>
            <a:r>
              <a:rPr lang="en-US" baseline="0" dirty="0" err="1" smtClean="0"/>
              <a:t>OpenMP</a:t>
            </a:r>
            <a:r>
              <a:rPr lang="en-US" baseline="0" dirty="0" smtClean="0"/>
              <a:t> in Clang/LLVM, making it possible to land support of </a:t>
            </a:r>
            <a:r>
              <a:rPr lang="en-US" baseline="0" dirty="0" err="1" smtClean="0"/>
              <a:t>OpenMP</a:t>
            </a:r>
            <a:r>
              <a:rPr lang="en-US" baseline="0" dirty="0" smtClean="0"/>
              <a:t> in Clang/LLVM as soon as possible.</a:t>
            </a:r>
          </a:p>
          <a:p>
            <a:r>
              <a:rPr lang="en-US" baseline="0" dirty="0" smtClean="0"/>
              <a:t>This team includes several participants from </a:t>
            </a:r>
            <a:r>
              <a:rPr lang="en-US" baseline="0" dirty="0" err="1" smtClean="0"/>
              <a:t>OpenMP</a:t>
            </a:r>
            <a:r>
              <a:rPr lang="en-US" baseline="0" dirty="0" smtClean="0"/>
              <a:t> Architecture Review Board and developers from AMD, Argonne National Lab, IBM, Micron, Texas Instruments, University of Houston and Intel. We’re discussing different activities and tasks concerning </a:t>
            </a:r>
            <a:r>
              <a:rPr lang="en-US" baseline="0" dirty="0" err="1" smtClean="0"/>
              <a:t>OpenMP</a:t>
            </a:r>
            <a:r>
              <a:rPr lang="en-US" baseline="0" dirty="0" smtClean="0"/>
              <a:t> support in clang/LLVM. These tasks include: 1) code review of newly committed/prepared patches; 2) support of code and data offloading to accelerator/coprocessor devices; 3) adaptation of </a:t>
            </a:r>
            <a:r>
              <a:rPr lang="en-US" baseline="0" dirty="0" err="1" smtClean="0"/>
              <a:t>OpenUH</a:t>
            </a:r>
            <a:r>
              <a:rPr lang="en-US" baseline="0" dirty="0" smtClean="0"/>
              <a:t> test suite for purposes of functional testing of LLVM </a:t>
            </a:r>
            <a:r>
              <a:rPr lang="en-US" baseline="0" dirty="0" err="1" smtClean="0"/>
              <a:t>OpenMP</a:t>
            </a:r>
            <a:r>
              <a:rPr lang="en-US" baseline="0" dirty="0" smtClean="0"/>
              <a:t> runtime library; and all other stuff required for the full support of </a:t>
            </a:r>
            <a:r>
              <a:rPr lang="en-US" baseline="0" dirty="0" err="1" smtClean="0"/>
              <a:t>OpenMP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10</a:t>
            </a:fld>
            <a:endParaRPr lang="en-US" dirty="0"/>
          </a:p>
        </p:txBody>
      </p:sp>
    </p:spTree>
    <p:extLst>
      <p:ext uri="{BB962C8B-B14F-4D97-AF65-F5344CB8AC3E}">
        <p14:creationId xmlns:p14="http://schemas.microsoft.com/office/powerpoint/2010/main" val="654190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our best to remove this gap between Clang/LLVM and other popular compilers. We talked about lack of </a:t>
            </a:r>
            <a:r>
              <a:rPr lang="en-US" dirty="0" err="1" smtClean="0"/>
              <a:t>OpenMP</a:t>
            </a:r>
            <a:r>
              <a:rPr lang="en-US" dirty="0" smtClean="0"/>
              <a:t> support in Clang/LLVM on many workshops, conferences,</a:t>
            </a:r>
            <a:r>
              <a:rPr lang="en-US" baseline="0" dirty="0" smtClean="0"/>
              <a:t> meetings and found out that there is a lot of people, who need this feature. And finally we come to conclusion that we need to organize a team of people and companies, interested in </a:t>
            </a:r>
            <a:r>
              <a:rPr lang="en-US" baseline="0" dirty="0" err="1" smtClean="0"/>
              <a:t>OpenMP</a:t>
            </a:r>
            <a:r>
              <a:rPr lang="en-US" baseline="0" dirty="0" smtClean="0"/>
              <a:t> support in clang/LLVM to speedup the development, to spread a word across of the Universe about </a:t>
            </a:r>
            <a:r>
              <a:rPr lang="en-US" baseline="0" dirty="0" err="1" smtClean="0"/>
              <a:t>OpenMP</a:t>
            </a:r>
            <a:r>
              <a:rPr lang="en-US" baseline="0" dirty="0" smtClean="0"/>
              <a:t> in Clang/LLVM, making it possible to land support of </a:t>
            </a:r>
            <a:r>
              <a:rPr lang="en-US" baseline="0" dirty="0" err="1" smtClean="0"/>
              <a:t>OpenMP</a:t>
            </a:r>
            <a:r>
              <a:rPr lang="en-US" baseline="0" dirty="0" smtClean="0"/>
              <a:t> in Clang/LLVM as soon as possible.</a:t>
            </a:r>
          </a:p>
          <a:p>
            <a:r>
              <a:rPr lang="en-US" baseline="0" dirty="0" smtClean="0"/>
              <a:t>This team includes several participants from </a:t>
            </a:r>
            <a:r>
              <a:rPr lang="en-US" baseline="0" dirty="0" err="1" smtClean="0"/>
              <a:t>OpenMP</a:t>
            </a:r>
            <a:r>
              <a:rPr lang="en-US" baseline="0" dirty="0" smtClean="0"/>
              <a:t> Architecture Review Board and developers from AMD, Argonne National Lab, IBM, Micron, Texas Instruments, University of Houston and Intel. We’re discussing different activities and tasks concerning </a:t>
            </a:r>
            <a:r>
              <a:rPr lang="en-US" baseline="0" dirty="0" err="1" smtClean="0"/>
              <a:t>OpenMP</a:t>
            </a:r>
            <a:r>
              <a:rPr lang="en-US" baseline="0" dirty="0" smtClean="0"/>
              <a:t> support in clang/LLVM. These tasks include: 1) code review of newly committed/prepared patches; 2) support of code and data offloading to accelerator/coprocessor devices; 3) adaptation of </a:t>
            </a:r>
            <a:r>
              <a:rPr lang="en-US" baseline="0" dirty="0" err="1" smtClean="0"/>
              <a:t>OpenUH</a:t>
            </a:r>
            <a:r>
              <a:rPr lang="en-US" baseline="0" dirty="0" smtClean="0"/>
              <a:t> test suite for purposes of functional testing of LLVM </a:t>
            </a:r>
            <a:r>
              <a:rPr lang="en-US" baseline="0" dirty="0" err="1" smtClean="0"/>
              <a:t>OpenMP</a:t>
            </a:r>
            <a:r>
              <a:rPr lang="en-US" baseline="0" dirty="0" smtClean="0"/>
              <a:t> runtime library; and all other stuff required for the full support of </a:t>
            </a:r>
            <a:r>
              <a:rPr lang="en-US" baseline="0" dirty="0" err="1" smtClean="0"/>
              <a:t>OpenMP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11</a:t>
            </a:fld>
            <a:endParaRPr lang="en-US" dirty="0"/>
          </a:p>
        </p:txBody>
      </p:sp>
    </p:spTree>
    <p:extLst>
      <p:ext uri="{BB962C8B-B14F-4D97-AF65-F5344CB8AC3E}">
        <p14:creationId xmlns:p14="http://schemas.microsoft.com/office/powerpoint/2010/main" val="3396773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general</a:t>
            </a:r>
            <a:r>
              <a:rPr lang="en-US" baseline="0" dirty="0" smtClean="0"/>
              <a:t> approach for implementation of </a:t>
            </a:r>
            <a:r>
              <a:rPr lang="en-US" baseline="0" dirty="0" err="1" smtClean="0"/>
              <a:t>OpenMP</a:t>
            </a:r>
            <a:r>
              <a:rPr lang="en-US" baseline="0" dirty="0" smtClean="0"/>
              <a:t> in Clan/LLVM? After some number of discussions couple years ago we decided to use so called “early” outlining for code blocks in </a:t>
            </a:r>
            <a:r>
              <a:rPr lang="en-US" baseline="0" dirty="0" err="1" smtClean="0"/>
              <a:t>OpenMP</a:t>
            </a:r>
            <a:r>
              <a:rPr lang="en-US" baseline="0" dirty="0" smtClean="0"/>
              <a:t> regions. Outlining of code block into a separate function is required by runtime library API and it is well known problem in </a:t>
            </a:r>
            <a:r>
              <a:rPr lang="en-US" baseline="0" dirty="0" err="1" smtClean="0"/>
              <a:t>OpenMP</a:t>
            </a:r>
            <a:r>
              <a:rPr lang="en-US" baseline="0" dirty="0" smtClean="0"/>
              <a:t> implementations. Many other compilers, like ICC, GCC, use late outlining, done by backend. “Early” outlining, in frontend, is much easier for implementation and does not introduce so many bugs as the late one.</a:t>
            </a:r>
          </a:p>
          <a:p>
            <a:r>
              <a:rPr lang="en-US" baseline="0" dirty="0" err="1" smtClean="0"/>
              <a:t>OpenMP</a:t>
            </a:r>
            <a:r>
              <a:rPr lang="en-US" baseline="0" dirty="0" smtClean="0"/>
              <a:t> has 2 kinds of pragmas – executable and declarative directives. Currently executable directives are represented as </a:t>
            </a:r>
            <a:r>
              <a:rPr lang="en-US" baseline="0" dirty="0" err="1" smtClean="0"/>
              <a:t>Stmts</a:t>
            </a:r>
            <a:r>
              <a:rPr lang="en-US" baseline="0" dirty="0" smtClean="0"/>
              <a:t> and declarative directives are represented as </a:t>
            </a:r>
            <a:r>
              <a:rPr lang="en-US" baseline="0" dirty="0" err="1" smtClean="0"/>
              <a:t>Decls</a:t>
            </a:r>
            <a:r>
              <a:rPr lang="en-US" baseline="0" dirty="0" smtClean="0"/>
              <a:t>. It was discussed also couple years ago and we agreed to represent directives just like regular statements and directives.</a:t>
            </a:r>
          </a:p>
          <a:p>
            <a:r>
              <a:rPr lang="en-US" baseline="0" dirty="0" smtClean="0"/>
              <a:t>For </a:t>
            </a:r>
            <a:r>
              <a:rPr lang="en-US" baseline="0" dirty="0" err="1" smtClean="0"/>
              <a:t>CodeGen</a:t>
            </a:r>
            <a:r>
              <a:rPr lang="en-US" baseline="0" dirty="0" smtClean="0"/>
              <a:t> from AST to LLVM IR we’re using existing infrastructure for statements and declarations. Runtime library interface is encapsulated into a separate class, so actual code generation for directives is separated from runtime library specifics.</a:t>
            </a:r>
          </a:p>
          <a:p>
            <a:r>
              <a:rPr lang="en-US" baseline="0" dirty="0" smtClean="0"/>
              <a:t>The generated LLVM IR does not introduce any new instructions or even </a:t>
            </a:r>
            <a:r>
              <a:rPr lang="en-US" baseline="0" dirty="0" err="1" smtClean="0"/>
              <a:t>intrinsics</a:t>
            </a:r>
            <a:r>
              <a:rPr lang="en-US" baseline="0" dirty="0" smtClean="0"/>
              <a:t>, it uses only existing infrastructure.</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12</a:t>
            </a:fld>
            <a:endParaRPr lang="en-US" dirty="0"/>
          </a:p>
        </p:txBody>
      </p:sp>
    </p:spTree>
    <p:extLst>
      <p:ext uri="{BB962C8B-B14F-4D97-AF65-F5344CB8AC3E}">
        <p14:creationId xmlns:p14="http://schemas.microsoft.com/office/powerpoint/2010/main" val="91619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current status of </a:t>
            </a:r>
            <a:r>
              <a:rPr lang="en-US" dirty="0" err="1" smtClean="0"/>
              <a:t>OpenMP</a:t>
            </a:r>
            <a:r>
              <a:rPr lang="en-US" dirty="0" smtClean="0"/>
              <a:t> support in clang/LLVM?</a:t>
            </a:r>
            <a:r>
              <a:rPr lang="en-US" baseline="0" dirty="0" smtClean="0"/>
              <a:t> Released version 3.5 actually is able to parse and perform semantic analysis of almost all code compatible with </a:t>
            </a:r>
            <a:r>
              <a:rPr lang="en-US" baseline="0" dirty="0" err="1" smtClean="0"/>
              <a:t>OpenMP</a:t>
            </a:r>
            <a:r>
              <a:rPr lang="en-US" baseline="0" dirty="0" smtClean="0"/>
              <a:t> 3.1, except for couple directives. Also it has support for some features from </a:t>
            </a:r>
            <a:r>
              <a:rPr lang="en-US" baseline="0" dirty="0" err="1" smtClean="0"/>
              <a:t>OpenMP</a:t>
            </a:r>
            <a:r>
              <a:rPr lang="en-US" baseline="0" dirty="0" smtClean="0"/>
              <a:t> 4.0, like ‘</a:t>
            </a:r>
            <a:r>
              <a:rPr lang="en-US" baseline="0" dirty="0" err="1" smtClean="0"/>
              <a:t>omp</a:t>
            </a:r>
            <a:r>
              <a:rPr lang="en-US" baseline="0" dirty="0" smtClean="0"/>
              <a:t> </a:t>
            </a:r>
            <a:r>
              <a:rPr lang="en-US" baseline="0" dirty="0" err="1" smtClean="0"/>
              <a:t>simd</a:t>
            </a:r>
            <a:r>
              <a:rPr lang="en-US" baseline="0" dirty="0" smtClean="0"/>
              <a:t>’ directives, including some basic </a:t>
            </a:r>
            <a:r>
              <a:rPr lang="en-US" baseline="0" dirty="0" err="1" smtClean="0"/>
              <a:t>codegen</a:t>
            </a:r>
            <a:r>
              <a:rPr lang="en-US" baseline="0" dirty="0" smtClean="0"/>
              <a:t>. Actually, </a:t>
            </a:r>
            <a:r>
              <a:rPr lang="en-US" baseline="0" dirty="0" err="1" smtClean="0"/>
              <a:t>codegen</a:t>
            </a:r>
            <a:r>
              <a:rPr lang="en-US" baseline="0" dirty="0" smtClean="0"/>
              <a:t> in this version is not completed yet and you can use it just to see that threads are created and parallelization works somehow.</a:t>
            </a:r>
          </a:p>
          <a:p>
            <a:r>
              <a:rPr lang="en-US" baseline="0" dirty="0" smtClean="0"/>
              <a:t>Another important thing about this release is that this is the very first release that includes LLVM </a:t>
            </a:r>
            <a:r>
              <a:rPr lang="en-US" baseline="0" dirty="0" err="1" smtClean="0"/>
              <a:t>OpenMP</a:t>
            </a:r>
            <a:r>
              <a:rPr lang="en-US" baseline="0" dirty="0" smtClean="0"/>
              <a:t> runtime library.</a:t>
            </a:r>
          </a:p>
          <a:p>
            <a:r>
              <a:rPr lang="en-US" baseline="0" dirty="0" smtClean="0"/>
              <a:t>In trunk we implemented full parsing/</a:t>
            </a:r>
            <a:r>
              <a:rPr lang="en-US" baseline="0" dirty="0" err="1" smtClean="0"/>
              <a:t>sema</a:t>
            </a:r>
            <a:r>
              <a:rPr lang="en-US" baseline="0" dirty="0" smtClean="0"/>
              <a:t> support for </a:t>
            </a:r>
            <a:r>
              <a:rPr lang="en-US" baseline="0" dirty="0" err="1" smtClean="0"/>
              <a:t>OpenMP</a:t>
            </a:r>
            <a:r>
              <a:rPr lang="en-US" baseline="0" dirty="0" smtClean="0"/>
              <a:t> 3.1 and also added some parsing/</a:t>
            </a:r>
            <a:r>
              <a:rPr lang="en-US" baseline="0" dirty="0" err="1" smtClean="0"/>
              <a:t>sema</a:t>
            </a:r>
            <a:r>
              <a:rPr lang="en-US" baseline="0" dirty="0" smtClean="0"/>
              <a:t> for directives from </a:t>
            </a:r>
            <a:r>
              <a:rPr lang="en-US" baseline="0" dirty="0" err="1" smtClean="0"/>
              <a:t>OpenMP</a:t>
            </a:r>
            <a:r>
              <a:rPr lang="en-US" baseline="0" dirty="0" smtClean="0"/>
              <a:t> 4.0. Also we added code generation for several new directives and some clauses.</a:t>
            </a:r>
          </a:p>
          <a:p>
            <a:r>
              <a:rPr lang="en-US" baseline="0" dirty="0" smtClean="0"/>
              <a:t>Our </a:t>
            </a:r>
            <a:r>
              <a:rPr lang="en-US" baseline="0" dirty="0" err="1" smtClean="0"/>
              <a:t>codegen</a:t>
            </a:r>
            <a:r>
              <a:rPr lang="en-US" baseline="0" dirty="0" smtClean="0"/>
              <a:t> is based on LLVM </a:t>
            </a:r>
            <a:r>
              <a:rPr lang="en-US" baseline="0" dirty="0" err="1" smtClean="0"/>
              <a:t>OpenMP</a:t>
            </a:r>
            <a:r>
              <a:rPr lang="en-US" baseline="0" dirty="0" smtClean="0"/>
              <a:t> library and uses its native API, which is actually Intel </a:t>
            </a:r>
            <a:r>
              <a:rPr lang="en-US" baseline="0" dirty="0" err="1" smtClean="0"/>
              <a:t>OpenMP</a:t>
            </a:r>
            <a:r>
              <a:rPr lang="en-US" baseline="0" dirty="0" smtClean="0"/>
              <a:t> API. </a:t>
            </a:r>
          </a:p>
          <a:p>
            <a:r>
              <a:rPr lang="en-US" baseline="0" dirty="0" smtClean="0"/>
              <a:t>Our final goal is to add full support of </a:t>
            </a:r>
            <a:r>
              <a:rPr lang="en-US" baseline="0" dirty="0" err="1" smtClean="0"/>
              <a:t>OpenMP</a:t>
            </a:r>
            <a:r>
              <a:rPr lang="en-US" baseline="0" dirty="0" smtClean="0"/>
              <a:t> 3.1, including of course </a:t>
            </a:r>
            <a:r>
              <a:rPr lang="en-US" baseline="0" dirty="0" err="1" smtClean="0"/>
              <a:t>codegen</a:t>
            </a:r>
            <a:r>
              <a:rPr lang="en-US" baseline="0" dirty="0" smtClean="0"/>
              <a:t>, into upcoming release 3.6 and support of </a:t>
            </a:r>
            <a:r>
              <a:rPr lang="en-US" baseline="0" dirty="0" err="1" smtClean="0"/>
              <a:t>OpenMP</a:t>
            </a:r>
            <a:r>
              <a:rPr lang="en-US" baseline="0" dirty="0" smtClean="0"/>
              <a:t> 4.0 into 3.7. But actually we’re very limited by the speed of the code review. So, please, pay your attention to patches that add support for new </a:t>
            </a:r>
            <a:r>
              <a:rPr lang="en-US" baseline="0" dirty="0" err="1" smtClean="0"/>
              <a:t>OpenMP</a:t>
            </a:r>
            <a:r>
              <a:rPr lang="en-US" baseline="0" dirty="0" smtClean="0"/>
              <a:t> features in clang/LLVM.</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13</a:t>
            </a:fld>
            <a:endParaRPr lang="en-US" dirty="0"/>
          </a:p>
        </p:txBody>
      </p:sp>
    </p:spTree>
    <p:extLst>
      <p:ext uri="{BB962C8B-B14F-4D97-AF65-F5344CB8AC3E}">
        <p14:creationId xmlns:p14="http://schemas.microsoft.com/office/powerpoint/2010/main" val="3309449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we</a:t>
            </a:r>
            <a:r>
              <a:rPr lang="en-US" baseline="0" dirty="0" smtClean="0"/>
              <a:t> have unofficial repository of clang/LLVM with preliminary support of </a:t>
            </a:r>
            <a:r>
              <a:rPr lang="en-US" baseline="0" dirty="0" err="1" smtClean="0"/>
              <a:t>OpenMP</a:t>
            </a:r>
            <a:r>
              <a:rPr lang="en-US" baseline="0" dirty="0" smtClean="0"/>
              <a:t>. It is based on latest release 3.5, but also this repository have trunk-based branches maintained by Hal </a:t>
            </a:r>
            <a:r>
              <a:rPr lang="en-US" baseline="0" dirty="0" err="1" smtClean="0"/>
              <a:t>Finkel</a:t>
            </a:r>
            <a:r>
              <a:rPr lang="en-US" baseline="0" dirty="0" smtClean="0"/>
              <a:t>.</a:t>
            </a:r>
          </a:p>
          <a:p>
            <a:r>
              <a:rPr lang="en-US" baseline="0" dirty="0" smtClean="0"/>
              <a:t>It has full support for </a:t>
            </a:r>
            <a:r>
              <a:rPr lang="en-US" baseline="0" dirty="0" err="1" smtClean="0"/>
              <a:t>OpenMP</a:t>
            </a:r>
            <a:r>
              <a:rPr lang="en-US" baseline="0" dirty="0" smtClean="0"/>
              <a:t> 3.1 and also implements most of features from </a:t>
            </a:r>
            <a:r>
              <a:rPr lang="en-US" baseline="0" dirty="0" err="1" smtClean="0"/>
              <a:t>OpenMP</a:t>
            </a:r>
            <a:r>
              <a:rPr lang="en-US" baseline="0" dirty="0" smtClean="0"/>
              <a:t> 4.0 except for offloading. Offloading is currently under development and IBM and Texas Instruments along with Intel guys are developing runtime library for offloading support.</a:t>
            </a:r>
          </a:p>
          <a:p>
            <a:r>
              <a:rPr lang="en-US" baseline="0" dirty="0" smtClean="0"/>
              <a:t>We tested this</a:t>
            </a:r>
            <a:r>
              <a:rPr lang="ru-RU" baseline="0" dirty="0" smtClean="0"/>
              <a:t> </a:t>
            </a:r>
            <a:r>
              <a:rPr lang="en-US" baseline="0" dirty="0" smtClean="0"/>
              <a:t>version on several platforms and you can use it to try </a:t>
            </a:r>
            <a:r>
              <a:rPr lang="en-US" baseline="0" dirty="0" err="1" smtClean="0"/>
              <a:t>OpenMP</a:t>
            </a:r>
            <a:r>
              <a:rPr lang="en-US" baseline="0" dirty="0" smtClean="0"/>
              <a:t>, to play with it, to face the benefits of the </a:t>
            </a:r>
            <a:r>
              <a:rPr lang="en-US" baseline="0" dirty="0" err="1" smtClean="0"/>
              <a:t>OpenMP</a:t>
            </a:r>
            <a:r>
              <a:rPr lang="en-US" baseline="0" dirty="0" smtClean="0"/>
              <a:t> in your programs absolutely for free.</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14</a:t>
            </a:fld>
            <a:endParaRPr lang="en-US" dirty="0"/>
          </a:p>
        </p:txBody>
      </p:sp>
    </p:spTree>
    <p:extLst>
      <p:ext uri="{BB962C8B-B14F-4D97-AF65-F5344CB8AC3E}">
        <p14:creationId xmlns:p14="http://schemas.microsoft.com/office/powerpoint/2010/main" val="1062213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general</a:t>
            </a:r>
            <a:r>
              <a:rPr lang="en-US" baseline="0" dirty="0" smtClean="0"/>
              <a:t> approach for implementation of </a:t>
            </a:r>
            <a:r>
              <a:rPr lang="en-US" baseline="0" dirty="0" err="1" smtClean="0"/>
              <a:t>OpenMP</a:t>
            </a:r>
            <a:r>
              <a:rPr lang="en-US" baseline="0" dirty="0" smtClean="0"/>
              <a:t> in Clan/LLVM? After some number of discussions couple years ago we decided to use so called “early” outlining for code blocks in </a:t>
            </a:r>
            <a:r>
              <a:rPr lang="en-US" baseline="0" dirty="0" err="1" smtClean="0"/>
              <a:t>OpenMP</a:t>
            </a:r>
            <a:r>
              <a:rPr lang="en-US" baseline="0" dirty="0" smtClean="0"/>
              <a:t> regions. Outlining of code block into a separate function is required by runtime library API and it is well known problem in </a:t>
            </a:r>
            <a:r>
              <a:rPr lang="en-US" baseline="0" dirty="0" err="1" smtClean="0"/>
              <a:t>OpenMP</a:t>
            </a:r>
            <a:r>
              <a:rPr lang="en-US" baseline="0" dirty="0" smtClean="0"/>
              <a:t> implementations. Many other compilers, like ICC, GCC, use late outlining, done by backend. “Early” outlining, in frontend, is much easier for implementation and does not introduce so many bugs as the late one.</a:t>
            </a:r>
          </a:p>
          <a:p>
            <a:r>
              <a:rPr lang="en-US" baseline="0" dirty="0" err="1" smtClean="0"/>
              <a:t>OpenMP</a:t>
            </a:r>
            <a:r>
              <a:rPr lang="en-US" baseline="0" dirty="0" smtClean="0"/>
              <a:t> has 2 kinds of pragmas – executable and declarative directives. Currently executable directives are represented as </a:t>
            </a:r>
            <a:r>
              <a:rPr lang="en-US" baseline="0" dirty="0" err="1" smtClean="0"/>
              <a:t>Stmts</a:t>
            </a:r>
            <a:r>
              <a:rPr lang="en-US" baseline="0" dirty="0" smtClean="0"/>
              <a:t> and declarative directives are represented as </a:t>
            </a:r>
            <a:r>
              <a:rPr lang="en-US" baseline="0" dirty="0" err="1" smtClean="0"/>
              <a:t>Decls</a:t>
            </a:r>
            <a:r>
              <a:rPr lang="en-US" baseline="0" dirty="0" smtClean="0"/>
              <a:t>. It was discussed also couple years ago and we agreed to represent directives just like regular statements and directives.</a:t>
            </a:r>
          </a:p>
          <a:p>
            <a:r>
              <a:rPr lang="en-US" baseline="0" dirty="0" smtClean="0"/>
              <a:t>For </a:t>
            </a:r>
            <a:r>
              <a:rPr lang="en-US" baseline="0" dirty="0" err="1" smtClean="0"/>
              <a:t>CodeGen</a:t>
            </a:r>
            <a:r>
              <a:rPr lang="en-US" baseline="0" dirty="0" smtClean="0"/>
              <a:t> from AST to LLVM IR we’re using existing infrastructure for statements and declarations. Runtime library interface is encapsulated into a separate class, so actual code generation for directives is separated from runtime library specifics.</a:t>
            </a:r>
          </a:p>
          <a:p>
            <a:r>
              <a:rPr lang="en-US" baseline="0" dirty="0" smtClean="0"/>
              <a:t>The generated LLVM IR does not introduce any new instructions or even </a:t>
            </a:r>
            <a:r>
              <a:rPr lang="en-US" baseline="0" dirty="0" err="1" smtClean="0"/>
              <a:t>intrinsics</a:t>
            </a:r>
            <a:r>
              <a:rPr lang="en-US" baseline="0" dirty="0" smtClean="0"/>
              <a:t>, it uses only existing infrastructure.</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15</a:t>
            </a:fld>
            <a:endParaRPr lang="en-US" dirty="0"/>
          </a:p>
        </p:txBody>
      </p:sp>
    </p:spTree>
    <p:extLst>
      <p:ext uri="{BB962C8B-B14F-4D97-AF65-F5344CB8AC3E}">
        <p14:creationId xmlns:p14="http://schemas.microsoft.com/office/powerpoint/2010/main" val="2660269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new promising feature in </a:t>
            </a:r>
            <a:r>
              <a:rPr lang="en-US" dirty="0" err="1" smtClean="0"/>
              <a:t>OpenMP</a:t>
            </a:r>
            <a:r>
              <a:rPr lang="en-US" dirty="0" smtClean="0"/>
              <a:t> 4.0 is SIMD constructs</a:t>
            </a:r>
            <a:r>
              <a:rPr lang="en-US" baseline="0" dirty="0" smtClean="0"/>
              <a:t> that also may give an additional performance to your programs. Zinovy will tell you about this new feature, its advantages and our work in its support in Clang/LLVM. Your move, chief!</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16</a:t>
            </a:fld>
            <a:endParaRPr lang="en-US" dirty="0"/>
          </a:p>
        </p:txBody>
      </p:sp>
    </p:spTree>
    <p:extLst>
      <p:ext uri="{BB962C8B-B14F-4D97-AF65-F5344CB8AC3E}">
        <p14:creationId xmlns:p14="http://schemas.microsoft.com/office/powerpoint/2010/main" val="2850580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general</a:t>
            </a:r>
            <a:r>
              <a:rPr lang="en-US" baseline="0" dirty="0" smtClean="0"/>
              <a:t> approach for implementation of </a:t>
            </a:r>
            <a:r>
              <a:rPr lang="en-US" baseline="0" dirty="0" err="1" smtClean="0"/>
              <a:t>OpenMP</a:t>
            </a:r>
            <a:r>
              <a:rPr lang="en-US" baseline="0" dirty="0" smtClean="0"/>
              <a:t> in Clan/LLVM? After some number of discussions couple years ago we decided to use so called “early” outlining for code blocks in </a:t>
            </a:r>
            <a:r>
              <a:rPr lang="en-US" baseline="0" dirty="0" err="1" smtClean="0"/>
              <a:t>OpenMP</a:t>
            </a:r>
            <a:r>
              <a:rPr lang="en-US" baseline="0" dirty="0" smtClean="0"/>
              <a:t> regions. Outlining of code block into a separate function is required by runtime library API and it is well known problem in </a:t>
            </a:r>
            <a:r>
              <a:rPr lang="en-US" baseline="0" dirty="0" err="1" smtClean="0"/>
              <a:t>OpenMP</a:t>
            </a:r>
            <a:r>
              <a:rPr lang="en-US" baseline="0" dirty="0" smtClean="0"/>
              <a:t> implementations. Many other compilers, like ICC, GCC, use late outlining, done by backend. “Early” outlining, in frontend, is much easier for implementation and does not introduce so many bugs as the late one.</a:t>
            </a:r>
          </a:p>
          <a:p>
            <a:r>
              <a:rPr lang="en-US" baseline="0" dirty="0" err="1" smtClean="0"/>
              <a:t>OpenMP</a:t>
            </a:r>
            <a:r>
              <a:rPr lang="en-US" baseline="0" dirty="0" smtClean="0"/>
              <a:t> has 2 kinds of pragmas – executable and declarative directives. Currently executable directives are represented as </a:t>
            </a:r>
            <a:r>
              <a:rPr lang="en-US" baseline="0" dirty="0" err="1" smtClean="0"/>
              <a:t>Stmts</a:t>
            </a:r>
            <a:r>
              <a:rPr lang="en-US" baseline="0" dirty="0" smtClean="0"/>
              <a:t> and declarative directives are represented as </a:t>
            </a:r>
            <a:r>
              <a:rPr lang="en-US" baseline="0" dirty="0" err="1" smtClean="0"/>
              <a:t>Decls</a:t>
            </a:r>
            <a:r>
              <a:rPr lang="en-US" baseline="0" dirty="0" smtClean="0"/>
              <a:t>. It was discussed also couple years ago and we agreed to represent directives just like regular statements and directives.</a:t>
            </a:r>
          </a:p>
          <a:p>
            <a:r>
              <a:rPr lang="en-US" baseline="0" dirty="0" smtClean="0"/>
              <a:t>For </a:t>
            </a:r>
            <a:r>
              <a:rPr lang="en-US" baseline="0" dirty="0" err="1" smtClean="0"/>
              <a:t>CodeGen</a:t>
            </a:r>
            <a:r>
              <a:rPr lang="en-US" baseline="0" dirty="0" smtClean="0"/>
              <a:t> from AST to LLVM IR we’re using existing infrastructure for statements and declarations. Runtime library interface is encapsulated into a separate class, so actual code generation for directives is separated from runtime library specifics.</a:t>
            </a:r>
          </a:p>
          <a:p>
            <a:r>
              <a:rPr lang="en-US" baseline="0" dirty="0" smtClean="0"/>
              <a:t>The generated LLVM IR does not introduce any new instructions or even </a:t>
            </a:r>
            <a:r>
              <a:rPr lang="en-US" baseline="0" dirty="0" err="1" smtClean="0"/>
              <a:t>intrinsics</a:t>
            </a:r>
            <a:r>
              <a:rPr lang="en-US" baseline="0" dirty="0" smtClean="0"/>
              <a:t>, it uses only existing infrastructure.</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20</a:t>
            </a:fld>
            <a:endParaRPr lang="en-US" dirty="0"/>
          </a:p>
        </p:txBody>
      </p:sp>
    </p:spTree>
    <p:extLst>
      <p:ext uri="{BB962C8B-B14F-4D97-AF65-F5344CB8AC3E}">
        <p14:creationId xmlns:p14="http://schemas.microsoft.com/office/powerpoint/2010/main" val="4243420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general</a:t>
            </a:r>
            <a:r>
              <a:rPr lang="en-US" baseline="0" dirty="0" smtClean="0"/>
              <a:t> approach for implementation of </a:t>
            </a:r>
            <a:r>
              <a:rPr lang="en-US" baseline="0" dirty="0" err="1" smtClean="0"/>
              <a:t>OpenMP</a:t>
            </a:r>
            <a:r>
              <a:rPr lang="en-US" baseline="0" dirty="0" smtClean="0"/>
              <a:t> in Clan/LLVM? After some number of discussions couple years ago we decided to use so called “early” outlining for code blocks in </a:t>
            </a:r>
            <a:r>
              <a:rPr lang="en-US" baseline="0" dirty="0" err="1" smtClean="0"/>
              <a:t>OpenMP</a:t>
            </a:r>
            <a:r>
              <a:rPr lang="en-US" baseline="0" dirty="0" smtClean="0"/>
              <a:t> regions. Outlining of code block into a separate function is required by runtime library API and it is well known problem in </a:t>
            </a:r>
            <a:r>
              <a:rPr lang="en-US" baseline="0" dirty="0" err="1" smtClean="0"/>
              <a:t>OpenMP</a:t>
            </a:r>
            <a:r>
              <a:rPr lang="en-US" baseline="0" dirty="0" smtClean="0"/>
              <a:t> implementations. Many other compilers, like ICC, GCC, use late outlining, done by backend. “Early” outlining, in frontend, is much easier for implementation and does not introduce so many bugs as the late one.</a:t>
            </a:r>
          </a:p>
          <a:p>
            <a:r>
              <a:rPr lang="en-US" baseline="0" dirty="0" err="1" smtClean="0"/>
              <a:t>OpenMP</a:t>
            </a:r>
            <a:r>
              <a:rPr lang="en-US" baseline="0" dirty="0" smtClean="0"/>
              <a:t> has 2 kinds of pragmas – executable and declarative directives. Currently executable directives are represented as </a:t>
            </a:r>
            <a:r>
              <a:rPr lang="en-US" baseline="0" dirty="0" err="1" smtClean="0"/>
              <a:t>Stmts</a:t>
            </a:r>
            <a:r>
              <a:rPr lang="en-US" baseline="0" dirty="0" smtClean="0"/>
              <a:t> and declarative directives are represented as </a:t>
            </a:r>
            <a:r>
              <a:rPr lang="en-US" baseline="0" dirty="0" err="1" smtClean="0"/>
              <a:t>Decls</a:t>
            </a:r>
            <a:r>
              <a:rPr lang="en-US" baseline="0" dirty="0" smtClean="0"/>
              <a:t>. It was discussed also couple years ago and we agreed to represent directives just like regular statements and directives.</a:t>
            </a:r>
          </a:p>
          <a:p>
            <a:r>
              <a:rPr lang="en-US" baseline="0" dirty="0" smtClean="0"/>
              <a:t>For </a:t>
            </a:r>
            <a:r>
              <a:rPr lang="en-US" baseline="0" dirty="0" err="1" smtClean="0"/>
              <a:t>CodeGen</a:t>
            </a:r>
            <a:r>
              <a:rPr lang="en-US" baseline="0" dirty="0" smtClean="0"/>
              <a:t> from AST to LLVM IR we’re using existing infrastructure for statements and declarations. Runtime library interface is encapsulated into a separate class, so actual code generation for directives is separated from runtime library specifics.</a:t>
            </a:r>
          </a:p>
          <a:p>
            <a:r>
              <a:rPr lang="en-US" baseline="0" dirty="0" smtClean="0"/>
              <a:t>The generated LLVM IR does not introduce any new instructions or even </a:t>
            </a:r>
            <a:r>
              <a:rPr lang="en-US" baseline="0" dirty="0" err="1" smtClean="0"/>
              <a:t>intrinsics</a:t>
            </a:r>
            <a:r>
              <a:rPr lang="en-US" baseline="0" dirty="0" smtClean="0"/>
              <a:t>, it uses only existing infrastructure.</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21</a:t>
            </a:fld>
            <a:endParaRPr lang="en-US" dirty="0"/>
          </a:p>
        </p:txBody>
      </p:sp>
    </p:spTree>
    <p:extLst>
      <p:ext uri="{BB962C8B-B14F-4D97-AF65-F5344CB8AC3E}">
        <p14:creationId xmlns:p14="http://schemas.microsoft.com/office/powerpoint/2010/main" val="289830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general</a:t>
            </a:r>
            <a:r>
              <a:rPr lang="en-US" baseline="0" dirty="0" smtClean="0"/>
              <a:t> approach for implementation of </a:t>
            </a:r>
            <a:r>
              <a:rPr lang="en-US" baseline="0" dirty="0" err="1" smtClean="0"/>
              <a:t>OpenMP</a:t>
            </a:r>
            <a:r>
              <a:rPr lang="en-US" baseline="0" dirty="0" smtClean="0"/>
              <a:t> in Clan/LLVM? After some number of discussions couple years ago we decided to use so called “early” outlining for code blocks in </a:t>
            </a:r>
            <a:r>
              <a:rPr lang="en-US" baseline="0" dirty="0" err="1" smtClean="0"/>
              <a:t>OpenMP</a:t>
            </a:r>
            <a:r>
              <a:rPr lang="en-US" baseline="0" dirty="0" smtClean="0"/>
              <a:t> regions. Outlining of code block into a separate function is required by runtime library API and it is well known problem in </a:t>
            </a:r>
            <a:r>
              <a:rPr lang="en-US" baseline="0" dirty="0" err="1" smtClean="0"/>
              <a:t>OpenMP</a:t>
            </a:r>
            <a:r>
              <a:rPr lang="en-US" baseline="0" dirty="0" smtClean="0"/>
              <a:t> implementations. Many other compilers, like ICC, GCC, use late outlining, done by backend. “Early” outlining, in frontend, is much easier for implementation and does not introduce so many bugs as the late one.</a:t>
            </a:r>
          </a:p>
          <a:p>
            <a:r>
              <a:rPr lang="en-US" baseline="0" dirty="0" err="1" smtClean="0"/>
              <a:t>OpenMP</a:t>
            </a:r>
            <a:r>
              <a:rPr lang="en-US" baseline="0" dirty="0" smtClean="0"/>
              <a:t> has 2 kinds of pragmas – executable and declarative directives. Currently executable directives are represented as </a:t>
            </a:r>
            <a:r>
              <a:rPr lang="en-US" baseline="0" dirty="0" err="1" smtClean="0"/>
              <a:t>Stmts</a:t>
            </a:r>
            <a:r>
              <a:rPr lang="en-US" baseline="0" dirty="0" smtClean="0"/>
              <a:t> and declarative directives are represented as </a:t>
            </a:r>
            <a:r>
              <a:rPr lang="en-US" baseline="0" dirty="0" err="1" smtClean="0"/>
              <a:t>Decls</a:t>
            </a:r>
            <a:r>
              <a:rPr lang="en-US" baseline="0" dirty="0" smtClean="0"/>
              <a:t>. It was discussed also couple years ago and we agreed to represent directives just like regular statements and directives.</a:t>
            </a:r>
          </a:p>
          <a:p>
            <a:r>
              <a:rPr lang="en-US" baseline="0" dirty="0" smtClean="0"/>
              <a:t>For </a:t>
            </a:r>
            <a:r>
              <a:rPr lang="en-US" baseline="0" dirty="0" err="1" smtClean="0"/>
              <a:t>CodeGen</a:t>
            </a:r>
            <a:r>
              <a:rPr lang="en-US" baseline="0" dirty="0" smtClean="0"/>
              <a:t> from AST to LLVM IR we’re using existing infrastructure for statements and declarations. Runtime library interface is encapsulated into a separate class, so actual code generation for directives is separated from runtime library specifics.</a:t>
            </a:r>
          </a:p>
          <a:p>
            <a:r>
              <a:rPr lang="en-US" baseline="0" dirty="0" smtClean="0"/>
              <a:t>The generated LLVM IR does not introduce any new instructions or even </a:t>
            </a:r>
            <a:r>
              <a:rPr lang="en-US" baseline="0" dirty="0" err="1" smtClean="0"/>
              <a:t>intrinsics</a:t>
            </a:r>
            <a:r>
              <a:rPr lang="en-US" baseline="0" dirty="0" smtClean="0"/>
              <a:t>, it uses only existing infrastructure.</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22</a:t>
            </a:fld>
            <a:endParaRPr lang="en-US" dirty="0"/>
          </a:p>
        </p:txBody>
      </p:sp>
    </p:spTree>
    <p:extLst>
      <p:ext uri="{BB962C8B-B14F-4D97-AF65-F5344CB8AC3E}">
        <p14:creationId xmlns:p14="http://schemas.microsoft.com/office/powerpoint/2010/main" val="2308708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with the agenda. Our talk is separated in</a:t>
            </a:r>
            <a:r>
              <a:rPr lang="en-US" baseline="0" dirty="0" smtClean="0"/>
              <a:t> 2 sections. </a:t>
            </a:r>
            <a:r>
              <a:rPr lang="en-US" dirty="0" smtClean="0"/>
              <a:t>At first I’ll give you some introduction into </a:t>
            </a:r>
            <a:r>
              <a:rPr lang="en-US" dirty="0" err="1" smtClean="0"/>
              <a:t>OpenMP</a:t>
            </a:r>
            <a:r>
              <a:rPr lang="en-US" dirty="0" smtClean="0"/>
              <a:t>, then I’ll tell you about current status of </a:t>
            </a:r>
            <a:r>
              <a:rPr lang="en-US" dirty="0" err="1" smtClean="0"/>
              <a:t>OpenMP</a:t>
            </a:r>
            <a:r>
              <a:rPr lang="en-US" dirty="0" smtClean="0"/>
              <a:t> support in clang. Also we’ll talk about runtime library, used for </a:t>
            </a:r>
            <a:r>
              <a:rPr lang="en-US" dirty="0" err="1" smtClean="0"/>
              <a:t>OpenMP</a:t>
            </a:r>
            <a:r>
              <a:rPr lang="en-US" dirty="0" smtClean="0"/>
              <a:t> support</a:t>
            </a:r>
            <a:r>
              <a:rPr lang="en-US" baseline="0" dirty="0" smtClean="0"/>
              <a:t> in clang/LLVM compiler,</a:t>
            </a:r>
            <a:r>
              <a:rPr lang="en-US" dirty="0" smtClean="0"/>
              <a:t> and future support of heterogeneous programming. Then </a:t>
            </a:r>
            <a:r>
              <a:rPr lang="en-US" dirty="0" err="1" smtClean="0"/>
              <a:t>Zynovy</a:t>
            </a:r>
            <a:r>
              <a:rPr lang="en-US" dirty="0" smtClean="0"/>
              <a:t> will</a:t>
            </a:r>
            <a:r>
              <a:rPr lang="en-US" baseline="0" dirty="0" smtClean="0"/>
              <a:t> present a new feature from the latest version of </a:t>
            </a:r>
            <a:r>
              <a:rPr lang="en-US" baseline="0" dirty="0" err="1" smtClean="0"/>
              <a:t>OpenMP</a:t>
            </a:r>
            <a:r>
              <a:rPr lang="en-US" baseline="0" dirty="0" smtClean="0"/>
              <a:t> standard – explicit </a:t>
            </a:r>
            <a:r>
              <a:rPr lang="en-US" baseline="0" dirty="0" err="1" smtClean="0"/>
              <a:t>vectorization</a:t>
            </a:r>
            <a:r>
              <a:rPr lang="en-US" baseline="0" dirty="0" smtClean="0"/>
              <a:t> with SIMD constructs.</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2</a:t>
            </a:fld>
            <a:endParaRPr lang="en-US" dirty="0"/>
          </a:p>
        </p:txBody>
      </p:sp>
    </p:spTree>
    <p:extLst>
      <p:ext uri="{BB962C8B-B14F-4D97-AF65-F5344CB8AC3E}">
        <p14:creationId xmlns:p14="http://schemas.microsoft.com/office/powerpoint/2010/main" val="913012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general</a:t>
            </a:r>
            <a:r>
              <a:rPr lang="en-US" baseline="0" dirty="0" smtClean="0"/>
              <a:t> approach for implementation of </a:t>
            </a:r>
            <a:r>
              <a:rPr lang="en-US" baseline="0" dirty="0" err="1" smtClean="0"/>
              <a:t>OpenMP</a:t>
            </a:r>
            <a:r>
              <a:rPr lang="en-US" baseline="0" dirty="0" smtClean="0"/>
              <a:t> in Clan/LLVM? After some number of discussions couple years ago we decided to use so called “early” outlining for code blocks in </a:t>
            </a:r>
            <a:r>
              <a:rPr lang="en-US" baseline="0" dirty="0" err="1" smtClean="0"/>
              <a:t>OpenMP</a:t>
            </a:r>
            <a:r>
              <a:rPr lang="en-US" baseline="0" dirty="0" smtClean="0"/>
              <a:t> regions. Outlining of code block into a separate function is required by runtime library API and it is well known problem in </a:t>
            </a:r>
            <a:r>
              <a:rPr lang="en-US" baseline="0" dirty="0" err="1" smtClean="0"/>
              <a:t>OpenMP</a:t>
            </a:r>
            <a:r>
              <a:rPr lang="en-US" baseline="0" dirty="0" smtClean="0"/>
              <a:t> implementations. Many other compilers, like ICC, GCC, use late outlining, done by backend. “Early” outlining, in frontend, is much easier for implementation and does not introduce so many bugs as the late one.</a:t>
            </a:r>
          </a:p>
          <a:p>
            <a:r>
              <a:rPr lang="en-US" baseline="0" dirty="0" err="1" smtClean="0"/>
              <a:t>OpenMP</a:t>
            </a:r>
            <a:r>
              <a:rPr lang="en-US" baseline="0" dirty="0" smtClean="0"/>
              <a:t> has 2 kinds of pragmas – executable and declarative directives. Currently executable directives are represented as </a:t>
            </a:r>
            <a:r>
              <a:rPr lang="en-US" baseline="0" dirty="0" err="1" smtClean="0"/>
              <a:t>Stmts</a:t>
            </a:r>
            <a:r>
              <a:rPr lang="en-US" baseline="0" dirty="0" smtClean="0"/>
              <a:t> and declarative directives are represented as </a:t>
            </a:r>
            <a:r>
              <a:rPr lang="en-US" baseline="0" dirty="0" err="1" smtClean="0"/>
              <a:t>Decls</a:t>
            </a:r>
            <a:r>
              <a:rPr lang="en-US" baseline="0" dirty="0" smtClean="0"/>
              <a:t>. It was discussed also couple years ago and we agreed to represent directives just like regular statements and directives.</a:t>
            </a:r>
          </a:p>
          <a:p>
            <a:r>
              <a:rPr lang="en-US" baseline="0" dirty="0" smtClean="0"/>
              <a:t>For </a:t>
            </a:r>
            <a:r>
              <a:rPr lang="en-US" baseline="0" dirty="0" err="1" smtClean="0"/>
              <a:t>CodeGen</a:t>
            </a:r>
            <a:r>
              <a:rPr lang="en-US" baseline="0" dirty="0" smtClean="0"/>
              <a:t> from AST to LLVM IR we’re using existing infrastructure for statements and declarations. Runtime library interface is encapsulated into a separate class, so actual code generation for directives is separated from runtime library specifics.</a:t>
            </a:r>
          </a:p>
          <a:p>
            <a:r>
              <a:rPr lang="en-US" baseline="0" dirty="0" smtClean="0"/>
              <a:t>The generated LLVM IR does not introduce any new instructions or even </a:t>
            </a:r>
            <a:r>
              <a:rPr lang="en-US" baseline="0" dirty="0" err="1" smtClean="0"/>
              <a:t>intrinsics</a:t>
            </a:r>
            <a:r>
              <a:rPr lang="en-US" baseline="0" dirty="0" smtClean="0"/>
              <a:t>, it uses only existing infrastructure.</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23</a:t>
            </a:fld>
            <a:endParaRPr lang="en-US" dirty="0"/>
          </a:p>
        </p:txBody>
      </p:sp>
    </p:spTree>
    <p:extLst>
      <p:ext uri="{BB962C8B-B14F-4D97-AF65-F5344CB8AC3E}">
        <p14:creationId xmlns:p14="http://schemas.microsoft.com/office/powerpoint/2010/main" val="3451691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general</a:t>
            </a:r>
            <a:r>
              <a:rPr lang="en-US" baseline="0" dirty="0" smtClean="0"/>
              <a:t> approach for implementation of </a:t>
            </a:r>
            <a:r>
              <a:rPr lang="en-US" baseline="0" dirty="0" err="1" smtClean="0"/>
              <a:t>OpenMP</a:t>
            </a:r>
            <a:r>
              <a:rPr lang="en-US" baseline="0" dirty="0" smtClean="0"/>
              <a:t> in Clan/LLVM? After some number of discussions couple years ago we decided to use so called “early” outlining for code blocks in </a:t>
            </a:r>
            <a:r>
              <a:rPr lang="en-US" baseline="0" dirty="0" err="1" smtClean="0"/>
              <a:t>OpenMP</a:t>
            </a:r>
            <a:r>
              <a:rPr lang="en-US" baseline="0" dirty="0" smtClean="0"/>
              <a:t> regions. Outlining of code block into a separate function is required by runtime library API and it is well known problem in </a:t>
            </a:r>
            <a:r>
              <a:rPr lang="en-US" baseline="0" dirty="0" err="1" smtClean="0"/>
              <a:t>OpenMP</a:t>
            </a:r>
            <a:r>
              <a:rPr lang="en-US" baseline="0" dirty="0" smtClean="0"/>
              <a:t> implementations. Many other compilers, like ICC, GCC, use late outlining, done by backend. “Early” outlining, in frontend, is much easier for implementation and does not introduce so many bugs as the late one.</a:t>
            </a:r>
          </a:p>
          <a:p>
            <a:r>
              <a:rPr lang="en-US" baseline="0" dirty="0" err="1" smtClean="0"/>
              <a:t>OpenMP</a:t>
            </a:r>
            <a:r>
              <a:rPr lang="en-US" baseline="0" dirty="0" smtClean="0"/>
              <a:t> has 2 kinds of pragmas – executable and declarative directives. Currently executable directives are represented as </a:t>
            </a:r>
            <a:r>
              <a:rPr lang="en-US" baseline="0" dirty="0" err="1" smtClean="0"/>
              <a:t>Stmts</a:t>
            </a:r>
            <a:r>
              <a:rPr lang="en-US" baseline="0" dirty="0" smtClean="0"/>
              <a:t> and declarative directives are represented as </a:t>
            </a:r>
            <a:r>
              <a:rPr lang="en-US" baseline="0" dirty="0" err="1" smtClean="0"/>
              <a:t>Decls</a:t>
            </a:r>
            <a:r>
              <a:rPr lang="en-US" baseline="0" dirty="0" smtClean="0"/>
              <a:t>. It was discussed also couple years ago and we agreed to represent directives just like regular statements and directives.</a:t>
            </a:r>
          </a:p>
          <a:p>
            <a:r>
              <a:rPr lang="en-US" baseline="0" dirty="0" smtClean="0"/>
              <a:t>For </a:t>
            </a:r>
            <a:r>
              <a:rPr lang="en-US" baseline="0" dirty="0" err="1" smtClean="0"/>
              <a:t>CodeGen</a:t>
            </a:r>
            <a:r>
              <a:rPr lang="en-US" baseline="0" dirty="0" smtClean="0"/>
              <a:t> from AST to LLVM IR we’re using existing infrastructure for statements and declarations. Runtime library interface is encapsulated into a separate class, so actual code generation for directives is separated from runtime library specifics.</a:t>
            </a:r>
          </a:p>
          <a:p>
            <a:r>
              <a:rPr lang="en-US" baseline="0" dirty="0" smtClean="0"/>
              <a:t>The generated LLVM IR does not introduce any new instructions or even </a:t>
            </a:r>
            <a:r>
              <a:rPr lang="en-US" baseline="0" dirty="0" err="1" smtClean="0"/>
              <a:t>intrinsics</a:t>
            </a:r>
            <a:r>
              <a:rPr lang="en-US" baseline="0" dirty="0" smtClean="0"/>
              <a:t>, it uses only existing infrastructure.</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24</a:t>
            </a:fld>
            <a:endParaRPr lang="en-US" dirty="0"/>
          </a:p>
        </p:txBody>
      </p:sp>
    </p:spTree>
    <p:extLst>
      <p:ext uri="{BB962C8B-B14F-4D97-AF65-F5344CB8AC3E}">
        <p14:creationId xmlns:p14="http://schemas.microsoft.com/office/powerpoint/2010/main" val="2412689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Neo Sans Intel" pitchFamily="34" charset="0"/>
                <a:cs typeface="Arial" pitchFamily="34" charset="0"/>
              </a:defRPr>
            </a:lvl1pPr>
            <a:lvl2pPr marL="742950" indent="-285750" eaLnBrk="0" hangingPunct="0">
              <a:defRPr>
                <a:solidFill>
                  <a:schemeClr val="tx1"/>
                </a:solidFill>
                <a:latin typeface="Neo Sans Intel" pitchFamily="34" charset="0"/>
                <a:cs typeface="Arial" pitchFamily="34" charset="0"/>
              </a:defRPr>
            </a:lvl2pPr>
            <a:lvl3pPr marL="1143000" indent="-228600" eaLnBrk="0" hangingPunct="0">
              <a:defRPr>
                <a:solidFill>
                  <a:schemeClr val="tx1"/>
                </a:solidFill>
                <a:latin typeface="Neo Sans Intel" pitchFamily="34" charset="0"/>
                <a:cs typeface="Arial" pitchFamily="34" charset="0"/>
              </a:defRPr>
            </a:lvl3pPr>
            <a:lvl4pPr marL="1600200" indent="-228600" eaLnBrk="0" hangingPunct="0">
              <a:defRPr>
                <a:solidFill>
                  <a:schemeClr val="tx1"/>
                </a:solidFill>
                <a:latin typeface="Neo Sans Intel" pitchFamily="34" charset="0"/>
                <a:cs typeface="Arial" pitchFamily="34" charset="0"/>
              </a:defRPr>
            </a:lvl4pPr>
            <a:lvl5pPr marL="2057400" indent="-228600" eaLnBrk="0" hangingPunct="0">
              <a:defRPr>
                <a:solidFill>
                  <a:schemeClr val="tx1"/>
                </a:solidFill>
                <a:latin typeface="Neo Sans Inte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Neo Sans Inte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Neo Sans Inte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Neo Sans Inte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Neo Sans Intel" pitchFamily="34" charset="0"/>
                <a:cs typeface="Arial" pitchFamily="34" charset="0"/>
              </a:defRPr>
            </a:lvl9pPr>
          </a:lstStyle>
          <a:p>
            <a:pPr eaLnBrk="1" hangingPunct="1"/>
            <a:fld id="{E76F5E48-C788-4B86-975B-8CA35980790A}" type="slidenum">
              <a:rPr lang="en-US" altLang="en-US">
                <a:latin typeface="Intel Clear" pitchFamily="34" charset="0"/>
              </a:rPr>
              <a:pPr eaLnBrk="1" hangingPunct="1"/>
              <a:t>26</a:t>
            </a:fld>
            <a:endParaRPr lang="en-US" altLang="en-US" dirty="0">
              <a:latin typeface="Intel Clear" pitchFamily="34" charset="0"/>
            </a:endParaRPr>
          </a:p>
        </p:txBody>
      </p:sp>
    </p:spTree>
    <p:extLst>
      <p:ext uri="{BB962C8B-B14F-4D97-AF65-F5344CB8AC3E}">
        <p14:creationId xmlns:p14="http://schemas.microsoft.com/office/powerpoint/2010/main" val="186816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important</a:t>
            </a:r>
            <a:r>
              <a:rPr lang="en-US" baseline="0" dirty="0" smtClean="0"/>
              <a:t> </a:t>
            </a:r>
            <a:r>
              <a:rPr lang="en-US" dirty="0" smtClean="0"/>
              <a:t>features of the latest </a:t>
            </a:r>
            <a:r>
              <a:rPr lang="en-US" dirty="0" err="1" smtClean="0"/>
              <a:t>OpenMP</a:t>
            </a:r>
            <a:r>
              <a:rPr lang="en-US" dirty="0" smtClean="0"/>
              <a:t> 4.0 is offloading. </a:t>
            </a:r>
            <a:r>
              <a:rPr lang="en-US" baseline="0" dirty="0" smtClean="0"/>
              <a:t>You can see principal scheme of the offloading support in clang/LLVM on this slide. Unfortunately, there is no full and complete solution for runtime library with offloading support and we have to develop it ourselves from the very beginning. This library is being actively developed by Intel, IBM, Texas Instruments with the help of other people from different companies and organizations. This is going to be a universal solution for different host and target platforms.</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29</a:t>
            </a:fld>
            <a:endParaRPr lang="en-US" dirty="0"/>
          </a:p>
        </p:txBody>
      </p:sp>
    </p:spTree>
    <p:extLst>
      <p:ext uri="{BB962C8B-B14F-4D97-AF65-F5344CB8AC3E}">
        <p14:creationId xmlns:p14="http://schemas.microsoft.com/office/powerpoint/2010/main" val="33764146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30</a:t>
            </a:fld>
            <a:endParaRPr lang="en-US" dirty="0"/>
          </a:p>
        </p:txBody>
      </p:sp>
    </p:spTree>
    <p:extLst>
      <p:ext uri="{BB962C8B-B14F-4D97-AF65-F5344CB8AC3E}">
        <p14:creationId xmlns:p14="http://schemas.microsoft.com/office/powerpoint/2010/main" val="362808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is </a:t>
            </a:r>
            <a:r>
              <a:rPr lang="en-US" dirty="0" err="1" smtClean="0"/>
              <a:t>OpenMP</a:t>
            </a:r>
            <a:r>
              <a:rPr lang="en-US" dirty="0" smtClean="0"/>
              <a:t>?</a:t>
            </a:r>
            <a:r>
              <a:rPr lang="en-US" baseline="0" dirty="0" smtClean="0"/>
              <a:t> This is a </a:t>
            </a:r>
            <a:r>
              <a:rPr lang="en-US" sz="1200" b="0" i="0" u="none" strike="noStrike" kern="1200" baseline="0" dirty="0" smtClean="0">
                <a:solidFill>
                  <a:schemeClr val="tx1"/>
                </a:solidFill>
                <a:latin typeface="Intel Clear" panose="020B0604020203020204" pitchFamily="34" charset="0"/>
                <a:ea typeface="+mn-ea"/>
                <a:cs typeface="+mn-cs"/>
              </a:rPr>
              <a:t>collection of compiler directives, library routines, and environment variables for high-level parallelism. This standard provides a simple and flexible interface for developing parallel applications for platforms ranging from the standard desktop computer to the supercomputer utilizing power of both task and data parallelism. </a:t>
            </a:r>
          </a:p>
          <a:p>
            <a:r>
              <a:rPr lang="en-US" sz="1200" b="0" i="0" u="none" strike="noStrike" kern="1200" baseline="0" dirty="0" smtClean="0">
                <a:solidFill>
                  <a:schemeClr val="tx1"/>
                </a:solidFill>
                <a:latin typeface="Intel Clear" panose="020B0604020203020204" pitchFamily="34" charset="0"/>
                <a:ea typeface="+mn-ea"/>
                <a:cs typeface="+mn-cs"/>
              </a:rPr>
              <a:t>This standard exist for about 20 years and had several versions. The first versions were focused on thread-based loop parallelization, versions 3.0, 3.1 added tasking support and the latest </a:t>
            </a:r>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 4.0 added support for SIMD parallelism, code and data offloading to accelerator/coprocessor devices and many other useful features like thread affinity, error handling and others. </a:t>
            </a:r>
          </a:p>
          <a:p>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 is very important for high performance computing. Also many popular software packages, like </a:t>
            </a:r>
            <a:r>
              <a:rPr lang="en-US" sz="1200" b="0" i="0" u="none" strike="noStrike" kern="1200" baseline="0" dirty="0" err="1" smtClean="0">
                <a:solidFill>
                  <a:schemeClr val="tx1"/>
                </a:solidFill>
                <a:latin typeface="Intel Clear" panose="020B0604020203020204" pitchFamily="34" charset="0"/>
                <a:ea typeface="+mn-ea"/>
                <a:cs typeface="+mn-cs"/>
              </a:rPr>
              <a:t>ImageMagick</a:t>
            </a:r>
            <a:r>
              <a:rPr lang="en-US" sz="1200" b="0" i="0" u="none" strike="noStrike" kern="1200" baseline="0" dirty="0" smtClean="0">
                <a:solidFill>
                  <a:schemeClr val="tx1"/>
                </a:solidFill>
                <a:latin typeface="Intel Clear" panose="020B0604020203020204" pitchFamily="34" charset="0"/>
                <a:ea typeface="+mn-ea"/>
                <a:cs typeface="+mn-cs"/>
              </a:rPr>
              <a:t>, </a:t>
            </a:r>
            <a:r>
              <a:rPr lang="en-US" sz="1200" b="0" i="0" u="none" strike="noStrike" kern="1200" baseline="0" dirty="0" err="1" smtClean="0">
                <a:solidFill>
                  <a:schemeClr val="tx1"/>
                </a:solidFill>
                <a:latin typeface="Intel Clear" panose="020B0604020203020204" pitchFamily="34" charset="0"/>
                <a:ea typeface="+mn-ea"/>
                <a:cs typeface="+mn-cs"/>
              </a:rPr>
              <a:t>GraphicsMagick</a:t>
            </a:r>
            <a:r>
              <a:rPr lang="en-US" sz="1200" b="0" i="0" u="none" strike="noStrike" kern="1200" baseline="0" dirty="0" smtClean="0">
                <a:solidFill>
                  <a:schemeClr val="tx1"/>
                </a:solidFill>
                <a:latin typeface="Intel Clear" panose="020B0604020203020204" pitchFamily="34" charset="0"/>
                <a:ea typeface="+mn-ea"/>
                <a:cs typeface="+mn-cs"/>
              </a:rPr>
              <a:t>, Lame MP3 Encoder use it to get the performance.</a:t>
            </a:r>
          </a:p>
          <a:p>
            <a:r>
              <a:rPr lang="en-US" sz="1200" b="0" i="0" u="none" strike="noStrike" kern="1200" baseline="0" dirty="0" smtClean="0">
                <a:solidFill>
                  <a:schemeClr val="tx1"/>
                </a:solidFill>
                <a:latin typeface="Intel Clear" panose="020B0604020203020204" pitchFamily="34" charset="0"/>
                <a:ea typeface="+mn-ea"/>
                <a:cs typeface="+mn-cs"/>
              </a:rPr>
              <a:t>To use the power of </a:t>
            </a:r>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 you need just to mark the section of code that is meant to run in parallel with a preprocessor directive, maybe with some clauses. Also you need a compiler that supports </a:t>
            </a:r>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 Unfortunately, clang/LLVM still lacks support of any version of </a:t>
            </a:r>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3</a:t>
            </a:fld>
            <a:endParaRPr lang="en-US" dirty="0"/>
          </a:p>
        </p:txBody>
      </p:sp>
    </p:spTree>
    <p:extLst>
      <p:ext uri="{BB962C8B-B14F-4D97-AF65-F5344CB8AC3E}">
        <p14:creationId xmlns:p14="http://schemas.microsoft.com/office/powerpoint/2010/main" val="1116905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is </a:t>
            </a:r>
            <a:r>
              <a:rPr lang="en-US" dirty="0" err="1" smtClean="0"/>
              <a:t>OpenMP</a:t>
            </a:r>
            <a:r>
              <a:rPr lang="en-US" dirty="0" smtClean="0"/>
              <a:t>?</a:t>
            </a:r>
            <a:r>
              <a:rPr lang="en-US" baseline="0" dirty="0" smtClean="0"/>
              <a:t> This is a </a:t>
            </a:r>
            <a:r>
              <a:rPr lang="en-US" sz="1200" b="0" i="0" u="none" strike="noStrike" kern="1200" baseline="0" dirty="0" smtClean="0">
                <a:solidFill>
                  <a:schemeClr val="tx1"/>
                </a:solidFill>
                <a:latin typeface="Intel Clear" panose="020B0604020203020204" pitchFamily="34" charset="0"/>
                <a:ea typeface="+mn-ea"/>
                <a:cs typeface="+mn-cs"/>
              </a:rPr>
              <a:t>collection of compiler directives, library routines, and environment variables for high-level parallelism. This standard provides a simple and flexible interface for developing parallel applications for platforms ranging from the standard desktop computer to the supercomputer utilizing power of both task and data parallelism. </a:t>
            </a:r>
          </a:p>
          <a:p>
            <a:r>
              <a:rPr lang="en-US" sz="1200" b="0" i="0" u="none" strike="noStrike" kern="1200" baseline="0" dirty="0" smtClean="0">
                <a:solidFill>
                  <a:schemeClr val="tx1"/>
                </a:solidFill>
                <a:latin typeface="Intel Clear" panose="020B0604020203020204" pitchFamily="34" charset="0"/>
                <a:ea typeface="+mn-ea"/>
                <a:cs typeface="+mn-cs"/>
              </a:rPr>
              <a:t>This standard exist for about 20 years and had several versions. The first versions were focused on thread-based loop parallelization, versions 3.0, 3.1 added tasking support and the latest </a:t>
            </a:r>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 4.0 added support for SIMD parallelism, code and data offloading to accelerator/coprocessor devices and many other useful features like thread affinity, error handling and others. </a:t>
            </a:r>
          </a:p>
          <a:p>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 is very important for high performance computing. Also many popular software packages, like </a:t>
            </a:r>
            <a:r>
              <a:rPr lang="en-US" sz="1200" b="0" i="0" u="none" strike="noStrike" kern="1200" baseline="0" dirty="0" err="1" smtClean="0">
                <a:solidFill>
                  <a:schemeClr val="tx1"/>
                </a:solidFill>
                <a:latin typeface="Intel Clear" panose="020B0604020203020204" pitchFamily="34" charset="0"/>
                <a:ea typeface="+mn-ea"/>
                <a:cs typeface="+mn-cs"/>
              </a:rPr>
              <a:t>ImageMagick</a:t>
            </a:r>
            <a:r>
              <a:rPr lang="en-US" sz="1200" b="0" i="0" u="none" strike="noStrike" kern="1200" baseline="0" dirty="0" smtClean="0">
                <a:solidFill>
                  <a:schemeClr val="tx1"/>
                </a:solidFill>
                <a:latin typeface="Intel Clear" panose="020B0604020203020204" pitchFamily="34" charset="0"/>
                <a:ea typeface="+mn-ea"/>
                <a:cs typeface="+mn-cs"/>
              </a:rPr>
              <a:t>, </a:t>
            </a:r>
            <a:r>
              <a:rPr lang="en-US" sz="1200" b="0" i="0" u="none" strike="noStrike" kern="1200" baseline="0" dirty="0" err="1" smtClean="0">
                <a:solidFill>
                  <a:schemeClr val="tx1"/>
                </a:solidFill>
                <a:latin typeface="Intel Clear" panose="020B0604020203020204" pitchFamily="34" charset="0"/>
                <a:ea typeface="+mn-ea"/>
                <a:cs typeface="+mn-cs"/>
              </a:rPr>
              <a:t>GraphicsMagick</a:t>
            </a:r>
            <a:r>
              <a:rPr lang="en-US" sz="1200" b="0" i="0" u="none" strike="noStrike" kern="1200" baseline="0" dirty="0" smtClean="0">
                <a:solidFill>
                  <a:schemeClr val="tx1"/>
                </a:solidFill>
                <a:latin typeface="Intel Clear" panose="020B0604020203020204" pitchFamily="34" charset="0"/>
                <a:ea typeface="+mn-ea"/>
                <a:cs typeface="+mn-cs"/>
              </a:rPr>
              <a:t>, Lame MP3 Encoder use it to get the performance.</a:t>
            </a:r>
          </a:p>
          <a:p>
            <a:r>
              <a:rPr lang="en-US" sz="1200" b="0" i="0" u="none" strike="noStrike" kern="1200" baseline="0" dirty="0" smtClean="0">
                <a:solidFill>
                  <a:schemeClr val="tx1"/>
                </a:solidFill>
                <a:latin typeface="Intel Clear" panose="020B0604020203020204" pitchFamily="34" charset="0"/>
                <a:ea typeface="+mn-ea"/>
                <a:cs typeface="+mn-cs"/>
              </a:rPr>
              <a:t>To use the power of </a:t>
            </a:r>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 you need just to mark the section of code that is meant to run in parallel with a preprocessor directive, maybe with some clauses. Also you need a compiler that supports </a:t>
            </a:r>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 Unfortunately, clang/LLVM still lacks support of any version of </a:t>
            </a:r>
            <a:r>
              <a:rPr lang="en-US" sz="1200" b="0" i="0" u="none" strike="noStrike" kern="1200" baseline="0" dirty="0" err="1" smtClean="0">
                <a:solidFill>
                  <a:schemeClr val="tx1"/>
                </a:solidFill>
                <a:latin typeface="Intel Clear" panose="020B0604020203020204" pitchFamily="34" charset="0"/>
                <a:ea typeface="+mn-ea"/>
                <a:cs typeface="+mn-cs"/>
              </a:rPr>
              <a:t>OpenMP</a:t>
            </a:r>
            <a:r>
              <a:rPr lang="en-US" sz="1200" b="0" i="0" u="none" strike="noStrike" kern="1200" baseline="0" dirty="0" smtClean="0">
                <a:solidFill>
                  <a:schemeClr val="tx1"/>
                </a:solidFill>
                <a:latin typeface="Intel Clear" panose="020B0604020203020204" pitchFamily="34" charset="0"/>
                <a:ea typeface="+mn-ea"/>
                <a:cs typeface="+mn-cs"/>
              </a:rPr>
              <a:t>.</a:t>
            </a:r>
            <a:endParaRPr lang="ru-RU"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4</a:t>
            </a:fld>
            <a:endParaRPr lang="en-US" dirty="0"/>
          </a:p>
        </p:txBody>
      </p:sp>
    </p:spTree>
    <p:extLst>
      <p:ext uri="{BB962C8B-B14F-4D97-AF65-F5344CB8AC3E}">
        <p14:creationId xmlns:p14="http://schemas.microsoft.com/office/powerpoint/2010/main" val="1458417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our best to remove this gap between Clang/LLVM and other popular compilers. We talked about lack of </a:t>
            </a:r>
            <a:r>
              <a:rPr lang="en-US" dirty="0" err="1" smtClean="0"/>
              <a:t>OpenMP</a:t>
            </a:r>
            <a:r>
              <a:rPr lang="en-US" dirty="0" smtClean="0"/>
              <a:t> support in Clang/LLVM on many workshops, conferences,</a:t>
            </a:r>
            <a:r>
              <a:rPr lang="en-US" baseline="0" dirty="0" smtClean="0"/>
              <a:t> meetings and found out that there is a lot of people, who need this feature. And finally we come to conclusion that we need to organize a team of people and companies, interested in </a:t>
            </a:r>
            <a:r>
              <a:rPr lang="en-US" baseline="0" dirty="0" err="1" smtClean="0"/>
              <a:t>OpenMP</a:t>
            </a:r>
            <a:r>
              <a:rPr lang="en-US" baseline="0" dirty="0" smtClean="0"/>
              <a:t> support in clang/LLVM to speedup the development, to spread a word across of the Universe about </a:t>
            </a:r>
            <a:r>
              <a:rPr lang="en-US" baseline="0" dirty="0" err="1" smtClean="0"/>
              <a:t>OpenMP</a:t>
            </a:r>
            <a:r>
              <a:rPr lang="en-US" baseline="0" dirty="0" smtClean="0"/>
              <a:t> in Clang/LLVM, making it possible to land support of </a:t>
            </a:r>
            <a:r>
              <a:rPr lang="en-US" baseline="0" dirty="0" err="1" smtClean="0"/>
              <a:t>OpenMP</a:t>
            </a:r>
            <a:r>
              <a:rPr lang="en-US" baseline="0" dirty="0" smtClean="0"/>
              <a:t> in Clang/LLVM as soon as possible.</a:t>
            </a:r>
          </a:p>
          <a:p>
            <a:r>
              <a:rPr lang="en-US" baseline="0" dirty="0" smtClean="0"/>
              <a:t>This team includes several participants from </a:t>
            </a:r>
            <a:r>
              <a:rPr lang="en-US" baseline="0" dirty="0" err="1" smtClean="0"/>
              <a:t>OpenMP</a:t>
            </a:r>
            <a:r>
              <a:rPr lang="en-US" baseline="0" dirty="0" smtClean="0"/>
              <a:t> Architecture Review Board and developers from AMD, Argonne National Lab, IBM, Micron, Texas Instruments, University of Houston and Intel. We’re discussing different activities and tasks concerning </a:t>
            </a:r>
            <a:r>
              <a:rPr lang="en-US" baseline="0" dirty="0" err="1" smtClean="0"/>
              <a:t>OpenMP</a:t>
            </a:r>
            <a:r>
              <a:rPr lang="en-US" baseline="0" dirty="0" smtClean="0"/>
              <a:t> support in clang/LLVM. These tasks include: 1) code review of newly committed/prepared patches; 2) support of code and data offloading to accelerator/coprocessor devices; 3) adaptation of </a:t>
            </a:r>
            <a:r>
              <a:rPr lang="en-US" baseline="0" dirty="0" err="1" smtClean="0"/>
              <a:t>OpenUH</a:t>
            </a:r>
            <a:r>
              <a:rPr lang="en-US" baseline="0" dirty="0" smtClean="0"/>
              <a:t> test suite for purposes of functional testing of LLVM </a:t>
            </a:r>
            <a:r>
              <a:rPr lang="en-US" baseline="0" dirty="0" err="1" smtClean="0"/>
              <a:t>OpenMP</a:t>
            </a:r>
            <a:r>
              <a:rPr lang="en-US" baseline="0" dirty="0" smtClean="0"/>
              <a:t> runtime library; and all other stuff required for the full support of </a:t>
            </a:r>
            <a:r>
              <a:rPr lang="en-US" baseline="0" dirty="0" err="1" smtClean="0"/>
              <a:t>OpenMP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5</a:t>
            </a:fld>
            <a:endParaRPr lang="en-US" dirty="0"/>
          </a:p>
        </p:txBody>
      </p:sp>
    </p:spTree>
    <p:extLst>
      <p:ext uri="{BB962C8B-B14F-4D97-AF65-F5344CB8AC3E}">
        <p14:creationId xmlns:p14="http://schemas.microsoft.com/office/powerpoint/2010/main" val="3809819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our best to remove this gap between Clang/LLVM and other popular compilers. We talked about lack of </a:t>
            </a:r>
            <a:r>
              <a:rPr lang="en-US" dirty="0" err="1" smtClean="0"/>
              <a:t>OpenMP</a:t>
            </a:r>
            <a:r>
              <a:rPr lang="en-US" dirty="0" smtClean="0"/>
              <a:t> support in Clang/LLVM on many workshops, conferences,</a:t>
            </a:r>
            <a:r>
              <a:rPr lang="en-US" baseline="0" dirty="0" smtClean="0"/>
              <a:t> meetings and found out that there is a lot of people, who need this feature. And finally we come to conclusion that we need to organize a team of people and companies, interested in </a:t>
            </a:r>
            <a:r>
              <a:rPr lang="en-US" baseline="0" dirty="0" err="1" smtClean="0"/>
              <a:t>OpenMP</a:t>
            </a:r>
            <a:r>
              <a:rPr lang="en-US" baseline="0" dirty="0" smtClean="0"/>
              <a:t> support in clang/LLVM to speedup the development, to spread a word across of the Universe about </a:t>
            </a:r>
            <a:r>
              <a:rPr lang="en-US" baseline="0" dirty="0" err="1" smtClean="0"/>
              <a:t>OpenMP</a:t>
            </a:r>
            <a:r>
              <a:rPr lang="en-US" baseline="0" dirty="0" smtClean="0"/>
              <a:t> in Clang/LLVM, making it possible to land support of </a:t>
            </a:r>
            <a:r>
              <a:rPr lang="en-US" baseline="0" dirty="0" err="1" smtClean="0"/>
              <a:t>OpenMP</a:t>
            </a:r>
            <a:r>
              <a:rPr lang="en-US" baseline="0" dirty="0" smtClean="0"/>
              <a:t> in Clang/LLVM as soon as possible.</a:t>
            </a:r>
          </a:p>
          <a:p>
            <a:r>
              <a:rPr lang="en-US" baseline="0" dirty="0" smtClean="0"/>
              <a:t>This team includes several participants from </a:t>
            </a:r>
            <a:r>
              <a:rPr lang="en-US" baseline="0" dirty="0" err="1" smtClean="0"/>
              <a:t>OpenMP</a:t>
            </a:r>
            <a:r>
              <a:rPr lang="en-US" baseline="0" dirty="0" smtClean="0"/>
              <a:t> Architecture Review Board and developers from AMD, Argonne National Lab, IBM, Micron, Texas Instruments, University of Houston and Intel. We’re discussing different activities and tasks concerning </a:t>
            </a:r>
            <a:r>
              <a:rPr lang="en-US" baseline="0" dirty="0" err="1" smtClean="0"/>
              <a:t>OpenMP</a:t>
            </a:r>
            <a:r>
              <a:rPr lang="en-US" baseline="0" dirty="0" smtClean="0"/>
              <a:t> support in clang/LLVM. These tasks include: 1) code review of newly committed/prepared patches; 2) support of code and data offloading to accelerator/coprocessor devices; 3) adaptation of </a:t>
            </a:r>
            <a:r>
              <a:rPr lang="en-US" baseline="0" dirty="0" err="1" smtClean="0"/>
              <a:t>OpenUH</a:t>
            </a:r>
            <a:r>
              <a:rPr lang="en-US" baseline="0" dirty="0" smtClean="0"/>
              <a:t> test suite for purposes of functional testing of LLVM </a:t>
            </a:r>
            <a:r>
              <a:rPr lang="en-US" baseline="0" dirty="0" err="1" smtClean="0"/>
              <a:t>OpenMP</a:t>
            </a:r>
            <a:r>
              <a:rPr lang="en-US" baseline="0" dirty="0" smtClean="0"/>
              <a:t> runtime library; and all other stuff required for the full support of </a:t>
            </a:r>
            <a:r>
              <a:rPr lang="en-US" baseline="0" dirty="0" err="1" smtClean="0"/>
              <a:t>OpenMP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6</a:t>
            </a:fld>
            <a:endParaRPr lang="en-US" dirty="0"/>
          </a:p>
        </p:txBody>
      </p:sp>
    </p:spTree>
    <p:extLst>
      <p:ext uri="{BB962C8B-B14F-4D97-AF65-F5344CB8AC3E}">
        <p14:creationId xmlns:p14="http://schemas.microsoft.com/office/powerpoint/2010/main" val="98795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our best to remove this gap between Clang/LLVM and other popular compilers. We talked about lack of </a:t>
            </a:r>
            <a:r>
              <a:rPr lang="en-US" dirty="0" err="1" smtClean="0"/>
              <a:t>OpenMP</a:t>
            </a:r>
            <a:r>
              <a:rPr lang="en-US" dirty="0" smtClean="0"/>
              <a:t> support in Clang/LLVM on many workshops, conferences,</a:t>
            </a:r>
            <a:r>
              <a:rPr lang="en-US" baseline="0" dirty="0" smtClean="0"/>
              <a:t> meetings and found out that there is a lot of people, who need this feature. And finally we come to conclusion that we need to organize a team of people and companies, interested in </a:t>
            </a:r>
            <a:r>
              <a:rPr lang="en-US" baseline="0" dirty="0" err="1" smtClean="0"/>
              <a:t>OpenMP</a:t>
            </a:r>
            <a:r>
              <a:rPr lang="en-US" baseline="0" dirty="0" smtClean="0"/>
              <a:t> support in clang/LLVM to speedup the development, to spread a word across of the Universe about </a:t>
            </a:r>
            <a:r>
              <a:rPr lang="en-US" baseline="0" dirty="0" err="1" smtClean="0"/>
              <a:t>OpenMP</a:t>
            </a:r>
            <a:r>
              <a:rPr lang="en-US" baseline="0" dirty="0" smtClean="0"/>
              <a:t> in Clang/LLVM, making it possible to land support of </a:t>
            </a:r>
            <a:r>
              <a:rPr lang="en-US" baseline="0" dirty="0" err="1" smtClean="0"/>
              <a:t>OpenMP</a:t>
            </a:r>
            <a:r>
              <a:rPr lang="en-US" baseline="0" dirty="0" smtClean="0"/>
              <a:t> in Clang/LLVM as soon as possible.</a:t>
            </a:r>
          </a:p>
          <a:p>
            <a:r>
              <a:rPr lang="en-US" baseline="0" dirty="0" smtClean="0"/>
              <a:t>This team includes several participants from </a:t>
            </a:r>
            <a:r>
              <a:rPr lang="en-US" baseline="0" dirty="0" err="1" smtClean="0"/>
              <a:t>OpenMP</a:t>
            </a:r>
            <a:r>
              <a:rPr lang="en-US" baseline="0" dirty="0" smtClean="0"/>
              <a:t> Architecture Review Board and developers from AMD, Argonne National Lab, IBM, Micron, Texas Instruments, University of Houston and Intel. We’re discussing different activities and tasks concerning </a:t>
            </a:r>
            <a:r>
              <a:rPr lang="en-US" baseline="0" dirty="0" err="1" smtClean="0"/>
              <a:t>OpenMP</a:t>
            </a:r>
            <a:r>
              <a:rPr lang="en-US" baseline="0" dirty="0" smtClean="0"/>
              <a:t> support in clang/LLVM. These tasks include: 1) code review of newly committed/prepared patches; 2) support of code and data offloading to accelerator/coprocessor devices; 3) adaptation of </a:t>
            </a:r>
            <a:r>
              <a:rPr lang="en-US" baseline="0" dirty="0" err="1" smtClean="0"/>
              <a:t>OpenUH</a:t>
            </a:r>
            <a:r>
              <a:rPr lang="en-US" baseline="0" dirty="0" smtClean="0"/>
              <a:t> test suite for purposes of functional testing of LLVM </a:t>
            </a:r>
            <a:r>
              <a:rPr lang="en-US" baseline="0" dirty="0" err="1" smtClean="0"/>
              <a:t>OpenMP</a:t>
            </a:r>
            <a:r>
              <a:rPr lang="en-US" baseline="0" dirty="0" smtClean="0"/>
              <a:t> runtime library; and all other stuff required for the full support of </a:t>
            </a:r>
            <a:r>
              <a:rPr lang="en-US" baseline="0" dirty="0" err="1" smtClean="0"/>
              <a:t>OpenMP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7</a:t>
            </a:fld>
            <a:endParaRPr lang="en-US" dirty="0"/>
          </a:p>
        </p:txBody>
      </p:sp>
    </p:spTree>
    <p:extLst>
      <p:ext uri="{BB962C8B-B14F-4D97-AF65-F5344CB8AC3E}">
        <p14:creationId xmlns:p14="http://schemas.microsoft.com/office/powerpoint/2010/main" val="1514419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our best to remove this gap between Clang/LLVM and other popular compilers. We talked about lack of </a:t>
            </a:r>
            <a:r>
              <a:rPr lang="en-US" dirty="0" err="1" smtClean="0"/>
              <a:t>OpenMP</a:t>
            </a:r>
            <a:r>
              <a:rPr lang="en-US" dirty="0" smtClean="0"/>
              <a:t> support in Clang/LLVM on many workshops, conferences,</a:t>
            </a:r>
            <a:r>
              <a:rPr lang="en-US" baseline="0" dirty="0" smtClean="0"/>
              <a:t> meetings and found out that there is a lot of people, who need this feature. And finally we come to conclusion that we need to organize a team of people and companies, interested in </a:t>
            </a:r>
            <a:r>
              <a:rPr lang="en-US" baseline="0" dirty="0" err="1" smtClean="0"/>
              <a:t>OpenMP</a:t>
            </a:r>
            <a:r>
              <a:rPr lang="en-US" baseline="0" dirty="0" smtClean="0"/>
              <a:t> support in clang/LLVM to speedup the development, to spread a word across of the Universe about </a:t>
            </a:r>
            <a:r>
              <a:rPr lang="en-US" baseline="0" dirty="0" err="1" smtClean="0"/>
              <a:t>OpenMP</a:t>
            </a:r>
            <a:r>
              <a:rPr lang="en-US" baseline="0" dirty="0" smtClean="0"/>
              <a:t> in Clang/LLVM, making it possible to land support of </a:t>
            </a:r>
            <a:r>
              <a:rPr lang="en-US" baseline="0" dirty="0" err="1" smtClean="0"/>
              <a:t>OpenMP</a:t>
            </a:r>
            <a:r>
              <a:rPr lang="en-US" baseline="0" dirty="0" smtClean="0"/>
              <a:t> in Clang/LLVM as soon as possible.</a:t>
            </a:r>
          </a:p>
          <a:p>
            <a:r>
              <a:rPr lang="en-US" baseline="0" dirty="0" smtClean="0"/>
              <a:t>This team includes several participants from </a:t>
            </a:r>
            <a:r>
              <a:rPr lang="en-US" baseline="0" dirty="0" err="1" smtClean="0"/>
              <a:t>OpenMP</a:t>
            </a:r>
            <a:r>
              <a:rPr lang="en-US" baseline="0" dirty="0" smtClean="0"/>
              <a:t> Architecture Review Board and developers from AMD, Argonne National Lab, IBM, Micron, Texas Instruments, University of Houston and Intel. We’re discussing different activities and tasks concerning </a:t>
            </a:r>
            <a:r>
              <a:rPr lang="en-US" baseline="0" dirty="0" err="1" smtClean="0"/>
              <a:t>OpenMP</a:t>
            </a:r>
            <a:r>
              <a:rPr lang="en-US" baseline="0" dirty="0" smtClean="0"/>
              <a:t> support in clang/LLVM. These tasks include: 1) code review of newly committed/prepared patches; 2) support of code and data offloading to accelerator/coprocessor devices; 3) adaptation of </a:t>
            </a:r>
            <a:r>
              <a:rPr lang="en-US" baseline="0" dirty="0" err="1" smtClean="0"/>
              <a:t>OpenUH</a:t>
            </a:r>
            <a:r>
              <a:rPr lang="en-US" baseline="0" dirty="0" smtClean="0"/>
              <a:t> test suite for purposes of functional testing of LLVM </a:t>
            </a:r>
            <a:r>
              <a:rPr lang="en-US" baseline="0" dirty="0" err="1" smtClean="0"/>
              <a:t>OpenMP</a:t>
            </a:r>
            <a:r>
              <a:rPr lang="en-US" baseline="0" dirty="0" smtClean="0"/>
              <a:t> runtime library; and all other stuff required for the full support of </a:t>
            </a:r>
            <a:r>
              <a:rPr lang="en-US" baseline="0" dirty="0" err="1" smtClean="0"/>
              <a:t>OpenMP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8</a:t>
            </a:fld>
            <a:endParaRPr lang="en-US" dirty="0"/>
          </a:p>
        </p:txBody>
      </p:sp>
    </p:spTree>
    <p:extLst>
      <p:ext uri="{BB962C8B-B14F-4D97-AF65-F5344CB8AC3E}">
        <p14:creationId xmlns:p14="http://schemas.microsoft.com/office/powerpoint/2010/main" val="2870381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 our best to remove this gap between Clang/LLVM and other popular compilers. We talked about lack of </a:t>
            </a:r>
            <a:r>
              <a:rPr lang="en-US" dirty="0" err="1" smtClean="0"/>
              <a:t>OpenMP</a:t>
            </a:r>
            <a:r>
              <a:rPr lang="en-US" dirty="0" smtClean="0"/>
              <a:t> support in Clang/LLVM on many workshops, conferences,</a:t>
            </a:r>
            <a:r>
              <a:rPr lang="en-US" baseline="0" dirty="0" smtClean="0"/>
              <a:t> meetings and found out that there is a lot of people, who need this feature. And finally we come to conclusion that we need to organize a team of people and companies, interested in </a:t>
            </a:r>
            <a:r>
              <a:rPr lang="en-US" baseline="0" dirty="0" err="1" smtClean="0"/>
              <a:t>OpenMP</a:t>
            </a:r>
            <a:r>
              <a:rPr lang="en-US" baseline="0" dirty="0" smtClean="0"/>
              <a:t> support in clang/LLVM to speedup the development, to spread a word across of the Universe about </a:t>
            </a:r>
            <a:r>
              <a:rPr lang="en-US" baseline="0" dirty="0" err="1" smtClean="0"/>
              <a:t>OpenMP</a:t>
            </a:r>
            <a:r>
              <a:rPr lang="en-US" baseline="0" dirty="0" smtClean="0"/>
              <a:t> in Clang/LLVM, making it possible to land support of </a:t>
            </a:r>
            <a:r>
              <a:rPr lang="en-US" baseline="0" dirty="0" err="1" smtClean="0"/>
              <a:t>OpenMP</a:t>
            </a:r>
            <a:r>
              <a:rPr lang="en-US" baseline="0" dirty="0" smtClean="0"/>
              <a:t> in Clang/LLVM as soon as possible.</a:t>
            </a:r>
          </a:p>
          <a:p>
            <a:r>
              <a:rPr lang="en-US" baseline="0" dirty="0" smtClean="0"/>
              <a:t>This team includes several participants from </a:t>
            </a:r>
            <a:r>
              <a:rPr lang="en-US" baseline="0" dirty="0" err="1" smtClean="0"/>
              <a:t>OpenMP</a:t>
            </a:r>
            <a:r>
              <a:rPr lang="en-US" baseline="0" dirty="0" smtClean="0"/>
              <a:t> Architecture Review Board and developers from AMD, Argonne National Lab, IBM, Micron, Texas Instruments, University of Houston and Intel. We’re discussing different activities and tasks concerning </a:t>
            </a:r>
            <a:r>
              <a:rPr lang="en-US" baseline="0" dirty="0" err="1" smtClean="0"/>
              <a:t>OpenMP</a:t>
            </a:r>
            <a:r>
              <a:rPr lang="en-US" baseline="0" dirty="0" smtClean="0"/>
              <a:t> support in clang/LLVM. These tasks include: 1) code review of newly committed/prepared patches; 2) support of code and data offloading to accelerator/coprocessor devices; 3) adaptation of </a:t>
            </a:r>
            <a:r>
              <a:rPr lang="en-US" baseline="0" dirty="0" err="1" smtClean="0"/>
              <a:t>OpenUH</a:t>
            </a:r>
            <a:r>
              <a:rPr lang="en-US" baseline="0" dirty="0" smtClean="0"/>
              <a:t> test suite for purposes of functional testing of LLVM </a:t>
            </a:r>
            <a:r>
              <a:rPr lang="en-US" baseline="0" dirty="0" err="1" smtClean="0"/>
              <a:t>OpenMP</a:t>
            </a:r>
            <a:r>
              <a:rPr lang="en-US" baseline="0" dirty="0" smtClean="0"/>
              <a:t> runtime library; and all other stuff required for the full support of </a:t>
            </a:r>
            <a:r>
              <a:rPr lang="en-US" baseline="0" dirty="0" err="1" smtClean="0"/>
              <a:t>OpenMP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pPr/>
              <a:t>9</a:t>
            </a:fld>
            <a:endParaRPr lang="en-US" dirty="0"/>
          </a:p>
        </p:txBody>
      </p:sp>
    </p:spTree>
    <p:extLst>
      <p:ext uri="{BB962C8B-B14F-4D97-AF65-F5344CB8AC3E}">
        <p14:creationId xmlns:p14="http://schemas.microsoft.com/office/powerpoint/2010/main" val="1194636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5613" y="2961596"/>
            <a:ext cx="8212886" cy="1470025"/>
          </a:xfrm>
        </p:spPr>
        <p:txBody>
          <a:bodyPr lIns="0" rIns="0" anchor="b" anchorCtr="0">
            <a:noAutofit/>
          </a:bodyPr>
          <a:lstStyle>
            <a:lvl1pPr>
              <a:defRPr sz="3600" baseline="0">
                <a:solidFill>
                  <a:schemeClr val="bg1"/>
                </a:solidFill>
                <a:latin typeface="+mj-lt"/>
                <a:cs typeface="Intel Clear Light" panose="020B0404020203020204" pitchFamily="34" charset="0"/>
              </a:defRPr>
            </a:lvl1pPr>
          </a:lstStyle>
          <a:p>
            <a:r>
              <a:rPr lang="en-US" dirty="0" err="1" smtClean="0"/>
              <a:t>36pt</a:t>
            </a:r>
            <a:r>
              <a:rPr lang="en-US" dirty="0" smtClean="0"/>
              <a:t> Intel Clear Light Presentation Title</a:t>
            </a:r>
            <a:br>
              <a:rPr lang="en-US" dirty="0" smtClean="0"/>
            </a:br>
            <a:r>
              <a:rPr lang="en-US" dirty="0" smtClean="0"/>
              <a:t>Title of Presentation Line Two</a:t>
            </a:r>
            <a:endParaRPr lang="en-US" dirty="0"/>
          </a:p>
        </p:txBody>
      </p:sp>
      <p:sp>
        <p:nvSpPr>
          <p:cNvPr id="3" name="Subtitle 2"/>
          <p:cNvSpPr>
            <a:spLocks noGrp="1"/>
          </p:cNvSpPr>
          <p:nvPr>
            <p:ph type="subTitle" idx="1" hasCustomPrompt="1"/>
          </p:nvPr>
        </p:nvSpPr>
        <p:spPr>
          <a:xfrm>
            <a:off x="455613" y="4651630"/>
            <a:ext cx="6330212" cy="1233813"/>
          </a:xfrm>
        </p:spPr>
        <p:txBody>
          <a:bodyPr lIns="0" rIns="0">
            <a:noAutofit/>
          </a:bodyPr>
          <a:lstStyle>
            <a:lvl1pPr marL="0" indent="0" algn="l">
              <a:buNone/>
              <a:defRPr sz="1600" b="1" baseline="0">
                <a:solidFill>
                  <a:schemeClr val="bg1"/>
                </a:solidFill>
                <a:latin typeface="+mn-lt"/>
                <a:cs typeface="Intel Clear" panose="020B0604020203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16pt</a:t>
            </a:r>
            <a:r>
              <a:rPr lang="en-US" dirty="0" smtClean="0"/>
              <a:t> Intel Clear Bolded Subhead, Date, Etc.</a:t>
            </a:r>
            <a:endParaRPr lang="en-US" dirty="0"/>
          </a:p>
        </p:txBody>
      </p:sp>
      <p:pic>
        <p:nvPicPr>
          <p:cNvPr id="1027" name="Picture 3" descr="W:\Clients\Intel\PRODUCTION\2012_13_Production\ASSETS_LOGOS_2012-13\Assets_Complete_2012-13\ PEEL AWAY\Intel_Peels\Intel_Peels_RGB\Peel_rgb_png\peel_rt_btm_drkBlue_rgb_216.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4891" y="5394579"/>
            <a:ext cx="1892808" cy="146342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sf\Home\Desktop\IntelLookInsideCLEAR_WHT.png"/>
          <p:cNvPicPr>
            <a:picLocks noChangeAspect="1" noChangeArrowheads="1"/>
          </p:cNvPicPr>
          <p:nvPr userDrawn="1"/>
        </p:nvPicPr>
        <p:blipFill>
          <a:blip r:embed="rId3" cstate="screen">
            <a:extLst>
              <a:ext uri="{28A0092B-C50C-407E-A947-70E740481C1C}">
                <a14:useLocalDpi xmlns:a14="http://schemas.microsoft.com/office/drawing/2010/main" val="0"/>
              </a:ext>
            </a:extLst>
          </a:blip>
          <a:srcRect/>
          <a:stretch>
            <a:fillRect/>
          </a:stretch>
        </p:blipFill>
        <p:spPr bwMode="auto">
          <a:xfrm>
            <a:off x="436572" y="2023454"/>
            <a:ext cx="2049636" cy="576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717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49F51-A4B0-43DF-B75F-F8F04C2B28FF}" type="datetime1">
              <a:rPr lang="en-US" smtClean="0"/>
              <a:t>6/29/2015</a:t>
            </a:fld>
            <a:endParaRPr lang="en-US" dirty="0"/>
          </a:p>
        </p:txBody>
      </p:sp>
      <p:sp>
        <p:nvSpPr>
          <p:cNvPr id="3" name="Footer Placeholder 2"/>
          <p:cNvSpPr>
            <a:spLocks noGrp="1"/>
          </p:cNvSpPr>
          <p:nvPr>
            <p:ph type="ftr" sz="quarter" idx="11"/>
          </p:nvPr>
        </p:nvSpPr>
        <p:spPr/>
        <p:txBody>
          <a:bodyPr/>
          <a:lstStyle/>
          <a:p>
            <a:r>
              <a:rPr lang="en-US" smtClean="0"/>
              <a:t>Intel Confidential</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289616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ack Cover">
    <p:bg>
      <p:bgPr>
        <a:solidFill>
          <a:schemeClr val="accent1"/>
        </a:solidFill>
        <a:effectLst/>
      </p:bgPr>
    </p:bg>
    <p:spTree>
      <p:nvGrpSpPr>
        <p:cNvPr id="1" name=""/>
        <p:cNvGrpSpPr/>
        <p:nvPr/>
      </p:nvGrpSpPr>
      <p:grpSpPr>
        <a:xfrm>
          <a:off x="0" y="0"/>
          <a:ext cx="0" cy="0"/>
          <a:chOff x="0" y="0"/>
          <a:chExt cx="0" cy="0"/>
        </a:xfrm>
      </p:grpSpPr>
      <p:pic>
        <p:nvPicPr>
          <p:cNvPr id="5" name="Picture 2" descr="\\.psf\Home\Desktop\Intel.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331366" y="2606672"/>
            <a:ext cx="249725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6368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5613" y="3140900"/>
            <a:ext cx="8212886" cy="1470025"/>
          </a:xfrm>
        </p:spPr>
        <p:txBody>
          <a:bodyPr lIns="0" rIns="0" anchor="b" anchorCtr="0">
            <a:noAutofit/>
          </a:bodyPr>
          <a:lstStyle>
            <a:lvl1pPr>
              <a:defRPr sz="3600" baseline="0">
                <a:solidFill>
                  <a:schemeClr val="bg1"/>
                </a:solidFill>
                <a:latin typeface="+mj-lt"/>
                <a:cs typeface="Intel Clear Light" panose="020B0404020203020204" pitchFamily="34" charset="0"/>
              </a:defRPr>
            </a:lvl1pPr>
          </a:lstStyle>
          <a:p>
            <a:r>
              <a:rPr lang="en-US" dirty="0" err="1" smtClean="0"/>
              <a:t>36pt</a:t>
            </a:r>
            <a:r>
              <a:rPr lang="en-US" dirty="0" smtClean="0"/>
              <a:t> Intel Clear Light Presentation Title</a:t>
            </a:r>
            <a:br>
              <a:rPr lang="en-US" dirty="0" smtClean="0"/>
            </a:br>
            <a:r>
              <a:rPr lang="en-US" dirty="0" smtClean="0"/>
              <a:t>Title of Presentation Line Two</a:t>
            </a:r>
            <a:endParaRPr lang="en-US" dirty="0"/>
          </a:p>
        </p:txBody>
      </p:sp>
      <p:sp>
        <p:nvSpPr>
          <p:cNvPr id="3" name="Subtitle 2"/>
          <p:cNvSpPr>
            <a:spLocks noGrp="1"/>
          </p:cNvSpPr>
          <p:nvPr>
            <p:ph type="subTitle" idx="1" hasCustomPrompt="1"/>
          </p:nvPr>
        </p:nvSpPr>
        <p:spPr>
          <a:xfrm>
            <a:off x="455613" y="4830934"/>
            <a:ext cx="6330212" cy="1233813"/>
          </a:xfrm>
        </p:spPr>
        <p:txBody>
          <a:bodyPr lIns="0" rIns="0">
            <a:noAutofit/>
          </a:bodyPr>
          <a:lstStyle>
            <a:lvl1pPr marL="0" indent="0" algn="l">
              <a:buNone/>
              <a:defRPr sz="1600" b="1" baseline="0">
                <a:solidFill>
                  <a:srgbClr val="FFDA00"/>
                </a:solidFill>
                <a:latin typeface="+mn-lt"/>
                <a:cs typeface="Intel Clear" panose="020B0604020203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16pt</a:t>
            </a:r>
            <a:r>
              <a:rPr lang="en-US" dirty="0" smtClean="0"/>
              <a:t> Intel Clear Bolded Subhead, Date, Etc.</a:t>
            </a:r>
            <a:endParaRPr lang="en-US" dirty="0"/>
          </a:p>
        </p:txBody>
      </p:sp>
      <p:sp>
        <p:nvSpPr>
          <p:cNvPr id="5" name="Freeform 4"/>
          <p:cNvSpPr/>
          <p:nvPr userDrawn="1"/>
        </p:nvSpPr>
        <p:spPr>
          <a:xfrm>
            <a:off x="-10368" y="0"/>
            <a:ext cx="9158557" cy="911412"/>
          </a:xfrm>
          <a:custGeom>
            <a:avLst/>
            <a:gdLst>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605118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591991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48189 w 9158942"/>
              <a:gd name="connsiteY4" fmla="*/ 601837 h 911412"/>
              <a:gd name="connsiteX5" fmla="*/ 9158942 w 9158942"/>
              <a:gd name="connsiteY5" fmla="*/ 0 h 911412"/>
              <a:gd name="connsiteX6" fmla="*/ 7471 w 9158942"/>
              <a:gd name="connsiteY6" fmla="*/ 0 h 911412"/>
              <a:gd name="connsiteX0" fmla="*/ 7471 w 9148711"/>
              <a:gd name="connsiteY0" fmla="*/ 0 h 911412"/>
              <a:gd name="connsiteX1" fmla="*/ 0 w 9148711"/>
              <a:gd name="connsiteY1" fmla="*/ 903941 h 911412"/>
              <a:gd name="connsiteX2" fmla="*/ 5393765 w 9148711"/>
              <a:gd name="connsiteY2" fmla="*/ 911412 h 911412"/>
              <a:gd name="connsiteX3" fmla="*/ 5909236 w 9148711"/>
              <a:gd name="connsiteY3" fmla="*/ 597647 h 911412"/>
              <a:gd name="connsiteX4" fmla="*/ 9148189 w 9148711"/>
              <a:gd name="connsiteY4" fmla="*/ 601837 h 911412"/>
              <a:gd name="connsiteX5" fmla="*/ 9145816 w 9148711"/>
              <a:gd name="connsiteY5" fmla="*/ 0 h 911412"/>
              <a:gd name="connsiteX6" fmla="*/ 7471 w 9148711"/>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48189 w 9155661"/>
              <a:gd name="connsiteY4" fmla="*/ 601837 h 911412"/>
              <a:gd name="connsiteX5" fmla="*/ 9155661 w 9155661"/>
              <a:gd name="connsiteY5" fmla="*/ 0 h 911412"/>
              <a:gd name="connsiteX6" fmla="*/ 7471 w 9155661"/>
              <a:gd name="connsiteY6" fmla="*/ 0 h 911412"/>
              <a:gd name="connsiteX0" fmla="*/ 7471 w 9158556"/>
              <a:gd name="connsiteY0" fmla="*/ 0 h 911412"/>
              <a:gd name="connsiteX1" fmla="*/ 0 w 9158556"/>
              <a:gd name="connsiteY1" fmla="*/ 903941 h 911412"/>
              <a:gd name="connsiteX2" fmla="*/ 5393765 w 9158556"/>
              <a:gd name="connsiteY2" fmla="*/ 911412 h 911412"/>
              <a:gd name="connsiteX3" fmla="*/ 5909236 w 9158556"/>
              <a:gd name="connsiteY3" fmla="*/ 597647 h 911412"/>
              <a:gd name="connsiteX4" fmla="*/ 9158034 w 9158556"/>
              <a:gd name="connsiteY4" fmla="*/ 598555 h 911412"/>
              <a:gd name="connsiteX5" fmla="*/ 9155661 w 9158556"/>
              <a:gd name="connsiteY5" fmla="*/ 0 h 911412"/>
              <a:gd name="connsiteX6" fmla="*/ 7471 w 9158556"/>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7471 w 9155661"/>
              <a:gd name="connsiteY6" fmla="*/ 0 h 911412"/>
              <a:gd name="connsiteX0" fmla="*/ 522 w 9158557"/>
              <a:gd name="connsiteY0" fmla="*/ 0 h 911412"/>
              <a:gd name="connsiteX1" fmla="*/ 2896 w 9158557"/>
              <a:gd name="connsiteY1" fmla="*/ 903941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 name="connsiteX0" fmla="*/ 522 w 9158557"/>
              <a:gd name="connsiteY0" fmla="*/ 0 h 917068"/>
              <a:gd name="connsiteX1" fmla="*/ 2896 w 9158557"/>
              <a:gd name="connsiteY1" fmla="*/ 917068 h 917068"/>
              <a:gd name="connsiteX2" fmla="*/ 5396661 w 9158557"/>
              <a:gd name="connsiteY2" fmla="*/ 911412 h 917068"/>
              <a:gd name="connsiteX3" fmla="*/ 5912132 w 9158557"/>
              <a:gd name="connsiteY3" fmla="*/ 597647 h 917068"/>
              <a:gd name="connsiteX4" fmla="*/ 9154366 w 9158557"/>
              <a:gd name="connsiteY4" fmla="*/ 595274 h 917068"/>
              <a:gd name="connsiteX5" fmla="*/ 9158557 w 9158557"/>
              <a:gd name="connsiteY5" fmla="*/ 0 h 917068"/>
              <a:gd name="connsiteX6" fmla="*/ 522 w 9158557"/>
              <a:gd name="connsiteY6" fmla="*/ 0 h 917068"/>
              <a:gd name="connsiteX0" fmla="*/ 522 w 9158557"/>
              <a:gd name="connsiteY0" fmla="*/ 0 h 911412"/>
              <a:gd name="connsiteX1" fmla="*/ 2896 w 9158557"/>
              <a:gd name="connsiteY1" fmla="*/ 910555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8557" h="911412">
                <a:moveTo>
                  <a:pt x="522" y="0"/>
                </a:moveTo>
                <a:cubicBezTo>
                  <a:pt x="-1968" y="301314"/>
                  <a:pt x="5386" y="609241"/>
                  <a:pt x="2896" y="910555"/>
                </a:cubicBezTo>
                <a:lnTo>
                  <a:pt x="5396661" y="911412"/>
                </a:lnTo>
                <a:lnTo>
                  <a:pt x="5912132" y="597647"/>
                </a:lnTo>
                <a:lnTo>
                  <a:pt x="9154366" y="595274"/>
                </a:lnTo>
                <a:cubicBezTo>
                  <a:pt x="9156856" y="393568"/>
                  <a:pt x="9156067" y="201706"/>
                  <a:pt x="9158557" y="0"/>
                </a:cubicBezTo>
                <a:lnTo>
                  <a:pt x="522" y="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2" descr="\\.psf\Home\Desktop\Intel.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445773" y="1813263"/>
            <a:ext cx="1220881" cy="804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813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Large Bullet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4" y="1601789"/>
            <a:ext cx="8228012" cy="4570411"/>
          </a:xfrm>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lvl1pPr>
            <a:lvl2pPr>
              <a:defRPr sz="2200"/>
            </a:lvl2pPr>
            <a:lvl3pPr>
              <a:defRPr sz="2200"/>
            </a:lvl3pPr>
            <a:lvl4pPr>
              <a:defRPr/>
            </a:lvl4pPr>
            <a:lvl5pPr>
              <a:defRPr/>
            </a:lvl5pPr>
          </a:lstStyle>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lang="en-US" dirty="0" err="1" smtClean="0"/>
              <a:t>22pt</a:t>
            </a:r>
            <a:r>
              <a:rPr lang="en-US" dirty="0" smtClean="0"/>
              <a:t> Intel Clear body text</a:t>
            </a:r>
          </a:p>
          <a:p>
            <a:pPr lvl="1"/>
            <a:r>
              <a:rPr lang="en-US" dirty="0" err="1" smtClean="0"/>
              <a:t>22pt</a:t>
            </a:r>
            <a:r>
              <a:rPr lang="en-US" dirty="0" smtClean="0"/>
              <a:t> Intel Clear large bullet one</a:t>
            </a:r>
          </a:p>
          <a:p>
            <a:pPr lvl="2"/>
            <a:r>
              <a:rPr lang="en-US" dirty="0" err="1" smtClean="0"/>
              <a:t>22pt</a:t>
            </a:r>
            <a:r>
              <a:rPr lang="en-US" dirty="0" smtClean="0"/>
              <a:t> Intel Clear sub-bullet</a:t>
            </a:r>
          </a:p>
          <a:p>
            <a:pPr lvl="3"/>
            <a:r>
              <a:rPr lang="en-US" dirty="0" err="1" smtClean="0"/>
              <a:t>16pt</a:t>
            </a:r>
            <a:r>
              <a:rPr lang="en-US" dirty="0" smtClean="0"/>
              <a:t> Intel Clear fourth level</a:t>
            </a:r>
          </a:p>
          <a:p>
            <a:pPr lvl="4"/>
            <a:r>
              <a:rPr lang="en-US" dirty="0" err="1" smtClean="0"/>
              <a:t>14pt</a:t>
            </a:r>
            <a:r>
              <a:rPr lang="en-US" dirty="0" smtClean="0"/>
              <a:t> Intel Clear fifth level</a:t>
            </a:r>
            <a:endParaRPr lang="en-US" dirty="0"/>
          </a:p>
        </p:txBody>
      </p:sp>
      <p:sp>
        <p:nvSpPr>
          <p:cNvPr id="4" name="Date Placeholder 3"/>
          <p:cNvSpPr>
            <a:spLocks noGrp="1"/>
          </p:cNvSpPr>
          <p:nvPr>
            <p:ph type="dt" sz="half" idx="10"/>
          </p:nvPr>
        </p:nvSpPr>
        <p:spPr/>
        <p:txBody>
          <a:bodyPr/>
          <a:lstStyle/>
          <a:p>
            <a:fld id="{98CAC7F1-0535-4974-A001-A0380B0F8976}" type="datetime1">
              <a:rPr lang="en-US" smtClean="0"/>
              <a:t>6/29/2015</a:t>
            </a:fld>
            <a:endParaRPr lang="en-US" dirty="0"/>
          </a:p>
        </p:txBody>
      </p:sp>
      <p:sp>
        <p:nvSpPr>
          <p:cNvPr id="5" name="Footer Placeholder 4"/>
          <p:cNvSpPr>
            <a:spLocks noGrp="1"/>
          </p:cNvSpPr>
          <p:nvPr>
            <p:ph type="ftr" sz="quarter" idx="11"/>
          </p:nvPr>
        </p:nvSpPr>
        <p:spPr/>
        <p:txBody>
          <a:bodyPr/>
          <a:lstStyle/>
          <a:p>
            <a:r>
              <a:rPr lang="en-US" smtClean="0"/>
              <a:t>Intel Confidential</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p:txBody>
          <a:bodyPr/>
          <a:lstStyle>
            <a:lvl1pPr>
              <a:defRPr/>
            </a:lvl1pPr>
          </a:lstStyle>
          <a:p>
            <a:r>
              <a:rPr lang="en-US" dirty="0" err="1" smtClean="0"/>
              <a:t>36pt</a:t>
            </a:r>
            <a:r>
              <a:rPr lang="en-US" dirty="0" smtClean="0"/>
              <a:t> Intel Clear Light Headline</a:t>
            </a:r>
            <a:endParaRPr lang="en-US" dirty="0"/>
          </a:p>
        </p:txBody>
      </p:sp>
    </p:spTree>
    <p:extLst>
      <p:ext uri="{BB962C8B-B14F-4D97-AF65-F5344CB8AC3E}">
        <p14:creationId xmlns:p14="http://schemas.microsoft.com/office/powerpoint/2010/main" val="13585118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4" y="1601789"/>
            <a:ext cx="8228012" cy="4570411"/>
          </a:xfrm>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lvl1pPr>
            <a:lvl2pPr>
              <a:defRPr lang="en-US" sz="1800" kern="1200" baseline="0" dirty="0" err="1" smtClean="0">
                <a:solidFill>
                  <a:schemeClr val="tx2"/>
                </a:solidFill>
                <a:latin typeface="+mn-lt"/>
                <a:ea typeface="+mn-ea"/>
                <a:cs typeface="Intel Clear" panose="020B0604020203020204" pitchFamily="34" charset="0"/>
              </a:defRPr>
            </a:lvl2pPr>
            <a:lvl3pPr marL="571500" indent="-228600">
              <a:defRPr lang="en-US" sz="1800" kern="1200" dirty="0" smtClean="0">
                <a:solidFill>
                  <a:schemeClr val="tx2"/>
                </a:solidFill>
                <a:latin typeface="+mn-lt"/>
                <a:ea typeface="+mn-ea"/>
                <a:cs typeface="Intel Clear" panose="020B0604020203020204" pitchFamily="34" charset="0"/>
              </a:defRPr>
            </a:lvl3pPr>
            <a:lvl4pPr>
              <a:defRPr/>
            </a:lvl4pPr>
            <a:lvl5pPr>
              <a:defRPr/>
            </a:lvl5pPr>
          </a:lstStyle>
          <a:p>
            <a:pPr marL="0" marR="0" lvl="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a:pPr>
            <a:r>
              <a:rPr lang="en-US" dirty="0" err="1" smtClean="0"/>
              <a:t>22pt</a:t>
            </a:r>
            <a:r>
              <a:rPr lang="en-US" dirty="0" smtClean="0"/>
              <a:t> Intel Clear body text</a:t>
            </a:r>
          </a:p>
          <a:p>
            <a:pPr lvl="1"/>
            <a:r>
              <a:rPr lang="en-US" dirty="0" err="1" smtClean="0"/>
              <a:t>18pt</a:t>
            </a:r>
            <a:r>
              <a:rPr lang="en-US" dirty="0" smtClean="0"/>
              <a:t> Intel Clear bullet one</a:t>
            </a:r>
          </a:p>
          <a:p>
            <a:pPr marL="571500" lvl="2" indent="-228600" algn="l" defTabSz="457200" rtl="0" eaLnBrk="1" latinLnBrk="0" hangingPunct="1">
              <a:spcBef>
                <a:spcPts val="800"/>
              </a:spcBef>
              <a:buFont typeface="Wingdings" charset="2"/>
              <a:buChar char="§"/>
            </a:pPr>
            <a:r>
              <a:rPr lang="en-US" dirty="0" err="1" smtClean="0"/>
              <a:t>18pt</a:t>
            </a:r>
            <a:r>
              <a:rPr lang="en-US" dirty="0" smtClean="0"/>
              <a:t> Intel Clear sub-bullet</a:t>
            </a:r>
          </a:p>
          <a:p>
            <a:pPr lvl="3"/>
            <a:r>
              <a:rPr lang="en-US" dirty="0" err="1" smtClean="0"/>
              <a:t>16pt</a:t>
            </a:r>
            <a:r>
              <a:rPr lang="en-US" dirty="0" smtClean="0"/>
              <a:t> Intel Clear fourth level</a:t>
            </a:r>
          </a:p>
          <a:p>
            <a:pPr lvl="4"/>
            <a:r>
              <a:rPr lang="en-US" dirty="0" err="1" smtClean="0"/>
              <a:t>14pt</a:t>
            </a:r>
            <a:r>
              <a:rPr lang="en-US" dirty="0" smtClean="0"/>
              <a:t> Intel Clear fifth level</a:t>
            </a:r>
            <a:endParaRPr lang="en-US" dirty="0"/>
          </a:p>
        </p:txBody>
      </p:sp>
      <p:sp>
        <p:nvSpPr>
          <p:cNvPr id="4" name="Date Placeholder 3"/>
          <p:cNvSpPr>
            <a:spLocks noGrp="1"/>
          </p:cNvSpPr>
          <p:nvPr>
            <p:ph type="dt" sz="half" idx="10"/>
          </p:nvPr>
        </p:nvSpPr>
        <p:spPr/>
        <p:txBody>
          <a:bodyPr/>
          <a:lstStyle/>
          <a:p>
            <a:fld id="{A3DF1F36-8BD2-440C-8C0D-17A3CE25CCB4}" type="datetime1">
              <a:rPr lang="en-US" smtClean="0"/>
              <a:t>6/29/2015</a:t>
            </a:fld>
            <a:endParaRPr lang="en-US" dirty="0"/>
          </a:p>
        </p:txBody>
      </p:sp>
      <p:sp>
        <p:nvSpPr>
          <p:cNvPr id="5" name="Footer Placeholder 4"/>
          <p:cNvSpPr>
            <a:spLocks noGrp="1"/>
          </p:cNvSpPr>
          <p:nvPr>
            <p:ph type="ftr" sz="quarter" idx="11"/>
          </p:nvPr>
        </p:nvSpPr>
        <p:spPr/>
        <p:txBody>
          <a:bodyPr/>
          <a:lstStyle/>
          <a:p>
            <a:r>
              <a:rPr lang="en-US" smtClean="0"/>
              <a:t>Intel Confidential</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p:txBody>
          <a:bodyPr/>
          <a:lstStyle>
            <a:lvl1pPr>
              <a:defRPr/>
            </a:lvl1pPr>
          </a:lstStyle>
          <a:p>
            <a:r>
              <a:rPr lang="en-US" dirty="0" err="1" smtClean="0"/>
              <a:t>36pt</a:t>
            </a:r>
            <a:r>
              <a:rPr lang="en-US" dirty="0" smtClean="0"/>
              <a:t> Intel Clear Light Headline</a:t>
            </a:r>
            <a:endParaRPr lang="en-US" dirty="0"/>
          </a:p>
        </p:txBody>
      </p:sp>
    </p:spTree>
    <p:extLst>
      <p:ext uri="{BB962C8B-B14F-4D97-AF65-F5344CB8AC3E}">
        <p14:creationId xmlns:p14="http://schemas.microsoft.com/office/powerpoint/2010/main" val="34940459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442278"/>
            <a:ext cx="8228012" cy="1143000"/>
          </a:xfrm>
        </p:spPr>
        <p:txBody>
          <a:bodyPr/>
          <a:lstStyle/>
          <a:p>
            <a:r>
              <a:rPr lang="en-US" dirty="0" err="1" smtClean="0"/>
              <a:t>36pt</a:t>
            </a:r>
            <a:r>
              <a:rPr lang="en-US" dirty="0" smtClean="0"/>
              <a:t> Intel Clear Light Headline</a:t>
            </a:r>
            <a:endParaRPr lang="en-US" dirty="0"/>
          </a:p>
        </p:txBody>
      </p:sp>
      <p:sp>
        <p:nvSpPr>
          <p:cNvPr id="5" name="Date Placeholder 4"/>
          <p:cNvSpPr>
            <a:spLocks noGrp="1"/>
          </p:cNvSpPr>
          <p:nvPr>
            <p:ph type="dt" sz="half" idx="10"/>
          </p:nvPr>
        </p:nvSpPr>
        <p:spPr/>
        <p:txBody>
          <a:bodyPr/>
          <a:lstStyle/>
          <a:p>
            <a:fld id="{993C30F3-3995-4B0E-B913-810FFB12948D}" type="datetime1">
              <a:rPr lang="en-US" smtClean="0"/>
              <a:t>6/29/2015</a:t>
            </a:fld>
            <a:endParaRPr lang="en-US" dirty="0"/>
          </a:p>
        </p:txBody>
      </p:sp>
      <p:sp>
        <p:nvSpPr>
          <p:cNvPr id="6" name="Footer Placeholder 5"/>
          <p:cNvSpPr>
            <a:spLocks noGrp="1"/>
          </p:cNvSpPr>
          <p:nvPr>
            <p:ph type="ftr" sz="quarter" idx="11"/>
          </p:nvPr>
        </p:nvSpPr>
        <p:spPr/>
        <p:txBody>
          <a:bodyPr/>
          <a:lstStyle/>
          <a:p>
            <a:r>
              <a:rPr lang="en-US" smtClean="0"/>
              <a:t>Intel Confidential</a:t>
            </a:r>
            <a:endParaRPr lang="en-US" dirty="0"/>
          </a:p>
        </p:txBody>
      </p:sp>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7200" y="1601788"/>
            <a:ext cx="4005264" cy="4570412"/>
          </a:xfrm>
        </p:spPr>
        <p:txBody>
          <a:bodyPr vert="horz" lIns="0" tIns="0" rIns="0" bIns="0" rtlCol="0">
            <a:noAutofit/>
          </a:bodyPr>
          <a:lstStyle>
            <a:lvl1pPr>
              <a:defRPr lang="en-US" dirty="0" smtClean="0"/>
            </a:lvl1pPr>
            <a:lvl2pPr>
              <a:defRPr lang="en-US" dirty="0" smtClean="0"/>
            </a:lvl2pPr>
            <a:lvl3pPr>
              <a:defRPr lang="en-US" sz="1600" dirty="0" smtClean="0"/>
            </a:lvl3pPr>
            <a:lvl4pPr>
              <a:defRPr lang="en-US" sz="1400" dirty="0" smtClean="0"/>
            </a:lvl4pPr>
            <a:lvl5pPr>
              <a:defRPr lang="en-US" dirty="0"/>
            </a:lvl5pPr>
          </a:lstStyle>
          <a:p>
            <a:pPr marR="0" lvl="0" fontAlgn="auto">
              <a:lnSpc>
                <a:spcPct val="100000"/>
              </a:lnSpc>
              <a:buClrTx/>
              <a:buSzTx/>
              <a:tabLst/>
            </a:pPr>
            <a:r>
              <a:rPr lang="en-US" dirty="0" err="1" smtClean="0"/>
              <a:t>22pt</a:t>
            </a:r>
            <a:r>
              <a:rPr lang="en-US" dirty="0" smtClean="0"/>
              <a:t> Intel Clear body text</a:t>
            </a:r>
          </a:p>
          <a:p>
            <a:pPr marR="0" lvl="1" fontAlgn="auto">
              <a:lnSpc>
                <a:spcPct val="100000"/>
              </a:lnSpc>
              <a:spcAft>
                <a:spcPts val="0"/>
              </a:spcAft>
              <a:buClrTx/>
              <a:buSzTx/>
              <a:tabLst/>
            </a:pPr>
            <a:r>
              <a:rPr lang="en-US" dirty="0" err="1" smtClean="0"/>
              <a:t>18pt</a:t>
            </a:r>
            <a:r>
              <a:rPr lang="en-US" dirty="0" smtClean="0"/>
              <a:t> Intel Clear bullet one</a:t>
            </a:r>
          </a:p>
          <a:p>
            <a:pPr lvl="2"/>
            <a:r>
              <a:rPr lang="en-US" dirty="0" err="1" smtClean="0"/>
              <a:t>16pt</a:t>
            </a:r>
            <a:r>
              <a:rPr lang="en-US" dirty="0" smtClean="0"/>
              <a:t> Intel Clear third level</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
        <p:nvSpPr>
          <p:cNvPr id="16" name="Content Placeholder 2"/>
          <p:cNvSpPr>
            <a:spLocks noGrp="1"/>
          </p:cNvSpPr>
          <p:nvPr>
            <p:ph sz="half" idx="13" hasCustomPrompt="1"/>
          </p:nvPr>
        </p:nvSpPr>
        <p:spPr>
          <a:xfrm>
            <a:off x="4678363" y="1601788"/>
            <a:ext cx="4005264" cy="4570412"/>
          </a:xfrm>
        </p:spPr>
        <p:txBody>
          <a:bodyPr vert="horz" lIns="0" tIns="0" rIns="0" bIns="0" rtlCol="0">
            <a:noAutofit/>
          </a:bodyPr>
          <a:lstStyle>
            <a:lvl1pPr>
              <a:defRPr lang="en-US" dirty="0" smtClean="0"/>
            </a:lvl1pPr>
            <a:lvl2pPr>
              <a:defRPr lang="en-US" dirty="0" smtClean="0"/>
            </a:lvl2pPr>
            <a:lvl3pPr>
              <a:defRPr lang="en-US" sz="1600" dirty="0" smtClean="0"/>
            </a:lvl3pPr>
            <a:lvl4pPr>
              <a:defRPr lang="en-US" sz="1400" dirty="0" smtClean="0"/>
            </a:lvl4pPr>
            <a:lvl5pPr>
              <a:defRPr lang="en-US" dirty="0"/>
            </a:lvl5pPr>
          </a:lstStyle>
          <a:p>
            <a:pPr marR="0" lvl="0" fontAlgn="auto">
              <a:lnSpc>
                <a:spcPct val="100000"/>
              </a:lnSpc>
              <a:buClrTx/>
              <a:buSzTx/>
              <a:tabLst/>
            </a:pPr>
            <a:r>
              <a:rPr lang="en-US" dirty="0" err="1" smtClean="0"/>
              <a:t>22pt</a:t>
            </a:r>
            <a:r>
              <a:rPr lang="en-US" dirty="0" smtClean="0"/>
              <a:t> Intel Clear body text</a:t>
            </a:r>
          </a:p>
          <a:p>
            <a:pPr marR="0" lvl="1" fontAlgn="auto">
              <a:lnSpc>
                <a:spcPct val="100000"/>
              </a:lnSpc>
              <a:spcAft>
                <a:spcPts val="0"/>
              </a:spcAft>
              <a:buClrTx/>
              <a:buSzTx/>
              <a:tabLst/>
            </a:pPr>
            <a:r>
              <a:rPr lang="en-US" dirty="0" err="1" smtClean="0"/>
              <a:t>18pt</a:t>
            </a:r>
            <a:r>
              <a:rPr lang="en-US" dirty="0" smtClean="0"/>
              <a:t> Intel Clear bullet one</a:t>
            </a:r>
          </a:p>
          <a:p>
            <a:pPr lvl="2"/>
            <a:r>
              <a:rPr lang="en-US" dirty="0" err="1" smtClean="0"/>
              <a:t>16pt</a:t>
            </a:r>
            <a:r>
              <a:rPr lang="en-US" dirty="0" smtClean="0"/>
              <a:t> Intel Clear third level</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40620636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and Attribu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442278"/>
            <a:ext cx="8228012" cy="1143000"/>
          </a:xfrm>
        </p:spPr>
        <p:txBody>
          <a:bodyPr/>
          <a:lstStyle>
            <a:lvl1pPr marL="0" marR="0" indent="0" algn="l" defTabSz="457200" rtl="0" eaLnBrk="1" fontAlgn="auto" latinLnBrk="0" hangingPunct="1">
              <a:lnSpc>
                <a:spcPct val="100000"/>
              </a:lnSpc>
              <a:spcBef>
                <a:spcPct val="0"/>
              </a:spcBef>
              <a:spcAft>
                <a:spcPts val="0"/>
              </a:spcAft>
              <a:buClrTx/>
              <a:buSzTx/>
              <a:buFontTx/>
              <a:buNone/>
              <a:tabLst/>
              <a:defRPr lang="en-US" sz="3600" b="0" i="0" u="none" strike="noStrike" baseline="0" smtClean="0"/>
            </a:lvl1pPr>
          </a:lstStyle>
          <a:p>
            <a:r>
              <a:rPr lang="en-US" dirty="0" err="1" smtClean="0"/>
              <a:t>36pt</a:t>
            </a:r>
            <a:r>
              <a:rPr lang="en-US" dirty="0" smtClean="0"/>
              <a:t> Intel Clear Light Headline</a:t>
            </a:r>
            <a:endParaRPr lang="en-US" dirty="0"/>
          </a:p>
        </p:txBody>
      </p:sp>
      <p:sp>
        <p:nvSpPr>
          <p:cNvPr id="3" name="Content Placeholder 2"/>
          <p:cNvSpPr>
            <a:spLocks noGrp="1"/>
          </p:cNvSpPr>
          <p:nvPr>
            <p:ph idx="1" hasCustomPrompt="1"/>
          </p:nvPr>
        </p:nvSpPr>
        <p:spPr>
          <a:xfrm>
            <a:off x="455612" y="1601789"/>
            <a:ext cx="8228013" cy="4570411"/>
          </a:xfrm>
        </p:spPr>
        <p:txBody>
          <a:bodyPr anchor="ctr" anchorCtr="0"/>
          <a:lstStyle>
            <a:lvl1pPr marL="204788" indent="-204788">
              <a:defRPr sz="4800" baseline="0">
                <a:solidFill>
                  <a:schemeClr val="accent2"/>
                </a:solidFill>
                <a:latin typeface="+mj-lt"/>
                <a:cs typeface="Intel Clear Light" panose="020B0404020203020204" pitchFamily="34" charset="0"/>
              </a:defRPr>
            </a:lvl1pPr>
            <a:lvl2pPr marL="417513" indent="-225425">
              <a:buFont typeface="Lucida Grande"/>
              <a:buChar char="−"/>
              <a:defRPr sz="1600" baseline="0">
                <a:latin typeface="+mn-lt"/>
                <a:cs typeface="Intel Clear" panose="020B0604020203020204" pitchFamily="34" charset="0"/>
              </a:defRPr>
            </a:lvl2pPr>
            <a:lvl3pPr marL="685800" indent="-228600">
              <a:defRPr sz="1200">
                <a:latin typeface="+mn-lt"/>
              </a:defRPr>
            </a:lvl3pPr>
            <a:lvl4pPr>
              <a:defRPr sz="1100">
                <a:latin typeface="+mn-lt"/>
              </a:defRPr>
            </a:lvl4pPr>
            <a:lvl5pPr>
              <a:defRPr sz="1050">
                <a:latin typeface="+mn-lt"/>
              </a:defRPr>
            </a:lvl5pPr>
          </a:lstStyle>
          <a:p>
            <a:pPr lvl="0"/>
            <a:r>
              <a:rPr lang="en-US" dirty="0" smtClean="0"/>
              <a:t>“</a:t>
            </a:r>
            <a:r>
              <a:rPr lang="en-US" dirty="0" err="1" smtClean="0"/>
              <a:t>48pt</a:t>
            </a:r>
            <a:r>
              <a:rPr lang="en-US" dirty="0" smtClean="0"/>
              <a:t> Intel Clear Light Text”</a:t>
            </a:r>
          </a:p>
          <a:p>
            <a:pPr lvl="1"/>
            <a:r>
              <a:rPr lang="en-US" dirty="0" err="1" smtClean="0"/>
              <a:t>16pt</a:t>
            </a:r>
            <a:r>
              <a:rPr lang="en-US" dirty="0" smtClean="0"/>
              <a:t> Attribution</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56BAFBD-3A76-4213-BE19-97CCF7B913CD}" type="datetime1">
              <a:rPr lang="en-US" smtClean="0"/>
              <a:t>6/29/2015</a:t>
            </a:fld>
            <a:endParaRPr lang="en-US" dirty="0"/>
          </a:p>
        </p:txBody>
      </p:sp>
      <p:sp>
        <p:nvSpPr>
          <p:cNvPr id="5" name="Footer Placeholder 4"/>
          <p:cNvSpPr>
            <a:spLocks noGrp="1"/>
          </p:cNvSpPr>
          <p:nvPr>
            <p:ph type="ftr" sz="quarter" idx="11"/>
          </p:nvPr>
        </p:nvSpPr>
        <p:spPr/>
        <p:txBody>
          <a:bodyPr/>
          <a:lstStyle/>
          <a:p>
            <a:r>
              <a:rPr lang="en-US" smtClean="0"/>
              <a:t>Intel Confidential</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11929465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59448"/>
            <a:ext cx="7772400" cy="1362075"/>
          </a:xfrm>
        </p:spPr>
        <p:txBody>
          <a:bodyPr anchor="b" anchorCtr="0">
            <a:noAutofit/>
          </a:bodyPr>
          <a:lstStyle>
            <a:lvl1pPr algn="l">
              <a:defRPr sz="3600" b="0" cap="none">
                <a:solidFill>
                  <a:schemeClr val="accent1"/>
                </a:solidFill>
                <a:latin typeface="+mj-lt"/>
                <a:cs typeface="Intel Clear Light" panose="020B0404020203020204" pitchFamily="34" charset="0"/>
              </a:defRPr>
            </a:lvl1pPr>
          </a:lstStyle>
          <a:p>
            <a:r>
              <a:rPr lang="en-US" dirty="0" err="1" smtClean="0"/>
              <a:t>36pt</a:t>
            </a:r>
            <a:r>
              <a:rPr lang="en-US" dirty="0" smtClean="0"/>
              <a:t> Intel Clear Light Text</a:t>
            </a:r>
            <a:endParaRPr lang="en-US" dirty="0"/>
          </a:p>
        </p:txBody>
      </p:sp>
      <p:sp>
        <p:nvSpPr>
          <p:cNvPr id="3" name="Text Placeholder 2"/>
          <p:cNvSpPr>
            <a:spLocks noGrp="1"/>
          </p:cNvSpPr>
          <p:nvPr>
            <p:ph type="body" idx="1" hasCustomPrompt="1"/>
          </p:nvPr>
        </p:nvSpPr>
        <p:spPr>
          <a:xfrm>
            <a:off x="455613" y="3670233"/>
            <a:ext cx="7772400" cy="1500187"/>
          </a:xfrm>
        </p:spPr>
        <p:txBody>
          <a:bodyPr anchor="t" anchorCtr="0">
            <a:noAutofit/>
          </a:bodyPr>
          <a:lstStyle>
            <a:lvl1pPr marL="0" indent="0">
              <a:buNone/>
              <a:defRPr sz="1600" b="1" baseline="0">
                <a:solidFill>
                  <a:schemeClr val="accent2"/>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err="1" smtClean="0"/>
              <a:t>16pt</a:t>
            </a:r>
            <a:r>
              <a:rPr lang="en-US" dirty="0" smtClean="0"/>
              <a:t> Intel Clear Bolded Subhead</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403727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solidFill>
          <a:schemeClr val="accent1"/>
        </a:solidFill>
        <a:effectLst/>
      </p:bgPr>
    </p:bg>
    <p:spTree>
      <p:nvGrpSpPr>
        <p:cNvPr id="1" name=""/>
        <p:cNvGrpSpPr/>
        <p:nvPr/>
      </p:nvGrpSpPr>
      <p:grpSpPr>
        <a:xfrm>
          <a:off x="0" y="0"/>
          <a:ext cx="0" cy="0"/>
          <a:chOff x="0" y="0"/>
          <a:chExt cx="0" cy="0"/>
        </a:xfrm>
      </p:grpSpPr>
      <p:pic>
        <p:nvPicPr>
          <p:cNvPr id="3074" name="Picture 2" descr="\\.psf\Home\Desktop\NewIntelFooterWHT4x3.png"/>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1587" y="6400800"/>
            <a:ext cx="9144000" cy="457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5613" y="2159448"/>
            <a:ext cx="7772400" cy="1362075"/>
          </a:xfrm>
        </p:spPr>
        <p:txBody>
          <a:bodyPr anchor="b" anchorCtr="0">
            <a:noAutofit/>
          </a:bodyPr>
          <a:lstStyle>
            <a:lvl1pPr algn="l">
              <a:defRPr sz="3600" b="0" cap="none">
                <a:solidFill>
                  <a:schemeClr val="bg1"/>
                </a:solidFill>
                <a:latin typeface="+mj-lt"/>
                <a:cs typeface="Intel Clear Light" panose="020B0404020203020204" pitchFamily="34" charset="0"/>
              </a:defRPr>
            </a:lvl1pPr>
          </a:lstStyle>
          <a:p>
            <a:r>
              <a:rPr lang="en-US" dirty="0" err="1" smtClean="0"/>
              <a:t>36pt</a:t>
            </a:r>
            <a:r>
              <a:rPr lang="en-US" dirty="0" smtClean="0"/>
              <a:t> Intel Clear Light Text</a:t>
            </a:r>
            <a:endParaRPr lang="en-US" dirty="0"/>
          </a:p>
        </p:txBody>
      </p:sp>
      <p:sp>
        <p:nvSpPr>
          <p:cNvPr id="3" name="Text Placeholder 2"/>
          <p:cNvSpPr>
            <a:spLocks noGrp="1"/>
          </p:cNvSpPr>
          <p:nvPr>
            <p:ph type="body" idx="1" hasCustomPrompt="1"/>
          </p:nvPr>
        </p:nvSpPr>
        <p:spPr>
          <a:xfrm>
            <a:off x="455613" y="3670233"/>
            <a:ext cx="7772400" cy="1500187"/>
          </a:xfrm>
        </p:spPr>
        <p:txBody>
          <a:bodyPr anchor="t" anchorCtr="0">
            <a:noAutofit/>
          </a:bodyPr>
          <a:lstStyle>
            <a:lvl1pPr marL="0" indent="0">
              <a:buNone/>
              <a:defRPr sz="1600" b="1" baseline="0">
                <a:solidFill>
                  <a:schemeClr val="accent3"/>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err="1" smtClean="0"/>
              <a:t>16pt</a:t>
            </a:r>
            <a:r>
              <a:rPr lang="en-US" dirty="0" smtClean="0"/>
              <a:t> Intel Clear Bolded Subhead</a:t>
            </a:r>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EE2556C5-CE8C-6547-B838-EA80C61A4AF7}" type="slidenum">
              <a:rPr lang="en-US" smtClean="0"/>
              <a:pPr/>
              <a:t>‹#›</a:t>
            </a:fld>
            <a:endParaRPr lang="en-US" dirty="0"/>
          </a:p>
        </p:txBody>
      </p:sp>
      <p:sp>
        <p:nvSpPr>
          <p:cNvPr id="7" name="Footer Placeholder 4"/>
          <p:cNvSpPr txBox="1">
            <a:spLocks/>
          </p:cNvSpPr>
          <p:nvPr userDrawn="1"/>
        </p:nvSpPr>
        <p:spPr>
          <a:xfrm>
            <a:off x="0" y="6682582"/>
            <a:ext cx="9144000" cy="190500"/>
          </a:xfrm>
          <a:prstGeom prst="rect">
            <a:avLst/>
          </a:prstGeom>
        </p:spPr>
        <p:txBody>
          <a:bodyPr anchor="ctr"/>
          <a:lstStyle>
            <a:defPPr>
              <a:defRPr lang="en-US"/>
            </a:defPPr>
            <a:lvl1pPr marL="0" algn="ctr" defTabSz="457200" rtl="0" eaLnBrk="1" latinLnBrk="0" hangingPunct="1">
              <a:defRPr sz="800" kern="1200">
                <a:solidFill>
                  <a:schemeClr val="tx1">
                    <a:tint val="75000"/>
                  </a:schemeClr>
                </a:solidFill>
                <a:latin typeface="Neo Sans Inte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700" dirty="0" smtClean="0">
                <a:solidFill>
                  <a:schemeClr val="tx1">
                    <a:lumMod val="50000"/>
                    <a:lumOff val="50000"/>
                  </a:schemeClr>
                </a:solidFill>
                <a:latin typeface="+mn-lt"/>
              </a:rPr>
              <a:t>Copyright</a:t>
            </a:r>
            <a:r>
              <a:rPr lang="en-US" sz="700" baseline="0" dirty="0" smtClean="0">
                <a:solidFill>
                  <a:schemeClr val="tx1">
                    <a:lumMod val="50000"/>
                    <a:lumOff val="50000"/>
                  </a:schemeClr>
                </a:solidFill>
                <a:latin typeface="+mn-lt"/>
              </a:rPr>
              <a:t> </a:t>
            </a:r>
            <a:r>
              <a:rPr lang="en-US" sz="700" dirty="0" smtClean="0">
                <a:solidFill>
                  <a:schemeClr val="tx1">
                    <a:lumMod val="50000"/>
                    <a:lumOff val="50000"/>
                  </a:schemeClr>
                </a:solidFill>
                <a:latin typeface="+mn-lt"/>
              </a:rPr>
              <a:t>©  2014, Intel Corporation. All rights reserved. *Other names and brands may be claimed as the property of others.</a:t>
            </a:r>
            <a:endParaRPr lang="en-US" sz="700" dirty="0">
              <a:solidFill>
                <a:schemeClr val="tx1">
                  <a:lumMod val="50000"/>
                  <a:lumOff val="50000"/>
                </a:schemeClr>
              </a:solidFill>
              <a:latin typeface="+mn-lt"/>
            </a:endParaRPr>
          </a:p>
        </p:txBody>
      </p:sp>
      <p:sp>
        <p:nvSpPr>
          <p:cNvPr id="9" name="Rounded Rectangle 8">
            <a:hlinkClick r:id="" action="ppaction://customshow?id=0&amp;return=true"/>
          </p:cNvPr>
          <p:cNvSpPr/>
          <p:nvPr userDrawn="1"/>
        </p:nvSpPr>
        <p:spPr>
          <a:xfrm>
            <a:off x="37539" y="6717508"/>
            <a:ext cx="1011332" cy="118110"/>
          </a:xfrm>
          <a:prstGeom prst="round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r>
              <a:rPr lang="en-US" sz="800" b="1" dirty="0" smtClean="0">
                <a:solidFill>
                  <a:schemeClr val="tx1"/>
                </a:solidFill>
              </a:rPr>
              <a:t>Optimization Notice</a:t>
            </a:r>
            <a:endParaRPr lang="en-US" sz="800" b="1" dirty="0">
              <a:solidFill>
                <a:schemeClr val="tx1"/>
              </a:solidFill>
            </a:endParaRPr>
          </a:p>
        </p:txBody>
      </p:sp>
    </p:spTree>
    <p:extLst>
      <p:ext uri="{BB962C8B-B14F-4D97-AF65-F5344CB8AC3E}">
        <p14:creationId xmlns:p14="http://schemas.microsoft.com/office/powerpoint/2010/main" val="11101123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442278"/>
            <a:ext cx="8228012" cy="988746"/>
          </a:xfrm>
        </p:spPr>
        <p:txBody>
          <a:bodyPr/>
          <a:lstStyle/>
          <a:p>
            <a:r>
              <a:rPr lang="en-US" dirty="0" err="1" smtClean="0"/>
              <a:t>36pt</a:t>
            </a:r>
            <a:r>
              <a:rPr lang="en-US" dirty="0" smtClean="0"/>
              <a:t> Intel Clear Light Headline</a:t>
            </a:r>
            <a:endParaRPr lang="en-US" dirty="0"/>
          </a:p>
        </p:txBody>
      </p:sp>
      <p:sp>
        <p:nvSpPr>
          <p:cNvPr id="3" name="Date Placeholder 2"/>
          <p:cNvSpPr>
            <a:spLocks noGrp="1"/>
          </p:cNvSpPr>
          <p:nvPr>
            <p:ph type="dt" sz="half" idx="10"/>
          </p:nvPr>
        </p:nvSpPr>
        <p:spPr>
          <a:xfrm>
            <a:off x="457200" y="6362366"/>
            <a:ext cx="2133600" cy="365125"/>
          </a:xfrm>
        </p:spPr>
        <p:txBody>
          <a:bodyPr/>
          <a:lstStyle/>
          <a:p>
            <a:fld id="{C35A3E6E-686C-4F0D-8426-427A83407012}" type="datetime1">
              <a:rPr lang="en-US" smtClean="0"/>
              <a:t>6/29/2015</a:t>
            </a:fld>
            <a:endParaRPr lang="en-US" dirty="0"/>
          </a:p>
        </p:txBody>
      </p:sp>
      <p:sp>
        <p:nvSpPr>
          <p:cNvPr id="4" name="Footer Placeholder 3"/>
          <p:cNvSpPr>
            <a:spLocks noGrp="1"/>
          </p:cNvSpPr>
          <p:nvPr>
            <p:ph type="ftr" sz="quarter" idx="11"/>
          </p:nvPr>
        </p:nvSpPr>
        <p:spPr/>
        <p:txBody>
          <a:bodyPr/>
          <a:lstStyle/>
          <a:p>
            <a:r>
              <a:rPr lang="en-US" smtClean="0"/>
              <a:t>Intel Confidential</a:t>
            </a:r>
            <a:endParaRPr lang="en-US" dirty="0"/>
          </a:p>
        </p:txBody>
      </p:sp>
      <p:sp>
        <p:nvSpPr>
          <p:cNvPr id="5" name="Slide Number Placeholder 4"/>
          <p:cNvSpPr>
            <a:spLocks noGrp="1"/>
          </p:cNvSpPr>
          <p:nvPr>
            <p:ph type="sldNum" sz="quarter" idx="12"/>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4137169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5613" y="442277"/>
            <a:ext cx="8229600" cy="1143000"/>
          </a:xfrm>
          <a:prstGeom prst="rect">
            <a:avLst/>
          </a:prstGeom>
        </p:spPr>
        <p:txBody>
          <a:bodyPr vert="horz" lIns="0" tIns="0" rIns="0" bIns="0" rtlCol="0" anchor="t" anchorCtr="0">
            <a:noAutofit/>
          </a:bodyPr>
          <a:lstStyle/>
          <a:p>
            <a:r>
              <a:rPr lang="en-US" dirty="0" smtClean="0"/>
              <a:t>36pt Intel Clear Light Headline</a:t>
            </a:r>
            <a:endParaRPr lang="en-US" dirty="0"/>
          </a:p>
        </p:txBody>
      </p:sp>
      <p:sp>
        <p:nvSpPr>
          <p:cNvPr id="3" name="Text Placeholder 2"/>
          <p:cNvSpPr>
            <a:spLocks noGrp="1"/>
          </p:cNvSpPr>
          <p:nvPr>
            <p:ph type="body" idx="1"/>
          </p:nvPr>
        </p:nvSpPr>
        <p:spPr>
          <a:xfrm>
            <a:off x="455613" y="1601789"/>
            <a:ext cx="8228012" cy="4570411"/>
          </a:xfrm>
          <a:prstGeom prst="rect">
            <a:avLst/>
          </a:prstGeom>
        </p:spPr>
        <p:txBody>
          <a:bodyPr vert="horz" lIns="0" tIns="0" rIns="0" bIns="0" rtlCol="0">
            <a:noAutofit/>
          </a:bodyPr>
          <a:lstStyle/>
          <a:p>
            <a:pPr lvl="0"/>
            <a:r>
              <a:rPr lang="en-US" dirty="0" err="1" smtClean="0"/>
              <a:t>22pt</a:t>
            </a:r>
            <a:r>
              <a:rPr lang="en-US" dirty="0" smtClean="0"/>
              <a:t> Intel Clear body text</a:t>
            </a:r>
          </a:p>
          <a:p>
            <a:pPr lvl="1"/>
            <a:r>
              <a:rPr lang="en-US" dirty="0" err="1" smtClean="0"/>
              <a:t>18pt</a:t>
            </a:r>
            <a:r>
              <a:rPr lang="en-US" dirty="0" smtClean="0"/>
              <a:t> Intel Clear bullet one</a:t>
            </a:r>
          </a:p>
          <a:p>
            <a:pPr lvl="2"/>
            <a:r>
              <a:rPr lang="en-US" dirty="0" err="1" smtClean="0"/>
              <a:t>18pt</a:t>
            </a:r>
            <a:r>
              <a:rPr lang="en-US" dirty="0" smtClean="0"/>
              <a:t> Intel Clear sub-bullet</a:t>
            </a:r>
          </a:p>
          <a:p>
            <a:pPr lvl="3"/>
            <a:r>
              <a:rPr lang="en-US" dirty="0" err="1" smtClean="0"/>
              <a:t>16pt</a:t>
            </a:r>
            <a:r>
              <a:rPr lang="en-US" dirty="0" smtClean="0"/>
              <a:t> Intel Clear fourth level</a:t>
            </a:r>
          </a:p>
          <a:p>
            <a:pPr lvl="4"/>
            <a:r>
              <a:rPr lang="en-US" dirty="0" err="1" smtClean="0"/>
              <a:t>14pt</a:t>
            </a:r>
            <a:r>
              <a:rPr lang="en-US" dirty="0" smtClean="0"/>
              <a:t> Intel Clear 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fld id="{52B1FC00-AEE1-4045-844D-EC769812F0A3}" type="datetime1">
              <a:rPr lang="en-US" smtClean="0"/>
              <a:t>6/29/2015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900">
                <a:solidFill>
                  <a:schemeClr val="tx1">
                    <a:tint val="75000"/>
                  </a:schemeClr>
                </a:solidFill>
                <a:latin typeface="+mn-lt"/>
              </a:defRPr>
            </a:lvl1pPr>
          </a:lstStyle>
          <a:p>
            <a:r>
              <a:rPr lang="en-US" smtClean="0"/>
              <a:t>Intel Confidential</a:t>
            </a:r>
            <a:endParaRPr lang="en-US" dirty="0"/>
          </a:p>
        </p:txBody>
      </p:sp>
      <p:sp>
        <p:nvSpPr>
          <p:cNvPr id="6" name="Slide Number Placeholder 5"/>
          <p:cNvSpPr>
            <a:spLocks noGrp="1"/>
          </p:cNvSpPr>
          <p:nvPr>
            <p:ph type="sldNum" sz="quarter" idx="4"/>
          </p:nvPr>
        </p:nvSpPr>
        <p:spPr>
          <a:xfrm>
            <a:off x="6872352" y="6456190"/>
            <a:ext cx="2133600" cy="365125"/>
          </a:xfrm>
          <a:prstGeom prst="rect">
            <a:avLst/>
          </a:prstGeom>
        </p:spPr>
        <p:txBody>
          <a:bodyPr vert="horz" lIns="0" tIns="0" rIns="0" bIns="0" rtlCol="0" anchor="ctr"/>
          <a:lstStyle>
            <a:lvl1pPr algn="r">
              <a:defRPr sz="900">
                <a:solidFill>
                  <a:schemeClr val="bg1"/>
                </a:solidFill>
                <a:latin typeface="+mn-lt"/>
                <a:cs typeface="Intel Clear Light" panose="020B0404020203020204" pitchFamily="34" charset="0"/>
              </a:defRPr>
            </a:lvl1pPr>
          </a:lstStyle>
          <a:p>
            <a:fld id="{EE2556C5-CE8C-6547-B838-EA80C61A4AF7}" type="slidenum">
              <a:rPr lang="en-US" smtClean="0"/>
              <a:pPr/>
              <a:t>‹#›</a:t>
            </a:fld>
            <a:endParaRPr lang="en-US" dirty="0"/>
          </a:p>
        </p:txBody>
      </p:sp>
      <p:pic>
        <p:nvPicPr>
          <p:cNvPr id="2050" name="Picture 2" descr="\\.psf\Home\Desktop\NewIntelFooter.png"/>
          <p:cNvPicPr>
            <a:picLocks noChangeAspect="1" noChangeArrowheads="1"/>
          </p:cNvPicPr>
          <p:nvPr/>
        </p:nvPicPr>
        <p:blipFill>
          <a:blip r:embed="rId13" cstate="screen">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4"/>
          <p:cNvSpPr txBox="1">
            <a:spLocks/>
          </p:cNvSpPr>
          <p:nvPr userDrawn="1"/>
        </p:nvSpPr>
        <p:spPr>
          <a:xfrm>
            <a:off x="0" y="6682582"/>
            <a:ext cx="9144000" cy="190500"/>
          </a:xfrm>
          <a:prstGeom prst="rect">
            <a:avLst/>
          </a:prstGeom>
        </p:spPr>
        <p:txBody>
          <a:bodyPr anchor="ctr"/>
          <a:lstStyle>
            <a:defPPr>
              <a:defRPr lang="en-US"/>
            </a:defPPr>
            <a:lvl1pPr marL="0" algn="ctr" defTabSz="457200" rtl="0" eaLnBrk="1" latinLnBrk="0" hangingPunct="1">
              <a:defRPr sz="800" kern="1200">
                <a:solidFill>
                  <a:schemeClr val="tx1">
                    <a:tint val="75000"/>
                  </a:schemeClr>
                </a:solidFill>
                <a:latin typeface="Neo Sans Inte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700" dirty="0" smtClean="0">
                <a:solidFill>
                  <a:schemeClr val="bg1">
                    <a:lumMod val="85000"/>
                  </a:schemeClr>
                </a:solidFill>
                <a:latin typeface="+mn-lt"/>
              </a:rPr>
              <a:t>Copyright</a:t>
            </a:r>
            <a:r>
              <a:rPr lang="en-US" sz="700" baseline="0" dirty="0" smtClean="0">
                <a:solidFill>
                  <a:schemeClr val="bg1">
                    <a:lumMod val="85000"/>
                  </a:schemeClr>
                </a:solidFill>
                <a:latin typeface="+mn-lt"/>
              </a:rPr>
              <a:t> </a:t>
            </a:r>
            <a:r>
              <a:rPr lang="en-US" sz="700" dirty="0" smtClean="0">
                <a:solidFill>
                  <a:schemeClr val="bg1">
                    <a:lumMod val="85000"/>
                  </a:schemeClr>
                </a:solidFill>
                <a:latin typeface="+mn-lt"/>
              </a:rPr>
              <a:t>©  2014, Intel Corporation. All rights reserved. *Other names and brands may be claimed as the property of others.</a:t>
            </a:r>
            <a:endParaRPr lang="en-US" sz="700" dirty="0">
              <a:solidFill>
                <a:schemeClr val="bg1">
                  <a:lumMod val="85000"/>
                </a:schemeClr>
              </a:solidFill>
              <a:latin typeface="+mn-lt"/>
            </a:endParaRPr>
          </a:p>
        </p:txBody>
      </p:sp>
      <p:sp>
        <p:nvSpPr>
          <p:cNvPr id="9" name="Rounded Rectangle 8">
            <a:hlinkClick r:id="" action="ppaction://customshow?id=0&amp;return=true"/>
          </p:cNvPr>
          <p:cNvSpPr/>
          <p:nvPr userDrawn="1"/>
        </p:nvSpPr>
        <p:spPr>
          <a:xfrm>
            <a:off x="37539" y="6717508"/>
            <a:ext cx="1011332" cy="118110"/>
          </a:xfrm>
          <a:prstGeom prst="round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r>
              <a:rPr lang="en-US" sz="800" b="1" dirty="0" smtClean="0">
                <a:solidFill>
                  <a:schemeClr val="tx1"/>
                </a:solidFill>
              </a:rPr>
              <a:t>Optimization Notice</a:t>
            </a:r>
            <a:endParaRPr lang="en-US" sz="800" b="1" dirty="0">
              <a:solidFill>
                <a:schemeClr val="tx1"/>
              </a:solidFill>
            </a:endParaRPr>
          </a:p>
        </p:txBody>
      </p:sp>
    </p:spTree>
    <p:extLst>
      <p:ext uri="{BB962C8B-B14F-4D97-AF65-F5344CB8AC3E}">
        <p14:creationId xmlns:p14="http://schemas.microsoft.com/office/powerpoint/2010/main" val="378622782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71" r:id="rId4"/>
    <p:sldLayoutId id="2147483652" r:id="rId5"/>
    <p:sldLayoutId id="2147483660" r:id="rId6"/>
    <p:sldLayoutId id="2147483672" r:id="rId7"/>
    <p:sldLayoutId id="2147483651" r:id="rId8"/>
    <p:sldLayoutId id="2147483654" r:id="rId9"/>
    <p:sldLayoutId id="2147483655" r:id="rId10"/>
    <p:sldLayoutId id="2147483666" r:id="rId11"/>
  </p:sldLayoutIdLst>
  <p:timing>
    <p:tnLst>
      <p:par>
        <p:cTn id="1" dur="indefinite" restart="never" nodeType="tmRoot"/>
      </p:par>
    </p:tnLst>
  </p:timing>
  <p:hf hdr="0" ftr="0" dt="0"/>
  <p:txStyles>
    <p:titleStyle>
      <a:lvl1pPr algn="l" defTabSz="457200" rtl="0" eaLnBrk="1" latinLnBrk="0" hangingPunct="1">
        <a:spcBef>
          <a:spcPct val="0"/>
        </a:spcBef>
        <a:buNone/>
        <a:defRPr sz="3600" kern="1200" baseline="0">
          <a:solidFill>
            <a:schemeClr val="accent1"/>
          </a:solidFill>
          <a:latin typeface="+mj-lt"/>
          <a:ea typeface="+mj-ea"/>
          <a:cs typeface="+mj-cs"/>
        </a:defRPr>
      </a:lvl1pPr>
    </p:titleStyle>
    <p:bodyStyle>
      <a:lvl1pPr marL="0" indent="0" algn="l" defTabSz="457200" rtl="0" eaLnBrk="1" latinLnBrk="0" hangingPunct="1">
        <a:spcBef>
          <a:spcPts val="1200"/>
        </a:spcBef>
        <a:spcAft>
          <a:spcPts val="0"/>
        </a:spcAft>
        <a:buFont typeface="Wingdings" panose="05000000000000000000" pitchFamily="2" charset="2"/>
        <a:buNone/>
        <a:defRPr sz="22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800" kern="1200" baseline="0">
          <a:solidFill>
            <a:schemeClr val="tx2"/>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Wingdings" charset="2"/>
        <a:buChar char="§"/>
        <a:defRPr sz="1800" kern="1200">
          <a:solidFill>
            <a:schemeClr val="tx2"/>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chemeClr val="tx2"/>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739" y="3031934"/>
            <a:ext cx="8212886" cy="1470025"/>
          </a:xfrm>
        </p:spPr>
        <p:txBody>
          <a:bodyPr/>
          <a:lstStyle/>
          <a:p>
            <a:r>
              <a:rPr lang="ru-RU" dirty="0"/>
              <a:t/>
            </a:r>
            <a:br>
              <a:rPr lang="ru-RU" dirty="0"/>
            </a:br>
            <a:r>
              <a:rPr lang="ru-RU" b="1" dirty="0"/>
              <a:t>Обзор новых возможностей </a:t>
            </a:r>
            <a:r>
              <a:rPr lang="ru-RU" b="1" dirty="0" err="1"/>
              <a:t>OpenMP</a:t>
            </a:r>
            <a:r>
              <a:rPr lang="ru-RU" b="1" dirty="0"/>
              <a:t> </a:t>
            </a:r>
            <a:r>
              <a:rPr lang="ru-RU" b="1" dirty="0" smtClean="0"/>
              <a:t>—стандарта </a:t>
            </a:r>
            <a:r>
              <a:rPr lang="ru-RU" b="1" dirty="0"/>
              <a:t>для распараллеливания программ на языках Си, Си++ и Фортран </a:t>
            </a:r>
            <a:endParaRPr lang="en-US" dirty="0"/>
          </a:p>
        </p:txBody>
      </p:sp>
      <p:sp>
        <p:nvSpPr>
          <p:cNvPr id="5" name="Subtitle 4"/>
          <p:cNvSpPr>
            <a:spLocks noGrp="1"/>
          </p:cNvSpPr>
          <p:nvPr>
            <p:ph type="subTitle" idx="1"/>
          </p:nvPr>
        </p:nvSpPr>
        <p:spPr>
          <a:xfrm>
            <a:off x="470739" y="4876713"/>
            <a:ext cx="6330212" cy="1233813"/>
          </a:xfrm>
        </p:spPr>
        <p:txBody>
          <a:bodyPr/>
          <a:lstStyle/>
          <a:p>
            <a:endParaRPr lang="en-US" dirty="0"/>
          </a:p>
          <a:p>
            <a:r>
              <a:rPr lang="ru-RU" dirty="0" smtClean="0"/>
              <a:t>Алексей </a:t>
            </a:r>
            <a:r>
              <a:rPr lang="ru-RU" dirty="0" err="1" smtClean="0"/>
              <a:t>Батаев</a:t>
            </a:r>
            <a:endParaRPr lang="en-US" dirty="0"/>
          </a:p>
          <a:p>
            <a:r>
              <a:rPr lang="en-US" dirty="0"/>
              <a:t>Intel</a:t>
            </a:r>
          </a:p>
          <a:p>
            <a:endParaRPr lang="en-US" b="0" dirty="0"/>
          </a:p>
          <a:p>
            <a:endParaRPr lang="en-US" b="0" dirty="0"/>
          </a:p>
        </p:txBody>
      </p:sp>
    </p:spTree>
    <p:extLst>
      <p:ext uri="{BB962C8B-B14F-4D97-AF65-F5344CB8AC3E}">
        <p14:creationId xmlns:p14="http://schemas.microsoft.com/office/powerpoint/2010/main" val="30264232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Компиляция </a:t>
            </a:r>
            <a:r>
              <a:rPr lang="en-US" dirty="0" err="1" smtClean="0"/>
              <a:t>OpenMP</a:t>
            </a:r>
            <a:r>
              <a:rPr lang="en-US" dirty="0" smtClean="0"/>
              <a:t>*	-</a:t>
            </a:r>
            <a:r>
              <a:rPr lang="ru-RU" dirty="0"/>
              <a:t>программы</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10</a:t>
            </a:fld>
            <a:endParaRPr lang="en-US" dirty="0"/>
          </a:p>
        </p:txBody>
      </p:sp>
      <p:sp>
        <p:nvSpPr>
          <p:cNvPr id="7" name="Content Placeholder 2"/>
          <p:cNvSpPr>
            <a:spLocks noGrp="1"/>
          </p:cNvSpPr>
          <p:nvPr>
            <p:ph idx="1"/>
          </p:nvPr>
        </p:nvSpPr>
        <p:spPr>
          <a:xfrm>
            <a:off x="455613" y="1013778"/>
            <a:ext cx="8228012" cy="2615687"/>
          </a:xfrm>
          <a:solidFill>
            <a:schemeClr val="tx1"/>
          </a:solidFill>
        </p:spPr>
        <p:txBody>
          <a:bodyPr>
            <a:normAutofit lnSpcReduction="10000"/>
          </a:bodyPr>
          <a:lstStyle/>
          <a:p>
            <a:r>
              <a:rPr lang="en-US" b="1" dirty="0" smtClean="0">
                <a:solidFill>
                  <a:schemeClr val="bg1"/>
                </a:solidFill>
              </a:rPr>
              <a:t>$ clang –</a:t>
            </a:r>
            <a:r>
              <a:rPr lang="en-US" b="1" dirty="0" err="1" smtClean="0">
                <a:solidFill>
                  <a:schemeClr val="bg1"/>
                </a:solidFill>
              </a:rPr>
              <a:t>fopenmp</a:t>
            </a:r>
            <a:r>
              <a:rPr lang="en-US" b="1" dirty="0" smtClean="0">
                <a:solidFill>
                  <a:schemeClr val="bg1"/>
                </a:solidFill>
              </a:rPr>
              <a:t> –</a:t>
            </a:r>
            <a:r>
              <a:rPr lang="en-US" b="1" dirty="0">
                <a:solidFill>
                  <a:schemeClr val="bg1"/>
                </a:solidFill>
              </a:rPr>
              <a:t>o </a:t>
            </a:r>
            <a:r>
              <a:rPr lang="en-US" b="1" dirty="0" err="1" smtClean="0">
                <a:solidFill>
                  <a:schemeClr val="bg1"/>
                </a:solidFill>
              </a:rPr>
              <a:t>prog</a:t>
            </a:r>
            <a:r>
              <a:rPr lang="en-US" b="1" dirty="0" smtClean="0">
                <a:solidFill>
                  <a:schemeClr val="bg1"/>
                </a:solidFill>
              </a:rPr>
              <a:t> ./</a:t>
            </a:r>
            <a:r>
              <a:rPr lang="en-US" b="1" dirty="0">
                <a:solidFill>
                  <a:schemeClr val="bg1"/>
                </a:solidFill>
              </a:rPr>
              <a:t>prog.c</a:t>
            </a:r>
            <a:endParaRPr lang="en-US" dirty="0">
              <a:solidFill>
                <a:schemeClr val="bg1"/>
              </a:solidFill>
            </a:endParaRPr>
          </a:p>
          <a:p>
            <a:r>
              <a:rPr lang="en-US" b="1" dirty="0">
                <a:solidFill>
                  <a:schemeClr val="bg1"/>
                </a:solidFill>
              </a:rPr>
              <a:t>$ ./prog</a:t>
            </a:r>
            <a:endParaRPr lang="en-US" dirty="0">
              <a:solidFill>
                <a:schemeClr val="bg1"/>
              </a:solidFill>
            </a:endParaRPr>
          </a:p>
          <a:p>
            <a:r>
              <a:rPr lang="en-US" b="1" dirty="0">
                <a:solidFill>
                  <a:schemeClr val="bg1"/>
                </a:solidFill>
              </a:rPr>
              <a:t>Thread 0</a:t>
            </a:r>
            <a:endParaRPr lang="en-US" dirty="0">
              <a:solidFill>
                <a:schemeClr val="bg1"/>
              </a:solidFill>
            </a:endParaRPr>
          </a:p>
          <a:p>
            <a:r>
              <a:rPr lang="en-US" b="1" dirty="0">
                <a:solidFill>
                  <a:schemeClr val="bg1"/>
                </a:solidFill>
              </a:rPr>
              <a:t>Thread 1</a:t>
            </a:r>
            <a:endParaRPr lang="en-US" dirty="0">
              <a:solidFill>
                <a:schemeClr val="bg1"/>
              </a:solidFill>
            </a:endParaRPr>
          </a:p>
          <a:p>
            <a:r>
              <a:rPr lang="en-US" b="1" dirty="0">
                <a:solidFill>
                  <a:schemeClr val="bg1"/>
                </a:solidFill>
              </a:rPr>
              <a:t>Thread 3</a:t>
            </a:r>
            <a:endParaRPr lang="en-US" dirty="0">
              <a:solidFill>
                <a:schemeClr val="bg1"/>
              </a:solidFill>
            </a:endParaRPr>
          </a:p>
          <a:p>
            <a:r>
              <a:rPr lang="en-US" b="1" dirty="0">
                <a:solidFill>
                  <a:schemeClr val="bg1"/>
                </a:solidFill>
              </a:rPr>
              <a:t>Thread 2</a:t>
            </a:r>
            <a:endParaRPr lang="en-US" dirty="0">
              <a:solidFill>
                <a:schemeClr val="bg1"/>
              </a:solidFill>
            </a:endParaRPr>
          </a:p>
        </p:txBody>
      </p:sp>
      <p:sp>
        <p:nvSpPr>
          <p:cNvPr id="5" name="Content Placeholder 2"/>
          <p:cNvSpPr>
            <a:spLocks noGrp="1"/>
          </p:cNvSpPr>
          <p:nvPr>
            <p:ph idx="1"/>
          </p:nvPr>
        </p:nvSpPr>
        <p:spPr>
          <a:xfrm>
            <a:off x="455613" y="3905543"/>
            <a:ext cx="8228012" cy="1690468"/>
          </a:xfrm>
          <a:solidFill>
            <a:schemeClr val="tx1"/>
          </a:solidFill>
        </p:spPr>
        <p:txBody>
          <a:bodyPr>
            <a:normAutofit lnSpcReduction="10000"/>
          </a:bodyPr>
          <a:lstStyle/>
          <a:p>
            <a:r>
              <a:rPr lang="en-US" b="1" dirty="0">
                <a:solidFill>
                  <a:schemeClr val="bg1"/>
                </a:solidFill>
              </a:rPr>
              <a:t>$ export OMP_NUM_THREADS=2</a:t>
            </a:r>
            <a:endParaRPr lang="en-US" dirty="0">
              <a:solidFill>
                <a:schemeClr val="bg1"/>
              </a:solidFill>
            </a:endParaRPr>
          </a:p>
          <a:p>
            <a:r>
              <a:rPr lang="en-US" b="1" dirty="0">
                <a:solidFill>
                  <a:schemeClr val="bg1"/>
                </a:solidFill>
              </a:rPr>
              <a:t>$ ./prog</a:t>
            </a:r>
            <a:endParaRPr lang="en-US" dirty="0">
              <a:solidFill>
                <a:schemeClr val="bg1"/>
              </a:solidFill>
            </a:endParaRPr>
          </a:p>
          <a:p>
            <a:r>
              <a:rPr lang="en-US" b="1" dirty="0">
                <a:solidFill>
                  <a:schemeClr val="bg1"/>
                </a:solidFill>
              </a:rPr>
              <a:t>Thread 0</a:t>
            </a:r>
            <a:endParaRPr lang="en-US" dirty="0">
              <a:solidFill>
                <a:schemeClr val="bg1"/>
              </a:solidFill>
            </a:endParaRPr>
          </a:p>
          <a:p>
            <a:r>
              <a:rPr lang="en-US" b="1" dirty="0">
                <a:solidFill>
                  <a:schemeClr val="bg1"/>
                </a:solidFill>
              </a:rPr>
              <a:t>Thread 1</a:t>
            </a:r>
            <a:endParaRPr lang="en-US" dirty="0">
              <a:solidFill>
                <a:schemeClr val="bg1"/>
              </a:solidFill>
            </a:endParaRPr>
          </a:p>
        </p:txBody>
      </p:sp>
      <p:sp>
        <p:nvSpPr>
          <p:cNvPr id="6" name="Content Placeholder 2"/>
          <p:cNvSpPr>
            <a:spLocks noGrp="1"/>
          </p:cNvSpPr>
          <p:nvPr>
            <p:ph idx="1"/>
          </p:nvPr>
        </p:nvSpPr>
        <p:spPr>
          <a:xfrm>
            <a:off x="455613" y="5765701"/>
            <a:ext cx="8228012" cy="690489"/>
          </a:xfrm>
          <a:noFill/>
        </p:spPr>
        <p:txBody>
          <a:bodyPr>
            <a:normAutofit lnSpcReduction="10000"/>
          </a:bodyPr>
          <a:lstStyle/>
          <a:p>
            <a:r>
              <a:rPr lang="ru-RU" sz="2400" b="1" dirty="0">
                <a:solidFill>
                  <a:schemeClr val="tx1"/>
                </a:solidFill>
              </a:rPr>
              <a:t>По умолчанию количество потоков = количеству логических процессоров в системе</a:t>
            </a:r>
            <a:endParaRPr lang="en-US" sz="3200" dirty="0">
              <a:solidFill>
                <a:schemeClr val="tx1"/>
              </a:solidFill>
            </a:endParaRPr>
          </a:p>
        </p:txBody>
      </p:sp>
    </p:spTree>
    <p:extLst>
      <p:ext uri="{BB962C8B-B14F-4D97-AF65-F5344CB8AC3E}">
        <p14:creationId xmlns:p14="http://schemas.microsoft.com/office/powerpoint/2010/main" val="2236482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Модель выполнения </a:t>
            </a:r>
            <a:r>
              <a:rPr lang="en-US" dirty="0" err="1"/>
              <a:t>OpenMP</a:t>
            </a:r>
            <a:r>
              <a:rPr lang="en-US" dirty="0"/>
              <a:t>*</a:t>
            </a:r>
          </a:p>
        </p:txBody>
      </p:sp>
      <p:sp>
        <p:nvSpPr>
          <p:cNvPr id="4" name="Slide Number Placeholder 3"/>
          <p:cNvSpPr>
            <a:spLocks noGrp="1"/>
          </p:cNvSpPr>
          <p:nvPr>
            <p:ph type="sldNum" sz="quarter" idx="12"/>
          </p:nvPr>
        </p:nvSpPr>
        <p:spPr/>
        <p:txBody>
          <a:bodyPr/>
          <a:lstStyle/>
          <a:p>
            <a:fld id="{EE2556C5-CE8C-6547-B838-EA80C61A4AF7}" type="slidenum">
              <a:rPr lang="en-US" smtClean="0"/>
              <a:pPr/>
              <a:t>11</a:t>
            </a:fld>
            <a:endParaRPr lang="en-US" dirty="0"/>
          </a:p>
        </p:txBody>
      </p:sp>
      <p:sp>
        <p:nvSpPr>
          <p:cNvPr id="9" name="Down Arrow 8"/>
          <p:cNvSpPr/>
          <p:nvPr/>
        </p:nvSpPr>
        <p:spPr>
          <a:xfrm>
            <a:off x="4148778" y="1294228"/>
            <a:ext cx="475921" cy="1074470"/>
          </a:xfrm>
          <a:prstGeom prst="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0" name="TextBox 9"/>
          <p:cNvSpPr txBox="1"/>
          <p:nvPr/>
        </p:nvSpPr>
        <p:spPr>
          <a:xfrm>
            <a:off x="2419643" y="2368642"/>
            <a:ext cx="3995225" cy="461665"/>
          </a:xfrm>
          <a:prstGeom prst="rect">
            <a:avLst/>
          </a:prstGeom>
          <a:noFill/>
          <a:ln>
            <a:solidFill>
              <a:schemeClr val="accent1"/>
            </a:solidFill>
          </a:ln>
        </p:spPr>
        <p:txBody>
          <a:bodyPr wrap="square" rtlCol="0">
            <a:spAutoFit/>
          </a:bodyPr>
          <a:lstStyle/>
          <a:p>
            <a:pPr algn="ctr"/>
            <a:r>
              <a:rPr lang="en-US" sz="2400" dirty="0" smtClean="0">
                <a:solidFill>
                  <a:schemeClr val="tx2"/>
                </a:solidFill>
                <a:cs typeface="Neo Sans Intel"/>
              </a:rPr>
              <a:t>#pragma </a:t>
            </a:r>
            <a:r>
              <a:rPr lang="en-US" sz="2400" dirty="0" err="1" smtClean="0">
                <a:solidFill>
                  <a:schemeClr val="tx2"/>
                </a:solidFill>
                <a:cs typeface="Neo Sans Intel"/>
              </a:rPr>
              <a:t>omp</a:t>
            </a:r>
            <a:r>
              <a:rPr lang="en-US" sz="2400" dirty="0" smtClean="0">
                <a:solidFill>
                  <a:schemeClr val="tx2"/>
                </a:solidFill>
                <a:cs typeface="Neo Sans Intel"/>
              </a:rPr>
              <a:t> parallel</a:t>
            </a:r>
            <a:endParaRPr lang="ru-RU" sz="2400" dirty="0" smtClean="0">
              <a:solidFill>
                <a:schemeClr val="tx2"/>
              </a:solidFill>
              <a:cs typeface="Neo Sans Intel"/>
            </a:endParaRPr>
          </a:p>
        </p:txBody>
      </p:sp>
      <p:sp>
        <p:nvSpPr>
          <p:cNvPr id="11" name="Down Arrow 10"/>
          <p:cNvSpPr/>
          <p:nvPr/>
        </p:nvSpPr>
        <p:spPr>
          <a:xfrm>
            <a:off x="3266066" y="2833842"/>
            <a:ext cx="475921" cy="1082080"/>
          </a:xfrm>
          <a:prstGeom prst="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2" name="Down Arrow 11"/>
          <p:cNvSpPr/>
          <p:nvPr/>
        </p:nvSpPr>
        <p:spPr>
          <a:xfrm>
            <a:off x="3826402" y="2833842"/>
            <a:ext cx="475921" cy="1082080"/>
          </a:xfrm>
          <a:prstGeom prst="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3" name="Down Arrow 12"/>
          <p:cNvSpPr/>
          <p:nvPr/>
        </p:nvSpPr>
        <p:spPr>
          <a:xfrm>
            <a:off x="4386737" y="2833786"/>
            <a:ext cx="475921" cy="1082080"/>
          </a:xfrm>
          <a:prstGeom prst="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4" name="Down Arrow 13"/>
          <p:cNvSpPr/>
          <p:nvPr/>
        </p:nvSpPr>
        <p:spPr>
          <a:xfrm>
            <a:off x="4947073" y="2833842"/>
            <a:ext cx="475921" cy="1082080"/>
          </a:xfrm>
          <a:prstGeom prst="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5" name="TextBox 14"/>
          <p:cNvSpPr txBox="1"/>
          <p:nvPr/>
        </p:nvSpPr>
        <p:spPr>
          <a:xfrm>
            <a:off x="2560320" y="3915922"/>
            <a:ext cx="3727937" cy="461665"/>
          </a:xfrm>
          <a:prstGeom prst="rect">
            <a:avLst/>
          </a:prstGeom>
          <a:noFill/>
          <a:ln>
            <a:solidFill>
              <a:schemeClr val="accent1"/>
            </a:solidFill>
          </a:ln>
        </p:spPr>
        <p:txBody>
          <a:bodyPr wrap="square" rtlCol="0">
            <a:spAutoFit/>
          </a:bodyPr>
          <a:lstStyle/>
          <a:p>
            <a:pPr algn="ctr"/>
            <a:r>
              <a:rPr lang="ru-RU" sz="2400" dirty="0">
                <a:solidFill>
                  <a:schemeClr val="tx2"/>
                </a:solidFill>
                <a:cs typeface="Neo Sans Intel"/>
              </a:rPr>
              <a:t>Неявная синхронизация</a:t>
            </a:r>
            <a:endParaRPr lang="ru-RU" sz="2400" dirty="0" smtClean="0">
              <a:solidFill>
                <a:schemeClr val="tx2"/>
              </a:solidFill>
              <a:cs typeface="Neo Sans Intel"/>
            </a:endParaRPr>
          </a:p>
        </p:txBody>
      </p:sp>
      <p:sp>
        <p:nvSpPr>
          <p:cNvPr id="16" name="Down Arrow 15"/>
          <p:cNvSpPr/>
          <p:nvPr/>
        </p:nvSpPr>
        <p:spPr>
          <a:xfrm>
            <a:off x="4186327" y="4377587"/>
            <a:ext cx="475921" cy="1082080"/>
          </a:xfrm>
          <a:prstGeom prst="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7" name="TextBox 16"/>
          <p:cNvSpPr txBox="1"/>
          <p:nvPr/>
        </p:nvSpPr>
        <p:spPr>
          <a:xfrm>
            <a:off x="4624697" y="1515294"/>
            <a:ext cx="1964926" cy="461665"/>
          </a:xfrm>
          <a:prstGeom prst="rect">
            <a:avLst/>
          </a:prstGeom>
          <a:noFill/>
        </p:spPr>
        <p:txBody>
          <a:bodyPr wrap="square" rtlCol="0">
            <a:spAutoFit/>
          </a:bodyPr>
          <a:lstStyle/>
          <a:p>
            <a:r>
              <a:rPr lang="ru-RU" sz="2400" dirty="0">
                <a:solidFill>
                  <a:schemeClr val="tx2"/>
                </a:solidFill>
                <a:cs typeface="Neo Sans Intel"/>
              </a:rPr>
              <a:t>Мастер поток</a:t>
            </a:r>
            <a:endParaRPr lang="ru-RU" sz="2400" dirty="0" smtClean="0">
              <a:solidFill>
                <a:schemeClr val="tx2"/>
              </a:solidFill>
              <a:cs typeface="Neo Sans Intel"/>
            </a:endParaRPr>
          </a:p>
        </p:txBody>
      </p:sp>
      <p:sp>
        <p:nvSpPr>
          <p:cNvPr id="18" name="TextBox 17"/>
          <p:cNvSpPr txBox="1"/>
          <p:nvPr/>
        </p:nvSpPr>
        <p:spPr>
          <a:xfrm>
            <a:off x="5615285" y="3017401"/>
            <a:ext cx="3068340" cy="830997"/>
          </a:xfrm>
          <a:prstGeom prst="rect">
            <a:avLst/>
          </a:prstGeom>
          <a:noFill/>
        </p:spPr>
        <p:txBody>
          <a:bodyPr wrap="square" rtlCol="0">
            <a:spAutoFit/>
          </a:bodyPr>
          <a:lstStyle/>
          <a:p>
            <a:r>
              <a:rPr lang="ru-RU" sz="2400" dirty="0">
                <a:solidFill>
                  <a:schemeClr val="tx2"/>
                </a:solidFill>
                <a:cs typeface="Neo Sans Intel"/>
              </a:rPr>
              <a:t>Параллельные потоки (</a:t>
            </a:r>
            <a:r>
              <a:rPr lang="en-US" sz="2400" dirty="0">
                <a:solidFill>
                  <a:schemeClr val="tx2"/>
                </a:solidFill>
                <a:cs typeface="Neo Sans Intel"/>
              </a:rPr>
              <a:t>team)</a:t>
            </a:r>
            <a:endParaRPr lang="ru-RU" sz="2400" dirty="0" smtClean="0">
              <a:solidFill>
                <a:schemeClr val="tx2"/>
              </a:solidFill>
              <a:cs typeface="Neo Sans Intel"/>
            </a:endParaRPr>
          </a:p>
        </p:txBody>
      </p:sp>
      <p:sp>
        <p:nvSpPr>
          <p:cNvPr id="19" name="TextBox 18"/>
          <p:cNvSpPr txBox="1"/>
          <p:nvPr/>
        </p:nvSpPr>
        <p:spPr>
          <a:xfrm>
            <a:off x="4662248" y="4658007"/>
            <a:ext cx="1964926" cy="461665"/>
          </a:xfrm>
          <a:prstGeom prst="rect">
            <a:avLst/>
          </a:prstGeom>
          <a:noFill/>
        </p:spPr>
        <p:txBody>
          <a:bodyPr wrap="square" rtlCol="0">
            <a:spAutoFit/>
          </a:bodyPr>
          <a:lstStyle/>
          <a:p>
            <a:r>
              <a:rPr lang="ru-RU" sz="2400" dirty="0">
                <a:solidFill>
                  <a:schemeClr val="tx2"/>
                </a:solidFill>
                <a:cs typeface="Neo Sans Intel"/>
              </a:rPr>
              <a:t>Мастер поток</a:t>
            </a:r>
            <a:endParaRPr lang="ru-RU" sz="2400" dirty="0" smtClean="0">
              <a:solidFill>
                <a:schemeClr val="tx2"/>
              </a:solidFill>
              <a:cs typeface="Neo Sans Intel"/>
            </a:endParaRPr>
          </a:p>
        </p:txBody>
      </p:sp>
    </p:spTree>
    <p:extLst>
      <p:ext uri="{BB962C8B-B14F-4D97-AF65-F5344CB8AC3E}">
        <p14:creationId xmlns:p14="http://schemas.microsoft.com/office/powerpoint/2010/main" val="3875532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4" y="1817689"/>
            <a:ext cx="8228012" cy="4570411"/>
          </a:xfrm>
        </p:spPr>
        <p:txBody>
          <a:bodyPr/>
          <a:lstStyle/>
          <a:p>
            <a:pPr lvl="1"/>
            <a:r>
              <a:rPr lang="ru-RU" dirty="0"/>
              <a:t>Поддержка </a:t>
            </a:r>
            <a:r>
              <a:rPr lang="ru-RU" dirty="0" smtClean="0"/>
              <a:t>ускорителей</a:t>
            </a:r>
            <a:r>
              <a:rPr lang="en-US" dirty="0" smtClean="0"/>
              <a:t> (offloading)</a:t>
            </a:r>
          </a:p>
          <a:p>
            <a:pPr lvl="1"/>
            <a:r>
              <a:rPr lang="ru-RU" dirty="0" smtClean="0"/>
              <a:t>Векторизация</a:t>
            </a:r>
            <a:r>
              <a:rPr lang="en-US" dirty="0" smtClean="0"/>
              <a:t> </a:t>
            </a:r>
            <a:r>
              <a:rPr lang="ru-RU" dirty="0"/>
              <a:t>циклов</a:t>
            </a:r>
            <a:r>
              <a:rPr lang="en-US" dirty="0" smtClean="0"/>
              <a:t> (SIMD loops)</a:t>
            </a:r>
          </a:p>
          <a:p>
            <a:pPr lvl="1"/>
            <a:r>
              <a:rPr lang="ru-RU" dirty="0"/>
              <a:t>Привязка потоков к ядрам процессора</a:t>
            </a:r>
            <a:endParaRPr lang="en-US" dirty="0" smtClean="0"/>
          </a:p>
          <a:p>
            <a:pPr lvl="1"/>
            <a:r>
              <a:rPr lang="ru-RU" dirty="0"/>
              <a:t>Группы задач и зависимые задачи</a:t>
            </a:r>
            <a:endParaRPr lang="en-US" dirty="0" smtClean="0"/>
          </a:p>
          <a:p>
            <a:pPr lvl="1"/>
            <a:r>
              <a:rPr lang="ru-RU" dirty="0"/>
              <a:t>Обработка </a:t>
            </a:r>
            <a:r>
              <a:rPr lang="ru-RU" dirty="0" smtClean="0"/>
              <a:t>ошибок</a:t>
            </a:r>
            <a:endParaRPr lang="en-US" dirty="0" smtClean="0"/>
          </a:p>
          <a:p>
            <a:pPr lvl="1"/>
            <a:r>
              <a:rPr lang="ru-RU" dirty="0"/>
              <a:t>Пользовательские </a:t>
            </a:r>
            <a:r>
              <a:rPr lang="ru-RU" dirty="0" smtClean="0"/>
              <a:t>редукции</a:t>
            </a:r>
            <a:endParaRPr lang="en-US" dirty="0" smtClean="0"/>
          </a:p>
          <a:p>
            <a:pPr lvl="1"/>
            <a:r>
              <a:rPr lang="ru-RU" dirty="0"/>
              <a:t>Расширение атомарных конструкций </a:t>
            </a:r>
            <a:endParaRPr lang="en-US" dirty="0" smtClean="0"/>
          </a:p>
          <a:p>
            <a:pPr lvl="1"/>
            <a:r>
              <a:rPr lang="ru-RU" dirty="0"/>
              <a:t>Поддержка </a:t>
            </a:r>
            <a:r>
              <a:rPr lang="en-US" dirty="0"/>
              <a:t>Fortran 2003</a:t>
            </a:r>
          </a:p>
          <a:p>
            <a:pPr lvl="1"/>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12</a:t>
            </a:fld>
            <a:endParaRPr lang="en-US" dirty="0"/>
          </a:p>
        </p:txBody>
      </p:sp>
      <p:sp>
        <p:nvSpPr>
          <p:cNvPr id="2" name="Title 1"/>
          <p:cNvSpPr>
            <a:spLocks noGrp="1"/>
          </p:cNvSpPr>
          <p:nvPr>
            <p:ph type="title"/>
          </p:nvPr>
        </p:nvSpPr>
        <p:spPr/>
        <p:txBody>
          <a:bodyPr/>
          <a:lstStyle/>
          <a:p>
            <a:r>
              <a:rPr lang="ru-RU" dirty="0"/>
              <a:t>Что нового в </a:t>
            </a:r>
            <a:r>
              <a:rPr lang="ru-RU" dirty="0" err="1" smtClean="0"/>
              <a:t>OpenMP</a:t>
            </a:r>
            <a:r>
              <a:rPr lang="en-US" dirty="0" smtClean="0"/>
              <a:t>*</a:t>
            </a:r>
            <a:r>
              <a:rPr lang="ru-RU" dirty="0" smtClean="0"/>
              <a:t> 4.0</a:t>
            </a:r>
            <a:r>
              <a:rPr lang="en-US" dirty="0" smtClean="0"/>
              <a:t>?</a:t>
            </a:r>
            <a:endParaRPr lang="en-US" dirty="0"/>
          </a:p>
        </p:txBody>
      </p:sp>
    </p:spTree>
    <p:extLst>
      <p:ext uri="{BB962C8B-B14F-4D97-AF65-F5344CB8AC3E}">
        <p14:creationId xmlns:p14="http://schemas.microsoft.com/office/powerpoint/2010/main" val="1388885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4" y="1082041"/>
            <a:ext cx="4341469" cy="4998720"/>
          </a:xfrm>
        </p:spPr>
        <p:txBody>
          <a:bodyPr>
            <a:normAutofit lnSpcReduction="10000"/>
          </a:bodyPr>
          <a:lstStyle/>
          <a:p>
            <a:pPr lvl="1"/>
            <a:r>
              <a:rPr lang="ru-RU" dirty="0"/>
              <a:t>Код и данные выгружаются на ускоритель</a:t>
            </a:r>
            <a:endParaRPr lang="en-US" dirty="0" smtClean="0"/>
          </a:p>
          <a:p>
            <a:pPr lvl="1"/>
            <a:r>
              <a:rPr lang="ru-RU" dirty="0"/>
              <a:t>Директива </a:t>
            </a:r>
            <a:r>
              <a:rPr lang="ru-RU" dirty="0" err="1"/>
              <a:t>target</a:t>
            </a:r>
            <a:r>
              <a:rPr lang="ru-RU" dirty="0"/>
              <a:t> создает задачи, которые должны быть выполнены на ускорителе</a:t>
            </a:r>
            <a:endParaRPr lang="en-US" dirty="0" smtClean="0"/>
          </a:p>
          <a:p>
            <a:pPr lvl="1"/>
            <a:r>
              <a:rPr lang="ru-RU" dirty="0"/>
              <a:t>Поддерживается множество всевозможных ускорителей</a:t>
            </a:r>
            <a:r>
              <a:rPr lang="ru-RU" dirty="0" smtClean="0"/>
              <a:t>:</a:t>
            </a:r>
            <a:endParaRPr lang="en-US" dirty="0" smtClean="0"/>
          </a:p>
          <a:p>
            <a:pPr lvl="2"/>
            <a:r>
              <a:rPr lang="en-US" dirty="0" smtClean="0"/>
              <a:t>GPU</a:t>
            </a:r>
          </a:p>
          <a:p>
            <a:pPr lvl="2"/>
            <a:r>
              <a:rPr lang="en-US" dirty="0" smtClean="0"/>
              <a:t>MIC (Many Integrated Core)</a:t>
            </a:r>
          </a:p>
          <a:p>
            <a:pPr lvl="2"/>
            <a:r>
              <a:rPr lang="en-US" dirty="0" smtClean="0"/>
              <a:t>DSP (Digital Signal Processing)</a:t>
            </a:r>
          </a:p>
          <a:p>
            <a:pPr lvl="2"/>
            <a:r>
              <a:rPr lang="en-US" dirty="0" smtClean="0"/>
              <a:t>FPGA (Field-Programmable Gate Array)</a:t>
            </a:r>
          </a:p>
        </p:txBody>
      </p:sp>
      <p:sp>
        <p:nvSpPr>
          <p:cNvPr id="4" name="Slide Number Placeholder 3"/>
          <p:cNvSpPr>
            <a:spLocks noGrp="1"/>
          </p:cNvSpPr>
          <p:nvPr>
            <p:ph type="sldNum" sz="quarter" idx="12"/>
          </p:nvPr>
        </p:nvSpPr>
        <p:spPr/>
        <p:txBody>
          <a:bodyPr/>
          <a:lstStyle/>
          <a:p>
            <a:fld id="{EE2556C5-CE8C-6547-B838-EA80C61A4AF7}" type="slidenum">
              <a:rPr lang="en-US" smtClean="0"/>
              <a:pPr/>
              <a:t>13</a:t>
            </a:fld>
            <a:endParaRPr lang="en-US" dirty="0"/>
          </a:p>
        </p:txBody>
      </p:sp>
      <p:sp>
        <p:nvSpPr>
          <p:cNvPr id="2" name="Title 1"/>
          <p:cNvSpPr>
            <a:spLocks noGrp="1"/>
          </p:cNvSpPr>
          <p:nvPr>
            <p:ph type="title"/>
          </p:nvPr>
        </p:nvSpPr>
        <p:spPr/>
        <p:txBody>
          <a:bodyPr/>
          <a:lstStyle/>
          <a:p>
            <a:r>
              <a:rPr lang="ru-RU" dirty="0"/>
              <a:t>Поддержка </a:t>
            </a:r>
            <a:r>
              <a:rPr lang="ru-RU" dirty="0" smtClean="0"/>
              <a:t>ускорителей</a:t>
            </a:r>
            <a:r>
              <a:rPr lang="en-US" dirty="0" smtClean="0"/>
              <a:t> (offloading)</a:t>
            </a:r>
            <a:endParaRPr lang="en-US" dirty="0"/>
          </a:p>
        </p:txBody>
      </p:sp>
      <p:sp>
        <p:nvSpPr>
          <p:cNvPr id="6" name="Content Placeholder 2"/>
          <p:cNvSpPr txBox="1">
            <a:spLocks/>
          </p:cNvSpPr>
          <p:nvPr/>
        </p:nvSpPr>
        <p:spPr>
          <a:xfrm>
            <a:off x="4797083" y="3924885"/>
            <a:ext cx="3888130" cy="2087611"/>
          </a:xfrm>
          <a:prstGeom prst="rect">
            <a:avLst/>
          </a:prstGeom>
          <a:solidFill>
            <a:schemeClr val="accent5">
              <a:lumMod val="40000"/>
              <a:lumOff val="60000"/>
            </a:schemeClr>
          </a:solidFill>
        </p:spPr>
        <p:txBody>
          <a:bodyPr vert="horz" lIns="0" tIns="0" rIns="0" bIns="0" rtlCol="0">
            <a:norm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2200" kern="1200" baseline="0">
                <a:solidFill>
                  <a:schemeClr val="tx2"/>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Wingdings" charset="2"/>
              <a:buChar char="§"/>
              <a:defRPr sz="2200" kern="1200">
                <a:solidFill>
                  <a:schemeClr val="tx2"/>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600" kern="1200">
                <a:solidFill>
                  <a:schemeClr val="tx2"/>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US" dirty="0" smtClean="0">
                <a:solidFill>
                  <a:srgbClr val="7030A0"/>
                </a:solidFill>
              </a:rPr>
              <a:t>#pragma </a:t>
            </a:r>
            <a:r>
              <a:rPr lang="en-US" dirty="0" err="1" smtClean="0">
                <a:solidFill>
                  <a:srgbClr val="7030A0"/>
                </a:solidFill>
              </a:rPr>
              <a:t>omp</a:t>
            </a:r>
            <a:r>
              <a:rPr lang="en-US" dirty="0" smtClean="0">
                <a:solidFill>
                  <a:srgbClr val="7030A0"/>
                </a:solidFill>
              </a:rPr>
              <a:t> target …</a:t>
            </a:r>
          </a:p>
          <a:p>
            <a:pPr marL="0" lvl="1" indent="0">
              <a:buNone/>
            </a:pPr>
            <a:r>
              <a:rPr lang="en-US" dirty="0" smtClean="0">
                <a:solidFill>
                  <a:schemeClr val="tx1"/>
                </a:solidFill>
              </a:rPr>
              <a:t>{</a:t>
            </a:r>
          </a:p>
          <a:p>
            <a:pPr marL="0" lvl="1" indent="0">
              <a:buNone/>
            </a:pPr>
            <a:r>
              <a:rPr lang="en-US" dirty="0" smtClean="0">
                <a:solidFill>
                  <a:schemeClr val="tx1"/>
                </a:solidFill>
              </a:rPr>
              <a:t>  …</a:t>
            </a:r>
            <a:endParaRPr lang="en-US" dirty="0">
              <a:solidFill>
                <a:schemeClr val="tx1"/>
              </a:solidFill>
            </a:endParaRPr>
          </a:p>
          <a:p>
            <a:pPr marL="0" lvl="1" indent="0">
              <a:buNone/>
            </a:pPr>
            <a:r>
              <a:rPr lang="en-US" dirty="0" smtClean="0">
                <a:solidFill>
                  <a:schemeClr val="tx1"/>
                </a:solidFill>
              </a:rPr>
              <a:t>}</a:t>
            </a:r>
          </a:p>
        </p:txBody>
      </p:sp>
      <p:sp>
        <p:nvSpPr>
          <p:cNvPr id="7" name="Rectangle 6"/>
          <p:cNvSpPr/>
          <p:nvPr/>
        </p:nvSpPr>
        <p:spPr>
          <a:xfrm>
            <a:off x="4937760" y="1082041"/>
            <a:ext cx="1364567" cy="2645897"/>
          </a:xfrm>
          <a:prstGeom prst="rect">
            <a:avLst/>
          </a:prstGeom>
          <a:solidFill>
            <a:schemeClr val="accent3">
              <a:lumMod val="40000"/>
              <a:lumOff val="60000"/>
            </a:schemeClr>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 name="TextBox 7"/>
          <p:cNvSpPr txBox="1"/>
          <p:nvPr/>
        </p:nvSpPr>
        <p:spPr>
          <a:xfrm>
            <a:off x="5086548" y="1172691"/>
            <a:ext cx="1066989" cy="1626779"/>
          </a:xfrm>
          <a:prstGeom prst="rect">
            <a:avLst/>
          </a:prstGeom>
          <a:solidFill>
            <a:schemeClr val="accent6">
              <a:lumMod val="60000"/>
              <a:lumOff val="40000"/>
            </a:schemeClr>
          </a:solidFill>
          <a:ln>
            <a:solidFill>
              <a:schemeClr val="accent1"/>
            </a:solidFill>
          </a:ln>
        </p:spPr>
        <p:txBody>
          <a:bodyPr wrap="square" rtlCol="0">
            <a:noAutofit/>
          </a:bodyPr>
          <a:lstStyle/>
          <a:p>
            <a:pPr algn="ctr"/>
            <a:r>
              <a:rPr lang="ru-RU" sz="1000" dirty="0">
                <a:solidFill>
                  <a:schemeClr val="tx2"/>
                </a:solidFill>
                <a:cs typeface="Neo Sans Intel"/>
              </a:rPr>
              <a:t>Основная память</a:t>
            </a:r>
          </a:p>
          <a:p>
            <a:endParaRPr lang="ru-RU" sz="1000" dirty="0" smtClean="0">
              <a:solidFill>
                <a:schemeClr val="tx2"/>
              </a:solidFill>
              <a:cs typeface="Neo Sans Intel"/>
            </a:endParaRPr>
          </a:p>
        </p:txBody>
      </p:sp>
      <p:sp>
        <p:nvSpPr>
          <p:cNvPr id="9" name="TextBox 8"/>
          <p:cNvSpPr txBox="1"/>
          <p:nvPr/>
        </p:nvSpPr>
        <p:spPr>
          <a:xfrm>
            <a:off x="5223168" y="1723291"/>
            <a:ext cx="793747" cy="899950"/>
          </a:xfrm>
          <a:prstGeom prst="rect">
            <a:avLst/>
          </a:prstGeom>
          <a:solidFill>
            <a:schemeClr val="accent4">
              <a:lumMod val="60000"/>
              <a:lumOff val="40000"/>
            </a:schemeClr>
          </a:solidFill>
          <a:ln>
            <a:solidFill>
              <a:schemeClr val="accent1"/>
            </a:solidFill>
          </a:ln>
        </p:spPr>
        <p:txBody>
          <a:bodyPr wrap="square" rtlCol="0">
            <a:noAutofit/>
          </a:bodyPr>
          <a:lstStyle/>
          <a:p>
            <a:pPr algn="ctr"/>
            <a:r>
              <a:rPr lang="ru-RU" sz="1000" dirty="0" smtClean="0">
                <a:solidFill>
                  <a:schemeClr val="tx2"/>
                </a:solidFill>
                <a:cs typeface="Neo Sans Intel"/>
              </a:rPr>
              <a:t>Данные</a:t>
            </a:r>
          </a:p>
        </p:txBody>
      </p:sp>
      <p:sp>
        <p:nvSpPr>
          <p:cNvPr id="10" name="Rectangle 9"/>
          <p:cNvSpPr/>
          <p:nvPr/>
        </p:nvSpPr>
        <p:spPr>
          <a:xfrm>
            <a:off x="7144043" y="1101520"/>
            <a:ext cx="1364567" cy="2645897"/>
          </a:xfrm>
          <a:prstGeom prst="rect">
            <a:avLst/>
          </a:prstGeom>
          <a:solidFill>
            <a:schemeClr val="accent3">
              <a:lumMod val="40000"/>
              <a:lumOff val="60000"/>
            </a:schemeClr>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dirty="0" smtClean="0">
                <a:solidFill>
                  <a:schemeClr val="accent1"/>
                </a:solidFill>
              </a:rPr>
              <a:t>Target</a:t>
            </a:r>
            <a:endParaRPr lang="ru-RU" dirty="0">
              <a:solidFill>
                <a:schemeClr val="accent1"/>
              </a:solidFill>
            </a:endParaRPr>
          </a:p>
        </p:txBody>
      </p:sp>
      <p:sp>
        <p:nvSpPr>
          <p:cNvPr id="11" name="TextBox 10"/>
          <p:cNvSpPr txBox="1"/>
          <p:nvPr/>
        </p:nvSpPr>
        <p:spPr>
          <a:xfrm>
            <a:off x="7292830" y="1378985"/>
            <a:ext cx="1066989" cy="1420486"/>
          </a:xfrm>
          <a:prstGeom prst="rect">
            <a:avLst/>
          </a:prstGeom>
          <a:solidFill>
            <a:schemeClr val="accent6">
              <a:lumMod val="60000"/>
              <a:lumOff val="40000"/>
            </a:schemeClr>
          </a:solidFill>
          <a:ln>
            <a:solidFill>
              <a:schemeClr val="accent1"/>
            </a:solidFill>
          </a:ln>
        </p:spPr>
        <p:txBody>
          <a:bodyPr wrap="square" rtlCol="0">
            <a:noAutofit/>
          </a:bodyPr>
          <a:lstStyle/>
          <a:p>
            <a:endParaRPr lang="ru-RU" sz="1000" dirty="0" smtClean="0">
              <a:solidFill>
                <a:schemeClr val="tx2"/>
              </a:solidFill>
              <a:cs typeface="Neo Sans Intel"/>
            </a:endParaRPr>
          </a:p>
        </p:txBody>
      </p:sp>
      <p:sp>
        <p:nvSpPr>
          <p:cNvPr id="12" name="TextBox 11"/>
          <p:cNvSpPr txBox="1"/>
          <p:nvPr/>
        </p:nvSpPr>
        <p:spPr>
          <a:xfrm>
            <a:off x="7406291" y="1745458"/>
            <a:ext cx="793747" cy="899950"/>
          </a:xfrm>
          <a:prstGeom prst="rect">
            <a:avLst/>
          </a:prstGeom>
          <a:solidFill>
            <a:schemeClr val="accent4">
              <a:lumMod val="60000"/>
              <a:lumOff val="40000"/>
            </a:schemeClr>
          </a:solidFill>
          <a:ln>
            <a:solidFill>
              <a:schemeClr val="accent1"/>
            </a:solidFill>
          </a:ln>
        </p:spPr>
        <p:txBody>
          <a:bodyPr wrap="square" rtlCol="0">
            <a:noAutofit/>
          </a:bodyPr>
          <a:lstStyle/>
          <a:p>
            <a:pPr algn="ctr"/>
            <a:r>
              <a:rPr lang="ru-RU" sz="1000" dirty="0" smtClean="0">
                <a:solidFill>
                  <a:schemeClr val="tx2"/>
                </a:solidFill>
                <a:cs typeface="Neo Sans Intel"/>
              </a:rPr>
              <a:t>Данные</a:t>
            </a:r>
          </a:p>
        </p:txBody>
      </p:sp>
      <p:cxnSp>
        <p:nvCxnSpPr>
          <p:cNvPr id="14" name="Straight Arrow Connector 13"/>
          <p:cNvCxnSpPr/>
          <p:nvPr/>
        </p:nvCxnSpPr>
        <p:spPr>
          <a:xfrm>
            <a:off x="6016915" y="1986080"/>
            <a:ext cx="1410827" cy="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6016915" y="2404989"/>
            <a:ext cx="1389376" cy="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5223167" y="2937484"/>
            <a:ext cx="793747" cy="698910"/>
          </a:xfrm>
          <a:prstGeom prst="rect">
            <a:avLst/>
          </a:prstGeom>
          <a:solidFill>
            <a:srgbClr val="FF3300"/>
          </a:solidFill>
          <a:ln>
            <a:solidFill>
              <a:schemeClr val="accent1"/>
            </a:solidFill>
          </a:ln>
        </p:spPr>
        <p:txBody>
          <a:bodyPr wrap="square" rtlCol="0">
            <a:noAutofit/>
          </a:bodyPr>
          <a:lstStyle/>
          <a:p>
            <a:pPr algn="ctr"/>
            <a:r>
              <a:rPr lang="ru-RU" sz="1000" dirty="0">
                <a:solidFill>
                  <a:schemeClr val="tx2"/>
                </a:solidFill>
                <a:cs typeface="Neo Sans Intel"/>
              </a:rPr>
              <a:t>Задача</a:t>
            </a:r>
            <a:endParaRPr lang="ru-RU" sz="1000" dirty="0" smtClean="0">
              <a:solidFill>
                <a:schemeClr val="tx2"/>
              </a:solidFill>
              <a:cs typeface="Neo Sans Intel"/>
            </a:endParaRPr>
          </a:p>
        </p:txBody>
      </p:sp>
      <p:sp>
        <p:nvSpPr>
          <p:cNvPr id="18" name="TextBox 17"/>
          <p:cNvSpPr txBox="1"/>
          <p:nvPr/>
        </p:nvSpPr>
        <p:spPr>
          <a:xfrm>
            <a:off x="7406290" y="2937484"/>
            <a:ext cx="793747" cy="698910"/>
          </a:xfrm>
          <a:prstGeom prst="rect">
            <a:avLst/>
          </a:prstGeom>
          <a:solidFill>
            <a:srgbClr val="FF3300"/>
          </a:solidFill>
          <a:ln>
            <a:solidFill>
              <a:schemeClr val="accent1"/>
            </a:solidFill>
          </a:ln>
        </p:spPr>
        <p:txBody>
          <a:bodyPr wrap="square" rtlCol="0">
            <a:noAutofit/>
          </a:bodyPr>
          <a:lstStyle/>
          <a:p>
            <a:pPr algn="ctr"/>
            <a:r>
              <a:rPr lang="ru-RU" sz="1000" dirty="0">
                <a:solidFill>
                  <a:schemeClr val="tx2"/>
                </a:solidFill>
                <a:cs typeface="Neo Sans Intel"/>
              </a:rPr>
              <a:t>Задача</a:t>
            </a:r>
            <a:endParaRPr lang="ru-RU" sz="1000" dirty="0" smtClean="0">
              <a:solidFill>
                <a:schemeClr val="tx2"/>
              </a:solidFill>
              <a:cs typeface="Neo Sans Intel"/>
            </a:endParaRPr>
          </a:p>
        </p:txBody>
      </p:sp>
      <p:cxnSp>
        <p:nvCxnSpPr>
          <p:cNvPr id="19" name="Straight Arrow Connector 18"/>
          <p:cNvCxnSpPr>
            <a:stCxn id="17" idx="3"/>
            <a:endCxn id="18" idx="1"/>
          </p:cNvCxnSpPr>
          <p:nvPr/>
        </p:nvCxnSpPr>
        <p:spPr>
          <a:xfrm>
            <a:off x="6016914" y="3286939"/>
            <a:ext cx="1389376" cy="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9012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14</a:t>
            </a:fld>
            <a:endParaRPr lang="en-US" dirty="0"/>
          </a:p>
        </p:txBody>
      </p:sp>
      <p:sp>
        <p:nvSpPr>
          <p:cNvPr id="2" name="Title 1"/>
          <p:cNvSpPr>
            <a:spLocks noGrp="1"/>
          </p:cNvSpPr>
          <p:nvPr>
            <p:ph type="title"/>
          </p:nvPr>
        </p:nvSpPr>
        <p:spPr/>
        <p:txBody>
          <a:bodyPr/>
          <a:lstStyle/>
          <a:p>
            <a:r>
              <a:rPr lang="ru-RU" dirty="0" smtClean="0"/>
              <a:t>Пример</a:t>
            </a:r>
            <a:endParaRPr lang="en-US" dirty="0"/>
          </a:p>
        </p:txBody>
      </p:sp>
      <p:pic>
        <p:nvPicPr>
          <p:cNvPr id="7" name="Picture 6"/>
          <p:cNvPicPr>
            <a:picLocks noChangeAspect="1"/>
          </p:cNvPicPr>
          <p:nvPr/>
        </p:nvPicPr>
        <p:blipFill>
          <a:blip r:embed="rId3"/>
          <a:stretch>
            <a:fillRect/>
          </a:stretch>
        </p:blipFill>
        <p:spPr>
          <a:xfrm>
            <a:off x="455612" y="1139483"/>
            <a:ext cx="8444927" cy="2504049"/>
          </a:xfrm>
          <a:prstGeom prst="rect">
            <a:avLst/>
          </a:prstGeom>
        </p:spPr>
      </p:pic>
      <p:pic>
        <p:nvPicPr>
          <p:cNvPr id="8" name="Picture 7"/>
          <p:cNvPicPr>
            <a:picLocks noChangeAspect="1"/>
          </p:cNvPicPr>
          <p:nvPr/>
        </p:nvPicPr>
        <p:blipFill>
          <a:blip r:embed="rId4"/>
          <a:stretch>
            <a:fillRect/>
          </a:stretch>
        </p:blipFill>
        <p:spPr>
          <a:xfrm>
            <a:off x="455612" y="3657860"/>
            <a:ext cx="8324884" cy="2264637"/>
          </a:xfrm>
          <a:prstGeom prst="rect">
            <a:avLst/>
          </a:prstGeom>
        </p:spPr>
      </p:pic>
      <p:sp>
        <p:nvSpPr>
          <p:cNvPr id="9" name="TextBox 8"/>
          <p:cNvSpPr txBox="1"/>
          <p:nvPr/>
        </p:nvSpPr>
        <p:spPr>
          <a:xfrm>
            <a:off x="844060" y="2489082"/>
            <a:ext cx="6330463" cy="612000"/>
          </a:xfrm>
          <a:prstGeom prst="rect">
            <a:avLst/>
          </a:prstGeom>
          <a:noFill/>
          <a:ln>
            <a:solidFill>
              <a:schemeClr val="tx2"/>
            </a:solidFill>
          </a:ln>
        </p:spPr>
        <p:txBody>
          <a:bodyPr wrap="square" rtlCol="0">
            <a:spAutoFit/>
          </a:bodyPr>
          <a:lstStyle/>
          <a:p>
            <a:endParaRPr lang="ru-RU" sz="1000" dirty="0" smtClean="0">
              <a:solidFill>
                <a:schemeClr val="tx2"/>
              </a:solidFill>
              <a:cs typeface="Neo Sans Intel"/>
            </a:endParaRPr>
          </a:p>
        </p:txBody>
      </p:sp>
      <p:sp>
        <p:nvSpPr>
          <p:cNvPr id="10" name="TextBox 9"/>
          <p:cNvSpPr txBox="1"/>
          <p:nvPr/>
        </p:nvSpPr>
        <p:spPr>
          <a:xfrm>
            <a:off x="844059" y="4790178"/>
            <a:ext cx="6330463" cy="612000"/>
          </a:xfrm>
          <a:prstGeom prst="rect">
            <a:avLst/>
          </a:prstGeom>
          <a:noFill/>
          <a:ln>
            <a:solidFill>
              <a:schemeClr val="tx2"/>
            </a:solidFill>
          </a:ln>
        </p:spPr>
        <p:txBody>
          <a:bodyPr wrap="square" rtlCol="0">
            <a:spAutoFit/>
          </a:bodyPr>
          <a:lstStyle/>
          <a:p>
            <a:endParaRPr lang="ru-RU" sz="1000" dirty="0" smtClean="0">
              <a:solidFill>
                <a:schemeClr val="tx2"/>
              </a:solidFill>
              <a:cs typeface="Neo Sans Intel"/>
            </a:endParaRPr>
          </a:p>
        </p:txBody>
      </p:sp>
    </p:spTree>
    <p:extLst>
      <p:ext uri="{BB962C8B-B14F-4D97-AF65-F5344CB8AC3E}">
        <p14:creationId xmlns:p14="http://schemas.microsoft.com/office/powerpoint/2010/main" val="1325914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4" y="1817689"/>
            <a:ext cx="8228012" cy="4570411"/>
          </a:xfrm>
        </p:spPr>
        <p:txBody>
          <a:bodyPr/>
          <a:lstStyle/>
          <a:p>
            <a:pPr lvl="1"/>
            <a:r>
              <a:rPr lang="ru-RU" dirty="0" err="1"/>
              <a:t>target</a:t>
            </a:r>
            <a:r>
              <a:rPr lang="ru-RU" dirty="0"/>
              <a:t> </a:t>
            </a:r>
            <a:r>
              <a:rPr lang="ru-RU" dirty="0" err="1"/>
              <a:t>data</a:t>
            </a:r>
            <a:r>
              <a:rPr lang="ru-RU" dirty="0"/>
              <a:t> - отображение областей памяти программы в память ускорителя</a:t>
            </a:r>
            <a:endParaRPr lang="en-US" dirty="0" smtClean="0"/>
          </a:p>
          <a:p>
            <a:pPr lvl="1"/>
            <a:r>
              <a:rPr lang="ru-RU" dirty="0" err="1"/>
              <a:t>teams</a:t>
            </a:r>
            <a:r>
              <a:rPr lang="ru-RU" dirty="0"/>
              <a:t> - организация групп потоков на ускорителях</a:t>
            </a:r>
            <a:endParaRPr lang="en-US" dirty="0" smtClean="0"/>
          </a:p>
          <a:p>
            <a:pPr lvl="1"/>
            <a:r>
              <a:rPr lang="ru-RU" dirty="0" err="1"/>
              <a:t>distribute</a:t>
            </a:r>
            <a:r>
              <a:rPr lang="ru-RU" dirty="0"/>
              <a:t> - разбиение циклов для распараллеливания на </a:t>
            </a:r>
            <a:r>
              <a:rPr lang="ru-RU" dirty="0" smtClean="0"/>
              <a:t>ускорителях</a:t>
            </a:r>
            <a:endParaRPr lang="en-US" dirty="0" smtClean="0"/>
          </a:p>
          <a:p>
            <a:pPr lvl="1"/>
            <a:r>
              <a:rPr lang="en-US" dirty="0" smtClean="0"/>
              <a:t>declare target - </a:t>
            </a:r>
            <a:r>
              <a:rPr lang="ru-RU" dirty="0"/>
              <a:t>пометка данных для использования только на ускорителях</a:t>
            </a:r>
            <a:endParaRPr lang="en-US" dirty="0" smtClean="0"/>
          </a:p>
          <a:p>
            <a:pPr lvl="1"/>
            <a:r>
              <a:rPr lang="ru-RU" dirty="0" err="1"/>
              <a:t>target</a:t>
            </a:r>
            <a:r>
              <a:rPr lang="ru-RU" dirty="0"/>
              <a:t> </a:t>
            </a:r>
            <a:r>
              <a:rPr lang="ru-RU" dirty="0" err="1"/>
              <a:t>update</a:t>
            </a:r>
            <a:r>
              <a:rPr lang="ru-RU" dirty="0"/>
              <a:t> </a:t>
            </a:r>
            <a:r>
              <a:rPr lang="ru-RU" dirty="0" smtClean="0"/>
              <a:t>– синхронизация</a:t>
            </a:r>
            <a:r>
              <a:rPr lang="en-US" dirty="0" smtClean="0"/>
              <a:t> </a:t>
            </a:r>
            <a:r>
              <a:rPr lang="ru-RU" dirty="0" smtClean="0"/>
              <a:t>данных </a:t>
            </a:r>
            <a:r>
              <a:rPr lang="ru-RU" dirty="0"/>
              <a:t>между хостом и </a:t>
            </a:r>
            <a:r>
              <a:rPr lang="ru-RU" dirty="0" smtClean="0"/>
              <a:t>ускорителем</a:t>
            </a:r>
            <a:endParaRPr lang="en-US" dirty="0" smtClean="0"/>
          </a:p>
        </p:txBody>
      </p:sp>
      <p:sp>
        <p:nvSpPr>
          <p:cNvPr id="4" name="Slide Number Placeholder 3"/>
          <p:cNvSpPr>
            <a:spLocks noGrp="1"/>
          </p:cNvSpPr>
          <p:nvPr>
            <p:ph type="sldNum" sz="quarter" idx="12"/>
          </p:nvPr>
        </p:nvSpPr>
        <p:spPr/>
        <p:txBody>
          <a:bodyPr/>
          <a:lstStyle/>
          <a:p>
            <a:fld id="{EE2556C5-CE8C-6547-B838-EA80C61A4AF7}" type="slidenum">
              <a:rPr lang="en-US" smtClean="0"/>
              <a:pPr/>
              <a:t>15</a:t>
            </a:fld>
            <a:endParaRPr lang="en-US" dirty="0"/>
          </a:p>
        </p:txBody>
      </p:sp>
      <p:sp>
        <p:nvSpPr>
          <p:cNvPr id="2" name="Title 1"/>
          <p:cNvSpPr>
            <a:spLocks noGrp="1"/>
          </p:cNvSpPr>
          <p:nvPr>
            <p:ph type="title"/>
          </p:nvPr>
        </p:nvSpPr>
        <p:spPr/>
        <p:txBody>
          <a:bodyPr/>
          <a:lstStyle/>
          <a:p>
            <a:r>
              <a:rPr lang="ru-RU" dirty="0"/>
              <a:t>Новые директивы для поддержки ускорителей</a:t>
            </a:r>
            <a:endParaRPr lang="en-US" dirty="0"/>
          </a:p>
        </p:txBody>
      </p:sp>
    </p:spTree>
    <p:extLst>
      <p:ext uri="{BB962C8B-B14F-4D97-AF65-F5344CB8AC3E}">
        <p14:creationId xmlns:p14="http://schemas.microsoft.com/office/powerpoint/2010/main" val="1604807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4" y="1825246"/>
            <a:ext cx="8228012" cy="4570411"/>
          </a:xfrm>
        </p:spPr>
        <p:txBody>
          <a:bodyPr/>
          <a:lstStyle/>
          <a:p>
            <a:pPr lvl="2"/>
            <a:r>
              <a:rPr lang="ru-RU" sz="2400" dirty="0"/>
              <a:t>Потоки</a:t>
            </a:r>
            <a:r>
              <a:rPr lang="en-US" sz="2400" dirty="0" smtClean="0"/>
              <a:t> </a:t>
            </a:r>
            <a:endParaRPr lang="en-US" sz="2400" dirty="0"/>
          </a:p>
          <a:p>
            <a:pPr lvl="3"/>
            <a:r>
              <a:rPr lang="en-US" sz="1800" dirty="0" smtClean="0"/>
              <a:t>#</a:t>
            </a:r>
            <a:r>
              <a:rPr lang="en-US" sz="1800" dirty="0"/>
              <a:t>pragma </a:t>
            </a:r>
            <a:r>
              <a:rPr lang="en-US" sz="1800" dirty="0" err="1"/>
              <a:t>omp</a:t>
            </a:r>
            <a:r>
              <a:rPr lang="en-US" sz="1800" dirty="0"/>
              <a:t> parallel for</a:t>
            </a:r>
          </a:p>
          <a:p>
            <a:pPr lvl="2"/>
            <a:r>
              <a:rPr lang="ru-RU" sz="2400" dirty="0"/>
              <a:t>Сопроцессоры/Ускорители</a:t>
            </a:r>
            <a:r>
              <a:rPr lang="en-US" sz="2400" dirty="0" smtClean="0"/>
              <a:t> </a:t>
            </a:r>
          </a:p>
          <a:p>
            <a:pPr lvl="3"/>
            <a:r>
              <a:rPr lang="en-US" sz="1800" dirty="0" smtClean="0">
                <a:latin typeface="+mj-lt"/>
              </a:rPr>
              <a:t>#pragma </a:t>
            </a:r>
            <a:r>
              <a:rPr lang="en-US" sz="1800" dirty="0" err="1">
                <a:latin typeface="+mj-lt"/>
              </a:rPr>
              <a:t>omp</a:t>
            </a:r>
            <a:r>
              <a:rPr lang="en-US" sz="1800" dirty="0">
                <a:latin typeface="+mj-lt"/>
              </a:rPr>
              <a:t> </a:t>
            </a:r>
            <a:r>
              <a:rPr lang="en-US" sz="1800" dirty="0" smtClean="0">
                <a:latin typeface="+mj-lt"/>
              </a:rPr>
              <a:t>target</a:t>
            </a:r>
            <a:endParaRPr lang="en-US" sz="1800" dirty="0" smtClean="0"/>
          </a:p>
          <a:p>
            <a:pPr lvl="2"/>
            <a:r>
              <a:rPr lang="en-US" sz="2400" dirty="0" smtClean="0"/>
              <a:t>SIMD</a:t>
            </a:r>
          </a:p>
          <a:p>
            <a:pPr lvl="3"/>
            <a:r>
              <a:rPr lang="en-US" sz="1800" dirty="0" smtClean="0">
                <a:latin typeface="+mj-lt"/>
              </a:rPr>
              <a:t>#pragma </a:t>
            </a:r>
            <a:r>
              <a:rPr lang="en-US" sz="1800" dirty="0" err="1" smtClean="0">
                <a:latin typeface="+mj-lt"/>
              </a:rPr>
              <a:t>omp</a:t>
            </a:r>
            <a:r>
              <a:rPr lang="en-US" sz="1800" dirty="0" smtClean="0">
                <a:latin typeface="+mj-lt"/>
              </a:rPr>
              <a:t> </a:t>
            </a:r>
            <a:r>
              <a:rPr lang="en-US" sz="1800" dirty="0" err="1" smtClean="0">
                <a:latin typeface="+mj-lt"/>
              </a:rPr>
              <a:t>simd</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16</a:t>
            </a:fld>
            <a:endParaRPr lang="en-US" dirty="0"/>
          </a:p>
        </p:txBody>
      </p:sp>
      <p:sp>
        <p:nvSpPr>
          <p:cNvPr id="2" name="Title 1"/>
          <p:cNvSpPr>
            <a:spLocks noGrp="1"/>
          </p:cNvSpPr>
          <p:nvPr>
            <p:ph type="title"/>
          </p:nvPr>
        </p:nvSpPr>
        <p:spPr/>
        <p:txBody>
          <a:bodyPr/>
          <a:lstStyle/>
          <a:p>
            <a:r>
              <a:rPr lang="en-US" dirty="0" err="1" smtClean="0"/>
              <a:t>OpenMP</a:t>
            </a:r>
            <a:r>
              <a:rPr lang="en-US" baseline="30000" dirty="0" smtClean="0"/>
              <a:t>*</a:t>
            </a:r>
            <a:r>
              <a:rPr lang="en-US" dirty="0" smtClean="0"/>
              <a:t>: </a:t>
            </a:r>
            <a:r>
              <a:rPr lang="ru-RU" dirty="0"/>
              <a:t>Уровни </a:t>
            </a:r>
            <a:r>
              <a:rPr lang="ru-RU" dirty="0" err="1"/>
              <a:t>параллелизации</a:t>
            </a:r>
            <a:endParaRPr lang="en-US" dirty="0"/>
          </a:p>
        </p:txBody>
      </p:sp>
    </p:spTree>
    <p:extLst>
      <p:ext uri="{BB962C8B-B14F-4D97-AF65-F5344CB8AC3E}">
        <p14:creationId xmlns:p14="http://schemas.microsoft.com/office/powerpoint/2010/main" val="993710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ru-RU" dirty="0"/>
              <a:t>Как выполнять код быстрее</a:t>
            </a:r>
            <a:r>
              <a:rPr lang="en-US" dirty="0" smtClean="0"/>
              <a:t>?</a:t>
            </a:r>
          </a:p>
          <a:p>
            <a:pPr lvl="2"/>
            <a:r>
              <a:rPr lang="ru-RU" dirty="0"/>
              <a:t>Исполнять инструкции в </a:t>
            </a:r>
            <a:r>
              <a:rPr lang="en-US" dirty="0" smtClean="0"/>
              <a:t/>
            </a:r>
            <a:br>
              <a:rPr lang="en-US" dirty="0" smtClean="0"/>
            </a:br>
            <a:r>
              <a:rPr lang="ru-RU" dirty="0" smtClean="0"/>
              <a:t>несколько </a:t>
            </a:r>
            <a:r>
              <a:rPr lang="ru-RU" dirty="0"/>
              <a:t>потоков</a:t>
            </a:r>
            <a:endParaRPr lang="en-US" dirty="0" smtClean="0"/>
          </a:p>
          <a:p>
            <a:pPr lvl="3"/>
            <a:r>
              <a:rPr lang="en-US" b="1" dirty="0" smtClean="0"/>
              <a:t>#pragma </a:t>
            </a:r>
            <a:r>
              <a:rPr lang="en-US" b="1" dirty="0" err="1" smtClean="0"/>
              <a:t>omp</a:t>
            </a:r>
            <a:r>
              <a:rPr lang="en-US" b="1" dirty="0" smtClean="0"/>
              <a:t> parallel for</a:t>
            </a:r>
            <a:endParaRPr lang="en-US" b="1" dirty="0"/>
          </a:p>
          <a:p>
            <a:pPr lvl="3"/>
            <a:endParaRPr lang="en-US" dirty="0" smtClean="0"/>
          </a:p>
          <a:p>
            <a:pPr lvl="2"/>
            <a:r>
              <a:rPr lang="ru-RU" dirty="0">
                <a:solidFill>
                  <a:srgbClr val="00B050"/>
                </a:solidFill>
              </a:rPr>
              <a:t>Обрабатывать несколько </a:t>
            </a:r>
            <a:r>
              <a:rPr lang="en-US" dirty="0" smtClean="0">
                <a:solidFill>
                  <a:srgbClr val="00B050"/>
                </a:solidFill>
              </a:rPr>
              <a:t/>
            </a:r>
            <a:br>
              <a:rPr lang="en-US" dirty="0" smtClean="0">
                <a:solidFill>
                  <a:srgbClr val="00B050"/>
                </a:solidFill>
              </a:rPr>
            </a:br>
            <a:r>
              <a:rPr lang="ru-RU" dirty="0" smtClean="0">
                <a:solidFill>
                  <a:srgbClr val="00B050"/>
                </a:solidFill>
              </a:rPr>
              <a:t>блоков </a:t>
            </a:r>
            <a:r>
              <a:rPr lang="ru-RU" dirty="0">
                <a:solidFill>
                  <a:srgbClr val="00B050"/>
                </a:solidFill>
              </a:rPr>
              <a:t>данных за одну </a:t>
            </a:r>
            <a:r>
              <a:rPr lang="ru-RU" dirty="0" smtClean="0">
                <a:solidFill>
                  <a:srgbClr val="00B050"/>
                </a:solidFill>
              </a:rPr>
              <a:t>инструкцию</a:t>
            </a:r>
            <a:r>
              <a:rPr lang="en-US" dirty="0" smtClean="0">
                <a:solidFill>
                  <a:srgbClr val="00B050"/>
                </a:solidFill>
              </a:rPr>
              <a:t> </a:t>
            </a:r>
          </a:p>
          <a:p>
            <a:pPr lvl="3"/>
            <a:r>
              <a:rPr lang="en-US" b="1" dirty="0" smtClean="0">
                <a:solidFill>
                  <a:srgbClr val="00B050"/>
                </a:solidFill>
              </a:rPr>
              <a:t>SIMD</a:t>
            </a:r>
            <a:r>
              <a:rPr lang="en-US" dirty="0" smtClean="0">
                <a:solidFill>
                  <a:srgbClr val="00B050"/>
                </a:solidFill>
              </a:rPr>
              <a:t>, Single Instruction Multiple Data, </a:t>
            </a:r>
            <a:br>
              <a:rPr lang="en-US" dirty="0" smtClean="0">
                <a:solidFill>
                  <a:srgbClr val="00B050"/>
                </a:solidFill>
              </a:rPr>
            </a:br>
            <a:r>
              <a:rPr lang="ru-RU" dirty="0">
                <a:solidFill>
                  <a:srgbClr val="00B050"/>
                </a:solidFill>
              </a:rPr>
              <a:t>векторные инструкции</a:t>
            </a:r>
            <a:endParaRPr lang="en-US" dirty="0" smtClean="0">
              <a:solidFill>
                <a:srgbClr val="00B050"/>
              </a:solidFill>
            </a:endParaRPr>
          </a:p>
          <a:p>
            <a:pPr lvl="3"/>
            <a:r>
              <a:rPr lang="en-US" b="1" dirty="0">
                <a:solidFill>
                  <a:srgbClr val="00B050"/>
                </a:solidFill>
              </a:rPr>
              <a:t>#pragma </a:t>
            </a:r>
            <a:r>
              <a:rPr lang="en-US" b="1" dirty="0" err="1">
                <a:solidFill>
                  <a:srgbClr val="00B050"/>
                </a:solidFill>
              </a:rPr>
              <a:t>omp</a:t>
            </a:r>
            <a:r>
              <a:rPr lang="en-US" b="1" dirty="0">
                <a:solidFill>
                  <a:srgbClr val="00B050"/>
                </a:solidFill>
              </a:rPr>
              <a:t> </a:t>
            </a:r>
            <a:r>
              <a:rPr lang="en-US" b="1" dirty="0" err="1" smtClean="0">
                <a:solidFill>
                  <a:srgbClr val="00B050"/>
                </a:solidFill>
              </a:rPr>
              <a:t>simd</a:t>
            </a:r>
            <a:endParaRPr lang="en-US" dirty="0" smtClean="0">
              <a:solidFill>
                <a:srgbClr val="00B050"/>
              </a:solidFill>
            </a:endParaRPr>
          </a:p>
          <a:p>
            <a:pPr lvl="2"/>
            <a:endParaRPr lang="en-US" dirty="0" smtClean="0"/>
          </a:p>
          <a:p>
            <a:pPr lvl="2"/>
            <a:r>
              <a:rPr lang="ru-RU" dirty="0"/>
              <a:t>Оба подхода</a:t>
            </a:r>
            <a:endParaRPr lang="en-US" dirty="0" smtClean="0"/>
          </a:p>
          <a:p>
            <a:pPr lvl="3"/>
            <a:r>
              <a:rPr lang="en-US" b="1" dirty="0"/>
              <a:t>#pragma </a:t>
            </a:r>
            <a:r>
              <a:rPr lang="en-US" b="1" dirty="0" err="1"/>
              <a:t>omp</a:t>
            </a:r>
            <a:r>
              <a:rPr lang="en-US" b="1" dirty="0"/>
              <a:t> parallel for </a:t>
            </a:r>
            <a:r>
              <a:rPr lang="en-US" b="1" dirty="0" err="1" smtClean="0"/>
              <a:t>simd</a:t>
            </a:r>
            <a:endParaRPr lang="ru-RU"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17</a:t>
            </a:fld>
            <a:endParaRPr lang="en-US" dirty="0"/>
          </a:p>
        </p:txBody>
      </p:sp>
      <p:sp>
        <p:nvSpPr>
          <p:cNvPr id="4" name="Title 3"/>
          <p:cNvSpPr>
            <a:spLocks noGrp="1"/>
          </p:cNvSpPr>
          <p:nvPr>
            <p:ph type="title"/>
          </p:nvPr>
        </p:nvSpPr>
        <p:spPr/>
        <p:txBody>
          <a:bodyPr/>
          <a:lstStyle/>
          <a:p>
            <a:r>
              <a:rPr lang="en-US" dirty="0" smtClean="0"/>
              <a:t>SIMD: </a:t>
            </a:r>
            <a:r>
              <a:rPr lang="ru-RU" dirty="0"/>
              <a:t>Что </a:t>
            </a:r>
            <a:r>
              <a:rPr lang="ru-RU" dirty="0" smtClean="0"/>
              <a:t>это</a:t>
            </a:r>
            <a:r>
              <a:rPr lang="en-US" dirty="0" smtClean="0"/>
              <a:t>?</a:t>
            </a:r>
            <a:endParaRPr lang="ru-RU" dirty="0"/>
          </a:p>
        </p:txBody>
      </p:sp>
      <p:sp>
        <p:nvSpPr>
          <p:cNvPr id="176" name="TextBox 175"/>
          <p:cNvSpPr txBox="1"/>
          <p:nvPr/>
        </p:nvSpPr>
        <p:spPr>
          <a:xfrm>
            <a:off x="6647290" y="841387"/>
            <a:ext cx="846559" cy="553998"/>
          </a:xfrm>
          <a:prstGeom prst="rect">
            <a:avLst/>
          </a:prstGeom>
          <a:noFill/>
        </p:spPr>
        <p:txBody>
          <a:bodyPr wrap="square" rtlCol="0">
            <a:spAutoFit/>
          </a:bodyPr>
          <a:lstStyle/>
          <a:p>
            <a:pPr algn="r"/>
            <a:r>
              <a:rPr lang="en-US" sz="1000" b="1" dirty="0" smtClean="0">
                <a:solidFill>
                  <a:srgbClr val="FF0000"/>
                </a:solidFill>
                <a:cs typeface="Neo Sans Intel"/>
              </a:rPr>
              <a:t>Instruction</a:t>
            </a:r>
          </a:p>
          <a:p>
            <a:pPr algn="r"/>
            <a:r>
              <a:rPr lang="en-US" sz="1000" b="1" dirty="0" smtClean="0">
                <a:solidFill>
                  <a:schemeClr val="accent5"/>
                </a:solidFill>
                <a:cs typeface="Neo Sans Intel"/>
              </a:rPr>
              <a:t>Input </a:t>
            </a:r>
          </a:p>
          <a:p>
            <a:pPr algn="r"/>
            <a:r>
              <a:rPr lang="en-US" sz="1000" b="1" dirty="0" smtClean="0">
                <a:solidFill>
                  <a:srgbClr val="00B050"/>
                </a:solidFill>
                <a:cs typeface="Neo Sans Intel"/>
              </a:rPr>
              <a:t>Output</a:t>
            </a:r>
            <a:endParaRPr lang="ru-RU" sz="1000" dirty="0" smtClean="0">
              <a:solidFill>
                <a:schemeClr val="tx2"/>
              </a:solidFill>
              <a:cs typeface="Neo Sans Intel"/>
            </a:endParaRPr>
          </a:p>
        </p:txBody>
      </p:sp>
      <p:grpSp>
        <p:nvGrpSpPr>
          <p:cNvPr id="318" name="Group 317"/>
          <p:cNvGrpSpPr/>
          <p:nvPr/>
        </p:nvGrpSpPr>
        <p:grpSpPr>
          <a:xfrm>
            <a:off x="6806682" y="416427"/>
            <a:ext cx="2094552" cy="903850"/>
            <a:chOff x="795302" y="2285151"/>
            <a:chExt cx="2944673" cy="1628741"/>
          </a:xfrm>
        </p:grpSpPr>
        <p:sp>
          <p:nvSpPr>
            <p:cNvPr id="319" name="Up Arrow 318"/>
            <p:cNvSpPr/>
            <p:nvPr/>
          </p:nvSpPr>
          <p:spPr>
            <a:xfrm rot="10800000">
              <a:off x="2156823" y="2868282"/>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nvGrpSpPr>
            <p:cNvPr id="320" name="Group 319"/>
            <p:cNvGrpSpPr/>
            <p:nvPr/>
          </p:nvGrpSpPr>
          <p:grpSpPr>
            <a:xfrm>
              <a:off x="795302" y="2285151"/>
              <a:ext cx="2944673" cy="1628741"/>
              <a:chOff x="795302" y="2285151"/>
              <a:chExt cx="2944673" cy="1628741"/>
            </a:xfrm>
          </p:grpSpPr>
          <p:grpSp>
            <p:nvGrpSpPr>
              <p:cNvPr id="321" name="Group 320"/>
              <p:cNvGrpSpPr/>
              <p:nvPr/>
            </p:nvGrpSpPr>
            <p:grpSpPr>
              <a:xfrm rot="4515411">
                <a:off x="3243631" y="1998093"/>
                <a:ext cx="172111" cy="820577"/>
                <a:chOff x="2173191" y="3475747"/>
                <a:chExt cx="219157" cy="1119700"/>
              </a:xfrm>
            </p:grpSpPr>
            <p:sp>
              <p:nvSpPr>
                <p:cNvPr id="335" name="Rectangle 334"/>
                <p:cNvSpPr/>
                <p:nvPr/>
              </p:nvSpPr>
              <p:spPr>
                <a:xfrm>
                  <a:off x="2173196" y="3475747"/>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36" name="Rectangle 335"/>
                <p:cNvSpPr/>
                <p:nvPr/>
              </p:nvSpPr>
              <p:spPr>
                <a:xfrm>
                  <a:off x="2173195" y="3770892"/>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37" name="Rectangle 336"/>
                <p:cNvSpPr/>
                <p:nvPr/>
              </p:nvSpPr>
              <p:spPr>
                <a:xfrm>
                  <a:off x="2173191" y="4066035"/>
                  <a:ext cx="219153"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38" name="Rectangle 337"/>
                <p:cNvSpPr/>
                <p:nvPr/>
              </p:nvSpPr>
              <p:spPr>
                <a:xfrm>
                  <a:off x="2173195" y="4361180"/>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
            <p:nvSpPr>
              <p:cNvPr id="322" name="Up Arrow 321"/>
              <p:cNvSpPr/>
              <p:nvPr/>
            </p:nvSpPr>
            <p:spPr>
              <a:xfrm rot="15365280">
                <a:off x="2698123" y="2496775"/>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23" name="Trapezoid 322"/>
              <p:cNvSpPr/>
              <p:nvPr/>
            </p:nvSpPr>
            <p:spPr>
              <a:xfrm>
                <a:off x="1767058" y="2351990"/>
                <a:ext cx="951644" cy="498294"/>
              </a:xfrm>
              <a:prstGeom prst="trapezoid">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smtClean="0"/>
                  <a:t>Core</a:t>
                </a:r>
                <a:endParaRPr lang="ru-RU" sz="1600" b="1" dirty="0"/>
              </a:p>
            </p:txBody>
          </p:sp>
          <p:grpSp>
            <p:nvGrpSpPr>
              <p:cNvPr id="324" name="Group 323"/>
              <p:cNvGrpSpPr/>
              <p:nvPr/>
            </p:nvGrpSpPr>
            <p:grpSpPr>
              <a:xfrm rot="6320534">
                <a:off x="1119533" y="1960920"/>
                <a:ext cx="172113" cy="820576"/>
                <a:chOff x="2155403" y="3486193"/>
                <a:chExt cx="219159" cy="1119698"/>
              </a:xfrm>
            </p:grpSpPr>
            <p:sp>
              <p:nvSpPr>
                <p:cNvPr id="331" name="Rectangle 330"/>
                <p:cNvSpPr/>
                <p:nvPr/>
              </p:nvSpPr>
              <p:spPr>
                <a:xfrm>
                  <a:off x="2155410" y="3486193"/>
                  <a:ext cx="219152"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32" name="Rectangle 331"/>
                <p:cNvSpPr/>
                <p:nvPr/>
              </p:nvSpPr>
              <p:spPr>
                <a:xfrm>
                  <a:off x="2155404" y="3781337"/>
                  <a:ext cx="219151"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33" name="Rectangle 332"/>
                <p:cNvSpPr/>
                <p:nvPr/>
              </p:nvSpPr>
              <p:spPr>
                <a:xfrm>
                  <a:off x="2155403" y="4076477"/>
                  <a:ext cx="219155"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34" name="Rectangle 333"/>
                <p:cNvSpPr/>
                <p:nvPr/>
              </p:nvSpPr>
              <p:spPr>
                <a:xfrm>
                  <a:off x="2155407" y="4371624"/>
                  <a:ext cx="219152"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325" name="Group 324"/>
              <p:cNvGrpSpPr/>
              <p:nvPr/>
            </p:nvGrpSpPr>
            <p:grpSpPr>
              <a:xfrm rot="10800000">
                <a:off x="2156824" y="3093316"/>
                <a:ext cx="172111" cy="820576"/>
                <a:chOff x="2215464" y="3485048"/>
                <a:chExt cx="219157" cy="1119699"/>
              </a:xfrm>
              <a:solidFill>
                <a:schemeClr val="accent6"/>
              </a:solidFill>
            </p:grpSpPr>
            <p:sp>
              <p:nvSpPr>
                <p:cNvPr id="327" name="Rectangle 326"/>
                <p:cNvSpPr/>
                <p:nvPr/>
              </p:nvSpPr>
              <p:spPr>
                <a:xfrm>
                  <a:off x="2215468" y="3485048"/>
                  <a:ext cx="219153"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28" name="Rectangle 327"/>
                <p:cNvSpPr/>
                <p:nvPr/>
              </p:nvSpPr>
              <p:spPr>
                <a:xfrm>
                  <a:off x="2215467" y="3780194"/>
                  <a:ext cx="219152"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29" name="Rectangle 328"/>
                <p:cNvSpPr/>
                <p:nvPr/>
              </p:nvSpPr>
              <p:spPr>
                <a:xfrm>
                  <a:off x="2215464" y="4075335"/>
                  <a:ext cx="219154"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30" name="Rectangle 329"/>
                <p:cNvSpPr/>
                <p:nvPr/>
              </p:nvSpPr>
              <p:spPr>
                <a:xfrm>
                  <a:off x="2215468" y="4370479"/>
                  <a:ext cx="219153"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
            <p:nvSpPr>
              <p:cNvPr id="326" name="Up Arrow 325"/>
              <p:cNvSpPr/>
              <p:nvPr/>
            </p:nvSpPr>
            <p:spPr>
              <a:xfrm rot="6300585">
                <a:off x="1631860" y="2470728"/>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grpSp>
        <p:nvGrpSpPr>
          <p:cNvPr id="27" name="Group 26"/>
          <p:cNvGrpSpPr/>
          <p:nvPr/>
        </p:nvGrpSpPr>
        <p:grpSpPr>
          <a:xfrm>
            <a:off x="4811334" y="1777564"/>
            <a:ext cx="3565446" cy="1037805"/>
            <a:chOff x="4811334" y="1777564"/>
            <a:chExt cx="3565446" cy="1037805"/>
          </a:xfrm>
        </p:grpSpPr>
        <p:grpSp>
          <p:nvGrpSpPr>
            <p:cNvPr id="339" name="Group 338"/>
            <p:cNvGrpSpPr/>
            <p:nvPr/>
          </p:nvGrpSpPr>
          <p:grpSpPr>
            <a:xfrm>
              <a:off x="4811334" y="1777564"/>
              <a:ext cx="1440717" cy="589136"/>
              <a:chOff x="795302" y="2285151"/>
              <a:chExt cx="2944673" cy="1628741"/>
            </a:xfrm>
          </p:grpSpPr>
          <p:sp>
            <p:nvSpPr>
              <p:cNvPr id="340" name="Up Arrow 339"/>
              <p:cNvSpPr/>
              <p:nvPr/>
            </p:nvSpPr>
            <p:spPr>
              <a:xfrm rot="10800000">
                <a:off x="2156823" y="2868282"/>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nvGrpSpPr>
              <p:cNvPr id="341" name="Group 340"/>
              <p:cNvGrpSpPr/>
              <p:nvPr/>
            </p:nvGrpSpPr>
            <p:grpSpPr>
              <a:xfrm>
                <a:off x="795302" y="2285151"/>
                <a:ext cx="2944673" cy="1628741"/>
                <a:chOff x="795302" y="2285151"/>
                <a:chExt cx="2944673" cy="1628741"/>
              </a:xfrm>
            </p:grpSpPr>
            <p:grpSp>
              <p:nvGrpSpPr>
                <p:cNvPr id="342" name="Group 341"/>
                <p:cNvGrpSpPr/>
                <p:nvPr/>
              </p:nvGrpSpPr>
              <p:grpSpPr>
                <a:xfrm rot="4515411">
                  <a:off x="3243631" y="1998093"/>
                  <a:ext cx="172111" cy="820577"/>
                  <a:chOff x="2173191" y="3475747"/>
                  <a:chExt cx="219157" cy="1119700"/>
                </a:xfrm>
              </p:grpSpPr>
              <p:sp>
                <p:nvSpPr>
                  <p:cNvPr id="356" name="Rectangle 355"/>
                  <p:cNvSpPr/>
                  <p:nvPr/>
                </p:nvSpPr>
                <p:spPr>
                  <a:xfrm>
                    <a:off x="2173196" y="3475747"/>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57" name="Rectangle 356"/>
                  <p:cNvSpPr/>
                  <p:nvPr/>
                </p:nvSpPr>
                <p:spPr>
                  <a:xfrm>
                    <a:off x="2173195" y="3770892"/>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58" name="Rectangle 357"/>
                  <p:cNvSpPr/>
                  <p:nvPr/>
                </p:nvSpPr>
                <p:spPr>
                  <a:xfrm>
                    <a:off x="2173191" y="4066035"/>
                    <a:ext cx="219153"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59" name="Rectangle 358"/>
                  <p:cNvSpPr/>
                  <p:nvPr/>
                </p:nvSpPr>
                <p:spPr>
                  <a:xfrm>
                    <a:off x="2173195" y="4361180"/>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
              <p:nvSpPr>
                <p:cNvPr id="343" name="Up Arrow 342"/>
                <p:cNvSpPr/>
                <p:nvPr/>
              </p:nvSpPr>
              <p:spPr>
                <a:xfrm rot="15365280">
                  <a:off x="2698123" y="2496775"/>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44" name="Trapezoid 343"/>
                <p:cNvSpPr/>
                <p:nvPr/>
              </p:nvSpPr>
              <p:spPr>
                <a:xfrm>
                  <a:off x="1767058" y="2351990"/>
                  <a:ext cx="951644" cy="498294"/>
                </a:xfrm>
                <a:prstGeom prst="trapezoid">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smtClean="0"/>
                    <a:t>Core</a:t>
                  </a:r>
                  <a:endParaRPr lang="ru-RU" sz="1600" b="1" dirty="0"/>
                </a:p>
              </p:txBody>
            </p:sp>
            <p:grpSp>
              <p:nvGrpSpPr>
                <p:cNvPr id="345" name="Group 344"/>
                <p:cNvGrpSpPr/>
                <p:nvPr/>
              </p:nvGrpSpPr>
              <p:grpSpPr>
                <a:xfrm rot="6320534">
                  <a:off x="1119533" y="1960920"/>
                  <a:ext cx="172113" cy="820576"/>
                  <a:chOff x="2155403" y="3486193"/>
                  <a:chExt cx="219159" cy="1119698"/>
                </a:xfrm>
              </p:grpSpPr>
              <p:sp>
                <p:nvSpPr>
                  <p:cNvPr id="352" name="Rectangle 351"/>
                  <p:cNvSpPr/>
                  <p:nvPr/>
                </p:nvSpPr>
                <p:spPr>
                  <a:xfrm>
                    <a:off x="2155410" y="3486193"/>
                    <a:ext cx="219152"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53" name="Rectangle 352"/>
                  <p:cNvSpPr/>
                  <p:nvPr/>
                </p:nvSpPr>
                <p:spPr>
                  <a:xfrm>
                    <a:off x="2155404" y="3781337"/>
                    <a:ext cx="219151"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54" name="Rectangle 353"/>
                  <p:cNvSpPr/>
                  <p:nvPr/>
                </p:nvSpPr>
                <p:spPr>
                  <a:xfrm>
                    <a:off x="2155403" y="4076477"/>
                    <a:ext cx="219155"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55" name="Rectangle 354"/>
                  <p:cNvSpPr/>
                  <p:nvPr/>
                </p:nvSpPr>
                <p:spPr>
                  <a:xfrm>
                    <a:off x="2155407" y="4371624"/>
                    <a:ext cx="219152"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346" name="Group 345"/>
                <p:cNvGrpSpPr/>
                <p:nvPr/>
              </p:nvGrpSpPr>
              <p:grpSpPr>
                <a:xfrm rot="10800000">
                  <a:off x="2156824" y="3093316"/>
                  <a:ext cx="172111" cy="820576"/>
                  <a:chOff x="2215464" y="3485048"/>
                  <a:chExt cx="219157" cy="1119699"/>
                </a:xfrm>
                <a:solidFill>
                  <a:schemeClr val="accent6"/>
                </a:solidFill>
              </p:grpSpPr>
              <p:sp>
                <p:nvSpPr>
                  <p:cNvPr id="348" name="Rectangle 347"/>
                  <p:cNvSpPr/>
                  <p:nvPr/>
                </p:nvSpPr>
                <p:spPr>
                  <a:xfrm>
                    <a:off x="2215468" y="3485048"/>
                    <a:ext cx="219153"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49" name="Rectangle 348"/>
                  <p:cNvSpPr/>
                  <p:nvPr/>
                </p:nvSpPr>
                <p:spPr>
                  <a:xfrm>
                    <a:off x="2215467" y="3780194"/>
                    <a:ext cx="219152"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50" name="Rectangle 349"/>
                  <p:cNvSpPr/>
                  <p:nvPr/>
                </p:nvSpPr>
                <p:spPr>
                  <a:xfrm>
                    <a:off x="2215464" y="4075335"/>
                    <a:ext cx="219154"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51" name="Rectangle 350"/>
                  <p:cNvSpPr/>
                  <p:nvPr/>
                </p:nvSpPr>
                <p:spPr>
                  <a:xfrm>
                    <a:off x="2215468" y="4370479"/>
                    <a:ext cx="219153"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
              <p:nvSpPr>
                <p:cNvPr id="347" name="Up Arrow 346"/>
                <p:cNvSpPr/>
                <p:nvPr/>
              </p:nvSpPr>
              <p:spPr>
                <a:xfrm rot="6300585">
                  <a:off x="1631860" y="2470728"/>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grpSp>
          <p:nvGrpSpPr>
            <p:cNvPr id="423" name="Group 422"/>
            <p:cNvGrpSpPr/>
            <p:nvPr/>
          </p:nvGrpSpPr>
          <p:grpSpPr>
            <a:xfrm>
              <a:off x="5940400" y="2226233"/>
              <a:ext cx="1440717" cy="589136"/>
              <a:chOff x="795302" y="2285151"/>
              <a:chExt cx="2944673" cy="1628741"/>
            </a:xfrm>
          </p:grpSpPr>
          <p:sp>
            <p:nvSpPr>
              <p:cNvPr id="424" name="Up Arrow 423"/>
              <p:cNvSpPr/>
              <p:nvPr/>
            </p:nvSpPr>
            <p:spPr>
              <a:xfrm rot="10800000">
                <a:off x="2156823" y="2868282"/>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nvGrpSpPr>
              <p:cNvPr id="425" name="Group 424"/>
              <p:cNvGrpSpPr/>
              <p:nvPr/>
            </p:nvGrpSpPr>
            <p:grpSpPr>
              <a:xfrm>
                <a:off x="795302" y="2285151"/>
                <a:ext cx="2944673" cy="1628741"/>
                <a:chOff x="795302" y="2285151"/>
                <a:chExt cx="2944673" cy="1628741"/>
              </a:xfrm>
            </p:grpSpPr>
            <p:grpSp>
              <p:nvGrpSpPr>
                <p:cNvPr id="426" name="Group 425"/>
                <p:cNvGrpSpPr/>
                <p:nvPr/>
              </p:nvGrpSpPr>
              <p:grpSpPr>
                <a:xfrm rot="4515411">
                  <a:off x="3243631" y="1998093"/>
                  <a:ext cx="172111" cy="820577"/>
                  <a:chOff x="2173191" y="3475747"/>
                  <a:chExt cx="219157" cy="1119700"/>
                </a:xfrm>
              </p:grpSpPr>
              <p:sp>
                <p:nvSpPr>
                  <p:cNvPr id="554" name="Rectangle 553"/>
                  <p:cNvSpPr/>
                  <p:nvPr/>
                </p:nvSpPr>
                <p:spPr>
                  <a:xfrm>
                    <a:off x="2173196" y="3475747"/>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55" name="Rectangle 554"/>
                  <p:cNvSpPr/>
                  <p:nvPr/>
                </p:nvSpPr>
                <p:spPr>
                  <a:xfrm>
                    <a:off x="2173195" y="3770892"/>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56" name="Rectangle 555"/>
                  <p:cNvSpPr/>
                  <p:nvPr/>
                </p:nvSpPr>
                <p:spPr>
                  <a:xfrm>
                    <a:off x="2173191" y="4066035"/>
                    <a:ext cx="219153"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57" name="Rectangle 556"/>
                  <p:cNvSpPr/>
                  <p:nvPr/>
                </p:nvSpPr>
                <p:spPr>
                  <a:xfrm>
                    <a:off x="2173195" y="4361180"/>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
              <p:nvSpPr>
                <p:cNvPr id="427" name="Up Arrow 426"/>
                <p:cNvSpPr/>
                <p:nvPr/>
              </p:nvSpPr>
              <p:spPr>
                <a:xfrm rot="15365280">
                  <a:off x="2698123" y="2496775"/>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428" name="Trapezoid 427"/>
                <p:cNvSpPr/>
                <p:nvPr/>
              </p:nvSpPr>
              <p:spPr>
                <a:xfrm>
                  <a:off x="1767058" y="2351990"/>
                  <a:ext cx="951644" cy="498294"/>
                </a:xfrm>
                <a:prstGeom prst="trapezoid">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smtClean="0"/>
                    <a:t>Core</a:t>
                  </a:r>
                  <a:endParaRPr lang="ru-RU" sz="1600" b="1" dirty="0"/>
                </a:p>
              </p:txBody>
            </p:sp>
            <p:grpSp>
              <p:nvGrpSpPr>
                <p:cNvPr id="534" name="Group 533"/>
                <p:cNvGrpSpPr/>
                <p:nvPr/>
              </p:nvGrpSpPr>
              <p:grpSpPr>
                <a:xfrm rot="6320534">
                  <a:off x="1119533" y="1960920"/>
                  <a:ext cx="172113" cy="820576"/>
                  <a:chOff x="2155403" y="3486193"/>
                  <a:chExt cx="219159" cy="1119698"/>
                </a:xfrm>
              </p:grpSpPr>
              <p:sp>
                <p:nvSpPr>
                  <p:cNvPr id="541" name="Rectangle 540"/>
                  <p:cNvSpPr/>
                  <p:nvPr/>
                </p:nvSpPr>
                <p:spPr>
                  <a:xfrm>
                    <a:off x="2155410" y="3486193"/>
                    <a:ext cx="219152"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42" name="Rectangle 541"/>
                  <p:cNvSpPr/>
                  <p:nvPr/>
                </p:nvSpPr>
                <p:spPr>
                  <a:xfrm>
                    <a:off x="2155404" y="3781337"/>
                    <a:ext cx="219151"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43" name="Rectangle 542"/>
                  <p:cNvSpPr/>
                  <p:nvPr/>
                </p:nvSpPr>
                <p:spPr>
                  <a:xfrm>
                    <a:off x="2155403" y="4076477"/>
                    <a:ext cx="219155"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53" name="Rectangle 552"/>
                  <p:cNvSpPr/>
                  <p:nvPr/>
                </p:nvSpPr>
                <p:spPr>
                  <a:xfrm>
                    <a:off x="2155407" y="4371624"/>
                    <a:ext cx="219152"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535" name="Group 534"/>
                <p:cNvGrpSpPr/>
                <p:nvPr/>
              </p:nvGrpSpPr>
              <p:grpSpPr>
                <a:xfrm rot="10800000">
                  <a:off x="2156824" y="3093316"/>
                  <a:ext cx="172111" cy="820576"/>
                  <a:chOff x="2215464" y="3485048"/>
                  <a:chExt cx="219157" cy="1119699"/>
                </a:xfrm>
                <a:solidFill>
                  <a:schemeClr val="accent6"/>
                </a:solidFill>
              </p:grpSpPr>
              <p:sp>
                <p:nvSpPr>
                  <p:cNvPr id="537" name="Rectangle 536"/>
                  <p:cNvSpPr/>
                  <p:nvPr/>
                </p:nvSpPr>
                <p:spPr>
                  <a:xfrm>
                    <a:off x="2215468" y="3485048"/>
                    <a:ext cx="219153"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38" name="Rectangle 537"/>
                  <p:cNvSpPr/>
                  <p:nvPr/>
                </p:nvSpPr>
                <p:spPr>
                  <a:xfrm>
                    <a:off x="2215467" y="3780194"/>
                    <a:ext cx="219152"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39" name="Rectangle 538"/>
                  <p:cNvSpPr/>
                  <p:nvPr/>
                </p:nvSpPr>
                <p:spPr>
                  <a:xfrm>
                    <a:off x="2215464" y="4075335"/>
                    <a:ext cx="219154"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40" name="Rectangle 539"/>
                  <p:cNvSpPr/>
                  <p:nvPr/>
                </p:nvSpPr>
                <p:spPr>
                  <a:xfrm>
                    <a:off x="2215468" y="4370479"/>
                    <a:ext cx="219153"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
              <p:nvSpPr>
                <p:cNvPr id="536" name="Up Arrow 535"/>
                <p:cNvSpPr/>
                <p:nvPr/>
              </p:nvSpPr>
              <p:spPr>
                <a:xfrm rot="6300585">
                  <a:off x="1631860" y="2470728"/>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grpSp>
          <p:nvGrpSpPr>
            <p:cNvPr id="558" name="Group 557"/>
            <p:cNvGrpSpPr/>
            <p:nvPr/>
          </p:nvGrpSpPr>
          <p:grpSpPr>
            <a:xfrm>
              <a:off x="6936063" y="1777564"/>
              <a:ext cx="1440717" cy="589136"/>
              <a:chOff x="795302" y="2285151"/>
              <a:chExt cx="2944673" cy="1628741"/>
            </a:xfrm>
          </p:grpSpPr>
          <p:sp>
            <p:nvSpPr>
              <p:cNvPr id="559" name="Up Arrow 558"/>
              <p:cNvSpPr/>
              <p:nvPr/>
            </p:nvSpPr>
            <p:spPr>
              <a:xfrm rot="10800000">
                <a:off x="2156823" y="2868282"/>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nvGrpSpPr>
              <p:cNvPr id="560" name="Group 559"/>
              <p:cNvGrpSpPr/>
              <p:nvPr/>
            </p:nvGrpSpPr>
            <p:grpSpPr>
              <a:xfrm>
                <a:off x="795302" y="2285151"/>
                <a:ext cx="2944673" cy="1628741"/>
                <a:chOff x="795302" y="2285151"/>
                <a:chExt cx="2944673" cy="1628741"/>
              </a:xfrm>
            </p:grpSpPr>
            <p:grpSp>
              <p:nvGrpSpPr>
                <p:cNvPr id="561" name="Group 560"/>
                <p:cNvGrpSpPr/>
                <p:nvPr/>
              </p:nvGrpSpPr>
              <p:grpSpPr>
                <a:xfrm rot="4515411">
                  <a:off x="3243631" y="1998093"/>
                  <a:ext cx="172111" cy="820577"/>
                  <a:chOff x="2173191" y="3475747"/>
                  <a:chExt cx="219157" cy="1119700"/>
                </a:xfrm>
              </p:grpSpPr>
              <p:sp>
                <p:nvSpPr>
                  <p:cNvPr id="575" name="Rectangle 574"/>
                  <p:cNvSpPr/>
                  <p:nvPr/>
                </p:nvSpPr>
                <p:spPr>
                  <a:xfrm>
                    <a:off x="2173196" y="3475747"/>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76" name="Rectangle 575"/>
                  <p:cNvSpPr/>
                  <p:nvPr/>
                </p:nvSpPr>
                <p:spPr>
                  <a:xfrm>
                    <a:off x="2173195" y="3770892"/>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77" name="Rectangle 576"/>
                  <p:cNvSpPr/>
                  <p:nvPr/>
                </p:nvSpPr>
                <p:spPr>
                  <a:xfrm>
                    <a:off x="2173191" y="4066035"/>
                    <a:ext cx="219153"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78" name="Rectangle 577"/>
                  <p:cNvSpPr/>
                  <p:nvPr/>
                </p:nvSpPr>
                <p:spPr>
                  <a:xfrm>
                    <a:off x="2173195" y="4361180"/>
                    <a:ext cx="219152" cy="234267"/>
                  </a:xfrm>
                  <a:prstGeom prst="rect">
                    <a:avLst/>
                  </a:prstGeom>
                  <a:solidFill>
                    <a:schemeClr val="accent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
              <p:nvSpPr>
                <p:cNvPr id="562" name="Up Arrow 561"/>
                <p:cNvSpPr/>
                <p:nvPr/>
              </p:nvSpPr>
              <p:spPr>
                <a:xfrm rot="15365280">
                  <a:off x="2698123" y="2496775"/>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63" name="Trapezoid 562"/>
                <p:cNvSpPr/>
                <p:nvPr/>
              </p:nvSpPr>
              <p:spPr>
                <a:xfrm>
                  <a:off x="1767058" y="2351990"/>
                  <a:ext cx="951644" cy="498294"/>
                </a:xfrm>
                <a:prstGeom prst="trapezoid">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b="1" dirty="0" smtClean="0"/>
                    <a:t>Core</a:t>
                  </a:r>
                  <a:endParaRPr lang="ru-RU" sz="1600" b="1" dirty="0"/>
                </a:p>
              </p:txBody>
            </p:sp>
            <p:grpSp>
              <p:nvGrpSpPr>
                <p:cNvPr id="564" name="Group 563"/>
                <p:cNvGrpSpPr/>
                <p:nvPr/>
              </p:nvGrpSpPr>
              <p:grpSpPr>
                <a:xfrm rot="6320534">
                  <a:off x="1119533" y="1960920"/>
                  <a:ext cx="172113" cy="820576"/>
                  <a:chOff x="2155403" y="3486193"/>
                  <a:chExt cx="219159" cy="1119698"/>
                </a:xfrm>
              </p:grpSpPr>
              <p:sp>
                <p:nvSpPr>
                  <p:cNvPr id="571" name="Rectangle 570"/>
                  <p:cNvSpPr/>
                  <p:nvPr/>
                </p:nvSpPr>
                <p:spPr>
                  <a:xfrm>
                    <a:off x="2155410" y="3486193"/>
                    <a:ext cx="219152"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72" name="Rectangle 571"/>
                  <p:cNvSpPr/>
                  <p:nvPr/>
                </p:nvSpPr>
                <p:spPr>
                  <a:xfrm>
                    <a:off x="2155404" y="3781337"/>
                    <a:ext cx="219151"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73" name="Rectangle 572"/>
                  <p:cNvSpPr/>
                  <p:nvPr/>
                </p:nvSpPr>
                <p:spPr>
                  <a:xfrm>
                    <a:off x="2155403" y="4076477"/>
                    <a:ext cx="219155"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74" name="Rectangle 573"/>
                  <p:cNvSpPr/>
                  <p:nvPr/>
                </p:nvSpPr>
                <p:spPr>
                  <a:xfrm>
                    <a:off x="2155407" y="4371624"/>
                    <a:ext cx="219152" cy="234267"/>
                  </a:xfrm>
                  <a:prstGeom prst="rect">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565" name="Group 564"/>
                <p:cNvGrpSpPr/>
                <p:nvPr/>
              </p:nvGrpSpPr>
              <p:grpSpPr>
                <a:xfrm rot="10800000">
                  <a:off x="2156824" y="3093316"/>
                  <a:ext cx="172111" cy="820576"/>
                  <a:chOff x="2215464" y="3485048"/>
                  <a:chExt cx="219157" cy="1119699"/>
                </a:xfrm>
                <a:solidFill>
                  <a:schemeClr val="accent6"/>
                </a:solidFill>
              </p:grpSpPr>
              <p:sp>
                <p:nvSpPr>
                  <p:cNvPr id="567" name="Rectangle 566"/>
                  <p:cNvSpPr/>
                  <p:nvPr/>
                </p:nvSpPr>
                <p:spPr>
                  <a:xfrm>
                    <a:off x="2215468" y="3485048"/>
                    <a:ext cx="219153"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68" name="Rectangle 567"/>
                  <p:cNvSpPr/>
                  <p:nvPr/>
                </p:nvSpPr>
                <p:spPr>
                  <a:xfrm>
                    <a:off x="2215467" y="3780194"/>
                    <a:ext cx="219152"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69" name="Rectangle 568"/>
                  <p:cNvSpPr/>
                  <p:nvPr/>
                </p:nvSpPr>
                <p:spPr>
                  <a:xfrm>
                    <a:off x="2215464" y="4075335"/>
                    <a:ext cx="219154"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570" name="Rectangle 569"/>
                  <p:cNvSpPr/>
                  <p:nvPr/>
                </p:nvSpPr>
                <p:spPr>
                  <a:xfrm>
                    <a:off x="2215468" y="4370479"/>
                    <a:ext cx="219153" cy="234268"/>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
              <p:nvSpPr>
                <p:cNvPr id="566" name="Up Arrow 565"/>
                <p:cNvSpPr/>
                <p:nvPr/>
              </p:nvSpPr>
              <p:spPr>
                <a:xfrm rot="6300585">
                  <a:off x="1631860" y="2470728"/>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grpSp>
      <p:grpSp>
        <p:nvGrpSpPr>
          <p:cNvPr id="28" name="Group 27"/>
          <p:cNvGrpSpPr/>
          <p:nvPr/>
        </p:nvGrpSpPr>
        <p:grpSpPr>
          <a:xfrm>
            <a:off x="4436141" y="5033615"/>
            <a:ext cx="3386921" cy="1482801"/>
            <a:chOff x="2834884" y="4783756"/>
            <a:chExt cx="3386921" cy="1482801"/>
          </a:xfrm>
        </p:grpSpPr>
        <p:grpSp>
          <p:nvGrpSpPr>
            <p:cNvPr id="701" name="Group 700"/>
            <p:cNvGrpSpPr/>
            <p:nvPr/>
          </p:nvGrpSpPr>
          <p:grpSpPr>
            <a:xfrm>
              <a:off x="2834884" y="4783756"/>
              <a:ext cx="1298900" cy="904387"/>
              <a:chOff x="4926271" y="3148903"/>
              <a:chExt cx="2333833" cy="1444171"/>
            </a:xfrm>
          </p:grpSpPr>
          <p:sp>
            <p:nvSpPr>
              <p:cNvPr id="702" name="Up Arrow 701"/>
              <p:cNvSpPr/>
              <p:nvPr/>
            </p:nvSpPr>
            <p:spPr>
              <a:xfrm rot="10800000">
                <a:off x="5980875" y="3753448"/>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03" name="Up Arrow 702"/>
              <p:cNvSpPr/>
              <p:nvPr/>
            </p:nvSpPr>
            <p:spPr>
              <a:xfrm rot="15365280">
                <a:off x="6522175" y="3381941"/>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04" name="Trapezoid 703"/>
              <p:cNvSpPr/>
              <p:nvPr/>
            </p:nvSpPr>
            <p:spPr>
              <a:xfrm>
                <a:off x="5591110" y="3237156"/>
                <a:ext cx="951644" cy="498294"/>
              </a:xfrm>
              <a:prstGeom prst="trapezoid">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b="1" dirty="0" smtClean="0"/>
                  <a:t>Core</a:t>
                </a:r>
                <a:endParaRPr lang="ru-RU" sz="1200" b="1" dirty="0"/>
              </a:p>
            </p:txBody>
          </p:sp>
          <p:sp>
            <p:nvSpPr>
              <p:cNvPr id="705" name="Up Arrow 704"/>
              <p:cNvSpPr/>
              <p:nvPr/>
            </p:nvSpPr>
            <p:spPr>
              <a:xfrm rot="6300585">
                <a:off x="5455912" y="3355894"/>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nvGrpSpPr>
              <p:cNvPr id="706" name="Group 705"/>
              <p:cNvGrpSpPr/>
              <p:nvPr/>
            </p:nvGrpSpPr>
            <p:grpSpPr>
              <a:xfrm>
                <a:off x="5759453" y="3991346"/>
                <a:ext cx="614958" cy="601728"/>
                <a:chOff x="5410925" y="3109211"/>
                <a:chExt cx="838620" cy="820577"/>
              </a:xfrm>
            </p:grpSpPr>
            <p:sp>
              <p:nvSpPr>
                <p:cNvPr id="729" name="Rectangle 728"/>
                <p:cNvSpPr/>
                <p:nvPr/>
              </p:nvSpPr>
              <p:spPr>
                <a:xfrm rot="10800000">
                  <a:off x="5633096" y="3758104"/>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0" name="Rectangle 729"/>
                <p:cNvSpPr/>
                <p:nvPr/>
              </p:nvSpPr>
              <p:spPr>
                <a:xfrm rot="10800000">
                  <a:off x="5633095" y="3541806"/>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1" name="Rectangle 730"/>
                <p:cNvSpPr/>
                <p:nvPr/>
              </p:nvSpPr>
              <p:spPr>
                <a:xfrm rot="10800000">
                  <a:off x="5633095" y="3325509"/>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2" name="Rectangle 731"/>
                <p:cNvSpPr/>
                <p:nvPr/>
              </p:nvSpPr>
              <p:spPr>
                <a:xfrm rot="10800000">
                  <a:off x="5633095" y="3109212"/>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3" name="Rectangle 732"/>
                <p:cNvSpPr/>
                <p:nvPr/>
              </p:nvSpPr>
              <p:spPr>
                <a:xfrm rot="10800000">
                  <a:off x="5855266"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4" name="Rectangle 733"/>
                <p:cNvSpPr/>
                <p:nvPr/>
              </p:nvSpPr>
              <p:spPr>
                <a:xfrm rot="10800000">
                  <a:off x="5855265"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5" name="Rectangle 734"/>
                <p:cNvSpPr/>
                <p:nvPr/>
              </p:nvSpPr>
              <p:spPr>
                <a:xfrm rot="10800000">
                  <a:off x="5855265"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6" name="Rectangle 735"/>
                <p:cNvSpPr/>
                <p:nvPr/>
              </p:nvSpPr>
              <p:spPr>
                <a:xfrm rot="10800000">
                  <a:off x="5855265"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7" name="Rectangle 736"/>
                <p:cNvSpPr/>
                <p:nvPr/>
              </p:nvSpPr>
              <p:spPr>
                <a:xfrm rot="10800000">
                  <a:off x="5410926"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8" name="Rectangle 737"/>
                <p:cNvSpPr/>
                <p:nvPr/>
              </p:nvSpPr>
              <p:spPr>
                <a:xfrm rot="10800000">
                  <a:off x="5410925"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39" name="Rectangle 738"/>
                <p:cNvSpPr/>
                <p:nvPr/>
              </p:nvSpPr>
              <p:spPr>
                <a:xfrm rot="10800000">
                  <a:off x="5410925"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40" name="Rectangle 739"/>
                <p:cNvSpPr/>
                <p:nvPr/>
              </p:nvSpPr>
              <p:spPr>
                <a:xfrm rot="10800000">
                  <a:off x="5410925"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41" name="Rectangle 740"/>
                <p:cNvSpPr/>
                <p:nvPr/>
              </p:nvSpPr>
              <p:spPr>
                <a:xfrm rot="10800000">
                  <a:off x="6077437"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42" name="Rectangle 741"/>
                <p:cNvSpPr/>
                <p:nvPr/>
              </p:nvSpPr>
              <p:spPr>
                <a:xfrm rot="10800000">
                  <a:off x="6077436"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43" name="Rectangle 742"/>
                <p:cNvSpPr/>
                <p:nvPr/>
              </p:nvSpPr>
              <p:spPr>
                <a:xfrm rot="10800000">
                  <a:off x="6077436"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44" name="Rectangle 743"/>
                <p:cNvSpPr/>
                <p:nvPr/>
              </p:nvSpPr>
              <p:spPr>
                <a:xfrm rot="10800000">
                  <a:off x="6077436"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707" name="Group 706"/>
              <p:cNvGrpSpPr/>
              <p:nvPr/>
            </p:nvGrpSpPr>
            <p:grpSpPr>
              <a:xfrm rot="20700860">
                <a:off x="6771552" y="3148903"/>
                <a:ext cx="488552" cy="478041"/>
                <a:chOff x="5410925" y="3109211"/>
                <a:chExt cx="838620" cy="820577"/>
              </a:xfrm>
              <a:solidFill>
                <a:schemeClr val="accent5"/>
              </a:solidFill>
            </p:grpSpPr>
            <p:sp>
              <p:nvSpPr>
                <p:cNvPr id="713" name="Rectangle 712"/>
                <p:cNvSpPr/>
                <p:nvPr/>
              </p:nvSpPr>
              <p:spPr>
                <a:xfrm rot="10800000">
                  <a:off x="5633096" y="3758104"/>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14" name="Rectangle 713"/>
                <p:cNvSpPr/>
                <p:nvPr/>
              </p:nvSpPr>
              <p:spPr>
                <a:xfrm rot="10800000">
                  <a:off x="5633095" y="3541806"/>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15" name="Rectangle 714"/>
                <p:cNvSpPr/>
                <p:nvPr/>
              </p:nvSpPr>
              <p:spPr>
                <a:xfrm rot="10800000">
                  <a:off x="5633095" y="3325509"/>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16" name="Rectangle 715"/>
                <p:cNvSpPr/>
                <p:nvPr/>
              </p:nvSpPr>
              <p:spPr>
                <a:xfrm rot="10800000">
                  <a:off x="5633095" y="3109212"/>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17" name="Rectangle 716"/>
                <p:cNvSpPr/>
                <p:nvPr/>
              </p:nvSpPr>
              <p:spPr>
                <a:xfrm rot="10800000">
                  <a:off x="5855266"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18" name="Rectangle 717"/>
                <p:cNvSpPr/>
                <p:nvPr/>
              </p:nvSpPr>
              <p:spPr>
                <a:xfrm rot="10800000">
                  <a:off x="5855265"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19" name="Rectangle 718"/>
                <p:cNvSpPr/>
                <p:nvPr/>
              </p:nvSpPr>
              <p:spPr>
                <a:xfrm rot="10800000">
                  <a:off x="585526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20" name="Rectangle 719"/>
                <p:cNvSpPr/>
                <p:nvPr/>
              </p:nvSpPr>
              <p:spPr>
                <a:xfrm rot="10800000">
                  <a:off x="5855265"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21" name="Rectangle 720"/>
                <p:cNvSpPr/>
                <p:nvPr/>
              </p:nvSpPr>
              <p:spPr>
                <a:xfrm rot="10800000">
                  <a:off x="5410926"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22" name="Rectangle 721"/>
                <p:cNvSpPr/>
                <p:nvPr/>
              </p:nvSpPr>
              <p:spPr>
                <a:xfrm rot="10800000">
                  <a:off x="5410925"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23" name="Rectangle 722"/>
                <p:cNvSpPr/>
                <p:nvPr/>
              </p:nvSpPr>
              <p:spPr>
                <a:xfrm rot="10800000">
                  <a:off x="541092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24" name="Rectangle 723"/>
                <p:cNvSpPr/>
                <p:nvPr/>
              </p:nvSpPr>
              <p:spPr>
                <a:xfrm rot="10800000">
                  <a:off x="5410925"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25" name="Rectangle 724"/>
                <p:cNvSpPr/>
                <p:nvPr/>
              </p:nvSpPr>
              <p:spPr>
                <a:xfrm rot="10800000">
                  <a:off x="6077437"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26" name="Rectangle 725"/>
                <p:cNvSpPr/>
                <p:nvPr/>
              </p:nvSpPr>
              <p:spPr>
                <a:xfrm rot="10800000">
                  <a:off x="6077436"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27" name="Rectangle 726"/>
                <p:cNvSpPr/>
                <p:nvPr/>
              </p:nvSpPr>
              <p:spPr>
                <a:xfrm rot="10800000">
                  <a:off x="6077436"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28" name="Rectangle 727"/>
                <p:cNvSpPr/>
                <p:nvPr/>
              </p:nvSpPr>
              <p:spPr>
                <a:xfrm rot="10800000">
                  <a:off x="6077436"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708" name="Group 707"/>
              <p:cNvGrpSpPr/>
              <p:nvPr/>
            </p:nvGrpSpPr>
            <p:grpSpPr>
              <a:xfrm rot="891738">
                <a:off x="4926271" y="3301822"/>
                <a:ext cx="488552" cy="100018"/>
                <a:chOff x="5410925" y="3325508"/>
                <a:chExt cx="838620" cy="171685"/>
              </a:xfrm>
              <a:solidFill>
                <a:srgbClr val="FF0000"/>
              </a:solidFill>
            </p:grpSpPr>
            <p:sp>
              <p:nvSpPr>
                <p:cNvPr id="709" name="Rectangle 708"/>
                <p:cNvSpPr/>
                <p:nvPr/>
              </p:nvSpPr>
              <p:spPr>
                <a:xfrm rot="10800000">
                  <a:off x="5633095" y="3325509"/>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10" name="Rectangle 709"/>
                <p:cNvSpPr/>
                <p:nvPr/>
              </p:nvSpPr>
              <p:spPr>
                <a:xfrm rot="10800000">
                  <a:off x="585526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11" name="Rectangle 710"/>
                <p:cNvSpPr/>
                <p:nvPr/>
              </p:nvSpPr>
              <p:spPr>
                <a:xfrm rot="10800000">
                  <a:off x="541092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12" name="Rectangle 711"/>
                <p:cNvSpPr/>
                <p:nvPr/>
              </p:nvSpPr>
              <p:spPr>
                <a:xfrm rot="10800000">
                  <a:off x="6077436"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grpSp>
          <p:nvGrpSpPr>
            <p:cNvPr id="833" name="Group 832"/>
            <p:cNvGrpSpPr/>
            <p:nvPr/>
          </p:nvGrpSpPr>
          <p:grpSpPr>
            <a:xfrm>
              <a:off x="3833175" y="5362170"/>
              <a:ext cx="1298900" cy="904387"/>
              <a:chOff x="4926271" y="3148903"/>
              <a:chExt cx="2333833" cy="1444171"/>
            </a:xfrm>
          </p:grpSpPr>
          <p:sp>
            <p:nvSpPr>
              <p:cNvPr id="834" name="Up Arrow 833"/>
              <p:cNvSpPr/>
              <p:nvPr/>
            </p:nvSpPr>
            <p:spPr>
              <a:xfrm rot="10800000">
                <a:off x="5980875" y="3753448"/>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35" name="Up Arrow 834"/>
              <p:cNvSpPr/>
              <p:nvPr/>
            </p:nvSpPr>
            <p:spPr>
              <a:xfrm rot="15365280">
                <a:off x="6522175" y="3381941"/>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36" name="Trapezoid 835"/>
              <p:cNvSpPr/>
              <p:nvPr/>
            </p:nvSpPr>
            <p:spPr>
              <a:xfrm>
                <a:off x="5591110" y="3237156"/>
                <a:ext cx="951644" cy="498294"/>
              </a:xfrm>
              <a:prstGeom prst="trapezoid">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b="1" dirty="0" smtClean="0"/>
                  <a:t>Core</a:t>
                </a:r>
                <a:endParaRPr lang="ru-RU" sz="1200" b="1" dirty="0"/>
              </a:p>
            </p:txBody>
          </p:sp>
          <p:sp>
            <p:nvSpPr>
              <p:cNvPr id="837" name="Up Arrow 836"/>
              <p:cNvSpPr/>
              <p:nvPr/>
            </p:nvSpPr>
            <p:spPr>
              <a:xfrm rot="6300585">
                <a:off x="5455912" y="3355894"/>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nvGrpSpPr>
              <p:cNvPr id="838" name="Group 837"/>
              <p:cNvGrpSpPr/>
              <p:nvPr/>
            </p:nvGrpSpPr>
            <p:grpSpPr>
              <a:xfrm>
                <a:off x="5759453" y="3991346"/>
                <a:ext cx="614958" cy="601728"/>
                <a:chOff x="5410925" y="3109211"/>
                <a:chExt cx="838620" cy="820577"/>
              </a:xfrm>
            </p:grpSpPr>
            <p:sp>
              <p:nvSpPr>
                <p:cNvPr id="861" name="Rectangle 860"/>
                <p:cNvSpPr/>
                <p:nvPr/>
              </p:nvSpPr>
              <p:spPr>
                <a:xfrm rot="10800000">
                  <a:off x="5633096" y="3758104"/>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62" name="Rectangle 861"/>
                <p:cNvSpPr/>
                <p:nvPr/>
              </p:nvSpPr>
              <p:spPr>
                <a:xfrm rot="10800000">
                  <a:off x="5633095" y="3541806"/>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63" name="Rectangle 862"/>
                <p:cNvSpPr/>
                <p:nvPr/>
              </p:nvSpPr>
              <p:spPr>
                <a:xfrm rot="10800000">
                  <a:off x="5633095" y="3325509"/>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64" name="Rectangle 863"/>
                <p:cNvSpPr/>
                <p:nvPr/>
              </p:nvSpPr>
              <p:spPr>
                <a:xfrm rot="10800000">
                  <a:off x="5633095" y="3109212"/>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65" name="Rectangle 864"/>
                <p:cNvSpPr/>
                <p:nvPr/>
              </p:nvSpPr>
              <p:spPr>
                <a:xfrm rot="10800000">
                  <a:off x="5855266"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66" name="Rectangle 865"/>
                <p:cNvSpPr/>
                <p:nvPr/>
              </p:nvSpPr>
              <p:spPr>
                <a:xfrm rot="10800000">
                  <a:off x="5855265"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67" name="Rectangle 866"/>
                <p:cNvSpPr/>
                <p:nvPr/>
              </p:nvSpPr>
              <p:spPr>
                <a:xfrm rot="10800000">
                  <a:off x="5855265"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68" name="Rectangle 867"/>
                <p:cNvSpPr/>
                <p:nvPr/>
              </p:nvSpPr>
              <p:spPr>
                <a:xfrm rot="10800000">
                  <a:off x="5855265"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69" name="Rectangle 868"/>
                <p:cNvSpPr/>
                <p:nvPr/>
              </p:nvSpPr>
              <p:spPr>
                <a:xfrm rot="10800000">
                  <a:off x="5410926"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70" name="Rectangle 869"/>
                <p:cNvSpPr/>
                <p:nvPr/>
              </p:nvSpPr>
              <p:spPr>
                <a:xfrm rot="10800000">
                  <a:off x="5410925"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71" name="Rectangle 870"/>
                <p:cNvSpPr/>
                <p:nvPr/>
              </p:nvSpPr>
              <p:spPr>
                <a:xfrm rot="10800000">
                  <a:off x="5410925"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72" name="Rectangle 871"/>
                <p:cNvSpPr/>
                <p:nvPr/>
              </p:nvSpPr>
              <p:spPr>
                <a:xfrm rot="10800000">
                  <a:off x="5410925"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73" name="Rectangle 872"/>
                <p:cNvSpPr/>
                <p:nvPr/>
              </p:nvSpPr>
              <p:spPr>
                <a:xfrm rot="10800000">
                  <a:off x="6077437"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74" name="Rectangle 873"/>
                <p:cNvSpPr/>
                <p:nvPr/>
              </p:nvSpPr>
              <p:spPr>
                <a:xfrm rot="10800000">
                  <a:off x="6077436"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75" name="Rectangle 874"/>
                <p:cNvSpPr/>
                <p:nvPr/>
              </p:nvSpPr>
              <p:spPr>
                <a:xfrm rot="10800000">
                  <a:off x="6077436"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76" name="Rectangle 875"/>
                <p:cNvSpPr/>
                <p:nvPr/>
              </p:nvSpPr>
              <p:spPr>
                <a:xfrm rot="10800000">
                  <a:off x="6077436"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839" name="Group 838"/>
              <p:cNvGrpSpPr/>
              <p:nvPr/>
            </p:nvGrpSpPr>
            <p:grpSpPr>
              <a:xfrm rot="20700860">
                <a:off x="6771552" y="3148903"/>
                <a:ext cx="488552" cy="478041"/>
                <a:chOff x="5410925" y="3109211"/>
                <a:chExt cx="838620" cy="820577"/>
              </a:xfrm>
              <a:solidFill>
                <a:schemeClr val="accent5"/>
              </a:solidFill>
            </p:grpSpPr>
            <p:sp>
              <p:nvSpPr>
                <p:cNvPr id="845" name="Rectangle 844"/>
                <p:cNvSpPr/>
                <p:nvPr/>
              </p:nvSpPr>
              <p:spPr>
                <a:xfrm rot="10800000">
                  <a:off x="5633096" y="3758104"/>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46" name="Rectangle 845"/>
                <p:cNvSpPr/>
                <p:nvPr/>
              </p:nvSpPr>
              <p:spPr>
                <a:xfrm rot="10800000">
                  <a:off x="5633095" y="3541806"/>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47" name="Rectangle 846"/>
                <p:cNvSpPr/>
                <p:nvPr/>
              </p:nvSpPr>
              <p:spPr>
                <a:xfrm rot="10800000">
                  <a:off x="5633095" y="3325509"/>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48" name="Rectangle 847"/>
                <p:cNvSpPr/>
                <p:nvPr/>
              </p:nvSpPr>
              <p:spPr>
                <a:xfrm rot="10800000">
                  <a:off x="5633095" y="3109212"/>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49" name="Rectangle 848"/>
                <p:cNvSpPr/>
                <p:nvPr/>
              </p:nvSpPr>
              <p:spPr>
                <a:xfrm rot="10800000">
                  <a:off x="5855266"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0" name="Rectangle 849"/>
                <p:cNvSpPr/>
                <p:nvPr/>
              </p:nvSpPr>
              <p:spPr>
                <a:xfrm rot="10800000">
                  <a:off x="5855265"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1" name="Rectangle 850"/>
                <p:cNvSpPr/>
                <p:nvPr/>
              </p:nvSpPr>
              <p:spPr>
                <a:xfrm rot="10800000">
                  <a:off x="585526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2" name="Rectangle 851"/>
                <p:cNvSpPr/>
                <p:nvPr/>
              </p:nvSpPr>
              <p:spPr>
                <a:xfrm rot="10800000">
                  <a:off x="5855265"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3" name="Rectangle 852"/>
                <p:cNvSpPr/>
                <p:nvPr/>
              </p:nvSpPr>
              <p:spPr>
                <a:xfrm rot="10800000">
                  <a:off x="5410926"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4" name="Rectangle 853"/>
                <p:cNvSpPr/>
                <p:nvPr/>
              </p:nvSpPr>
              <p:spPr>
                <a:xfrm rot="10800000">
                  <a:off x="5410925"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5" name="Rectangle 854"/>
                <p:cNvSpPr/>
                <p:nvPr/>
              </p:nvSpPr>
              <p:spPr>
                <a:xfrm rot="10800000">
                  <a:off x="541092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6" name="Rectangle 855"/>
                <p:cNvSpPr/>
                <p:nvPr/>
              </p:nvSpPr>
              <p:spPr>
                <a:xfrm rot="10800000">
                  <a:off x="5410925"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7" name="Rectangle 856"/>
                <p:cNvSpPr/>
                <p:nvPr/>
              </p:nvSpPr>
              <p:spPr>
                <a:xfrm rot="10800000">
                  <a:off x="6077437"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8" name="Rectangle 857"/>
                <p:cNvSpPr/>
                <p:nvPr/>
              </p:nvSpPr>
              <p:spPr>
                <a:xfrm rot="10800000">
                  <a:off x="6077436"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59" name="Rectangle 858"/>
                <p:cNvSpPr/>
                <p:nvPr/>
              </p:nvSpPr>
              <p:spPr>
                <a:xfrm rot="10800000">
                  <a:off x="6077436"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60" name="Rectangle 859"/>
                <p:cNvSpPr/>
                <p:nvPr/>
              </p:nvSpPr>
              <p:spPr>
                <a:xfrm rot="10800000">
                  <a:off x="6077436"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840" name="Group 839"/>
              <p:cNvGrpSpPr/>
              <p:nvPr/>
            </p:nvGrpSpPr>
            <p:grpSpPr>
              <a:xfrm rot="891738">
                <a:off x="4926271" y="3301822"/>
                <a:ext cx="488552" cy="100018"/>
                <a:chOff x="5410925" y="3325508"/>
                <a:chExt cx="838620" cy="171685"/>
              </a:xfrm>
              <a:solidFill>
                <a:srgbClr val="FF0000"/>
              </a:solidFill>
            </p:grpSpPr>
            <p:sp>
              <p:nvSpPr>
                <p:cNvPr id="841" name="Rectangle 840"/>
                <p:cNvSpPr/>
                <p:nvPr/>
              </p:nvSpPr>
              <p:spPr>
                <a:xfrm rot="10800000">
                  <a:off x="5633095" y="3325509"/>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42" name="Rectangle 841"/>
                <p:cNvSpPr/>
                <p:nvPr/>
              </p:nvSpPr>
              <p:spPr>
                <a:xfrm rot="10800000">
                  <a:off x="585526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43" name="Rectangle 842"/>
                <p:cNvSpPr/>
                <p:nvPr/>
              </p:nvSpPr>
              <p:spPr>
                <a:xfrm rot="10800000">
                  <a:off x="541092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44" name="Rectangle 843"/>
                <p:cNvSpPr/>
                <p:nvPr/>
              </p:nvSpPr>
              <p:spPr>
                <a:xfrm rot="10800000">
                  <a:off x="6077436"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grpSp>
          <p:nvGrpSpPr>
            <p:cNvPr id="877" name="Group 876"/>
            <p:cNvGrpSpPr/>
            <p:nvPr/>
          </p:nvGrpSpPr>
          <p:grpSpPr>
            <a:xfrm>
              <a:off x="4922905" y="4783756"/>
              <a:ext cx="1298900" cy="904387"/>
              <a:chOff x="4926271" y="3148903"/>
              <a:chExt cx="2333833" cy="1444171"/>
            </a:xfrm>
          </p:grpSpPr>
          <p:sp>
            <p:nvSpPr>
              <p:cNvPr id="878" name="Up Arrow 877"/>
              <p:cNvSpPr/>
              <p:nvPr/>
            </p:nvSpPr>
            <p:spPr>
              <a:xfrm rot="10800000">
                <a:off x="5980875" y="3753448"/>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79" name="Up Arrow 878"/>
              <p:cNvSpPr/>
              <p:nvPr/>
            </p:nvSpPr>
            <p:spPr>
              <a:xfrm rot="15365280">
                <a:off x="6522175" y="3381941"/>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80" name="Trapezoid 879"/>
              <p:cNvSpPr/>
              <p:nvPr/>
            </p:nvSpPr>
            <p:spPr>
              <a:xfrm>
                <a:off x="5591110" y="3237156"/>
                <a:ext cx="951644" cy="498294"/>
              </a:xfrm>
              <a:prstGeom prst="trapezoid">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b="1" dirty="0" smtClean="0"/>
                  <a:t>Core</a:t>
                </a:r>
                <a:endParaRPr lang="ru-RU" sz="1200" b="1" dirty="0"/>
              </a:p>
            </p:txBody>
          </p:sp>
          <p:sp>
            <p:nvSpPr>
              <p:cNvPr id="881" name="Up Arrow 880"/>
              <p:cNvSpPr/>
              <p:nvPr/>
            </p:nvSpPr>
            <p:spPr>
              <a:xfrm rot="6300585">
                <a:off x="5455912" y="3355894"/>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nvGrpSpPr>
              <p:cNvPr id="882" name="Group 881"/>
              <p:cNvGrpSpPr/>
              <p:nvPr/>
            </p:nvGrpSpPr>
            <p:grpSpPr>
              <a:xfrm>
                <a:off x="5759453" y="3991346"/>
                <a:ext cx="614958" cy="601728"/>
                <a:chOff x="5410925" y="3109211"/>
                <a:chExt cx="838620" cy="820577"/>
              </a:xfrm>
            </p:grpSpPr>
            <p:sp>
              <p:nvSpPr>
                <p:cNvPr id="905" name="Rectangle 904"/>
                <p:cNvSpPr/>
                <p:nvPr/>
              </p:nvSpPr>
              <p:spPr>
                <a:xfrm rot="10800000">
                  <a:off x="5633096" y="3758104"/>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06" name="Rectangle 905"/>
                <p:cNvSpPr/>
                <p:nvPr/>
              </p:nvSpPr>
              <p:spPr>
                <a:xfrm rot="10800000">
                  <a:off x="5633095" y="3541806"/>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07" name="Rectangle 906"/>
                <p:cNvSpPr/>
                <p:nvPr/>
              </p:nvSpPr>
              <p:spPr>
                <a:xfrm rot="10800000">
                  <a:off x="5633095" y="3325509"/>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08" name="Rectangle 907"/>
                <p:cNvSpPr/>
                <p:nvPr/>
              </p:nvSpPr>
              <p:spPr>
                <a:xfrm rot="10800000">
                  <a:off x="5633095" y="3109212"/>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09" name="Rectangle 908"/>
                <p:cNvSpPr/>
                <p:nvPr/>
              </p:nvSpPr>
              <p:spPr>
                <a:xfrm rot="10800000">
                  <a:off x="5855266"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0" name="Rectangle 909"/>
                <p:cNvSpPr/>
                <p:nvPr/>
              </p:nvSpPr>
              <p:spPr>
                <a:xfrm rot="10800000">
                  <a:off x="5855265"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1" name="Rectangle 910"/>
                <p:cNvSpPr/>
                <p:nvPr/>
              </p:nvSpPr>
              <p:spPr>
                <a:xfrm rot="10800000">
                  <a:off x="5855265"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2" name="Rectangle 911"/>
                <p:cNvSpPr/>
                <p:nvPr/>
              </p:nvSpPr>
              <p:spPr>
                <a:xfrm rot="10800000">
                  <a:off x="5855265"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3" name="Rectangle 912"/>
                <p:cNvSpPr/>
                <p:nvPr/>
              </p:nvSpPr>
              <p:spPr>
                <a:xfrm rot="10800000">
                  <a:off x="5410926"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4" name="Rectangle 913"/>
                <p:cNvSpPr/>
                <p:nvPr/>
              </p:nvSpPr>
              <p:spPr>
                <a:xfrm rot="10800000">
                  <a:off x="5410925"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5" name="Rectangle 914"/>
                <p:cNvSpPr/>
                <p:nvPr/>
              </p:nvSpPr>
              <p:spPr>
                <a:xfrm rot="10800000">
                  <a:off x="5410925"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6" name="Rectangle 915"/>
                <p:cNvSpPr/>
                <p:nvPr/>
              </p:nvSpPr>
              <p:spPr>
                <a:xfrm rot="10800000">
                  <a:off x="5410925"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7" name="Rectangle 916"/>
                <p:cNvSpPr/>
                <p:nvPr/>
              </p:nvSpPr>
              <p:spPr>
                <a:xfrm rot="10800000">
                  <a:off x="6077437"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8" name="Rectangle 917"/>
                <p:cNvSpPr/>
                <p:nvPr/>
              </p:nvSpPr>
              <p:spPr>
                <a:xfrm rot="10800000">
                  <a:off x="6077436"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19" name="Rectangle 918"/>
                <p:cNvSpPr/>
                <p:nvPr/>
              </p:nvSpPr>
              <p:spPr>
                <a:xfrm rot="10800000">
                  <a:off x="6077436"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20" name="Rectangle 919"/>
                <p:cNvSpPr/>
                <p:nvPr/>
              </p:nvSpPr>
              <p:spPr>
                <a:xfrm rot="10800000">
                  <a:off x="6077436"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883" name="Group 882"/>
              <p:cNvGrpSpPr/>
              <p:nvPr/>
            </p:nvGrpSpPr>
            <p:grpSpPr>
              <a:xfrm rot="20700860">
                <a:off x="6771552" y="3148903"/>
                <a:ext cx="488552" cy="478041"/>
                <a:chOff x="5410925" y="3109211"/>
                <a:chExt cx="838620" cy="820577"/>
              </a:xfrm>
              <a:solidFill>
                <a:schemeClr val="accent5"/>
              </a:solidFill>
            </p:grpSpPr>
            <p:sp>
              <p:nvSpPr>
                <p:cNvPr id="889" name="Rectangle 888"/>
                <p:cNvSpPr/>
                <p:nvPr/>
              </p:nvSpPr>
              <p:spPr>
                <a:xfrm rot="10800000">
                  <a:off x="5633096" y="3758104"/>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0" name="Rectangle 889"/>
                <p:cNvSpPr/>
                <p:nvPr/>
              </p:nvSpPr>
              <p:spPr>
                <a:xfrm rot="10800000">
                  <a:off x="5633095" y="3541806"/>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1" name="Rectangle 890"/>
                <p:cNvSpPr/>
                <p:nvPr/>
              </p:nvSpPr>
              <p:spPr>
                <a:xfrm rot="10800000">
                  <a:off x="5633095" y="3325509"/>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2" name="Rectangle 891"/>
                <p:cNvSpPr/>
                <p:nvPr/>
              </p:nvSpPr>
              <p:spPr>
                <a:xfrm rot="10800000">
                  <a:off x="5633095" y="3109212"/>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3" name="Rectangle 892"/>
                <p:cNvSpPr/>
                <p:nvPr/>
              </p:nvSpPr>
              <p:spPr>
                <a:xfrm rot="10800000">
                  <a:off x="5855266"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4" name="Rectangle 893"/>
                <p:cNvSpPr/>
                <p:nvPr/>
              </p:nvSpPr>
              <p:spPr>
                <a:xfrm rot="10800000">
                  <a:off x="5855265"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5" name="Rectangle 894"/>
                <p:cNvSpPr/>
                <p:nvPr/>
              </p:nvSpPr>
              <p:spPr>
                <a:xfrm rot="10800000">
                  <a:off x="585526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6" name="Rectangle 895"/>
                <p:cNvSpPr/>
                <p:nvPr/>
              </p:nvSpPr>
              <p:spPr>
                <a:xfrm rot="10800000">
                  <a:off x="5855265"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7" name="Rectangle 896"/>
                <p:cNvSpPr/>
                <p:nvPr/>
              </p:nvSpPr>
              <p:spPr>
                <a:xfrm rot="10800000">
                  <a:off x="5410926"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8" name="Rectangle 897"/>
                <p:cNvSpPr/>
                <p:nvPr/>
              </p:nvSpPr>
              <p:spPr>
                <a:xfrm rot="10800000">
                  <a:off x="5410925"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99" name="Rectangle 898"/>
                <p:cNvSpPr/>
                <p:nvPr/>
              </p:nvSpPr>
              <p:spPr>
                <a:xfrm rot="10800000">
                  <a:off x="541092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00" name="Rectangle 899"/>
                <p:cNvSpPr/>
                <p:nvPr/>
              </p:nvSpPr>
              <p:spPr>
                <a:xfrm rot="10800000">
                  <a:off x="5410925"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01" name="Rectangle 900"/>
                <p:cNvSpPr/>
                <p:nvPr/>
              </p:nvSpPr>
              <p:spPr>
                <a:xfrm rot="10800000">
                  <a:off x="6077437"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02" name="Rectangle 901"/>
                <p:cNvSpPr/>
                <p:nvPr/>
              </p:nvSpPr>
              <p:spPr>
                <a:xfrm rot="10800000">
                  <a:off x="6077436"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03" name="Rectangle 902"/>
                <p:cNvSpPr/>
                <p:nvPr/>
              </p:nvSpPr>
              <p:spPr>
                <a:xfrm rot="10800000">
                  <a:off x="6077436"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04" name="Rectangle 903"/>
                <p:cNvSpPr/>
                <p:nvPr/>
              </p:nvSpPr>
              <p:spPr>
                <a:xfrm rot="10800000">
                  <a:off x="6077436"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884" name="Group 883"/>
              <p:cNvGrpSpPr/>
              <p:nvPr/>
            </p:nvGrpSpPr>
            <p:grpSpPr>
              <a:xfrm rot="891738">
                <a:off x="4926271" y="3301822"/>
                <a:ext cx="488552" cy="100018"/>
                <a:chOff x="5410925" y="3325508"/>
                <a:chExt cx="838620" cy="171685"/>
              </a:xfrm>
              <a:solidFill>
                <a:srgbClr val="FF0000"/>
              </a:solidFill>
            </p:grpSpPr>
            <p:sp>
              <p:nvSpPr>
                <p:cNvPr id="885" name="Rectangle 884"/>
                <p:cNvSpPr/>
                <p:nvPr/>
              </p:nvSpPr>
              <p:spPr>
                <a:xfrm rot="10800000">
                  <a:off x="5633095" y="3325509"/>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86" name="Rectangle 885"/>
                <p:cNvSpPr/>
                <p:nvPr/>
              </p:nvSpPr>
              <p:spPr>
                <a:xfrm rot="10800000">
                  <a:off x="585526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87" name="Rectangle 886"/>
                <p:cNvSpPr/>
                <p:nvPr/>
              </p:nvSpPr>
              <p:spPr>
                <a:xfrm rot="10800000">
                  <a:off x="541092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888" name="Rectangle 887"/>
                <p:cNvSpPr/>
                <p:nvPr/>
              </p:nvSpPr>
              <p:spPr>
                <a:xfrm rot="10800000">
                  <a:off x="6077436"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grpSp>
      <p:grpSp>
        <p:nvGrpSpPr>
          <p:cNvPr id="31" name="Group 30"/>
          <p:cNvGrpSpPr/>
          <p:nvPr/>
        </p:nvGrpSpPr>
        <p:grpSpPr>
          <a:xfrm>
            <a:off x="4926271" y="2898030"/>
            <a:ext cx="3946038" cy="1927268"/>
            <a:chOff x="4926271" y="2898030"/>
            <a:chExt cx="3946038" cy="1927268"/>
          </a:xfrm>
        </p:grpSpPr>
        <p:grpSp>
          <p:nvGrpSpPr>
            <p:cNvPr id="30" name="Group 29"/>
            <p:cNvGrpSpPr/>
            <p:nvPr/>
          </p:nvGrpSpPr>
          <p:grpSpPr>
            <a:xfrm>
              <a:off x="4926271" y="3036856"/>
              <a:ext cx="3946038" cy="1788442"/>
              <a:chOff x="4926271" y="3036856"/>
              <a:chExt cx="3946038" cy="1788442"/>
            </a:xfrm>
          </p:grpSpPr>
          <p:graphicFrame>
            <p:nvGraphicFramePr>
              <p:cNvPr id="550" name="Chart 549"/>
              <p:cNvGraphicFramePr/>
              <p:nvPr>
                <p:extLst>
                  <p:ext uri="{D42A27DB-BD31-4B8C-83A1-F6EECF244321}">
                    <p14:modId xmlns:p14="http://schemas.microsoft.com/office/powerpoint/2010/main" val="2586433139"/>
                  </p:ext>
                </p:extLst>
              </p:nvPr>
            </p:nvGraphicFramePr>
            <p:xfrm>
              <a:off x="6913480" y="3441479"/>
              <a:ext cx="1958829" cy="1383819"/>
            </p:xfrm>
            <a:graphic>
              <a:graphicData uri="http://schemas.openxmlformats.org/drawingml/2006/chart">
                <c:chart xmlns:c="http://schemas.openxmlformats.org/drawingml/2006/chart" xmlns:r="http://schemas.openxmlformats.org/officeDocument/2006/relationships" r:id="rId2"/>
              </a:graphicData>
            </a:graphic>
          </p:graphicFrame>
          <p:grpSp>
            <p:nvGrpSpPr>
              <p:cNvPr id="29" name="Group 28"/>
              <p:cNvGrpSpPr/>
              <p:nvPr/>
            </p:nvGrpSpPr>
            <p:grpSpPr>
              <a:xfrm>
                <a:off x="4926271" y="3036856"/>
                <a:ext cx="2706750" cy="1352179"/>
                <a:chOff x="4926271" y="3036856"/>
                <a:chExt cx="2706750" cy="1352179"/>
              </a:xfrm>
            </p:grpSpPr>
            <p:sp>
              <p:nvSpPr>
                <p:cNvPr id="549" name="TextBox 548"/>
                <p:cNvSpPr txBox="1"/>
                <p:nvPr/>
              </p:nvSpPr>
              <p:spPr>
                <a:xfrm>
                  <a:off x="6712388" y="3036856"/>
                  <a:ext cx="920633" cy="238363"/>
                </a:xfrm>
                <a:prstGeom prst="wedgeRoundRectCallout">
                  <a:avLst>
                    <a:gd name="adj1" fmla="val -53530"/>
                    <a:gd name="adj2" fmla="val 97132"/>
                    <a:gd name="adj3" fmla="val 16667"/>
                  </a:avLst>
                </a:prstGeom>
                <a:noFill/>
                <a:ln>
                  <a:solidFill>
                    <a:schemeClr val="accent1"/>
                  </a:solidFill>
                </a:ln>
              </p:spPr>
              <p:txBody>
                <a:bodyPr wrap="square" rtlCol="0">
                  <a:spAutoFit/>
                </a:bodyPr>
                <a:lstStyle/>
                <a:p>
                  <a:pPr algn="ctr"/>
                  <a:r>
                    <a:rPr lang="en-US" sz="800" b="1" dirty="0" smtClean="0">
                      <a:solidFill>
                        <a:schemeClr val="accent1"/>
                      </a:solidFill>
                      <a:cs typeface="Neo Sans Intel"/>
                    </a:rPr>
                    <a:t>Vector width</a:t>
                  </a:r>
                  <a:endParaRPr lang="ru-RU" sz="800" b="1" dirty="0" smtClean="0">
                    <a:solidFill>
                      <a:schemeClr val="accent1"/>
                    </a:solidFill>
                    <a:cs typeface="Neo Sans Intel"/>
                  </a:endParaRPr>
                </a:p>
              </p:txBody>
            </p:sp>
            <p:cxnSp>
              <p:nvCxnSpPr>
                <p:cNvPr id="25" name="Straight Arrow Connector 24"/>
                <p:cNvCxnSpPr/>
                <p:nvPr/>
              </p:nvCxnSpPr>
              <p:spPr>
                <a:xfrm>
                  <a:off x="6569538" y="3143758"/>
                  <a:ext cx="102549" cy="383098"/>
                </a:xfrm>
                <a:prstGeom prst="straightConnector1">
                  <a:avLst/>
                </a:prstGeom>
                <a:ln w="9525">
                  <a:solidFill>
                    <a:schemeClr val="tx2"/>
                  </a:solidFill>
                  <a:prstDash val="solid"/>
                  <a:round/>
                  <a:headEnd type="stealth"/>
                  <a:tailEnd type="stealth"/>
                </a:ln>
                <a:effectLst/>
              </p:spPr>
              <p:style>
                <a:lnRef idx="2">
                  <a:schemeClr val="accent1"/>
                </a:lnRef>
                <a:fillRef idx="0">
                  <a:schemeClr val="accent1"/>
                </a:fillRef>
                <a:effectRef idx="1">
                  <a:schemeClr val="accent1"/>
                </a:effectRef>
                <a:fontRef idx="minor">
                  <a:schemeClr val="tx1"/>
                </a:fontRef>
              </p:style>
            </p:cxnSp>
            <p:grpSp>
              <p:nvGrpSpPr>
                <p:cNvPr id="657" name="Group 656"/>
                <p:cNvGrpSpPr/>
                <p:nvPr/>
              </p:nvGrpSpPr>
              <p:grpSpPr>
                <a:xfrm>
                  <a:off x="4926271" y="3197588"/>
                  <a:ext cx="1643267" cy="1191447"/>
                  <a:chOff x="4926271" y="3148903"/>
                  <a:chExt cx="2333833" cy="1444171"/>
                </a:xfrm>
              </p:grpSpPr>
              <p:sp>
                <p:nvSpPr>
                  <p:cNvPr id="658" name="Up Arrow 657"/>
                  <p:cNvSpPr/>
                  <p:nvPr/>
                </p:nvSpPr>
                <p:spPr>
                  <a:xfrm rot="10800000">
                    <a:off x="5980875" y="3753448"/>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59" name="Up Arrow 658"/>
                  <p:cNvSpPr/>
                  <p:nvPr/>
                </p:nvSpPr>
                <p:spPr>
                  <a:xfrm rot="15365280">
                    <a:off x="6522175" y="3381941"/>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60" name="Trapezoid 659"/>
                  <p:cNvSpPr/>
                  <p:nvPr/>
                </p:nvSpPr>
                <p:spPr>
                  <a:xfrm>
                    <a:off x="5591110" y="3237156"/>
                    <a:ext cx="951644" cy="498294"/>
                  </a:xfrm>
                  <a:prstGeom prst="trapezoid">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smtClean="0"/>
                      <a:t>Core</a:t>
                    </a:r>
                    <a:endParaRPr lang="ru-RU" sz="1600" b="1" dirty="0"/>
                  </a:p>
                </p:txBody>
              </p:sp>
              <p:sp>
                <p:nvSpPr>
                  <p:cNvPr id="661" name="Up Arrow 660"/>
                  <p:cNvSpPr/>
                  <p:nvPr/>
                </p:nvSpPr>
                <p:spPr>
                  <a:xfrm rot="6300585">
                    <a:off x="5455912" y="3355894"/>
                    <a:ext cx="172107" cy="183659"/>
                  </a:xfrm>
                  <a:prstGeom prst="up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nvGrpSpPr>
                  <p:cNvPr id="662" name="Group 661"/>
                  <p:cNvGrpSpPr/>
                  <p:nvPr/>
                </p:nvGrpSpPr>
                <p:grpSpPr>
                  <a:xfrm>
                    <a:off x="5759453" y="3991346"/>
                    <a:ext cx="614958" cy="601728"/>
                    <a:chOff x="5410925" y="3109211"/>
                    <a:chExt cx="838620" cy="820577"/>
                  </a:xfrm>
                </p:grpSpPr>
                <p:sp>
                  <p:nvSpPr>
                    <p:cNvPr id="685" name="Rectangle 684"/>
                    <p:cNvSpPr/>
                    <p:nvPr/>
                  </p:nvSpPr>
                  <p:spPr>
                    <a:xfrm rot="10800000">
                      <a:off x="5633096" y="3758104"/>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6" name="Rectangle 685"/>
                    <p:cNvSpPr/>
                    <p:nvPr/>
                  </p:nvSpPr>
                  <p:spPr>
                    <a:xfrm rot="10800000">
                      <a:off x="5633095" y="3541806"/>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7" name="Rectangle 686"/>
                    <p:cNvSpPr/>
                    <p:nvPr/>
                  </p:nvSpPr>
                  <p:spPr>
                    <a:xfrm rot="10800000">
                      <a:off x="5633095" y="3325509"/>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8" name="Rectangle 687"/>
                    <p:cNvSpPr/>
                    <p:nvPr/>
                  </p:nvSpPr>
                  <p:spPr>
                    <a:xfrm rot="10800000">
                      <a:off x="5633095" y="3109212"/>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9" name="Rectangle 688"/>
                    <p:cNvSpPr/>
                    <p:nvPr/>
                  </p:nvSpPr>
                  <p:spPr>
                    <a:xfrm rot="10800000">
                      <a:off x="5855266"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0" name="Rectangle 689"/>
                    <p:cNvSpPr/>
                    <p:nvPr/>
                  </p:nvSpPr>
                  <p:spPr>
                    <a:xfrm rot="10800000">
                      <a:off x="5855265"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1" name="Rectangle 690"/>
                    <p:cNvSpPr/>
                    <p:nvPr/>
                  </p:nvSpPr>
                  <p:spPr>
                    <a:xfrm rot="10800000">
                      <a:off x="5855265"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2" name="Rectangle 691"/>
                    <p:cNvSpPr/>
                    <p:nvPr/>
                  </p:nvSpPr>
                  <p:spPr>
                    <a:xfrm rot="10800000">
                      <a:off x="5855265"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3" name="Rectangle 692"/>
                    <p:cNvSpPr/>
                    <p:nvPr/>
                  </p:nvSpPr>
                  <p:spPr>
                    <a:xfrm rot="10800000">
                      <a:off x="5410926"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4" name="Rectangle 693"/>
                    <p:cNvSpPr/>
                    <p:nvPr/>
                  </p:nvSpPr>
                  <p:spPr>
                    <a:xfrm rot="10800000">
                      <a:off x="5410925"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5" name="Rectangle 694"/>
                    <p:cNvSpPr/>
                    <p:nvPr/>
                  </p:nvSpPr>
                  <p:spPr>
                    <a:xfrm rot="10800000">
                      <a:off x="5410925"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6" name="Rectangle 695"/>
                    <p:cNvSpPr/>
                    <p:nvPr/>
                  </p:nvSpPr>
                  <p:spPr>
                    <a:xfrm rot="10800000">
                      <a:off x="5410925"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7" name="Rectangle 696"/>
                    <p:cNvSpPr/>
                    <p:nvPr/>
                  </p:nvSpPr>
                  <p:spPr>
                    <a:xfrm rot="10800000">
                      <a:off x="6077437" y="3758103"/>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8" name="Rectangle 697"/>
                    <p:cNvSpPr/>
                    <p:nvPr/>
                  </p:nvSpPr>
                  <p:spPr>
                    <a:xfrm rot="10800000">
                      <a:off x="6077436" y="3541805"/>
                      <a:ext cx="172107"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99" name="Rectangle 698"/>
                    <p:cNvSpPr/>
                    <p:nvPr/>
                  </p:nvSpPr>
                  <p:spPr>
                    <a:xfrm rot="10800000">
                      <a:off x="6077436" y="3325508"/>
                      <a:ext cx="172109"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700" name="Rectangle 699"/>
                    <p:cNvSpPr/>
                    <p:nvPr/>
                  </p:nvSpPr>
                  <p:spPr>
                    <a:xfrm rot="10800000">
                      <a:off x="6077436" y="3109211"/>
                      <a:ext cx="172108" cy="171684"/>
                    </a:xfrm>
                    <a:prstGeom prst="rect">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663" name="Group 662"/>
                  <p:cNvGrpSpPr/>
                  <p:nvPr/>
                </p:nvGrpSpPr>
                <p:grpSpPr>
                  <a:xfrm rot="20700860">
                    <a:off x="6771552" y="3148903"/>
                    <a:ext cx="488552" cy="478041"/>
                    <a:chOff x="5410925" y="3109211"/>
                    <a:chExt cx="838620" cy="820577"/>
                  </a:xfrm>
                  <a:solidFill>
                    <a:schemeClr val="accent5"/>
                  </a:solidFill>
                </p:grpSpPr>
                <p:sp>
                  <p:nvSpPr>
                    <p:cNvPr id="669" name="Rectangle 668"/>
                    <p:cNvSpPr/>
                    <p:nvPr/>
                  </p:nvSpPr>
                  <p:spPr>
                    <a:xfrm rot="10800000">
                      <a:off x="5633096" y="3758104"/>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0" name="Rectangle 669"/>
                    <p:cNvSpPr/>
                    <p:nvPr/>
                  </p:nvSpPr>
                  <p:spPr>
                    <a:xfrm rot="10800000">
                      <a:off x="5633095" y="3541806"/>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1" name="Rectangle 670"/>
                    <p:cNvSpPr/>
                    <p:nvPr/>
                  </p:nvSpPr>
                  <p:spPr>
                    <a:xfrm rot="10800000">
                      <a:off x="5633095" y="3325509"/>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2" name="Rectangle 671"/>
                    <p:cNvSpPr/>
                    <p:nvPr/>
                  </p:nvSpPr>
                  <p:spPr>
                    <a:xfrm rot="10800000">
                      <a:off x="5633095" y="3109212"/>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3" name="Rectangle 672"/>
                    <p:cNvSpPr/>
                    <p:nvPr/>
                  </p:nvSpPr>
                  <p:spPr>
                    <a:xfrm rot="10800000">
                      <a:off x="5855266"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4" name="Rectangle 673"/>
                    <p:cNvSpPr/>
                    <p:nvPr/>
                  </p:nvSpPr>
                  <p:spPr>
                    <a:xfrm rot="10800000">
                      <a:off x="5855265"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5" name="Rectangle 674"/>
                    <p:cNvSpPr/>
                    <p:nvPr/>
                  </p:nvSpPr>
                  <p:spPr>
                    <a:xfrm rot="10800000">
                      <a:off x="585526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6" name="Rectangle 675"/>
                    <p:cNvSpPr/>
                    <p:nvPr/>
                  </p:nvSpPr>
                  <p:spPr>
                    <a:xfrm rot="10800000">
                      <a:off x="5855265"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7" name="Rectangle 676"/>
                    <p:cNvSpPr/>
                    <p:nvPr/>
                  </p:nvSpPr>
                  <p:spPr>
                    <a:xfrm rot="10800000">
                      <a:off x="5410926"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8" name="Rectangle 677"/>
                    <p:cNvSpPr/>
                    <p:nvPr/>
                  </p:nvSpPr>
                  <p:spPr>
                    <a:xfrm rot="10800000">
                      <a:off x="5410925"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79" name="Rectangle 678"/>
                    <p:cNvSpPr/>
                    <p:nvPr/>
                  </p:nvSpPr>
                  <p:spPr>
                    <a:xfrm rot="10800000">
                      <a:off x="541092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0" name="Rectangle 679"/>
                    <p:cNvSpPr/>
                    <p:nvPr/>
                  </p:nvSpPr>
                  <p:spPr>
                    <a:xfrm rot="10800000">
                      <a:off x="5410925"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1" name="Rectangle 680"/>
                    <p:cNvSpPr/>
                    <p:nvPr/>
                  </p:nvSpPr>
                  <p:spPr>
                    <a:xfrm rot="10800000">
                      <a:off x="6077437" y="3758103"/>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2" name="Rectangle 681"/>
                    <p:cNvSpPr/>
                    <p:nvPr/>
                  </p:nvSpPr>
                  <p:spPr>
                    <a:xfrm rot="10800000">
                      <a:off x="6077436" y="3541805"/>
                      <a:ext cx="172107"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3" name="Rectangle 682"/>
                    <p:cNvSpPr/>
                    <p:nvPr/>
                  </p:nvSpPr>
                  <p:spPr>
                    <a:xfrm rot="10800000">
                      <a:off x="6077436"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84" name="Rectangle 683"/>
                    <p:cNvSpPr/>
                    <p:nvPr/>
                  </p:nvSpPr>
                  <p:spPr>
                    <a:xfrm rot="10800000">
                      <a:off x="6077436" y="3109211"/>
                      <a:ext cx="172108"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664" name="Group 663"/>
                  <p:cNvGrpSpPr/>
                  <p:nvPr/>
                </p:nvGrpSpPr>
                <p:grpSpPr>
                  <a:xfrm rot="891738">
                    <a:off x="4926271" y="3301822"/>
                    <a:ext cx="488552" cy="100018"/>
                    <a:chOff x="5410925" y="3325508"/>
                    <a:chExt cx="838620" cy="171685"/>
                  </a:xfrm>
                  <a:solidFill>
                    <a:srgbClr val="FF0000"/>
                  </a:solidFill>
                </p:grpSpPr>
                <p:sp>
                  <p:nvSpPr>
                    <p:cNvPr id="665" name="Rectangle 664"/>
                    <p:cNvSpPr/>
                    <p:nvPr/>
                  </p:nvSpPr>
                  <p:spPr>
                    <a:xfrm rot="10800000">
                      <a:off x="5633095" y="3325509"/>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66" name="Rectangle 665"/>
                    <p:cNvSpPr/>
                    <p:nvPr/>
                  </p:nvSpPr>
                  <p:spPr>
                    <a:xfrm rot="10800000">
                      <a:off x="585526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67" name="Rectangle 666"/>
                    <p:cNvSpPr/>
                    <p:nvPr/>
                  </p:nvSpPr>
                  <p:spPr>
                    <a:xfrm rot="10800000">
                      <a:off x="5410925"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668" name="Rectangle 667"/>
                    <p:cNvSpPr/>
                    <p:nvPr/>
                  </p:nvSpPr>
                  <p:spPr>
                    <a:xfrm rot="10800000">
                      <a:off x="6077436" y="3325508"/>
                      <a:ext cx="172109" cy="171684"/>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grpSp>
        </p:grpSp>
        <p:sp>
          <p:nvSpPr>
            <p:cNvPr id="921" name="TextBox 920"/>
            <p:cNvSpPr txBox="1"/>
            <p:nvPr/>
          </p:nvSpPr>
          <p:spPr>
            <a:xfrm>
              <a:off x="5076166" y="2898030"/>
              <a:ext cx="1089730" cy="238363"/>
            </a:xfrm>
            <a:prstGeom prst="wedgeRoundRectCallout">
              <a:avLst>
                <a:gd name="adj1" fmla="val -53530"/>
                <a:gd name="adj2" fmla="val 97132"/>
                <a:gd name="adj3" fmla="val 16667"/>
              </a:avLst>
            </a:prstGeom>
            <a:noFill/>
            <a:ln>
              <a:solidFill>
                <a:schemeClr val="accent1"/>
              </a:solidFill>
            </a:ln>
          </p:spPr>
          <p:txBody>
            <a:bodyPr wrap="square" rtlCol="0">
              <a:spAutoFit/>
            </a:bodyPr>
            <a:lstStyle/>
            <a:p>
              <a:pPr algn="ctr"/>
              <a:r>
                <a:rPr lang="en-US" sz="800" b="1" dirty="0" smtClean="0">
                  <a:solidFill>
                    <a:schemeClr val="accent1"/>
                  </a:solidFill>
                  <a:cs typeface="Neo Sans Intel"/>
                </a:rPr>
                <a:t>Still 1 instruction</a:t>
              </a:r>
              <a:endParaRPr lang="ru-RU" sz="800" b="1" dirty="0" smtClean="0">
                <a:solidFill>
                  <a:schemeClr val="accent1"/>
                </a:solidFill>
                <a:cs typeface="Neo Sans Intel"/>
              </a:endParaRPr>
            </a:p>
          </p:txBody>
        </p:sp>
      </p:grpSp>
    </p:spTree>
    <p:extLst>
      <p:ext uri="{BB962C8B-B14F-4D97-AF65-F5344CB8AC3E}">
        <p14:creationId xmlns:p14="http://schemas.microsoft.com/office/powerpoint/2010/main" val="169970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2">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p:cTn id="24"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2">
                                            <p:txEl>
                                              <p:pRg st="4" end="4"/>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p:cTn id="2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2">
                                            <p:txEl>
                                              <p:pRg st="5" end="5"/>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p:cTn id="34"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2">
                                            <p:txEl>
                                              <p:pRg st="6" end="6"/>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p:cTn id="39" dur="500" fill="hold"/>
                                        <p:tgtEl>
                                          <p:spTgt spid="31"/>
                                        </p:tgtEl>
                                        <p:attrNameLst>
                                          <p:attrName>ppt_w</p:attrName>
                                        </p:attrNameLst>
                                      </p:cBhvr>
                                      <p:tavLst>
                                        <p:tav tm="0">
                                          <p:val>
                                            <p:fltVal val="0"/>
                                          </p:val>
                                        </p:tav>
                                        <p:tav tm="100000">
                                          <p:val>
                                            <p:strVal val="#ppt_w"/>
                                          </p:val>
                                        </p:tav>
                                      </p:tavLst>
                                    </p:anim>
                                    <p:anim calcmode="lin" valueType="num">
                                      <p:cBhvr>
                                        <p:cTn id="40" dur="500" fill="hold"/>
                                        <p:tgtEl>
                                          <p:spTgt spid="31"/>
                                        </p:tgtEl>
                                        <p:attrNameLst>
                                          <p:attrName>ppt_h</p:attrName>
                                        </p:attrNameLst>
                                      </p:cBhvr>
                                      <p:tavLst>
                                        <p:tav tm="0">
                                          <p:val>
                                            <p:fltVal val="0"/>
                                          </p:val>
                                        </p:tav>
                                        <p:tav tm="100000">
                                          <p:val>
                                            <p:strVal val="#ppt_h"/>
                                          </p:val>
                                        </p:tav>
                                      </p:tavLst>
                                    </p:anim>
                                    <p:animEffect transition="in" filter="fade">
                                      <p:cBhvr>
                                        <p:cTn id="41" dur="500"/>
                                        <p:tgtEl>
                                          <p:spTgt spid="31"/>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2">
                                            <p:txEl>
                                              <p:pRg st="8" end="8"/>
                                            </p:txEl>
                                          </p:spTgt>
                                        </p:tgtEl>
                                        <p:attrNameLst>
                                          <p:attrName>style.visibility</p:attrName>
                                        </p:attrNameLst>
                                      </p:cBhvr>
                                      <p:to>
                                        <p:strVal val="visible"/>
                                      </p:to>
                                    </p:set>
                                    <p:anim calcmode="lin" valueType="num">
                                      <p:cBhvr>
                                        <p:cTn id="46"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47"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48" dur="500"/>
                                        <p:tgtEl>
                                          <p:spTgt spid="2">
                                            <p:txEl>
                                              <p:pRg st="8" end="8"/>
                                            </p:txEl>
                                          </p:spTgt>
                                        </p:tgtEl>
                                      </p:cBhvr>
                                    </p:animEffect>
                                  </p:childTnLst>
                                </p:cTn>
                              </p:par>
                              <p:par>
                                <p:cTn id="49" presetID="53" presetClass="entr" presetSubtype="16" fill="hold" nodeType="with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 calcmode="lin" valueType="num">
                                      <p:cBhvr>
                                        <p:cTn id="51"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52"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53" dur="500"/>
                                        <p:tgtEl>
                                          <p:spTgt spid="2">
                                            <p:txEl>
                                              <p:pRg st="9" end="9"/>
                                            </p:txEl>
                                          </p:spTgt>
                                        </p:tgtEl>
                                      </p:cBhvr>
                                    </p:animEffect>
                                  </p:childTnLst>
                                </p:cTn>
                              </p:par>
                              <p:par>
                                <p:cTn id="54" presetID="53" presetClass="entr" presetSubtype="16" fill="hold" nodeType="with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E2556C5-CE8C-6547-B838-EA80C61A4AF7}" type="slidenum">
              <a:rPr lang="en-US" smtClean="0"/>
              <a:pPr/>
              <a:t>18</a:t>
            </a:fld>
            <a:endParaRPr lang="en-US" dirty="0"/>
          </a:p>
        </p:txBody>
      </p:sp>
      <p:sp>
        <p:nvSpPr>
          <p:cNvPr id="4" name="Title 3"/>
          <p:cNvSpPr>
            <a:spLocks noGrp="1"/>
          </p:cNvSpPr>
          <p:nvPr>
            <p:ph type="title"/>
          </p:nvPr>
        </p:nvSpPr>
        <p:spPr/>
        <p:txBody>
          <a:bodyPr/>
          <a:lstStyle/>
          <a:p>
            <a:r>
              <a:rPr lang="en-US" dirty="0" smtClean="0"/>
              <a:t>SIMD: </a:t>
            </a:r>
            <a:r>
              <a:rPr lang="ru-RU" dirty="0" smtClean="0"/>
              <a:t>Как</a:t>
            </a:r>
            <a:r>
              <a:rPr lang="en-US" dirty="0"/>
              <a:t>?</a:t>
            </a:r>
            <a:endParaRPr lang="ru-RU" dirty="0"/>
          </a:p>
        </p:txBody>
      </p:sp>
      <p:sp>
        <p:nvSpPr>
          <p:cNvPr id="7" name="Content Placeholder 4"/>
          <p:cNvSpPr txBox="1">
            <a:spLocks/>
          </p:cNvSpPr>
          <p:nvPr/>
        </p:nvSpPr>
        <p:spPr>
          <a:xfrm>
            <a:off x="5401980" y="1830400"/>
            <a:ext cx="2778352" cy="1615827"/>
          </a:xfrm>
          <a:prstGeom prst="rect">
            <a:avLst/>
          </a:prstGeom>
          <a:solidFill>
            <a:schemeClr val="accent6">
              <a:lumMod val="40000"/>
              <a:lumOff val="60000"/>
            </a:schemeClr>
          </a:solidFill>
          <a:ln w="9525" cap="flat" cmpd="sng" algn="ctr">
            <a:solidFill>
              <a:schemeClr val="tx1">
                <a:lumMod val="95000"/>
                <a:lumOff val="5000"/>
              </a:schemeClr>
            </a:solidFill>
            <a:prstDash val="solid"/>
          </a:ln>
          <a:effectLst/>
        </p:spPr>
        <p:style>
          <a:lnRef idx="1">
            <a:schemeClr val="dk1"/>
          </a:lnRef>
          <a:fillRef idx="2">
            <a:schemeClr val="dk1"/>
          </a:fillRef>
          <a:effectRef idx="1">
            <a:schemeClr val="dk1"/>
          </a:effectRef>
          <a:fontRef idx="minor">
            <a:schemeClr val="dk1"/>
          </a:fontRef>
        </p:style>
        <p:txBody>
          <a:bodyPr vert="horz" wrap="square" lIns="137160" tIns="91440" rIns="45720" bIns="91440" rtlCol="0">
            <a:sp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chemeClr val="dk1"/>
                </a:solidFill>
                <a:latin typeface="+mn-lt"/>
                <a:ea typeface="+mn-ea"/>
                <a:cs typeface="+mn-cs"/>
              </a:defRPr>
            </a:lvl1pPr>
            <a:lvl2pPr marL="225425" indent="-225425" algn="l" defTabSz="457200" rtl="0" eaLnBrk="1" latinLnBrk="0" hangingPunct="1">
              <a:spcBef>
                <a:spcPts val="1200"/>
              </a:spcBef>
              <a:buFont typeface="Wingdings" charset="2"/>
              <a:buChar char="§"/>
              <a:defRPr sz="2200" kern="1200" baseline="0">
                <a:solidFill>
                  <a:schemeClr val="dk1"/>
                </a:solidFill>
                <a:latin typeface="+mn-lt"/>
                <a:ea typeface="+mn-ea"/>
                <a:cs typeface="+mn-cs"/>
              </a:defRPr>
            </a:lvl2pPr>
            <a:lvl3pPr marL="571500" indent="-228600" algn="l" defTabSz="457200" rtl="0" eaLnBrk="1" latinLnBrk="0" hangingPunct="1">
              <a:spcBef>
                <a:spcPts val="800"/>
              </a:spcBef>
              <a:buFont typeface="Wingdings" charset="2"/>
              <a:buChar char="§"/>
              <a:defRPr sz="2200" kern="1200">
                <a:solidFill>
                  <a:schemeClr val="dk1"/>
                </a:solidFill>
                <a:latin typeface="+mn-lt"/>
                <a:ea typeface="+mn-ea"/>
                <a:cs typeface="+mn-cs"/>
              </a:defRPr>
            </a:lvl3pPr>
            <a:lvl4pPr marL="969963"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a:lnSpc>
                <a:spcPct val="75000"/>
              </a:lnSpc>
              <a:spcBef>
                <a:spcPts val="600"/>
              </a:spcBef>
              <a:defRPr/>
            </a:pPr>
            <a:r>
              <a:rPr lang="en-US" sz="1200" dirty="0" smtClean="0"/>
              <a:t>…</a:t>
            </a:r>
          </a:p>
          <a:p>
            <a:pPr>
              <a:lnSpc>
                <a:spcPct val="75000"/>
              </a:lnSpc>
              <a:spcBef>
                <a:spcPts val="600"/>
              </a:spcBef>
              <a:defRPr/>
            </a:pPr>
            <a:r>
              <a:rPr lang="en-US" sz="1200" dirty="0" smtClean="0"/>
              <a:t>float *A, *B, *C;</a:t>
            </a:r>
          </a:p>
          <a:p>
            <a:pPr>
              <a:lnSpc>
                <a:spcPct val="75000"/>
              </a:lnSpc>
              <a:spcBef>
                <a:spcPts val="600"/>
              </a:spcBef>
              <a:defRPr/>
            </a:pPr>
            <a:r>
              <a:rPr lang="en-US" sz="1200" dirty="0" smtClean="0"/>
              <a:t>...</a:t>
            </a:r>
          </a:p>
          <a:p>
            <a:pPr>
              <a:lnSpc>
                <a:spcPct val="75000"/>
              </a:lnSpc>
              <a:spcBef>
                <a:spcPts val="600"/>
              </a:spcBef>
              <a:defRPr/>
            </a:pPr>
            <a:r>
              <a:rPr lang="en-US" sz="1200" b="1" dirty="0" smtClean="0"/>
              <a:t>#pragma </a:t>
            </a:r>
            <a:r>
              <a:rPr lang="en-US" sz="1200" b="1" dirty="0" err="1" smtClean="0"/>
              <a:t>omp</a:t>
            </a:r>
            <a:r>
              <a:rPr lang="en-US" sz="1200" b="1" dirty="0" smtClean="0"/>
              <a:t> </a:t>
            </a:r>
            <a:r>
              <a:rPr lang="en-US" sz="1200" b="1" dirty="0" err="1" smtClean="0"/>
              <a:t>simd</a:t>
            </a:r>
            <a:endParaRPr lang="en-US" sz="1200" b="1" dirty="0" smtClean="0"/>
          </a:p>
          <a:p>
            <a:pPr>
              <a:lnSpc>
                <a:spcPct val="75000"/>
              </a:lnSpc>
              <a:spcBef>
                <a:spcPts val="600"/>
              </a:spcBef>
              <a:defRPr/>
            </a:pPr>
            <a:r>
              <a:rPr lang="en-US" sz="1200" dirty="0" smtClean="0"/>
              <a:t>for(</a:t>
            </a:r>
            <a:r>
              <a:rPr lang="en-US" sz="1200" dirty="0" err="1" smtClean="0"/>
              <a:t>int</a:t>
            </a:r>
            <a:r>
              <a:rPr lang="en-US" sz="1200" dirty="0" smtClean="0"/>
              <a:t> </a:t>
            </a:r>
            <a:r>
              <a:rPr lang="en-US" sz="1200" dirty="0" err="1" smtClean="0"/>
              <a:t>i</a:t>
            </a:r>
            <a:r>
              <a:rPr lang="en-US" sz="1200" dirty="0" smtClean="0"/>
              <a:t>…)</a:t>
            </a:r>
          </a:p>
          <a:p>
            <a:pPr>
              <a:lnSpc>
                <a:spcPct val="75000"/>
              </a:lnSpc>
              <a:spcBef>
                <a:spcPts val="600"/>
              </a:spcBef>
              <a:defRPr/>
            </a:pPr>
            <a:r>
              <a:rPr lang="en-US" sz="1200" dirty="0" smtClean="0">
                <a:cs typeface="Courier New" panose="02070309020205020404" pitchFamily="49" charset="0"/>
              </a:rPr>
              <a:t>  C[</a:t>
            </a:r>
            <a:r>
              <a:rPr lang="en-US" sz="1200" dirty="0" err="1" smtClean="0">
                <a:cs typeface="Courier New" panose="02070309020205020404" pitchFamily="49" charset="0"/>
              </a:rPr>
              <a:t>i</a:t>
            </a:r>
            <a:r>
              <a:rPr lang="en-US" sz="1200" dirty="0" smtClean="0">
                <a:cs typeface="Courier New" panose="02070309020205020404" pitchFamily="49" charset="0"/>
              </a:rPr>
              <a:t>] = A[</a:t>
            </a:r>
            <a:r>
              <a:rPr lang="en-US" sz="1200" dirty="0" err="1" smtClean="0">
                <a:cs typeface="Courier New" panose="02070309020205020404" pitchFamily="49" charset="0"/>
              </a:rPr>
              <a:t>i</a:t>
            </a:r>
            <a:r>
              <a:rPr lang="en-US" sz="1200" dirty="0" smtClean="0">
                <a:cs typeface="Courier New" panose="02070309020205020404" pitchFamily="49" charset="0"/>
              </a:rPr>
              <a:t>] + B[</a:t>
            </a:r>
            <a:r>
              <a:rPr lang="en-US" sz="1200" dirty="0" err="1" smtClean="0">
                <a:cs typeface="Courier New" panose="02070309020205020404" pitchFamily="49" charset="0"/>
              </a:rPr>
              <a:t>i</a:t>
            </a:r>
            <a:r>
              <a:rPr lang="en-US" sz="1200" dirty="0" smtClean="0">
                <a:cs typeface="Courier New" panose="02070309020205020404" pitchFamily="49" charset="0"/>
              </a:rPr>
              <a:t>];</a:t>
            </a:r>
          </a:p>
          <a:p>
            <a:pPr>
              <a:lnSpc>
                <a:spcPct val="75000"/>
              </a:lnSpc>
              <a:spcBef>
                <a:spcPts val="600"/>
              </a:spcBef>
              <a:defRPr/>
            </a:pPr>
            <a:r>
              <a:rPr lang="en-US" sz="1200" b="1" dirty="0">
                <a:solidFill>
                  <a:schemeClr val="accent1"/>
                </a:solidFill>
              </a:rPr>
              <a:t>$&gt; clang </a:t>
            </a:r>
            <a:r>
              <a:rPr lang="en-US" sz="1200" b="1" dirty="0" smtClean="0">
                <a:solidFill>
                  <a:schemeClr val="accent1"/>
                </a:solidFill>
              </a:rPr>
              <a:t>–O2 –</a:t>
            </a:r>
            <a:r>
              <a:rPr lang="en-US" sz="1200" b="1" dirty="0" err="1" smtClean="0">
                <a:solidFill>
                  <a:schemeClr val="accent1"/>
                </a:solidFill>
              </a:rPr>
              <a:t>Xclang</a:t>
            </a:r>
            <a:r>
              <a:rPr lang="en-US" sz="1200" b="1" dirty="0" smtClean="0">
                <a:solidFill>
                  <a:schemeClr val="accent1"/>
                </a:solidFill>
              </a:rPr>
              <a:t> </a:t>
            </a:r>
            <a:r>
              <a:rPr lang="en-US" sz="1200" b="1" dirty="0">
                <a:solidFill>
                  <a:schemeClr val="accent1"/>
                </a:solidFill>
              </a:rPr>
              <a:t>– </a:t>
            </a:r>
            <a:r>
              <a:rPr lang="en-US" sz="1200" b="1" dirty="0" err="1" smtClean="0">
                <a:solidFill>
                  <a:schemeClr val="accent1"/>
                </a:solidFill>
              </a:rPr>
              <a:t>fopenmp</a:t>
            </a:r>
            <a:r>
              <a:rPr lang="en-US" sz="1200" b="1" dirty="0" smtClean="0">
                <a:solidFill>
                  <a:schemeClr val="accent1"/>
                </a:solidFill>
              </a:rPr>
              <a:t>=…</a:t>
            </a:r>
            <a:endParaRPr lang="en-US" sz="1200" dirty="0" smtClean="0">
              <a:cs typeface="Courier New" panose="02070309020205020404" pitchFamily="49" charset="0"/>
            </a:endParaRPr>
          </a:p>
        </p:txBody>
      </p:sp>
      <p:sp>
        <p:nvSpPr>
          <p:cNvPr id="10" name="Rounded Rectangle 9"/>
          <p:cNvSpPr/>
          <p:nvPr/>
        </p:nvSpPr>
        <p:spPr>
          <a:xfrm rot="16200000">
            <a:off x="4299219" y="2448699"/>
            <a:ext cx="1615826" cy="360000"/>
          </a:xfrm>
          <a:prstGeom prst="roundRect">
            <a:avLst>
              <a:gd name="adj" fmla="val 2483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t>Explicit</a:t>
            </a:r>
            <a:endParaRPr lang="ru-RU" sz="2200" dirty="0"/>
          </a:p>
        </p:txBody>
      </p:sp>
      <p:sp>
        <p:nvSpPr>
          <p:cNvPr id="9" name="Rounded Rectangle 8"/>
          <p:cNvSpPr/>
          <p:nvPr/>
        </p:nvSpPr>
        <p:spPr>
          <a:xfrm rot="16200000">
            <a:off x="3644914" y="4759276"/>
            <a:ext cx="2924436" cy="360000"/>
          </a:xfrm>
          <a:prstGeom prst="roundRect">
            <a:avLst>
              <a:gd name="adj" fmla="val 2483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t>Manual</a:t>
            </a:r>
            <a:endParaRPr lang="ru-RU" sz="2200" dirty="0"/>
          </a:p>
        </p:txBody>
      </p:sp>
      <p:sp>
        <p:nvSpPr>
          <p:cNvPr id="11" name="Content Placeholder 4"/>
          <p:cNvSpPr txBox="1">
            <a:spLocks/>
          </p:cNvSpPr>
          <p:nvPr/>
        </p:nvSpPr>
        <p:spPr>
          <a:xfrm>
            <a:off x="5401980" y="397687"/>
            <a:ext cx="2769215" cy="1400383"/>
          </a:xfrm>
          <a:prstGeom prst="rect">
            <a:avLst/>
          </a:prstGeom>
          <a:solidFill>
            <a:schemeClr val="accent6">
              <a:lumMod val="40000"/>
              <a:lumOff val="60000"/>
            </a:schemeClr>
          </a:solidFill>
          <a:ln w="9525" cap="flat" cmpd="sng" algn="ctr">
            <a:solidFill>
              <a:schemeClr val="tx1">
                <a:lumMod val="95000"/>
                <a:lumOff val="5000"/>
              </a:schemeClr>
            </a:solidFill>
            <a:prstDash val="solid"/>
          </a:ln>
          <a:effectLst/>
        </p:spPr>
        <p:style>
          <a:lnRef idx="1">
            <a:schemeClr val="dk1"/>
          </a:lnRef>
          <a:fillRef idx="2">
            <a:schemeClr val="dk1"/>
          </a:fillRef>
          <a:effectRef idx="1">
            <a:schemeClr val="dk1"/>
          </a:effectRef>
          <a:fontRef idx="minor">
            <a:schemeClr val="dk1"/>
          </a:fontRef>
        </p:style>
        <p:txBody>
          <a:bodyPr vert="horz" wrap="square" lIns="137160" tIns="91440" rIns="45720" bIns="91440" rtlCol="0">
            <a:sp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chemeClr val="dk1"/>
                </a:solidFill>
                <a:latin typeface="+mn-lt"/>
                <a:ea typeface="+mn-ea"/>
                <a:cs typeface="+mn-cs"/>
              </a:defRPr>
            </a:lvl1pPr>
            <a:lvl2pPr marL="225425" indent="-225425" algn="l" defTabSz="457200" rtl="0" eaLnBrk="1" latinLnBrk="0" hangingPunct="1">
              <a:spcBef>
                <a:spcPts val="1200"/>
              </a:spcBef>
              <a:buFont typeface="Wingdings" charset="2"/>
              <a:buChar char="§"/>
              <a:defRPr sz="2200" kern="1200" baseline="0">
                <a:solidFill>
                  <a:schemeClr val="dk1"/>
                </a:solidFill>
                <a:latin typeface="+mn-lt"/>
                <a:ea typeface="+mn-ea"/>
                <a:cs typeface="+mn-cs"/>
              </a:defRPr>
            </a:lvl2pPr>
            <a:lvl3pPr marL="571500" indent="-228600" algn="l" defTabSz="457200" rtl="0" eaLnBrk="1" latinLnBrk="0" hangingPunct="1">
              <a:spcBef>
                <a:spcPts val="800"/>
              </a:spcBef>
              <a:buFont typeface="Wingdings" charset="2"/>
              <a:buChar char="§"/>
              <a:defRPr sz="2200" kern="1200">
                <a:solidFill>
                  <a:schemeClr val="dk1"/>
                </a:solidFill>
                <a:latin typeface="+mn-lt"/>
                <a:ea typeface="+mn-ea"/>
                <a:cs typeface="+mn-cs"/>
              </a:defRPr>
            </a:lvl3pPr>
            <a:lvl4pPr marL="969963"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a:lnSpc>
                <a:spcPct val="75000"/>
              </a:lnSpc>
              <a:spcBef>
                <a:spcPts val="600"/>
              </a:spcBef>
              <a:defRPr/>
            </a:pPr>
            <a:r>
              <a:rPr lang="en-US" sz="1200" dirty="0" smtClean="0"/>
              <a:t>…</a:t>
            </a:r>
          </a:p>
          <a:p>
            <a:pPr>
              <a:lnSpc>
                <a:spcPct val="75000"/>
              </a:lnSpc>
              <a:spcBef>
                <a:spcPts val="600"/>
              </a:spcBef>
              <a:defRPr/>
            </a:pPr>
            <a:r>
              <a:rPr lang="en-US" sz="1200" dirty="0" smtClean="0"/>
              <a:t>float *A, *B, *C;</a:t>
            </a:r>
          </a:p>
          <a:p>
            <a:pPr>
              <a:lnSpc>
                <a:spcPct val="75000"/>
              </a:lnSpc>
              <a:spcBef>
                <a:spcPts val="600"/>
              </a:spcBef>
              <a:defRPr/>
            </a:pPr>
            <a:r>
              <a:rPr lang="en-US" sz="1200" dirty="0" smtClean="0"/>
              <a:t>...</a:t>
            </a:r>
          </a:p>
          <a:p>
            <a:pPr>
              <a:lnSpc>
                <a:spcPct val="75000"/>
              </a:lnSpc>
              <a:spcBef>
                <a:spcPts val="600"/>
              </a:spcBef>
              <a:defRPr/>
            </a:pPr>
            <a:r>
              <a:rPr lang="en-US" sz="1200" dirty="0" smtClean="0"/>
              <a:t>for(</a:t>
            </a:r>
            <a:r>
              <a:rPr lang="en-US" sz="1200" dirty="0" err="1" smtClean="0"/>
              <a:t>int</a:t>
            </a:r>
            <a:r>
              <a:rPr lang="en-US" sz="1200" dirty="0" smtClean="0"/>
              <a:t> </a:t>
            </a:r>
            <a:r>
              <a:rPr lang="en-US" sz="1200" dirty="0" err="1" smtClean="0"/>
              <a:t>i</a:t>
            </a:r>
            <a:r>
              <a:rPr lang="en-US" sz="1200" dirty="0" smtClean="0"/>
              <a:t>…)</a:t>
            </a:r>
          </a:p>
          <a:p>
            <a:pPr>
              <a:lnSpc>
                <a:spcPct val="75000"/>
              </a:lnSpc>
              <a:spcBef>
                <a:spcPts val="600"/>
              </a:spcBef>
              <a:defRPr/>
            </a:pPr>
            <a:r>
              <a:rPr lang="en-US" sz="1200" dirty="0" smtClean="0">
                <a:cs typeface="Courier New" panose="02070309020205020404" pitchFamily="49" charset="0"/>
              </a:rPr>
              <a:t>  C[</a:t>
            </a:r>
            <a:r>
              <a:rPr lang="en-US" sz="1200" dirty="0" err="1" smtClean="0">
                <a:cs typeface="Courier New" panose="02070309020205020404" pitchFamily="49" charset="0"/>
              </a:rPr>
              <a:t>i</a:t>
            </a:r>
            <a:r>
              <a:rPr lang="en-US" sz="1200" dirty="0" smtClean="0">
                <a:cs typeface="Courier New" panose="02070309020205020404" pitchFamily="49" charset="0"/>
              </a:rPr>
              <a:t>] = A[</a:t>
            </a:r>
            <a:r>
              <a:rPr lang="en-US" sz="1200" dirty="0" err="1" smtClean="0">
                <a:cs typeface="Courier New" panose="02070309020205020404" pitchFamily="49" charset="0"/>
              </a:rPr>
              <a:t>i</a:t>
            </a:r>
            <a:r>
              <a:rPr lang="en-US" sz="1200" dirty="0" smtClean="0">
                <a:cs typeface="Courier New" panose="02070309020205020404" pitchFamily="49" charset="0"/>
              </a:rPr>
              <a:t>] + B[</a:t>
            </a:r>
            <a:r>
              <a:rPr lang="en-US" sz="1200" dirty="0" err="1" smtClean="0">
                <a:cs typeface="Courier New" panose="02070309020205020404" pitchFamily="49" charset="0"/>
              </a:rPr>
              <a:t>i</a:t>
            </a:r>
            <a:r>
              <a:rPr lang="en-US" sz="1200" dirty="0" smtClean="0">
                <a:cs typeface="Courier New" panose="02070309020205020404" pitchFamily="49" charset="0"/>
              </a:rPr>
              <a:t>];</a:t>
            </a:r>
          </a:p>
          <a:p>
            <a:pPr>
              <a:lnSpc>
                <a:spcPct val="75000"/>
              </a:lnSpc>
              <a:spcBef>
                <a:spcPts val="600"/>
              </a:spcBef>
              <a:defRPr/>
            </a:pPr>
            <a:r>
              <a:rPr lang="en-US" sz="1200" b="1" dirty="0">
                <a:solidFill>
                  <a:schemeClr val="accent1"/>
                </a:solidFill>
              </a:rPr>
              <a:t>$&gt; clang </a:t>
            </a:r>
            <a:r>
              <a:rPr lang="en-US" sz="1200" b="1" dirty="0" smtClean="0">
                <a:solidFill>
                  <a:schemeClr val="accent1"/>
                </a:solidFill>
              </a:rPr>
              <a:t>–O2 …</a:t>
            </a:r>
            <a:endParaRPr lang="en-US" sz="1200" dirty="0" smtClean="0">
              <a:cs typeface="Courier New" panose="02070309020205020404" pitchFamily="49" charset="0"/>
            </a:endParaRPr>
          </a:p>
        </p:txBody>
      </p:sp>
      <p:sp>
        <p:nvSpPr>
          <p:cNvPr id="12" name="Rounded Rectangle 11"/>
          <p:cNvSpPr/>
          <p:nvPr/>
        </p:nvSpPr>
        <p:spPr>
          <a:xfrm rot="16200000">
            <a:off x="4406941" y="900149"/>
            <a:ext cx="1400382" cy="360000"/>
          </a:xfrm>
          <a:prstGeom prst="roundRect">
            <a:avLst>
              <a:gd name="adj" fmla="val 2483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smtClean="0"/>
              <a:t>Auto</a:t>
            </a:r>
            <a:endParaRPr lang="ru-RU" sz="2200" dirty="0"/>
          </a:p>
        </p:txBody>
      </p:sp>
      <p:sp>
        <p:nvSpPr>
          <p:cNvPr id="18" name="TextBox 17"/>
          <p:cNvSpPr txBox="1"/>
          <p:nvPr/>
        </p:nvSpPr>
        <p:spPr>
          <a:xfrm>
            <a:off x="723490" y="1184432"/>
            <a:ext cx="3408551" cy="1191816"/>
          </a:xfrm>
          <a:prstGeom prst="wedgeRoundRectCallout">
            <a:avLst>
              <a:gd name="adj1" fmla="val 58512"/>
              <a:gd name="adj2" fmla="val -53756"/>
              <a:gd name="adj3" fmla="val 16667"/>
            </a:avLst>
          </a:prstGeom>
          <a:solidFill>
            <a:schemeClr val="accent3">
              <a:lumMod val="60000"/>
              <a:lumOff val="40000"/>
            </a:schemeClr>
          </a:solidFill>
          <a:ln>
            <a:solidFill>
              <a:schemeClr val="tx2"/>
            </a:solidFill>
          </a:ln>
        </p:spPr>
        <p:txBody>
          <a:bodyPr wrap="none" rtlCol="0">
            <a:spAutoFit/>
          </a:bodyPr>
          <a:lstStyle/>
          <a:p>
            <a:pPr marL="171450" indent="-171450">
              <a:buFont typeface="Arial" panose="020B0604020202020204" pitchFamily="34" charset="0"/>
              <a:buChar char="•"/>
            </a:pPr>
            <a:r>
              <a:rPr lang="ru-RU" sz="1600" dirty="0">
                <a:solidFill>
                  <a:srgbClr val="00B050"/>
                </a:solidFill>
                <a:cs typeface="Neo Sans Intel"/>
              </a:rPr>
              <a:t>Переносимость</a:t>
            </a:r>
            <a:endParaRPr lang="en-US" sz="1600" dirty="0" smtClean="0">
              <a:solidFill>
                <a:srgbClr val="00B050"/>
              </a:solidFill>
              <a:cs typeface="Neo Sans Intel"/>
            </a:endParaRPr>
          </a:p>
          <a:p>
            <a:pPr marL="171450" indent="-171450">
              <a:buFont typeface="Arial" panose="020B0604020202020204" pitchFamily="34" charset="0"/>
              <a:buChar char="•"/>
            </a:pPr>
            <a:r>
              <a:rPr lang="ru-RU" sz="1600" dirty="0">
                <a:solidFill>
                  <a:srgbClr val="00B050"/>
                </a:solidFill>
                <a:cs typeface="Neo Sans Intel"/>
              </a:rPr>
              <a:t>Масштабируемость</a:t>
            </a:r>
            <a:endParaRPr lang="en-US" sz="1600" dirty="0" smtClean="0">
              <a:solidFill>
                <a:srgbClr val="00B050"/>
              </a:solidFill>
              <a:cs typeface="Neo Sans Intel"/>
            </a:endParaRPr>
          </a:p>
          <a:p>
            <a:pPr marL="171450" indent="-171450">
              <a:buFont typeface="Arial" panose="020B0604020202020204" pitchFamily="34" charset="0"/>
              <a:buChar char="•"/>
            </a:pPr>
            <a:r>
              <a:rPr lang="ru-RU" sz="1600" dirty="0">
                <a:solidFill>
                  <a:srgbClr val="00B050"/>
                </a:solidFill>
                <a:cs typeface="Neo Sans Intel"/>
              </a:rPr>
              <a:t>Нет затрат на оптимизацию</a:t>
            </a:r>
            <a:endParaRPr lang="en-US" sz="1600" dirty="0">
              <a:solidFill>
                <a:srgbClr val="00B050"/>
              </a:solidFill>
              <a:cs typeface="Neo Sans Intel"/>
            </a:endParaRPr>
          </a:p>
          <a:p>
            <a:pPr marL="171450" indent="-171450">
              <a:buFont typeface="Arial" panose="020B0604020202020204" pitchFamily="34" charset="0"/>
              <a:buChar char="•"/>
            </a:pPr>
            <a:r>
              <a:rPr lang="ru-RU" sz="1600" dirty="0">
                <a:solidFill>
                  <a:srgbClr val="FF0000"/>
                </a:solidFill>
                <a:cs typeface="Neo Sans Intel"/>
              </a:rPr>
              <a:t>Неизвестная производительность</a:t>
            </a:r>
            <a:endParaRPr lang="ru-RU" sz="1600" dirty="0" smtClean="0">
              <a:solidFill>
                <a:srgbClr val="FF0000"/>
              </a:solidFill>
              <a:cs typeface="Neo Sans Intel"/>
            </a:endParaRPr>
          </a:p>
        </p:txBody>
      </p:sp>
      <p:sp>
        <p:nvSpPr>
          <p:cNvPr id="6" name="Up-Down Arrow 5"/>
          <p:cNvSpPr/>
          <p:nvPr/>
        </p:nvSpPr>
        <p:spPr>
          <a:xfrm>
            <a:off x="4307411" y="281715"/>
            <a:ext cx="619721" cy="6232440"/>
          </a:xfrm>
          <a:prstGeom prst="up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9" name="TextBox 18"/>
          <p:cNvSpPr txBox="1"/>
          <p:nvPr/>
        </p:nvSpPr>
        <p:spPr>
          <a:xfrm>
            <a:off x="960645" y="5040983"/>
            <a:ext cx="3144365" cy="1055608"/>
          </a:xfrm>
          <a:prstGeom prst="wedgeRoundRectCallout">
            <a:avLst>
              <a:gd name="adj1" fmla="val 60641"/>
              <a:gd name="adj2" fmla="val -55527"/>
              <a:gd name="adj3" fmla="val 16667"/>
            </a:avLst>
          </a:prstGeom>
          <a:solidFill>
            <a:schemeClr val="accent3">
              <a:lumMod val="60000"/>
              <a:lumOff val="40000"/>
            </a:schemeClr>
          </a:solidFill>
          <a:ln>
            <a:solidFill>
              <a:schemeClr val="tx2"/>
            </a:solidFill>
          </a:ln>
        </p:spPr>
        <p:txBody>
          <a:bodyPr wrap="none" rtlCol="0">
            <a:spAutoFit/>
          </a:bodyPr>
          <a:lstStyle/>
          <a:p>
            <a:pPr marL="171450" indent="-171450">
              <a:buFont typeface="Arial" panose="020B0604020202020204" pitchFamily="34" charset="0"/>
              <a:buChar char="•"/>
            </a:pPr>
            <a:r>
              <a:rPr lang="ru-RU" sz="1400" dirty="0" err="1">
                <a:solidFill>
                  <a:srgbClr val="00B050"/>
                </a:solidFill>
                <a:cs typeface="Neo Sans Intel"/>
              </a:rPr>
              <a:t>Макимальная</a:t>
            </a:r>
            <a:r>
              <a:rPr lang="ru-RU" sz="1400" dirty="0">
                <a:solidFill>
                  <a:srgbClr val="00B050"/>
                </a:solidFill>
                <a:cs typeface="Neo Sans Intel"/>
              </a:rPr>
              <a:t> </a:t>
            </a:r>
            <a:r>
              <a:rPr lang="ru-RU" sz="1400" dirty="0" smtClean="0">
                <a:solidFill>
                  <a:srgbClr val="00B050"/>
                </a:solidFill>
                <a:cs typeface="Neo Sans Intel"/>
              </a:rPr>
              <a:t>производительность</a:t>
            </a:r>
            <a:endParaRPr lang="en-US" sz="1400" dirty="0" smtClean="0">
              <a:solidFill>
                <a:srgbClr val="00B050"/>
              </a:solidFill>
              <a:cs typeface="Neo Sans Intel"/>
            </a:endParaRPr>
          </a:p>
          <a:p>
            <a:pPr marL="171450" indent="-171450">
              <a:buFont typeface="Arial" panose="020B0604020202020204" pitchFamily="34" charset="0"/>
              <a:buChar char="•"/>
            </a:pPr>
            <a:r>
              <a:rPr lang="ru-RU" sz="1400" dirty="0">
                <a:solidFill>
                  <a:srgbClr val="FF0000"/>
                </a:solidFill>
                <a:cs typeface="Neo Sans Intel"/>
              </a:rPr>
              <a:t>Низкая </a:t>
            </a:r>
            <a:r>
              <a:rPr lang="ru-RU" sz="1400" dirty="0" smtClean="0">
                <a:solidFill>
                  <a:srgbClr val="FF0000"/>
                </a:solidFill>
                <a:cs typeface="Neo Sans Intel"/>
              </a:rPr>
              <a:t>переносимость</a:t>
            </a:r>
            <a:endParaRPr lang="en-US" sz="1400" dirty="0" smtClean="0">
              <a:solidFill>
                <a:srgbClr val="FF0000"/>
              </a:solidFill>
              <a:cs typeface="Neo Sans Intel"/>
            </a:endParaRPr>
          </a:p>
          <a:p>
            <a:pPr marL="171450" indent="-171450">
              <a:buFont typeface="Arial" panose="020B0604020202020204" pitchFamily="34" charset="0"/>
              <a:buChar char="•"/>
            </a:pPr>
            <a:r>
              <a:rPr lang="ru-RU" sz="1400" dirty="0">
                <a:solidFill>
                  <a:srgbClr val="FF0000"/>
                </a:solidFill>
                <a:cs typeface="Neo Sans Intel"/>
              </a:rPr>
              <a:t>Высокая стоимость разработки</a:t>
            </a:r>
            <a:endParaRPr lang="en-US" sz="1400" dirty="0" smtClean="0">
              <a:solidFill>
                <a:srgbClr val="FF0000"/>
              </a:solidFill>
              <a:cs typeface="Neo Sans Intel"/>
            </a:endParaRPr>
          </a:p>
          <a:p>
            <a:pPr marL="171450" indent="-171450">
              <a:buFont typeface="Arial" panose="020B0604020202020204" pitchFamily="34" charset="0"/>
              <a:buChar char="•"/>
            </a:pPr>
            <a:r>
              <a:rPr lang="ru-RU" sz="1400" dirty="0">
                <a:solidFill>
                  <a:srgbClr val="FF0000"/>
                </a:solidFill>
                <a:cs typeface="Neo Sans Intel"/>
              </a:rPr>
              <a:t>Низкая расширяемость</a:t>
            </a:r>
            <a:r>
              <a:rPr lang="en-US" sz="1400" dirty="0" smtClean="0">
                <a:solidFill>
                  <a:srgbClr val="FF0000"/>
                </a:solidFill>
                <a:cs typeface="Neo Sans Intel"/>
              </a:rPr>
              <a:t> </a:t>
            </a:r>
          </a:p>
        </p:txBody>
      </p:sp>
      <p:sp>
        <p:nvSpPr>
          <p:cNvPr id="13" name="Flowchart: Connector 12"/>
          <p:cNvSpPr/>
          <p:nvPr/>
        </p:nvSpPr>
        <p:spPr>
          <a:xfrm>
            <a:off x="4513134" y="978439"/>
            <a:ext cx="211597" cy="203417"/>
          </a:xfrm>
          <a:prstGeom prst="flowChartConnector">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7" name="Flowchart: Connector 16"/>
          <p:cNvSpPr/>
          <p:nvPr/>
        </p:nvSpPr>
        <p:spPr>
          <a:xfrm>
            <a:off x="4513134" y="2536604"/>
            <a:ext cx="211597" cy="203417"/>
          </a:xfrm>
          <a:prstGeom prst="flowChartConnector">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20" name="Flowchart: Connector 19"/>
          <p:cNvSpPr/>
          <p:nvPr/>
        </p:nvSpPr>
        <p:spPr>
          <a:xfrm>
            <a:off x="4513134" y="4837566"/>
            <a:ext cx="211597" cy="203417"/>
          </a:xfrm>
          <a:prstGeom prst="flowChartConnector">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6" name="TextBox 15"/>
          <p:cNvSpPr txBox="1"/>
          <p:nvPr/>
        </p:nvSpPr>
        <p:spPr>
          <a:xfrm>
            <a:off x="796292" y="2628699"/>
            <a:ext cx="3384109" cy="1532334"/>
          </a:xfrm>
          <a:prstGeom prst="wedgeRoundRectCallout">
            <a:avLst>
              <a:gd name="adj1" fmla="val 56184"/>
              <a:gd name="adj2" fmla="val -42177"/>
              <a:gd name="adj3" fmla="val 16667"/>
            </a:avLst>
          </a:prstGeom>
          <a:solidFill>
            <a:schemeClr val="accent3">
              <a:lumMod val="60000"/>
              <a:lumOff val="40000"/>
            </a:schemeClr>
          </a:solidFill>
          <a:ln>
            <a:solidFill>
              <a:schemeClr val="tx2"/>
            </a:solidFill>
          </a:ln>
        </p:spPr>
        <p:txBody>
          <a:bodyPr wrap="none" rtlCol="0">
            <a:spAutoFit/>
          </a:bodyPr>
          <a:lstStyle/>
          <a:p>
            <a:pPr marL="171450" indent="-171450">
              <a:buFont typeface="Arial" panose="020B0604020202020204" pitchFamily="34" charset="0"/>
              <a:buChar char="•"/>
            </a:pPr>
            <a:r>
              <a:rPr lang="ru-RU" sz="1400" dirty="0">
                <a:solidFill>
                  <a:srgbClr val="00B050"/>
                </a:solidFill>
                <a:cs typeface="Neo Sans Intel"/>
              </a:rPr>
              <a:t>Форсирует получение максимальной </a:t>
            </a:r>
            <a:r>
              <a:rPr lang="en-US" sz="1400" dirty="0" smtClean="0">
                <a:solidFill>
                  <a:srgbClr val="00B050"/>
                </a:solidFill>
                <a:cs typeface="Neo Sans Intel"/>
              </a:rPr>
              <a:t/>
            </a:r>
            <a:br>
              <a:rPr lang="en-US" sz="1400" dirty="0" smtClean="0">
                <a:solidFill>
                  <a:srgbClr val="00B050"/>
                </a:solidFill>
                <a:cs typeface="Neo Sans Intel"/>
              </a:rPr>
            </a:br>
            <a:r>
              <a:rPr lang="ru-RU" sz="1400" dirty="0" smtClean="0">
                <a:solidFill>
                  <a:srgbClr val="00B050"/>
                </a:solidFill>
                <a:cs typeface="Neo Sans Intel"/>
              </a:rPr>
              <a:t>скорости</a:t>
            </a:r>
            <a:endParaRPr lang="en-US" sz="1400" dirty="0" smtClean="0">
              <a:solidFill>
                <a:srgbClr val="00B050"/>
              </a:solidFill>
              <a:cs typeface="Neo Sans Intel"/>
            </a:endParaRPr>
          </a:p>
          <a:p>
            <a:pPr marL="171450" indent="-171450">
              <a:buFont typeface="Arial" panose="020B0604020202020204" pitchFamily="34" charset="0"/>
              <a:buChar char="•"/>
            </a:pPr>
            <a:r>
              <a:rPr lang="ru-RU" sz="1400" dirty="0">
                <a:solidFill>
                  <a:srgbClr val="00B050"/>
                </a:solidFill>
                <a:cs typeface="Neo Sans Intel"/>
              </a:rPr>
              <a:t>Переносимость</a:t>
            </a:r>
            <a:endParaRPr lang="en-US" sz="1400" dirty="0">
              <a:solidFill>
                <a:srgbClr val="00B050"/>
              </a:solidFill>
              <a:cs typeface="Neo Sans Intel"/>
            </a:endParaRPr>
          </a:p>
          <a:p>
            <a:pPr marL="171450" indent="-171450">
              <a:buFont typeface="Arial" panose="020B0604020202020204" pitchFamily="34" charset="0"/>
              <a:buChar char="•"/>
            </a:pPr>
            <a:r>
              <a:rPr lang="ru-RU" sz="1400" dirty="0">
                <a:solidFill>
                  <a:srgbClr val="00B050"/>
                </a:solidFill>
                <a:cs typeface="Neo Sans Intel"/>
              </a:rPr>
              <a:t>Масштабируемость</a:t>
            </a:r>
            <a:endParaRPr lang="en-US" sz="1400" dirty="0">
              <a:solidFill>
                <a:srgbClr val="00B050"/>
              </a:solidFill>
              <a:cs typeface="Neo Sans Intel"/>
            </a:endParaRPr>
          </a:p>
          <a:p>
            <a:pPr marL="171450" indent="-171450">
              <a:buFont typeface="Arial" panose="020B0604020202020204" pitchFamily="34" charset="0"/>
              <a:buChar char="•"/>
            </a:pPr>
            <a:r>
              <a:rPr lang="ru-RU" sz="1400" dirty="0">
                <a:solidFill>
                  <a:srgbClr val="00B050"/>
                </a:solidFill>
                <a:cs typeface="Neo Sans Intel"/>
              </a:rPr>
              <a:t>Нет затрат на оптимизацию</a:t>
            </a:r>
            <a:endParaRPr lang="en-US" sz="1400" dirty="0">
              <a:solidFill>
                <a:srgbClr val="00B050"/>
              </a:solidFill>
              <a:cs typeface="Neo Sans Intel"/>
            </a:endParaRPr>
          </a:p>
          <a:p>
            <a:pPr marL="171450" indent="-171450">
              <a:buFont typeface="Arial" panose="020B0604020202020204" pitchFamily="34" charset="0"/>
              <a:buChar char="•"/>
            </a:pPr>
            <a:r>
              <a:rPr lang="ru-RU" sz="1400" dirty="0">
                <a:solidFill>
                  <a:srgbClr val="00B050"/>
                </a:solidFill>
                <a:cs typeface="Neo Sans Intel"/>
              </a:rPr>
              <a:t>Предсказуемая производительность</a:t>
            </a:r>
          </a:p>
        </p:txBody>
      </p:sp>
      <p:sp>
        <p:nvSpPr>
          <p:cNvPr id="22" name="Content Placeholder 4"/>
          <p:cNvSpPr txBox="1">
            <a:spLocks/>
          </p:cNvSpPr>
          <p:nvPr/>
        </p:nvSpPr>
        <p:spPr>
          <a:xfrm>
            <a:off x="5411435" y="3477057"/>
            <a:ext cx="2769215" cy="2916119"/>
          </a:xfrm>
          <a:prstGeom prst="rect">
            <a:avLst/>
          </a:prstGeom>
          <a:solidFill>
            <a:schemeClr val="accent6">
              <a:lumMod val="40000"/>
              <a:lumOff val="60000"/>
            </a:schemeClr>
          </a:solidFill>
          <a:ln w="9525" cap="flat" cmpd="sng" algn="ctr">
            <a:solidFill>
              <a:schemeClr val="tx1">
                <a:lumMod val="95000"/>
                <a:lumOff val="5000"/>
              </a:schemeClr>
            </a:solidFill>
            <a:prstDash val="solid"/>
          </a:ln>
          <a:effectLst/>
        </p:spPr>
        <p:style>
          <a:lnRef idx="1">
            <a:schemeClr val="dk1"/>
          </a:lnRef>
          <a:fillRef idx="2">
            <a:schemeClr val="dk1"/>
          </a:fillRef>
          <a:effectRef idx="1">
            <a:schemeClr val="dk1"/>
          </a:effectRef>
          <a:fontRef idx="minor">
            <a:schemeClr val="dk1"/>
          </a:fontRef>
        </p:style>
        <p:txBody>
          <a:bodyPr vert="horz" wrap="square" lIns="137160" tIns="91440" rIns="45720" bIns="91440" rtlCol="0">
            <a:sp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chemeClr val="dk1"/>
                </a:solidFill>
                <a:latin typeface="+mn-lt"/>
                <a:ea typeface="+mn-ea"/>
                <a:cs typeface="+mn-cs"/>
              </a:defRPr>
            </a:lvl1pPr>
            <a:lvl2pPr marL="225425" indent="-225425" algn="l" defTabSz="457200" rtl="0" eaLnBrk="1" latinLnBrk="0" hangingPunct="1">
              <a:spcBef>
                <a:spcPts val="1200"/>
              </a:spcBef>
              <a:buFont typeface="Wingdings" charset="2"/>
              <a:buChar char="§"/>
              <a:defRPr sz="2200" kern="1200" baseline="0">
                <a:solidFill>
                  <a:schemeClr val="dk1"/>
                </a:solidFill>
                <a:latin typeface="+mn-lt"/>
                <a:ea typeface="+mn-ea"/>
                <a:cs typeface="+mn-cs"/>
              </a:defRPr>
            </a:lvl2pPr>
            <a:lvl3pPr marL="571500" indent="-228600" algn="l" defTabSz="457200" rtl="0" eaLnBrk="1" latinLnBrk="0" hangingPunct="1">
              <a:spcBef>
                <a:spcPts val="800"/>
              </a:spcBef>
              <a:buFont typeface="Wingdings" charset="2"/>
              <a:buChar char="§"/>
              <a:defRPr sz="2200" kern="1200">
                <a:solidFill>
                  <a:schemeClr val="dk1"/>
                </a:solidFill>
                <a:latin typeface="+mn-lt"/>
                <a:ea typeface="+mn-ea"/>
                <a:cs typeface="+mn-cs"/>
              </a:defRPr>
            </a:lvl3pPr>
            <a:lvl4pPr marL="969963"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a:lnSpc>
                <a:spcPct val="75000"/>
              </a:lnSpc>
              <a:spcBef>
                <a:spcPts val="600"/>
              </a:spcBef>
              <a:defRPr/>
            </a:pPr>
            <a:r>
              <a:rPr lang="en-US" sz="1200" b="1" dirty="0"/>
              <a:t>#include "</a:t>
            </a:r>
            <a:r>
              <a:rPr lang="en-US" sz="1200" b="1" dirty="0" err="1"/>
              <a:t>xmmintrin.h</a:t>
            </a:r>
            <a:r>
              <a:rPr lang="en-US" sz="1200" b="1" dirty="0"/>
              <a:t>“</a:t>
            </a:r>
          </a:p>
          <a:p>
            <a:pPr>
              <a:lnSpc>
                <a:spcPct val="75000"/>
              </a:lnSpc>
              <a:spcBef>
                <a:spcPts val="600"/>
              </a:spcBef>
              <a:defRPr/>
            </a:pPr>
            <a:r>
              <a:rPr lang="en-US" sz="1200" dirty="0"/>
              <a:t>…</a:t>
            </a:r>
          </a:p>
          <a:p>
            <a:pPr>
              <a:lnSpc>
                <a:spcPct val="75000"/>
              </a:lnSpc>
              <a:spcBef>
                <a:spcPts val="600"/>
              </a:spcBef>
              <a:defRPr/>
            </a:pPr>
            <a:r>
              <a:rPr lang="en-US" sz="1200" dirty="0"/>
              <a:t>float *A, *B, *C;</a:t>
            </a:r>
          </a:p>
          <a:p>
            <a:pPr>
              <a:lnSpc>
                <a:spcPct val="75000"/>
              </a:lnSpc>
              <a:spcBef>
                <a:spcPts val="600"/>
              </a:spcBef>
              <a:defRPr/>
            </a:pPr>
            <a:r>
              <a:rPr lang="en-US" sz="1200" dirty="0"/>
              <a:t>__m128 a, b, c;</a:t>
            </a:r>
          </a:p>
          <a:p>
            <a:pPr>
              <a:lnSpc>
                <a:spcPct val="75000"/>
              </a:lnSpc>
              <a:spcBef>
                <a:spcPts val="600"/>
              </a:spcBef>
              <a:defRPr/>
            </a:pPr>
            <a:r>
              <a:rPr lang="en-US" sz="1200" dirty="0"/>
              <a:t>...</a:t>
            </a:r>
          </a:p>
          <a:p>
            <a:pPr>
              <a:lnSpc>
                <a:spcPct val="75000"/>
              </a:lnSpc>
              <a:spcBef>
                <a:spcPts val="600"/>
              </a:spcBef>
              <a:defRPr/>
            </a:pPr>
            <a:r>
              <a:rPr lang="en-US" sz="1200" dirty="0"/>
              <a:t>for(</a:t>
            </a:r>
            <a:r>
              <a:rPr lang="en-US" sz="1200" dirty="0" err="1"/>
              <a:t>int</a:t>
            </a:r>
            <a:r>
              <a:rPr lang="en-US" sz="1200" dirty="0"/>
              <a:t> i…)</a:t>
            </a:r>
          </a:p>
          <a:p>
            <a:pPr>
              <a:lnSpc>
                <a:spcPct val="75000"/>
              </a:lnSpc>
              <a:spcBef>
                <a:spcPts val="600"/>
              </a:spcBef>
              <a:defRPr/>
            </a:pPr>
            <a:r>
              <a:rPr lang="en-US" sz="1200" dirty="0"/>
              <a:t>{</a:t>
            </a:r>
          </a:p>
          <a:p>
            <a:pPr>
              <a:lnSpc>
                <a:spcPct val="75000"/>
              </a:lnSpc>
              <a:spcBef>
                <a:spcPts val="600"/>
              </a:spcBef>
              <a:defRPr/>
            </a:pPr>
            <a:r>
              <a:rPr lang="en-US" sz="1200" dirty="0">
                <a:cs typeface="Courier New" panose="02070309020205020404" pitchFamily="49" charset="0"/>
              </a:rPr>
              <a:t> </a:t>
            </a:r>
            <a:r>
              <a:rPr lang="en-US" sz="1200" dirty="0"/>
              <a:t>a = </a:t>
            </a:r>
            <a:r>
              <a:rPr lang="en-US" sz="1200" b="1" dirty="0"/>
              <a:t>_</a:t>
            </a:r>
            <a:r>
              <a:rPr lang="en-US" sz="1200" b="1" dirty="0" err="1"/>
              <a:t>mm_load_ps</a:t>
            </a:r>
            <a:r>
              <a:rPr lang="en-US" sz="1200" dirty="0"/>
              <a:t>(A + i*4);</a:t>
            </a:r>
          </a:p>
          <a:p>
            <a:pPr>
              <a:lnSpc>
                <a:spcPct val="75000"/>
              </a:lnSpc>
              <a:spcBef>
                <a:spcPts val="600"/>
              </a:spcBef>
              <a:defRPr/>
            </a:pPr>
            <a:r>
              <a:rPr lang="en-US" sz="1200" dirty="0">
                <a:cs typeface="Courier New" panose="02070309020205020404" pitchFamily="49" charset="0"/>
              </a:rPr>
              <a:t> </a:t>
            </a:r>
            <a:r>
              <a:rPr lang="en-US" sz="1200" dirty="0"/>
              <a:t>b = </a:t>
            </a:r>
            <a:r>
              <a:rPr lang="en-US" sz="1200" b="1" dirty="0"/>
              <a:t>_</a:t>
            </a:r>
            <a:r>
              <a:rPr lang="en-US" sz="1200" b="1" dirty="0" err="1"/>
              <a:t>mm_load_ps</a:t>
            </a:r>
            <a:r>
              <a:rPr lang="en-US" sz="1200" dirty="0"/>
              <a:t>(B + i*4);</a:t>
            </a:r>
          </a:p>
          <a:p>
            <a:pPr>
              <a:lnSpc>
                <a:spcPct val="75000"/>
              </a:lnSpc>
              <a:spcBef>
                <a:spcPts val="600"/>
              </a:spcBef>
              <a:defRPr/>
            </a:pPr>
            <a:r>
              <a:rPr lang="en-US" sz="1200" dirty="0">
                <a:cs typeface="Courier New" panose="02070309020205020404" pitchFamily="49" charset="0"/>
              </a:rPr>
              <a:t> c = </a:t>
            </a:r>
            <a:r>
              <a:rPr lang="en-US" sz="1200" b="1" dirty="0">
                <a:cs typeface="Courier New" panose="02070309020205020404" pitchFamily="49" charset="0"/>
              </a:rPr>
              <a:t>_</a:t>
            </a:r>
            <a:r>
              <a:rPr lang="en-US" sz="1200" b="1" dirty="0" err="1">
                <a:cs typeface="Courier New" panose="02070309020205020404" pitchFamily="49" charset="0"/>
              </a:rPr>
              <a:t>mm_add_ps</a:t>
            </a:r>
            <a:r>
              <a:rPr lang="en-US" sz="1200" dirty="0">
                <a:cs typeface="Courier New" panose="02070309020205020404" pitchFamily="49" charset="0"/>
              </a:rPr>
              <a:t>(a, b);</a:t>
            </a:r>
          </a:p>
          <a:p>
            <a:pPr>
              <a:lnSpc>
                <a:spcPct val="75000"/>
              </a:lnSpc>
              <a:spcBef>
                <a:spcPts val="600"/>
              </a:spcBef>
              <a:defRPr/>
            </a:pPr>
            <a:r>
              <a:rPr lang="en-US" sz="1200" dirty="0">
                <a:cs typeface="Courier New" panose="02070309020205020404" pitchFamily="49" charset="0"/>
              </a:rPr>
              <a:t>  </a:t>
            </a:r>
            <a:r>
              <a:rPr lang="en-US" sz="1200" b="1" dirty="0">
                <a:cs typeface="Courier New" panose="02070309020205020404" pitchFamily="49" charset="0"/>
              </a:rPr>
              <a:t>_</a:t>
            </a:r>
            <a:r>
              <a:rPr lang="en-US" sz="1200" b="1" dirty="0" err="1">
                <a:cs typeface="Courier New" panose="02070309020205020404" pitchFamily="49" charset="0"/>
              </a:rPr>
              <a:t>mm_store_ps</a:t>
            </a:r>
            <a:r>
              <a:rPr lang="en-US" sz="1200" dirty="0">
                <a:cs typeface="Courier New" panose="02070309020205020404" pitchFamily="49" charset="0"/>
              </a:rPr>
              <a:t>(</a:t>
            </a:r>
            <a:r>
              <a:rPr lang="en-US" sz="1200" dirty="0" err="1">
                <a:cs typeface="Courier New" panose="02070309020205020404" pitchFamily="49" charset="0"/>
              </a:rPr>
              <a:t>C+i</a:t>
            </a:r>
            <a:r>
              <a:rPr lang="en-US" sz="1200" dirty="0">
                <a:cs typeface="Courier New" panose="02070309020205020404" pitchFamily="49" charset="0"/>
              </a:rPr>
              <a:t> * 4, c);</a:t>
            </a:r>
          </a:p>
          <a:p>
            <a:pPr>
              <a:lnSpc>
                <a:spcPct val="75000"/>
              </a:lnSpc>
              <a:spcBef>
                <a:spcPts val="600"/>
              </a:spcBef>
              <a:defRPr/>
            </a:pPr>
            <a:r>
              <a:rPr lang="en-US" sz="1200" dirty="0">
                <a:cs typeface="Courier New" panose="02070309020205020404" pitchFamily="49" charset="0"/>
              </a:rPr>
              <a:t>}</a:t>
            </a:r>
          </a:p>
          <a:p>
            <a:pPr>
              <a:lnSpc>
                <a:spcPct val="75000"/>
              </a:lnSpc>
              <a:spcBef>
                <a:spcPts val="600"/>
              </a:spcBef>
              <a:defRPr/>
            </a:pPr>
            <a:r>
              <a:rPr lang="en-US" sz="1200" b="1" dirty="0">
                <a:solidFill>
                  <a:schemeClr val="accent1"/>
                </a:solidFill>
              </a:rPr>
              <a:t>$&gt; clang …</a:t>
            </a:r>
            <a:endParaRPr lang="en-US" sz="1200" b="1" dirty="0">
              <a:solidFill>
                <a:schemeClr val="accent1"/>
              </a:solidFill>
              <a:cs typeface="Courier New" panose="02070309020205020404" pitchFamily="49" charset="0"/>
            </a:endParaRPr>
          </a:p>
        </p:txBody>
      </p:sp>
    </p:spTree>
    <p:extLst>
      <p:ext uri="{BB962C8B-B14F-4D97-AF65-F5344CB8AC3E}">
        <p14:creationId xmlns:p14="http://schemas.microsoft.com/office/powerpoint/2010/main" val="210037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xEl>
                                              <p:pRg st="5" end="5"/>
                                            </p:txEl>
                                          </p:spTgt>
                                        </p:tgtEl>
                                        <p:attrNameLst>
                                          <p:attrName>style.visibility</p:attrName>
                                        </p:attrNameLst>
                                      </p:cBhvr>
                                      <p:to>
                                        <p:strVal val="visible"/>
                                      </p:to>
                                    </p:set>
                                    <p:anim calcmode="lin" valueType="num">
                                      <p:cBhvr>
                                        <p:cTn id="12"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13"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14" dur="500"/>
                                        <p:tgtEl>
                                          <p:spTgt spid="11">
                                            <p:txEl>
                                              <p:pRg st="5" end="5"/>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p:cTn id="44" dur="500" fill="hold"/>
                                        <p:tgtEl>
                                          <p:spTgt spid="22"/>
                                        </p:tgtEl>
                                        <p:attrNameLst>
                                          <p:attrName>ppt_w</p:attrName>
                                        </p:attrNameLst>
                                      </p:cBhvr>
                                      <p:tavLst>
                                        <p:tav tm="0">
                                          <p:val>
                                            <p:fltVal val="0"/>
                                          </p:val>
                                        </p:tav>
                                        <p:tav tm="100000">
                                          <p:val>
                                            <p:strVal val="#ppt_w"/>
                                          </p:val>
                                        </p:tav>
                                      </p:tavLst>
                                    </p:anim>
                                    <p:anim calcmode="lin" valueType="num">
                                      <p:cBhvr>
                                        <p:cTn id="45" dur="500" fill="hold"/>
                                        <p:tgtEl>
                                          <p:spTgt spid="22"/>
                                        </p:tgtEl>
                                        <p:attrNameLst>
                                          <p:attrName>ppt_h</p:attrName>
                                        </p:attrNameLst>
                                      </p:cBhvr>
                                      <p:tavLst>
                                        <p:tav tm="0">
                                          <p:val>
                                            <p:fltVal val="0"/>
                                          </p:val>
                                        </p:tav>
                                        <p:tav tm="100000">
                                          <p:val>
                                            <p:strVal val="#ppt_h"/>
                                          </p:val>
                                        </p:tav>
                                      </p:tavLst>
                                    </p:anim>
                                    <p:animEffect transition="in" filter="fade">
                                      <p:cBhvr>
                                        <p:cTn id="46" dur="500"/>
                                        <p:tgtEl>
                                          <p:spTgt spid="22"/>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ppt_w</p:attrName>
                                        </p:attrNameLst>
                                      </p:cBhvr>
                                      <p:tavLst>
                                        <p:tav tm="0">
                                          <p:val>
                                            <p:fltVal val="0"/>
                                          </p:val>
                                        </p:tav>
                                        <p:tav tm="100000">
                                          <p:val>
                                            <p:strVal val="#ppt_w"/>
                                          </p:val>
                                        </p:tav>
                                      </p:tavLst>
                                    </p:anim>
                                    <p:anim calcmode="lin" valueType="num">
                                      <p:cBhvr>
                                        <p:cTn id="57" dur="500" fill="hold"/>
                                        <p:tgtEl>
                                          <p:spTgt spid="16"/>
                                        </p:tgtEl>
                                        <p:attrNameLst>
                                          <p:attrName>ppt_h</p:attrName>
                                        </p:attrNameLst>
                                      </p:cBhvr>
                                      <p:tavLst>
                                        <p:tav tm="0">
                                          <p:val>
                                            <p:fltVal val="0"/>
                                          </p:val>
                                        </p:tav>
                                        <p:tav tm="100000">
                                          <p:val>
                                            <p:strVal val="#ppt_h"/>
                                          </p:val>
                                        </p:tav>
                                      </p:tavLst>
                                    </p:anim>
                                    <p:animEffect transition="in" filter="fade">
                                      <p:cBhvr>
                                        <p:cTn id="58" dur="500"/>
                                        <p:tgtEl>
                                          <p:spTgt spid="16"/>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p:cTn id="61" dur="500" fill="hold"/>
                                        <p:tgtEl>
                                          <p:spTgt spid="17"/>
                                        </p:tgtEl>
                                        <p:attrNameLst>
                                          <p:attrName>ppt_w</p:attrName>
                                        </p:attrNameLst>
                                      </p:cBhvr>
                                      <p:tavLst>
                                        <p:tav tm="0">
                                          <p:val>
                                            <p:fltVal val="0"/>
                                          </p:val>
                                        </p:tav>
                                        <p:tav tm="100000">
                                          <p:val>
                                            <p:strVal val="#ppt_w"/>
                                          </p:val>
                                        </p:tav>
                                      </p:tavLst>
                                    </p:anim>
                                    <p:anim calcmode="lin" valueType="num">
                                      <p:cBhvr>
                                        <p:cTn id="62" dur="500" fill="hold"/>
                                        <p:tgtEl>
                                          <p:spTgt spid="17"/>
                                        </p:tgtEl>
                                        <p:attrNameLst>
                                          <p:attrName>ppt_h</p:attrName>
                                        </p:attrNameLst>
                                      </p:cBhvr>
                                      <p:tavLst>
                                        <p:tav tm="0">
                                          <p:val>
                                            <p:fltVal val="0"/>
                                          </p:val>
                                        </p:tav>
                                        <p:tav tm="100000">
                                          <p:val>
                                            <p:strVal val="#ppt_h"/>
                                          </p:val>
                                        </p:tav>
                                      </p:tavLst>
                                    </p:anim>
                                    <p:animEffect transition="in" filter="fade">
                                      <p:cBhvr>
                                        <p:cTn id="63" dur="500"/>
                                        <p:tgtEl>
                                          <p:spTgt spid="17"/>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p:cTn id="66" dur="500" fill="hold"/>
                                        <p:tgtEl>
                                          <p:spTgt spid="10"/>
                                        </p:tgtEl>
                                        <p:attrNameLst>
                                          <p:attrName>ppt_w</p:attrName>
                                        </p:attrNameLst>
                                      </p:cBhvr>
                                      <p:tavLst>
                                        <p:tav tm="0">
                                          <p:val>
                                            <p:fltVal val="0"/>
                                          </p:val>
                                        </p:tav>
                                        <p:tav tm="100000">
                                          <p:val>
                                            <p:strVal val="#ppt_w"/>
                                          </p:val>
                                        </p:tav>
                                      </p:tavLst>
                                    </p:anim>
                                    <p:anim calcmode="lin" valueType="num">
                                      <p:cBhvr>
                                        <p:cTn id="67" dur="500" fill="hold"/>
                                        <p:tgtEl>
                                          <p:spTgt spid="10"/>
                                        </p:tgtEl>
                                        <p:attrNameLst>
                                          <p:attrName>ppt_h</p:attrName>
                                        </p:attrNameLst>
                                      </p:cBhvr>
                                      <p:tavLst>
                                        <p:tav tm="0">
                                          <p:val>
                                            <p:fltVal val="0"/>
                                          </p:val>
                                        </p:tav>
                                        <p:tav tm="100000">
                                          <p:val>
                                            <p:strVal val="#ppt_h"/>
                                          </p:val>
                                        </p:tav>
                                      </p:tavLst>
                                    </p:anim>
                                    <p:animEffect transition="in" filter="fade">
                                      <p:cBhvr>
                                        <p:cTn id="68" dur="500"/>
                                        <p:tgtEl>
                                          <p:spTgt spid="10"/>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9" grpId="0" animBg="1"/>
      <p:bldP spid="12" grpId="0" animBg="1"/>
      <p:bldP spid="18" grpId="0" animBg="1"/>
      <p:bldP spid="6" grpId="0" animBg="1"/>
      <p:bldP spid="19" grpId="0" animBg="1"/>
      <p:bldP spid="13" grpId="0" animBg="1"/>
      <p:bldP spid="17" grpId="0" animBg="1"/>
      <p:bldP spid="20" grpId="0" animBg="1"/>
      <p:bldP spid="16" grpId="0" animBg="1"/>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ru-RU" dirty="0" err="1"/>
              <a:t>Автовекторизация</a:t>
            </a:r>
            <a:r>
              <a:rPr lang="ru-RU" dirty="0"/>
              <a:t> не работает, если</a:t>
            </a:r>
            <a:r>
              <a:rPr lang="en-US" dirty="0" smtClean="0"/>
              <a:t>:</a:t>
            </a:r>
          </a:p>
          <a:p>
            <a:pPr lvl="2"/>
            <a:r>
              <a:rPr lang="ru-RU" dirty="0">
                <a:solidFill>
                  <a:srgbClr val="C00000"/>
                </a:solidFill>
              </a:rPr>
              <a:t>Эвристика говорит "нет"</a:t>
            </a:r>
            <a:endParaRPr lang="en-US" dirty="0">
              <a:solidFill>
                <a:srgbClr val="C00000"/>
              </a:solidFill>
            </a:endParaRPr>
          </a:p>
          <a:p>
            <a:pPr lvl="2"/>
            <a:r>
              <a:rPr lang="ru-RU" dirty="0">
                <a:solidFill>
                  <a:srgbClr val="C00000"/>
                </a:solidFill>
              </a:rPr>
              <a:t>сложные зависимости по данным</a:t>
            </a:r>
            <a:r>
              <a:rPr lang="en-US" dirty="0" smtClean="0">
                <a:solidFill>
                  <a:srgbClr val="C00000"/>
                </a:solidFill>
              </a:rPr>
              <a:t> </a:t>
            </a:r>
          </a:p>
          <a:p>
            <a:pPr lvl="2"/>
            <a:r>
              <a:rPr lang="ru-RU" dirty="0">
                <a:solidFill>
                  <a:srgbClr val="C00000"/>
                </a:solidFill>
              </a:rPr>
              <a:t>цикл вложен в другой цикл</a:t>
            </a:r>
            <a:endParaRPr lang="en-US" dirty="0">
              <a:solidFill>
                <a:srgbClr val="C00000"/>
              </a:solidFill>
            </a:endParaRPr>
          </a:p>
          <a:p>
            <a:pPr lvl="1"/>
            <a:r>
              <a:rPr lang="en-US" dirty="0" err="1" smtClean="0"/>
              <a:t>OpenMP</a:t>
            </a:r>
            <a:r>
              <a:rPr lang="ru-RU" baseline="30000" dirty="0"/>
              <a:t>*</a:t>
            </a:r>
            <a:r>
              <a:rPr lang="en-US" dirty="0" smtClean="0"/>
              <a:t> </a:t>
            </a:r>
            <a:r>
              <a:rPr lang="en-US" dirty="0"/>
              <a:t>SIMD </a:t>
            </a:r>
            <a:r>
              <a:rPr lang="ru-RU" dirty="0" err="1"/>
              <a:t>прагмы</a:t>
            </a:r>
            <a:r>
              <a:rPr lang="en-US" dirty="0" smtClean="0"/>
              <a:t>: </a:t>
            </a:r>
          </a:p>
          <a:p>
            <a:pPr lvl="2"/>
            <a:r>
              <a:rPr lang="ru-RU" dirty="0">
                <a:solidFill>
                  <a:srgbClr val="00B050"/>
                </a:solidFill>
              </a:rPr>
              <a:t>не выполнять никакого </a:t>
            </a:r>
            <a:r>
              <a:rPr lang="en-US" dirty="0" smtClean="0">
                <a:solidFill>
                  <a:srgbClr val="00B050"/>
                </a:solidFill>
              </a:rPr>
              <a:t/>
            </a:r>
            <a:br>
              <a:rPr lang="en-US" dirty="0" smtClean="0">
                <a:solidFill>
                  <a:srgbClr val="00B050"/>
                </a:solidFill>
              </a:rPr>
            </a:br>
            <a:r>
              <a:rPr lang="ru-RU" dirty="0" smtClean="0">
                <a:solidFill>
                  <a:srgbClr val="00B050"/>
                </a:solidFill>
              </a:rPr>
              <a:t>анализа </a:t>
            </a:r>
            <a:r>
              <a:rPr lang="ru-RU" dirty="0">
                <a:solidFill>
                  <a:srgbClr val="00B050"/>
                </a:solidFill>
              </a:rPr>
              <a:t>и векторизовать</a:t>
            </a:r>
            <a:r>
              <a:rPr lang="en-US" dirty="0" smtClean="0">
                <a:solidFill>
                  <a:srgbClr val="00B050"/>
                </a:solidFill>
              </a:rPr>
              <a:t>!</a:t>
            </a:r>
            <a:endParaRPr lang="en-US" i="1" dirty="0">
              <a:solidFill>
                <a:srgbClr val="00B050"/>
              </a:solidFill>
            </a:endParaRPr>
          </a:p>
          <a:p>
            <a:pPr lvl="2"/>
            <a:endParaRPr lang="en-US" dirty="0" smtClean="0"/>
          </a:p>
          <a:p>
            <a:pPr lvl="1"/>
            <a:endParaRPr lang="en-US" dirty="0" smtClean="0"/>
          </a:p>
        </p:txBody>
      </p:sp>
      <p:sp>
        <p:nvSpPr>
          <p:cNvPr id="3" name="Slide Number Placeholder 2"/>
          <p:cNvSpPr>
            <a:spLocks noGrp="1"/>
          </p:cNvSpPr>
          <p:nvPr>
            <p:ph type="sldNum" sz="quarter" idx="12"/>
          </p:nvPr>
        </p:nvSpPr>
        <p:spPr/>
        <p:txBody>
          <a:bodyPr/>
          <a:lstStyle/>
          <a:p>
            <a:fld id="{EE2556C5-CE8C-6547-B838-EA80C61A4AF7}" type="slidenum">
              <a:rPr lang="en-US" smtClean="0"/>
              <a:pPr/>
              <a:t>19</a:t>
            </a:fld>
            <a:endParaRPr lang="en-US" dirty="0"/>
          </a:p>
        </p:txBody>
      </p:sp>
      <p:sp>
        <p:nvSpPr>
          <p:cNvPr id="4" name="Title 3"/>
          <p:cNvSpPr>
            <a:spLocks noGrp="1"/>
          </p:cNvSpPr>
          <p:nvPr>
            <p:ph type="title"/>
          </p:nvPr>
        </p:nvSpPr>
        <p:spPr/>
        <p:txBody>
          <a:bodyPr/>
          <a:lstStyle/>
          <a:p>
            <a:pPr lvl="0"/>
            <a:r>
              <a:rPr lang="en-US" dirty="0" smtClean="0"/>
              <a:t>SIMD</a:t>
            </a:r>
            <a:r>
              <a:rPr lang="en-US" dirty="0"/>
              <a:t>: </a:t>
            </a:r>
            <a:r>
              <a:rPr lang="ru-RU" dirty="0" err="1"/>
              <a:t>Автовекторизация</a:t>
            </a:r>
            <a:r>
              <a:rPr lang="ru-RU" dirty="0"/>
              <a:t> </a:t>
            </a:r>
            <a:r>
              <a:rPr lang="en-US" dirty="0" smtClean="0"/>
              <a:t>- </a:t>
            </a:r>
            <a:r>
              <a:rPr lang="ru-RU" dirty="0" err="1"/>
              <a:t>Прагмы</a:t>
            </a:r>
            <a:endParaRPr lang="ru-RU" dirty="0"/>
          </a:p>
        </p:txBody>
      </p:sp>
      <p:sp>
        <p:nvSpPr>
          <p:cNvPr id="8" name="Content Placeholder 4"/>
          <p:cNvSpPr txBox="1">
            <a:spLocks/>
          </p:cNvSpPr>
          <p:nvPr/>
        </p:nvSpPr>
        <p:spPr>
          <a:xfrm>
            <a:off x="5686660" y="1066056"/>
            <a:ext cx="3347761" cy="2267544"/>
          </a:xfrm>
          <a:prstGeom prst="rect">
            <a:avLst/>
          </a:prstGeom>
          <a:solidFill>
            <a:schemeClr val="accent6">
              <a:lumMod val="40000"/>
              <a:lumOff val="60000"/>
            </a:schemeClr>
          </a:solidFill>
          <a:ln w="9525" cap="flat" cmpd="sng" algn="ctr">
            <a:solidFill>
              <a:schemeClr val="tx1">
                <a:lumMod val="95000"/>
                <a:lumOff val="5000"/>
              </a:schemeClr>
            </a:solidFill>
            <a:prstDash val="solid"/>
          </a:ln>
          <a:effectLst/>
        </p:spPr>
        <p:style>
          <a:lnRef idx="1">
            <a:schemeClr val="dk1"/>
          </a:lnRef>
          <a:fillRef idx="2">
            <a:schemeClr val="dk1"/>
          </a:fillRef>
          <a:effectRef idx="1">
            <a:schemeClr val="dk1"/>
          </a:effectRef>
          <a:fontRef idx="minor">
            <a:schemeClr val="dk1"/>
          </a:fontRef>
        </p:style>
        <p:txBody>
          <a:bodyPr vert="horz" wrap="square" lIns="137160" tIns="91440" rIns="45720" bIns="91440" rtlCol="0">
            <a:sp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chemeClr val="dk1"/>
                </a:solidFill>
                <a:latin typeface="+mn-lt"/>
                <a:ea typeface="+mn-ea"/>
                <a:cs typeface="+mn-cs"/>
              </a:defRPr>
            </a:lvl1pPr>
            <a:lvl2pPr marL="225425" indent="-225425" algn="l" defTabSz="457200" rtl="0" eaLnBrk="1" latinLnBrk="0" hangingPunct="1">
              <a:spcBef>
                <a:spcPts val="1200"/>
              </a:spcBef>
              <a:buFont typeface="Wingdings" charset="2"/>
              <a:buChar char="§"/>
              <a:defRPr sz="2200" kern="1200" baseline="0">
                <a:solidFill>
                  <a:schemeClr val="dk1"/>
                </a:solidFill>
                <a:latin typeface="+mn-lt"/>
                <a:ea typeface="+mn-ea"/>
                <a:cs typeface="+mn-cs"/>
              </a:defRPr>
            </a:lvl2pPr>
            <a:lvl3pPr marL="571500" indent="-228600" algn="l" defTabSz="457200" rtl="0" eaLnBrk="1" latinLnBrk="0" hangingPunct="1">
              <a:spcBef>
                <a:spcPts val="800"/>
              </a:spcBef>
              <a:buFont typeface="Wingdings" charset="2"/>
              <a:buChar char="§"/>
              <a:defRPr sz="2200" kern="1200">
                <a:solidFill>
                  <a:schemeClr val="dk1"/>
                </a:solidFill>
                <a:latin typeface="+mn-lt"/>
                <a:ea typeface="+mn-ea"/>
                <a:cs typeface="+mn-cs"/>
              </a:defRPr>
            </a:lvl3pPr>
            <a:lvl4pPr marL="969963"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a:lnSpc>
                <a:spcPct val="75000"/>
              </a:lnSpc>
              <a:spcBef>
                <a:spcPts val="600"/>
              </a:spcBef>
              <a:defRPr/>
            </a:pPr>
            <a:r>
              <a:rPr lang="en-US" sz="1150" b="1" dirty="0" smtClean="0">
                <a:solidFill>
                  <a:srgbClr val="C00000"/>
                </a:solidFill>
              </a:rPr>
              <a:t>// </a:t>
            </a:r>
            <a:r>
              <a:rPr lang="en-US" sz="1150" b="1" dirty="0">
                <a:solidFill>
                  <a:srgbClr val="C00000"/>
                </a:solidFill>
              </a:rPr>
              <a:t>RT </a:t>
            </a:r>
            <a:r>
              <a:rPr lang="en-US" sz="1150" b="1" dirty="0" smtClean="0">
                <a:solidFill>
                  <a:srgbClr val="C00000"/>
                </a:solidFill>
              </a:rPr>
              <a:t>pointer aliasing checks: float*</a:t>
            </a:r>
            <a:endParaRPr lang="en-US" sz="1150" b="1" dirty="0"/>
          </a:p>
          <a:p>
            <a:pPr>
              <a:lnSpc>
                <a:spcPct val="75000"/>
              </a:lnSpc>
              <a:spcBef>
                <a:spcPts val="600"/>
              </a:spcBef>
              <a:defRPr/>
            </a:pPr>
            <a:r>
              <a:rPr lang="en-US" sz="1150" b="1" dirty="0" smtClean="0"/>
              <a:t>void</a:t>
            </a:r>
            <a:r>
              <a:rPr lang="en-US" sz="1150" dirty="0" smtClean="0"/>
              <a:t> </a:t>
            </a:r>
            <a:r>
              <a:rPr lang="en-US" sz="1150" dirty="0" err="1" smtClean="0"/>
              <a:t>doThings</a:t>
            </a:r>
            <a:r>
              <a:rPr lang="en-US" sz="1150" dirty="0" smtClean="0"/>
              <a:t>(</a:t>
            </a:r>
            <a:r>
              <a:rPr lang="en-US" sz="1150" b="1" dirty="0" smtClean="0"/>
              <a:t>float</a:t>
            </a:r>
            <a:r>
              <a:rPr lang="en-US" sz="1150" dirty="0" smtClean="0"/>
              <a:t> </a:t>
            </a:r>
            <a:r>
              <a:rPr lang="en-US" sz="1150" dirty="0"/>
              <a:t>*a, </a:t>
            </a:r>
            <a:r>
              <a:rPr lang="en-US" sz="1150" b="1" dirty="0"/>
              <a:t>float</a:t>
            </a:r>
            <a:r>
              <a:rPr lang="en-US" sz="1150" dirty="0"/>
              <a:t> *b, </a:t>
            </a:r>
            <a:r>
              <a:rPr lang="en-US" sz="1150" dirty="0" smtClean="0"/>
              <a:t/>
            </a:r>
            <a:br>
              <a:rPr lang="en-US" sz="1150" dirty="0" smtClean="0"/>
            </a:br>
            <a:r>
              <a:rPr lang="en-US" sz="1150" dirty="0" smtClean="0"/>
              <a:t>                            </a:t>
            </a:r>
            <a:r>
              <a:rPr lang="en-US" sz="1150" b="1" dirty="0" smtClean="0"/>
              <a:t>float</a:t>
            </a:r>
            <a:r>
              <a:rPr lang="en-US" sz="1150" dirty="0" smtClean="0"/>
              <a:t> </a:t>
            </a:r>
            <a:r>
              <a:rPr lang="en-US" sz="1150" dirty="0"/>
              <a:t>*c, </a:t>
            </a:r>
            <a:r>
              <a:rPr lang="en-US" sz="1150" b="1" dirty="0"/>
              <a:t>float</a:t>
            </a:r>
            <a:r>
              <a:rPr lang="en-US" sz="1150" dirty="0"/>
              <a:t> *d, </a:t>
            </a:r>
            <a:r>
              <a:rPr lang="en-US" sz="1150" b="1" dirty="0"/>
              <a:t>float</a:t>
            </a:r>
            <a:r>
              <a:rPr lang="en-US" sz="1150" dirty="0"/>
              <a:t> *e, </a:t>
            </a:r>
            <a:r>
              <a:rPr lang="en-US" sz="1150" dirty="0" smtClean="0"/>
              <a:t/>
            </a:r>
            <a:br>
              <a:rPr lang="en-US" sz="1150" dirty="0" smtClean="0"/>
            </a:br>
            <a:r>
              <a:rPr lang="en-US" sz="1150" dirty="0" smtClean="0"/>
              <a:t>                            </a:t>
            </a:r>
            <a:r>
              <a:rPr lang="en-US" sz="1150" b="1" dirty="0" smtClean="0"/>
              <a:t>unsigned</a:t>
            </a:r>
            <a:r>
              <a:rPr lang="en-US" sz="1150" dirty="0" smtClean="0"/>
              <a:t> </a:t>
            </a:r>
            <a:r>
              <a:rPr lang="en-US" sz="1150" dirty="0"/>
              <a:t>N, </a:t>
            </a:r>
            <a:r>
              <a:rPr lang="en-US" sz="1150" b="1" dirty="0"/>
              <a:t>unsigned</a:t>
            </a:r>
            <a:r>
              <a:rPr lang="en-US" sz="1150" dirty="0"/>
              <a:t> K)</a:t>
            </a:r>
          </a:p>
          <a:p>
            <a:pPr>
              <a:lnSpc>
                <a:spcPct val="75000"/>
              </a:lnSpc>
              <a:spcBef>
                <a:spcPts val="600"/>
              </a:spcBef>
              <a:defRPr/>
            </a:pPr>
            <a:r>
              <a:rPr lang="en-US" sz="1150" dirty="0"/>
              <a:t>{</a:t>
            </a:r>
          </a:p>
          <a:p>
            <a:pPr>
              <a:lnSpc>
                <a:spcPct val="75000"/>
              </a:lnSpc>
              <a:spcBef>
                <a:spcPts val="600"/>
              </a:spcBef>
              <a:defRPr/>
            </a:pPr>
            <a:r>
              <a:rPr lang="en-US" sz="1150" dirty="0" smtClean="0"/>
              <a:t>  </a:t>
            </a:r>
            <a:r>
              <a:rPr lang="en-US" sz="1150" b="1" dirty="0" smtClean="0"/>
              <a:t>for</a:t>
            </a:r>
            <a:r>
              <a:rPr lang="en-US" sz="1150" dirty="0" smtClean="0"/>
              <a:t>(</a:t>
            </a:r>
            <a:r>
              <a:rPr lang="en-US" sz="1150" b="1" dirty="0" err="1" smtClean="0"/>
              <a:t>int</a:t>
            </a:r>
            <a:r>
              <a:rPr lang="en-US" sz="1150" dirty="0" smtClean="0"/>
              <a:t> </a:t>
            </a:r>
            <a:r>
              <a:rPr lang="en-US" sz="1150" dirty="0" err="1"/>
              <a:t>i</a:t>
            </a:r>
            <a:r>
              <a:rPr lang="en-US" sz="1150" dirty="0"/>
              <a:t> = 0; </a:t>
            </a:r>
            <a:r>
              <a:rPr lang="en-US" sz="1150" dirty="0" err="1"/>
              <a:t>i</a:t>
            </a:r>
            <a:r>
              <a:rPr lang="en-US" sz="1150" dirty="0"/>
              <a:t> &lt; N; ++</a:t>
            </a:r>
            <a:r>
              <a:rPr lang="en-US" sz="1150" dirty="0" err="1"/>
              <a:t>i</a:t>
            </a:r>
            <a:r>
              <a:rPr lang="en-US" sz="1150" dirty="0" smtClean="0"/>
              <a:t>) </a:t>
            </a:r>
            <a:r>
              <a:rPr lang="en-US" sz="1150" b="1" dirty="0" smtClean="0">
                <a:solidFill>
                  <a:srgbClr val="C00000"/>
                </a:solidFill>
              </a:rPr>
              <a:t>// not innermost</a:t>
            </a:r>
          </a:p>
          <a:p>
            <a:pPr>
              <a:lnSpc>
                <a:spcPct val="75000"/>
              </a:lnSpc>
              <a:spcBef>
                <a:spcPts val="600"/>
              </a:spcBef>
              <a:defRPr/>
            </a:pPr>
            <a:r>
              <a:rPr lang="en-US" sz="1150" b="1" dirty="0" smtClean="0"/>
              <a:t>   for</a:t>
            </a:r>
            <a:r>
              <a:rPr lang="en-US" sz="1150" dirty="0" smtClean="0"/>
              <a:t>(</a:t>
            </a:r>
            <a:r>
              <a:rPr lang="en-US" sz="1150" b="1" dirty="0" err="1" smtClean="0"/>
              <a:t>int</a:t>
            </a:r>
            <a:r>
              <a:rPr lang="en-US" sz="1150" dirty="0" smtClean="0"/>
              <a:t> j </a:t>
            </a:r>
            <a:r>
              <a:rPr lang="en-US" sz="1150" dirty="0"/>
              <a:t>= 0; </a:t>
            </a:r>
            <a:r>
              <a:rPr lang="en-US" sz="1150" dirty="0" smtClean="0"/>
              <a:t>j </a:t>
            </a:r>
            <a:r>
              <a:rPr lang="en-US" sz="1150" dirty="0"/>
              <a:t>&lt; N; </a:t>
            </a:r>
            <a:r>
              <a:rPr lang="en-US" sz="1150" dirty="0" smtClean="0"/>
              <a:t>++j)</a:t>
            </a:r>
          </a:p>
          <a:p>
            <a:pPr>
              <a:lnSpc>
                <a:spcPct val="75000"/>
              </a:lnSpc>
              <a:spcBef>
                <a:spcPts val="600"/>
              </a:spcBef>
              <a:defRPr/>
            </a:pPr>
            <a:r>
              <a:rPr lang="en-US" sz="1150" b="1" dirty="0" smtClean="0">
                <a:solidFill>
                  <a:srgbClr val="C00000"/>
                </a:solidFill>
              </a:rPr>
              <a:t>     // non-trivial data-</a:t>
            </a:r>
            <a:r>
              <a:rPr lang="en-US" sz="1150" b="1" dirty="0" err="1" smtClean="0">
                <a:solidFill>
                  <a:srgbClr val="C00000"/>
                </a:solidFill>
              </a:rPr>
              <a:t>deps</a:t>
            </a:r>
            <a:r>
              <a:rPr lang="en-US" sz="1150" b="1" dirty="0" smtClean="0">
                <a:solidFill>
                  <a:srgbClr val="C00000"/>
                </a:solidFill>
              </a:rPr>
              <a:t> due to unknown K</a:t>
            </a:r>
            <a:endParaRPr lang="en-US" sz="1150" b="1" dirty="0">
              <a:solidFill>
                <a:srgbClr val="C00000"/>
              </a:solidFill>
            </a:endParaRPr>
          </a:p>
          <a:p>
            <a:pPr>
              <a:lnSpc>
                <a:spcPct val="75000"/>
              </a:lnSpc>
              <a:spcBef>
                <a:spcPts val="600"/>
              </a:spcBef>
              <a:defRPr/>
            </a:pPr>
            <a:r>
              <a:rPr lang="en-US" sz="1150" dirty="0" smtClean="0"/>
              <a:t>     a[</a:t>
            </a:r>
            <a:r>
              <a:rPr lang="en-US" sz="1150" dirty="0" err="1" smtClean="0"/>
              <a:t>i</a:t>
            </a:r>
            <a:r>
              <a:rPr lang="en-US" sz="1150" dirty="0" smtClean="0"/>
              <a:t> + j] </a:t>
            </a:r>
            <a:r>
              <a:rPr lang="en-US" sz="1150" dirty="0"/>
              <a:t>= b[</a:t>
            </a:r>
            <a:r>
              <a:rPr lang="en-US" sz="1150" dirty="0" err="1"/>
              <a:t>i</a:t>
            </a:r>
            <a:r>
              <a:rPr lang="en-US" sz="1150" dirty="0"/>
              <a:t> + K] + c[</a:t>
            </a:r>
            <a:r>
              <a:rPr lang="en-US" sz="1150" dirty="0" err="1"/>
              <a:t>i</a:t>
            </a:r>
            <a:r>
              <a:rPr lang="en-US" sz="1150" dirty="0"/>
              <a:t> + K] + </a:t>
            </a:r>
            <a:endParaRPr lang="en-US" sz="1150" dirty="0" smtClean="0"/>
          </a:p>
          <a:p>
            <a:pPr>
              <a:lnSpc>
                <a:spcPct val="75000"/>
              </a:lnSpc>
              <a:spcBef>
                <a:spcPts val="600"/>
              </a:spcBef>
              <a:defRPr/>
            </a:pPr>
            <a:r>
              <a:rPr lang="en-US" sz="1150" dirty="0"/>
              <a:t> </a:t>
            </a:r>
            <a:r>
              <a:rPr lang="en-US" sz="1150" dirty="0" smtClean="0"/>
              <a:t>                    d[</a:t>
            </a:r>
            <a:r>
              <a:rPr lang="en-US" sz="1150" dirty="0" err="1" smtClean="0"/>
              <a:t>i</a:t>
            </a:r>
            <a:r>
              <a:rPr lang="en-US" sz="1150" dirty="0" smtClean="0"/>
              <a:t> </a:t>
            </a:r>
            <a:r>
              <a:rPr lang="en-US" sz="1150" dirty="0"/>
              <a:t>+ K] + e[</a:t>
            </a:r>
            <a:r>
              <a:rPr lang="en-US" sz="1150" dirty="0" err="1"/>
              <a:t>i</a:t>
            </a:r>
            <a:r>
              <a:rPr lang="en-US" sz="1150" dirty="0"/>
              <a:t> + K];</a:t>
            </a:r>
          </a:p>
          <a:p>
            <a:pPr>
              <a:lnSpc>
                <a:spcPct val="75000"/>
              </a:lnSpc>
              <a:spcBef>
                <a:spcPts val="600"/>
              </a:spcBef>
              <a:defRPr/>
            </a:pPr>
            <a:r>
              <a:rPr lang="en-US" sz="1150" dirty="0"/>
              <a:t>}</a:t>
            </a:r>
          </a:p>
        </p:txBody>
      </p:sp>
      <p:grpSp>
        <p:nvGrpSpPr>
          <p:cNvPr id="5" name="Group 4"/>
          <p:cNvGrpSpPr/>
          <p:nvPr/>
        </p:nvGrpSpPr>
        <p:grpSpPr>
          <a:xfrm>
            <a:off x="4613562" y="3134251"/>
            <a:ext cx="4420859" cy="2142918"/>
            <a:chOff x="4613562" y="3134251"/>
            <a:chExt cx="4420859" cy="2142918"/>
          </a:xfrm>
        </p:grpSpPr>
        <p:sp>
          <p:nvSpPr>
            <p:cNvPr id="10" name="Content Placeholder 4"/>
            <p:cNvSpPr txBox="1">
              <a:spLocks/>
            </p:cNvSpPr>
            <p:nvPr/>
          </p:nvSpPr>
          <p:spPr>
            <a:xfrm>
              <a:off x="4613562" y="3730592"/>
              <a:ext cx="4420859" cy="1546577"/>
            </a:xfrm>
            <a:prstGeom prst="rect">
              <a:avLst/>
            </a:prstGeom>
            <a:solidFill>
              <a:schemeClr val="accent6">
                <a:lumMod val="40000"/>
                <a:lumOff val="60000"/>
              </a:schemeClr>
            </a:solidFill>
            <a:ln w="9525" cap="flat" cmpd="sng" algn="ctr">
              <a:solidFill>
                <a:schemeClr val="tx1">
                  <a:lumMod val="95000"/>
                  <a:lumOff val="5000"/>
                </a:schemeClr>
              </a:solidFill>
              <a:prstDash val="solid"/>
            </a:ln>
            <a:effectLst/>
          </p:spPr>
          <p:style>
            <a:lnRef idx="1">
              <a:schemeClr val="dk1"/>
            </a:lnRef>
            <a:fillRef idx="2">
              <a:schemeClr val="dk1"/>
            </a:fillRef>
            <a:effectRef idx="1">
              <a:schemeClr val="dk1"/>
            </a:effectRef>
            <a:fontRef idx="minor">
              <a:schemeClr val="dk1"/>
            </a:fontRef>
          </p:style>
          <p:txBody>
            <a:bodyPr vert="horz" wrap="square" lIns="137160" tIns="91440" rIns="45720" bIns="91440" rtlCol="0">
              <a:sp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chemeClr val="dk1"/>
                  </a:solidFill>
                  <a:latin typeface="+mn-lt"/>
                  <a:ea typeface="+mn-ea"/>
                  <a:cs typeface="+mn-cs"/>
                </a:defRPr>
              </a:lvl1pPr>
              <a:lvl2pPr marL="225425" indent="-225425" algn="l" defTabSz="457200" rtl="0" eaLnBrk="1" latinLnBrk="0" hangingPunct="1">
                <a:spcBef>
                  <a:spcPts val="1200"/>
                </a:spcBef>
                <a:buFont typeface="Wingdings" charset="2"/>
                <a:buChar char="§"/>
                <a:defRPr sz="2200" kern="1200" baseline="0">
                  <a:solidFill>
                    <a:schemeClr val="dk1"/>
                  </a:solidFill>
                  <a:latin typeface="+mn-lt"/>
                  <a:ea typeface="+mn-ea"/>
                  <a:cs typeface="+mn-cs"/>
                </a:defRPr>
              </a:lvl2pPr>
              <a:lvl3pPr marL="571500" indent="-228600" algn="l" defTabSz="457200" rtl="0" eaLnBrk="1" latinLnBrk="0" hangingPunct="1">
                <a:spcBef>
                  <a:spcPts val="800"/>
                </a:spcBef>
                <a:buFont typeface="Wingdings" charset="2"/>
                <a:buChar char="§"/>
                <a:defRPr sz="2200" kern="1200">
                  <a:solidFill>
                    <a:schemeClr val="dk1"/>
                  </a:solidFill>
                  <a:latin typeface="+mn-lt"/>
                  <a:ea typeface="+mn-ea"/>
                  <a:cs typeface="+mn-cs"/>
                </a:defRPr>
              </a:lvl3pPr>
              <a:lvl4pPr marL="969963"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a:lnSpc>
                  <a:spcPct val="75000"/>
                </a:lnSpc>
                <a:spcBef>
                  <a:spcPts val="600"/>
                </a:spcBef>
                <a:defRPr/>
              </a:pPr>
              <a:r>
                <a:rPr lang="en-US" sz="1200" b="1" dirty="0" smtClean="0">
                  <a:solidFill>
                    <a:schemeClr val="accent1"/>
                  </a:solidFill>
                </a:rPr>
                <a:t>$&gt; clang </a:t>
              </a:r>
              <a:r>
                <a:rPr lang="ru-RU" sz="1200" b="1" dirty="0" smtClean="0">
                  <a:solidFill>
                    <a:schemeClr val="accent1"/>
                  </a:solidFill>
                </a:rPr>
                <a:t>-</a:t>
              </a:r>
              <a:r>
                <a:rPr lang="en-US" sz="1200" b="1" dirty="0" err="1" smtClean="0">
                  <a:solidFill>
                    <a:schemeClr val="accent1"/>
                  </a:solidFill>
                </a:rPr>
                <a:t>mllvm</a:t>
              </a:r>
              <a:r>
                <a:rPr lang="en-US" sz="1200" b="1" dirty="0" smtClean="0">
                  <a:solidFill>
                    <a:schemeClr val="accent1"/>
                  </a:solidFill>
                </a:rPr>
                <a:t> -debug-only=loop-</a:t>
              </a:r>
              <a:r>
                <a:rPr lang="en-US" sz="1200" b="1" dirty="0" err="1" smtClean="0">
                  <a:solidFill>
                    <a:schemeClr val="accent1"/>
                  </a:solidFill>
                </a:rPr>
                <a:t>vectorize</a:t>
              </a:r>
              <a:r>
                <a:rPr lang="en-US" sz="1200" b="1" dirty="0" smtClean="0">
                  <a:solidFill>
                    <a:schemeClr val="accent1"/>
                  </a:solidFill>
                </a:rPr>
                <a:t> …</a:t>
              </a:r>
            </a:p>
            <a:p>
              <a:pPr>
                <a:lnSpc>
                  <a:spcPct val="75000"/>
                </a:lnSpc>
                <a:spcBef>
                  <a:spcPts val="600"/>
                </a:spcBef>
                <a:defRPr/>
              </a:pPr>
              <a:r>
                <a:rPr lang="en-US" sz="1100" dirty="0"/>
                <a:t>LV: Checking a loop in "</a:t>
              </a:r>
              <a:r>
                <a:rPr lang="en-US" sz="1100" dirty="0" err="1"/>
                <a:t>doThings</a:t>
              </a:r>
              <a:r>
                <a:rPr lang="en-US" sz="1100" dirty="0"/>
                <a:t>" from </a:t>
              </a:r>
              <a:r>
                <a:rPr lang="en-US" sz="1100" dirty="0" smtClean="0"/>
                <a:t>test.c:4:3</a:t>
              </a:r>
              <a:endParaRPr lang="en-US" sz="1100" dirty="0"/>
            </a:p>
            <a:p>
              <a:pPr>
                <a:lnSpc>
                  <a:spcPct val="75000"/>
                </a:lnSpc>
                <a:spcBef>
                  <a:spcPts val="600"/>
                </a:spcBef>
                <a:defRPr/>
              </a:pPr>
              <a:r>
                <a:rPr lang="en-US" sz="1100" dirty="0"/>
                <a:t>...</a:t>
              </a:r>
            </a:p>
            <a:p>
              <a:pPr>
                <a:lnSpc>
                  <a:spcPct val="75000"/>
                </a:lnSpc>
                <a:spcBef>
                  <a:spcPts val="600"/>
                </a:spcBef>
                <a:defRPr/>
              </a:pPr>
              <a:r>
                <a:rPr lang="en-US" sz="1100" dirty="0"/>
                <a:t>LV: Found a runtime check </a:t>
              </a:r>
              <a:r>
                <a:rPr lang="en-US" sz="1100" dirty="0" err="1"/>
                <a:t>ptr</a:t>
              </a:r>
              <a:r>
                <a:rPr lang="en-US" sz="1100" dirty="0"/>
                <a:t>:  %arrayidx18.us = </a:t>
              </a:r>
              <a:r>
                <a:rPr lang="en-US" sz="1100" dirty="0" smtClean="0"/>
                <a:t>…</a:t>
              </a:r>
              <a:endParaRPr lang="en-US" sz="1100" dirty="0"/>
            </a:p>
            <a:p>
              <a:pPr>
                <a:lnSpc>
                  <a:spcPct val="75000"/>
                </a:lnSpc>
                <a:spcBef>
                  <a:spcPts val="600"/>
                </a:spcBef>
                <a:defRPr/>
              </a:pPr>
              <a:r>
                <a:rPr lang="en-US" sz="1100" dirty="0"/>
                <a:t>LV: We need to do 4 pointer </a:t>
              </a:r>
              <a:r>
                <a:rPr lang="en-US" sz="1100" dirty="0" smtClean="0"/>
                <a:t>comparisons</a:t>
              </a:r>
              <a:endParaRPr lang="en-US" sz="1100" dirty="0"/>
            </a:p>
            <a:p>
              <a:pPr>
                <a:lnSpc>
                  <a:spcPct val="75000"/>
                </a:lnSpc>
                <a:spcBef>
                  <a:spcPts val="600"/>
                </a:spcBef>
                <a:defRPr/>
              </a:pPr>
              <a:r>
                <a:rPr lang="en-US" sz="1100" b="1" dirty="0">
                  <a:solidFill>
                    <a:srgbClr val="C00000"/>
                  </a:solidFill>
                </a:rPr>
                <a:t>LV: We can't </a:t>
              </a:r>
              <a:r>
                <a:rPr lang="en-US" sz="1100" b="1" dirty="0" err="1">
                  <a:solidFill>
                    <a:srgbClr val="C00000"/>
                  </a:solidFill>
                </a:rPr>
                <a:t>vectorize</a:t>
              </a:r>
              <a:r>
                <a:rPr lang="en-US" sz="1100" b="1" dirty="0">
                  <a:solidFill>
                    <a:srgbClr val="C00000"/>
                  </a:solidFill>
                </a:rPr>
                <a:t> because we can't find the array </a:t>
              </a:r>
              <a:r>
                <a:rPr lang="en-US" sz="1100" b="1" dirty="0" smtClean="0">
                  <a:solidFill>
                    <a:srgbClr val="C00000"/>
                  </a:solidFill>
                </a:rPr>
                <a:t>bounds</a:t>
              </a:r>
              <a:endParaRPr lang="en-US" sz="1100" b="1" dirty="0">
                <a:solidFill>
                  <a:srgbClr val="C00000"/>
                </a:solidFill>
              </a:endParaRPr>
            </a:p>
            <a:p>
              <a:pPr>
                <a:lnSpc>
                  <a:spcPct val="75000"/>
                </a:lnSpc>
                <a:spcBef>
                  <a:spcPts val="600"/>
                </a:spcBef>
                <a:defRPr/>
              </a:pPr>
              <a:r>
                <a:rPr lang="en-US" sz="1100" b="1" dirty="0">
                  <a:solidFill>
                    <a:srgbClr val="C00000"/>
                  </a:solidFill>
                </a:rPr>
                <a:t>LV: Can't </a:t>
              </a:r>
              <a:r>
                <a:rPr lang="en-US" sz="1100" b="1" dirty="0" err="1">
                  <a:solidFill>
                    <a:srgbClr val="C00000"/>
                  </a:solidFill>
                </a:rPr>
                <a:t>vectorize</a:t>
              </a:r>
              <a:r>
                <a:rPr lang="en-US" sz="1100" b="1" dirty="0">
                  <a:solidFill>
                    <a:srgbClr val="C00000"/>
                  </a:solidFill>
                </a:rPr>
                <a:t> due to memory </a:t>
              </a:r>
              <a:r>
                <a:rPr lang="en-US" sz="1100" b="1" dirty="0" smtClean="0">
                  <a:solidFill>
                    <a:srgbClr val="C00000"/>
                  </a:solidFill>
                </a:rPr>
                <a:t>conflicts</a:t>
              </a:r>
              <a:endParaRPr lang="en-US" sz="1100" b="1" dirty="0">
                <a:solidFill>
                  <a:srgbClr val="C00000"/>
                </a:solidFill>
              </a:endParaRPr>
            </a:p>
          </p:txBody>
        </p:sp>
        <p:sp>
          <p:nvSpPr>
            <p:cNvPr id="12" name="Notched Right Arrow 11"/>
            <p:cNvSpPr/>
            <p:nvPr/>
          </p:nvSpPr>
          <p:spPr>
            <a:xfrm rot="6515068">
              <a:off x="8075484" y="3367857"/>
              <a:ext cx="1041546" cy="574333"/>
            </a:xfrm>
            <a:prstGeom prst="notched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grpSp>
        <p:nvGrpSpPr>
          <p:cNvPr id="6" name="Group 5"/>
          <p:cNvGrpSpPr/>
          <p:nvPr/>
        </p:nvGrpSpPr>
        <p:grpSpPr>
          <a:xfrm>
            <a:off x="593368" y="5251652"/>
            <a:ext cx="7130279" cy="1338123"/>
            <a:chOff x="593368" y="5251652"/>
            <a:chExt cx="7130279" cy="1338123"/>
          </a:xfrm>
        </p:grpSpPr>
        <p:sp>
          <p:nvSpPr>
            <p:cNvPr id="11" name="Content Placeholder 4"/>
            <p:cNvSpPr txBox="1">
              <a:spLocks/>
            </p:cNvSpPr>
            <p:nvPr/>
          </p:nvSpPr>
          <p:spPr>
            <a:xfrm>
              <a:off x="3262536" y="5416367"/>
              <a:ext cx="4461111" cy="1127232"/>
            </a:xfrm>
            <a:prstGeom prst="rect">
              <a:avLst/>
            </a:prstGeom>
            <a:solidFill>
              <a:schemeClr val="accent6">
                <a:lumMod val="40000"/>
                <a:lumOff val="60000"/>
              </a:schemeClr>
            </a:solidFill>
            <a:ln w="9525" cap="flat" cmpd="sng" algn="ctr">
              <a:solidFill>
                <a:schemeClr val="tx1">
                  <a:lumMod val="95000"/>
                  <a:lumOff val="5000"/>
                </a:schemeClr>
              </a:solidFill>
              <a:prstDash val="solid"/>
            </a:ln>
            <a:effectLst/>
          </p:spPr>
          <p:style>
            <a:lnRef idx="1">
              <a:schemeClr val="dk1"/>
            </a:lnRef>
            <a:fillRef idx="2">
              <a:schemeClr val="dk1"/>
            </a:fillRef>
            <a:effectRef idx="1">
              <a:schemeClr val="dk1"/>
            </a:effectRef>
            <a:fontRef idx="minor">
              <a:schemeClr val="dk1"/>
            </a:fontRef>
          </p:style>
          <p:txBody>
            <a:bodyPr vert="horz" wrap="square" lIns="137160" tIns="91440" rIns="45720" bIns="91440" rtlCol="0">
              <a:sp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chemeClr val="dk1"/>
                  </a:solidFill>
                  <a:latin typeface="+mn-lt"/>
                  <a:ea typeface="+mn-ea"/>
                  <a:cs typeface="+mn-cs"/>
                </a:defRPr>
              </a:lvl1pPr>
              <a:lvl2pPr marL="225425" indent="-225425" algn="l" defTabSz="457200" rtl="0" eaLnBrk="1" latinLnBrk="0" hangingPunct="1">
                <a:spcBef>
                  <a:spcPts val="1200"/>
                </a:spcBef>
                <a:buFont typeface="Wingdings" charset="2"/>
                <a:buChar char="§"/>
                <a:defRPr sz="2200" kern="1200" baseline="0">
                  <a:solidFill>
                    <a:schemeClr val="dk1"/>
                  </a:solidFill>
                  <a:latin typeface="+mn-lt"/>
                  <a:ea typeface="+mn-ea"/>
                  <a:cs typeface="+mn-cs"/>
                </a:defRPr>
              </a:lvl2pPr>
              <a:lvl3pPr marL="571500" indent="-228600" algn="l" defTabSz="457200" rtl="0" eaLnBrk="1" latinLnBrk="0" hangingPunct="1">
                <a:spcBef>
                  <a:spcPts val="800"/>
                </a:spcBef>
                <a:buFont typeface="Wingdings" charset="2"/>
                <a:buChar char="§"/>
                <a:defRPr sz="2200" kern="1200">
                  <a:solidFill>
                    <a:schemeClr val="dk1"/>
                  </a:solidFill>
                  <a:latin typeface="+mn-lt"/>
                  <a:ea typeface="+mn-ea"/>
                  <a:cs typeface="+mn-cs"/>
                </a:defRPr>
              </a:lvl3pPr>
              <a:lvl4pPr marL="969963"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a:lnSpc>
                  <a:spcPct val="75000"/>
                </a:lnSpc>
                <a:spcBef>
                  <a:spcPts val="600"/>
                </a:spcBef>
                <a:defRPr/>
              </a:pPr>
              <a:r>
                <a:rPr lang="en-US" sz="1050" b="1" dirty="0" smtClean="0">
                  <a:solidFill>
                    <a:schemeClr val="accent1"/>
                  </a:solidFill>
                </a:rPr>
                <a:t>$&gt; clang </a:t>
              </a:r>
              <a:r>
                <a:rPr lang="ru-RU" sz="1050" b="1" dirty="0">
                  <a:solidFill>
                    <a:schemeClr val="accent1"/>
                  </a:solidFill>
                </a:rPr>
                <a:t>-</a:t>
              </a:r>
              <a:r>
                <a:rPr lang="en-US" sz="1050" b="1" dirty="0" err="1">
                  <a:solidFill>
                    <a:schemeClr val="accent1"/>
                  </a:solidFill>
                </a:rPr>
                <a:t>mllvm</a:t>
              </a:r>
              <a:r>
                <a:rPr lang="en-US" sz="1050" b="1" dirty="0">
                  <a:solidFill>
                    <a:schemeClr val="accent1"/>
                  </a:solidFill>
                </a:rPr>
                <a:t> -</a:t>
              </a:r>
              <a:r>
                <a:rPr lang="en-US" sz="1050" b="1" dirty="0" smtClean="0">
                  <a:solidFill>
                    <a:schemeClr val="accent1"/>
                  </a:solidFill>
                </a:rPr>
                <a:t>debug-only=loop-</a:t>
              </a:r>
              <a:r>
                <a:rPr lang="en-US" sz="1050" b="1" dirty="0" err="1" smtClean="0">
                  <a:solidFill>
                    <a:schemeClr val="accent1"/>
                  </a:solidFill>
                </a:rPr>
                <a:t>vectorize</a:t>
              </a:r>
              <a:r>
                <a:rPr lang="en-US" sz="1050" b="1" dirty="0" smtClean="0">
                  <a:solidFill>
                    <a:schemeClr val="accent1"/>
                  </a:solidFill>
                </a:rPr>
                <a:t> </a:t>
              </a:r>
              <a:r>
                <a:rPr lang="en-US" sz="1050" b="1" dirty="0" smtClean="0">
                  <a:solidFill>
                    <a:srgbClr val="00B050"/>
                  </a:solidFill>
                </a:rPr>
                <a:t>–</a:t>
              </a:r>
              <a:r>
                <a:rPr lang="en-US" sz="1050" b="1" dirty="0" err="1">
                  <a:solidFill>
                    <a:srgbClr val="00B050"/>
                  </a:solidFill>
                </a:rPr>
                <a:t>Xclang</a:t>
              </a:r>
              <a:r>
                <a:rPr lang="en-US" sz="1050" b="1" dirty="0">
                  <a:solidFill>
                    <a:srgbClr val="00B050"/>
                  </a:solidFill>
                </a:rPr>
                <a:t> </a:t>
              </a:r>
              <a:r>
                <a:rPr lang="en-US" sz="1050" b="1" dirty="0" smtClean="0">
                  <a:solidFill>
                    <a:srgbClr val="00B050"/>
                  </a:solidFill>
                </a:rPr>
                <a:t>–</a:t>
              </a:r>
              <a:r>
                <a:rPr lang="en-US" sz="1050" b="1" dirty="0" err="1" smtClean="0">
                  <a:solidFill>
                    <a:srgbClr val="00B050"/>
                  </a:solidFill>
                </a:rPr>
                <a:t>fopenmp</a:t>
              </a:r>
              <a:r>
                <a:rPr lang="en-US" sz="1050" b="1" dirty="0" smtClean="0">
                  <a:solidFill>
                    <a:srgbClr val="00B050"/>
                  </a:solidFill>
                </a:rPr>
                <a:t>=…</a:t>
              </a:r>
              <a:endParaRPr lang="en-US" sz="1100" b="1" dirty="0" smtClean="0">
                <a:solidFill>
                  <a:srgbClr val="00B050"/>
                </a:solidFill>
              </a:endParaRPr>
            </a:p>
            <a:p>
              <a:pPr>
                <a:lnSpc>
                  <a:spcPct val="75000"/>
                </a:lnSpc>
                <a:spcBef>
                  <a:spcPts val="600"/>
                </a:spcBef>
                <a:defRPr/>
              </a:pPr>
              <a:r>
                <a:rPr lang="en-US" sz="1050" dirty="0"/>
                <a:t>LV: Checking a loop in "</a:t>
              </a:r>
              <a:r>
                <a:rPr lang="en-US" sz="1050" dirty="0" err="1"/>
                <a:t>doThings</a:t>
              </a:r>
              <a:r>
                <a:rPr lang="en-US" sz="1050" dirty="0"/>
                <a:t>" from </a:t>
              </a:r>
              <a:r>
                <a:rPr lang="en-US" sz="1050" dirty="0" smtClean="0"/>
                <a:t>test.c:4:3</a:t>
              </a:r>
            </a:p>
            <a:p>
              <a:pPr>
                <a:lnSpc>
                  <a:spcPct val="75000"/>
                </a:lnSpc>
                <a:spcBef>
                  <a:spcPts val="600"/>
                </a:spcBef>
                <a:defRPr/>
              </a:pPr>
              <a:r>
                <a:rPr lang="en-US" sz="1050" dirty="0"/>
                <a:t>LV: Loop hints: </a:t>
              </a:r>
              <a:r>
                <a:rPr lang="en-US" sz="1050" b="1" dirty="0">
                  <a:solidFill>
                    <a:srgbClr val="00B050"/>
                  </a:solidFill>
                </a:rPr>
                <a:t>force=enabled</a:t>
              </a:r>
              <a:r>
                <a:rPr lang="en-US" sz="1050" dirty="0"/>
                <a:t> width=0 unroll=0</a:t>
              </a:r>
            </a:p>
            <a:p>
              <a:pPr>
                <a:lnSpc>
                  <a:spcPct val="75000"/>
                </a:lnSpc>
                <a:spcBef>
                  <a:spcPts val="600"/>
                </a:spcBef>
                <a:defRPr/>
              </a:pPr>
              <a:r>
                <a:rPr lang="en-US" sz="1050" dirty="0" smtClean="0"/>
                <a:t>LV</a:t>
              </a:r>
              <a:r>
                <a:rPr lang="en-US" sz="1050" dirty="0"/>
                <a:t>: A loop annotated parallel, ignore memory dependency checks.</a:t>
              </a:r>
            </a:p>
            <a:p>
              <a:pPr>
                <a:lnSpc>
                  <a:spcPct val="75000"/>
                </a:lnSpc>
                <a:spcBef>
                  <a:spcPts val="600"/>
                </a:spcBef>
                <a:defRPr/>
              </a:pPr>
              <a:r>
                <a:rPr lang="en-US" sz="1050" b="1" dirty="0">
                  <a:solidFill>
                    <a:srgbClr val="00B050"/>
                  </a:solidFill>
                </a:rPr>
                <a:t>LV: We can </a:t>
              </a:r>
              <a:r>
                <a:rPr lang="en-US" sz="1050" b="1" dirty="0" err="1">
                  <a:solidFill>
                    <a:srgbClr val="00B050"/>
                  </a:solidFill>
                </a:rPr>
                <a:t>vectorize</a:t>
              </a:r>
              <a:r>
                <a:rPr lang="en-US" sz="1050" b="1" dirty="0">
                  <a:solidFill>
                    <a:srgbClr val="00B050"/>
                  </a:solidFill>
                </a:rPr>
                <a:t> this loop</a:t>
              </a:r>
              <a:r>
                <a:rPr lang="en-US" sz="1050" b="1" dirty="0" smtClean="0">
                  <a:solidFill>
                    <a:srgbClr val="00B050"/>
                  </a:solidFill>
                </a:rPr>
                <a:t>!</a:t>
              </a:r>
            </a:p>
          </p:txBody>
        </p:sp>
        <p:sp>
          <p:nvSpPr>
            <p:cNvPr id="13" name="Content Placeholder 4"/>
            <p:cNvSpPr txBox="1">
              <a:spLocks/>
            </p:cNvSpPr>
            <p:nvPr/>
          </p:nvSpPr>
          <p:spPr>
            <a:xfrm>
              <a:off x="593368" y="5251652"/>
              <a:ext cx="2232959" cy="1338123"/>
            </a:xfrm>
            <a:prstGeom prst="rect">
              <a:avLst/>
            </a:prstGeom>
            <a:solidFill>
              <a:schemeClr val="accent6">
                <a:lumMod val="40000"/>
                <a:lumOff val="60000"/>
              </a:schemeClr>
            </a:solidFill>
            <a:ln w="9525" cap="flat" cmpd="sng" algn="ctr">
              <a:solidFill>
                <a:schemeClr val="tx1">
                  <a:lumMod val="95000"/>
                  <a:lumOff val="5000"/>
                </a:schemeClr>
              </a:solidFill>
              <a:prstDash val="solid"/>
            </a:ln>
            <a:effectLst/>
          </p:spPr>
          <p:style>
            <a:lnRef idx="1">
              <a:schemeClr val="dk1"/>
            </a:lnRef>
            <a:fillRef idx="2">
              <a:schemeClr val="dk1"/>
            </a:fillRef>
            <a:effectRef idx="1">
              <a:schemeClr val="dk1"/>
            </a:effectRef>
            <a:fontRef idx="minor">
              <a:schemeClr val="dk1"/>
            </a:fontRef>
          </p:style>
          <p:txBody>
            <a:bodyPr vert="horz" wrap="square" lIns="137160" tIns="91440" rIns="45720" bIns="91440" rtlCol="0">
              <a:sp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chemeClr val="dk1"/>
                  </a:solidFill>
                  <a:latin typeface="+mn-lt"/>
                  <a:ea typeface="+mn-ea"/>
                  <a:cs typeface="+mn-cs"/>
                </a:defRPr>
              </a:lvl1pPr>
              <a:lvl2pPr marL="225425" indent="-225425" algn="l" defTabSz="457200" rtl="0" eaLnBrk="1" latinLnBrk="0" hangingPunct="1">
                <a:spcBef>
                  <a:spcPts val="1200"/>
                </a:spcBef>
                <a:buFont typeface="Wingdings" charset="2"/>
                <a:buChar char="§"/>
                <a:defRPr sz="2200" kern="1200" baseline="0">
                  <a:solidFill>
                    <a:schemeClr val="dk1"/>
                  </a:solidFill>
                  <a:latin typeface="+mn-lt"/>
                  <a:ea typeface="+mn-ea"/>
                  <a:cs typeface="+mn-cs"/>
                </a:defRPr>
              </a:lvl2pPr>
              <a:lvl3pPr marL="571500" indent="-228600" algn="l" defTabSz="457200" rtl="0" eaLnBrk="1" latinLnBrk="0" hangingPunct="1">
                <a:spcBef>
                  <a:spcPts val="800"/>
                </a:spcBef>
                <a:buFont typeface="Wingdings" charset="2"/>
                <a:buChar char="§"/>
                <a:defRPr sz="2200" kern="1200">
                  <a:solidFill>
                    <a:schemeClr val="dk1"/>
                  </a:solidFill>
                  <a:latin typeface="+mn-lt"/>
                  <a:ea typeface="+mn-ea"/>
                  <a:cs typeface="+mn-cs"/>
                </a:defRPr>
              </a:lvl3pPr>
              <a:lvl4pPr marL="969963"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a:lnSpc>
                  <a:spcPct val="75000"/>
                </a:lnSpc>
                <a:spcBef>
                  <a:spcPts val="600"/>
                </a:spcBef>
                <a:defRPr/>
              </a:pPr>
              <a:r>
                <a:rPr lang="en-US" sz="1100" b="1" dirty="0">
                  <a:solidFill>
                    <a:srgbClr val="00B050"/>
                  </a:solidFill>
                </a:rPr>
                <a:t>// the only change</a:t>
              </a:r>
              <a:endParaRPr lang="en-US" sz="1100" b="1" dirty="0" smtClean="0">
                <a:solidFill>
                  <a:srgbClr val="00B050"/>
                </a:solidFill>
              </a:endParaRPr>
            </a:p>
            <a:p>
              <a:pPr>
                <a:lnSpc>
                  <a:spcPct val="75000"/>
                </a:lnSpc>
                <a:spcBef>
                  <a:spcPts val="600"/>
                </a:spcBef>
                <a:defRPr/>
              </a:pPr>
              <a:r>
                <a:rPr lang="en-US" sz="1100" b="1" dirty="0" smtClean="0">
                  <a:solidFill>
                    <a:srgbClr val="00B050"/>
                  </a:solidFill>
                </a:rPr>
                <a:t>#pragma </a:t>
              </a:r>
              <a:r>
                <a:rPr lang="en-US" sz="1100" b="1" dirty="0" err="1" smtClean="0">
                  <a:solidFill>
                    <a:srgbClr val="00B050"/>
                  </a:solidFill>
                </a:rPr>
                <a:t>omp</a:t>
              </a:r>
              <a:r>
                <a:rPr lang="en-US" sz="1100" b="1" dirty="0" smtClean="0">
                  <a:solidFill>
                    <a:srgbClr val="00B050"/>
                  </a:solidFill>
                </a:rPr>
                <a:t> </a:t>
              </a:r>
              <a:r>
                <a:rPr lang="en-US" sz="1100" b="1" dirty="0" err="1" smtClean="0">
                  <a:solidFill>
                    <a:srgbClr val="00B050"/>
                  </a:solidFill>
                </a:rPr>
                <a:t>simd</a:t>
              </a:r>
              <a:r>
                <a:rPr lang="en-US" sz="1100" b="1" dirty="0" smtClean="0">
                  <a:solidFill>
                    <a:srgbClr val="00B050"/>
                  </a:solidFill>
                </a:rPr>
                <a:t> collapse(2)</a:t>
              </a:r>
              <a:endParaRPr lang="en-US" sz="1100" b="1" dirty="0">
                <a:solidFill>
                  <a:srgbClr val="00B050"/>
                </a:solidFill>
              </a:endParaRPr>
            </a:p>
            <a:p>
              <a:pPr>
                <a:lnSpc>
                  <a:spcPct val="75000"/>
                </a:lnSpc>
                <a:spcBef>
                  <a:spcPts val="600"/>
                </a:spcBef>
                <a:defRPr/>
              </a:pPr>
              <a:r>
                <a:rPr lang="en-US" sz="1100" dirty="0" smtClean="0"/>
                <a:t>  </a:t>
              </a:r>
              <a:r>
                <a:rPr lang="en-US" sz="1100" b="1" dirty="0" smtClean="0"/>
                <a:t>for</a:t>
              </a:r>
              <a:r>
                <a:rPr lang="en-US" sz="1100" dirty="0" smtClean="0"/>
                <a:t>(</a:t>
              </a:r>
              <a:r>
                <a:rPr lang="en-US" sz="1100" b="1" dirty="0" err="1" smtClean="0"/>
                <a:t>int</a:t>
              </a:r>
              <a:r>
                <a:rPr lang="en-US" sz="1100" dirty="0" smtClean="0"/>
                <a:t> </a:t>
              </a:r>
              <a:r>
                <a:rPr lang="en-US" sz="1100" dirty="0" err="1"/>
                <a:t>i</a:t>
              </a:r>
              <a:r>
                <a:rPr lang="en-US" sz="1100" dirty="0"/>
                <a:t> = 0; </a:t>
              </a:r>
              <a:r>
                <a:rPr lang="en-US" sz="1100" dirty="0" err="1"/>
                <a:t>i</a:t>
              </a:r>
              <a:r>
                <a:rPr lang="en-US" sz="1100" dirty="0"/>
                <a:t> &lt; N; ++</a:t>
              </a:r>
              <a:r>
                <a:rPr lang="en-US" sz="1100" dirty="0" err="1"/>
                <a:t>i</a:t>
              </a:r>
              <a:r>
                <a:rPr lang="en-US" sz="1100" dirty="0" smtClean="0"/>
                <a:t>)</a:t>
              </a:r>
              <a:endParaRPr lang="en-US" sz="1100" b="1" dirty="0" smtClean="0">
                <a:solidFill>
                  <a:srgbClr val="C00000"/>
                </a:solidFill>
              </a:endParaRPr>
            </a:p>
            <a:p>
              <a:pPr>
                <a:lnSpc>
                  <a:spcPct val="75000"/>
                </a:lnSpc>
                <a:spcBef>
                  <a:spcPts val="600"/>
                </a:spcBef>
                <a:defRPr/>
              </a:pPr>
              <a:r>
                <a:rPr lang="en-US" sz="1100" b="1" dirty="0" smtClean="0"/>
                <a:t>   for</a:t>
              </a:r>
              <a:r>
                <a:rPr lang="en-US" sz="1100" dirty="0" smtClean="0"/>
                <a:t>(</a:t>
              </a:r>
              <a:r>
                <a:rPr lang="en-US" sz="1100" b="1" dirty="0" err="1" smtClean="0"/>
                <a:t>int</a:t>
              </a:r>
              <a:r>
                <a:rPr lang="en-US" sz="1100" dirty="0" smtClean="0"/>
                <a:t> j </a:t>
              </a:r>
              <a:r>
                <a:rPr lang="en-US" sz="1100" dirty="0"/>
                <a:t>= 0; </a:t>
              </a:r>
              <a:r>
                <a:rPr lang="en-US" sz="1100" dirty="0" smtClean="0"/>
                <a:t>j </a:t>
              </a:r>
              <a:r>
                <a:rPr lang="en-US" sz="1100" dirty="0"/>
                <a:t>&lt; N; </a:t>
              </a:r>
              <a:r>
                <a:rPr lang="en-US" sz="1100" dirty="0" smtClean="0"/>
                <a:t>++j)</a:t>
              </a:r>
            </a:p>
            <a:p>
              <a:pPr>
                <a:lnSpc>
                  <a:spcPct val="75000"/>
                </a:lnSpc>
                <a:spcBef>
                  <a:spcPts val="600"/>
                </a:spcBef>
                <a:defRPr/>
              </a:pPr>
              <a:r>
                <a:rPr lang="en-US" sz="1100" dirty="0" smtClean="0"/>
                <a:t>      a[</a:t>
              </a:r>
              <a:r>
                <a:rPr lang="en-US" sz="1100" dirty="0" err="1" smtClean="0"/>
                <a:t>i</a:t>
              </a:r>
              <a:r>
                <a:rPr lang="en-US" sz="1100" dirty="0" smtClean="0"/>
                <a:t> + j] </a:t>
              </a:r>
              <a:r>
                <a:rPr lang="en-US" sz="1100" dirty="0"/>
                <a:t>= </a:t>
              </a:r>
              <a:r>
                <a:rPr lang="en-US" sz="1100" dirty="0" smtClean="0"/>
                <a:t>…</a:t>
              </a:r>
            </a:p>
            <a:p>
              <a:pPr>
                <a:lnSpc>
                  <a:spcPct val="75000"/>
                </a:lnSpc>
                <a:spcBef>
                  <a:spcPts val="600"/>
                </a:spcBef>
                <a:defRPr/>
              </a:pPr>
              <a:r>
                <a:rPr lang="en-US" sz="1100" dirty="0" smtClean="0"/>
                <a:t>…</a:t>
              </a:r>
              <a:endParaRPr lang="en-US" sz="1100" dirty="0"/>
            </a:p>
          </p:txBody>
        </p:sp>
        <p:sp>
          <p:nvSpPr>
            <p:cNvPr id="14" name="Notched Right Arrow 13"/>
            <p:cNvSpPr/>
            <p:nvPr/>
          </p:nvSpPr>
          <p:spPr>
            <a:xfrm>
              <a:off x="2240730" y="5979983"/>
              <a:ext cx="1067148" cy="574333"/>
            </a:xfrm>
            <a:prstGeom prst="notched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41187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 calcmode="lin" valueType="num">
                                      <p:cBhvr>
                                        <p:cTn id="14"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2">
                                            <p:txEl>
                                              <p:pRg st="4" end="4"/>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p:cTn id="1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21" dur="500"/>
                                        <p:tgtEl>
                                          <p:spTgt spid="2">
                                            <p:txEl>
                                              <p:pRg st="5" end="5"/>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ru-RU" dirty="0" smtClean="0">
                <a:solidFill>
                  <a:schemeClr val="accent1"/>
                </a:solidFill>
              </a:rPr>
              <a:t>Что такое </a:t>
            </a:r>
            <a:r>
              <a:rPr lang="en-US" dirty="0" err="1" smtClean="0">
                <a:solidFill>
                  <a:schemeClr val="accent1"/>
                </a:solidFill>
              </a:rPr>
              <a:t>OpenMP</a:t>
            </a:r>
            <a:r>
              <a:rPr lang="ru-RU" dirty="0" smtClean="0">
                <a:solidFill>
                  <a:schemeClr val="accent1"/>
                </a:solidFill>
              </a:rPr>
              <a:t>*?</a:t>
            </a:r>
            <a:endParaRPr lang="en-US" dirty="0" smtClean="0">
              <a:solidFill>
                <a:schemeClr val="accent1"/>
              </a:solidFill>
            </a:endParaRPr>
          </a:p>
          <a:p>
            <a:pPr marL="457200" indent="-457200">
              <a:buFont typeface="+mj-lt"/>
              <a:buAutoNum type="arabicPeriod"/>
            </a:pPr>
            <a:r>
              <a:rPr lang="ru-RU" dirty="0" smtClean="0">
                <a:solidFill>
                  <a:schemeClr val="accent1"/>
                </a:solidFill>
              </a:rPr>
              <a:t>Цели </a:t>
            </a:r>
            <a:r>
              <a:rPr lang="en-US" dirty="0" err="1" smtClean="0">
                <a:solidFill>
                  <a:schemeClr val="accent1"/>
                </a:solidFill>
              </a:rPr>
              <a:t>OpenMP</a:t>
            </a:r>
            <a:r>
              <a:rPr lang="ru-RU" dirty="0" smtClean="0">
                <a:solidFill>
                  <a:schemeClr val="accent1"/>
                </a:solidFill>
              </a:rPr>
              <a:t>*</a:t>
            </a:r>
            <a:endParaRPr lang="en-US" dirty="0" smtClean="0">
              <a:solidFill>
                <a:schemeClr val="accent1"/>
              </a:solidFill>
            </a:endParaRPr>
          </a:p>
          <a:p>
            <a:pPr marL="457200" indent="-457200">
              <a:buFont typeface="+mj-lt"/>
              <a:buAutoNum type="arabicPeriod"/>
            </a:pPr>
            <a:r>
              <a:rPr lang="ru-RU" dirty="0" smtClean="0">
                <a:solidFill>
                  <a:schemeClr val="accent1"/>
                </a:solidFill>
              </a:rPr>
              <a:t>История </a:t>
            </a:r>
            <a:r>
              <a:rPr lang="en-US" dirty="0" err="1" smtClean="0">
                <a:solidFill>
                  <a:schemeClr val="accent1"/>
                </a:solidFill>
              </a:rPr>
              <a:t>OpenMP</a:t>
            </a:r>
            <a:r>
              <a:rPr lang="ru-RU" dirty="0" smtClean="0">
                <a:solidFill>
                  <a:schemeClr val="accent1"/>
                </a:solidFill>
              </a:rPr>
              <a:t>*</a:t>
            </a:r>
            <a:endParaRPr lang="en-US" dirty="0" smtClean="0">
              <a:solidFill>
                <a:schemeClr val="accent1"/>
              </a:solidFill>
            </a:endParaRPr>
          </a:p>
          <a:p>
            <a:pPr marL="457200" indent="-457200">
              <a:buFont typeface="+mj-lt"/>
              <a:buAutoNum type="arabicPeriod"/>
            </a:pPr>
            <a:r>
              <a:rPr lang="ru-RU" dirty="0" smtClean="0"/>
              <a:t>Потоковый </a:t>
            </a:r>
            <a:r>
              <a:rPr lang="ru-RU" dirty="0"/>
              <a:t>параллелизм</a:t>
            </a:r>
            <a:endParaRPr lang="en-US" dirty="0" smtClean="0">
              <a:solidFill>
                <a:schemeClr val="accent1"/>
              </a:solidFill>
            </a:endParaRPr>
          </a:p>
          <a:p>
            <a:pPr marL="457200" indent="-457200">
              <a:buFont typeface="+mj-lt"/>
              <a:buAutoNum type="arabicPeriod"/>
            </a:pPr>
            <a:r>
              <a:rPr lang="ru-RU" dirty="0">
                <a:solidFill>
                  <a:schemeClr val="accent1"/>
                </a:solidFill>
              </a:rPr>
              <a:t>Детали </a:t>
            </a:r>
            <a:r>
              <a:rPr lang="en-US" dirty="0" err="1">
                <a:solidFill>
                  <a:schemeClr val="accent1"/>
                </a:solidFill>
              </a:rPr>
              <a:t>OpenMP</a:t>
            </a:r>
            <a:r>
              <a:rPr lang="en-US" dirty="0">
                <a:solidFill>
                  <a:schemeClr val="accent1"/>
                </a:solidFill>
              </a:rPr>
              <a:t> 4.0</a:t>
            </a:r>
            <a:endParaRPr lang="ru-RU" dirty="0">
              <a:solidFill>
                <a:schemeClr val="accent1"/>
              </a:solidFill>
            </a:endParaRPr>
          </a:p>
        </p:txBody>
      </p:sp>
      <p:sp>
        <p:nvSpPr>
          <p:cNvPr id="3" name="Slide Number Placeholder 2"/>
          <p:cNvSpPr>
            <a:spLocks noGrp="1"/>
          </p:cNvSpPr>
          <p:nvPr>
            <p:ph type="sldNum" sz="quarter" idx="12"/>
          </p:nvPr>
        </p:nvSpPr>
        <p:spPr/>
        <p:txBody>
          <a:bodyPr/>
          <a:lstStyle/>
          <a:p>
            <a:fld id="{EE2556C5-CE8C-6547-B838-EA80C61A4AF7}" type="slidenum">
              <a:rPr lang="en-US" smtClean="0"/>
              <a:pPr/>
              <a:t>2</a:t>
            </a:fld>
            <a:endParaRPr lang="en-US" dirty="0"/>
          </a:p>
        </p:txBody>
      </p:sp>
      <p:sp>
        <p:nvSpPr>
          <p:cNvPr id="4" name="Title 3"/>
          <p:cNvSpPr>
            <a:spLocks noGrp="1"/>
          </p:cNvSpPr>
          <p:nvPr>
            <p:ph type="title"/>
          </p:nvPr>
        </p:nvSpPr>
        <p:spPr/>
        <p:txBody>
          <a:bodyPr/>
          <a:lstStyle/>
          <a:p>
            <a:r>
              <a:rPr lang="ru-RU" dirty="0" smtClean="0"/>
              <a:t>Содержание</a:t>
            </a:r>
            <a:endParaRPr lang="ru-RU" dirty="0"/>
          </a:p>
        </p:txBody>
      </p:sp>
    </p:spTree>
    <p:extLst>
      <p:ext uri="{BB962C8B-B14F-4D97-AF65-F5344CB8AC3E}">
        <p14:creationId xmlns:p14="http://schemas.microsoft.com/office/powerpoint/2010/main" val="3373108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4" y="1817689"/>
            <a:ext cx="8228012" cy="4570411"/>
          </a:xfrm>
        </p:spPr>
        <p:txBody>
          <a:bodyPr/>
          <a:lstStyle/>
          <a:p>
            <a:pPr lvl="1"/>
            <a:r>
              <a:rPr lang="ru-RU" dirty="0"/>
              <a:t>Переменная окружения OMP_PLACES определяет логику привязки потоков к ядрам </a:t>
            </a:r>
            <a:r>
              <a:rPr lang="ru-RU" dirty="0" smtClean="0"/>
              <a:t>процессора</a:t>
            </a:r>
            <a:endParaRPr lang="en-US" dirty="0" smtClean="0"/>
          </a:p>
          <a:p>
            <a:pPr lvl="1"/>
            <a:endParaRPr lang="en-US" dirty="0"/>
          </a:p>
          <a:p>
            <a:pPr lvl="1"/>
            <a:endParaRPr lang="en-US" dirty="0" smtClean="0"/>
          </a:p>
          <a:p>
            <a:pPr lvl="1"/>
            <a:endParaRPr lang="en-US" dirty="0" smtClean="0"/>
          </a:p>
          <a:p>
            <a:pPr lvl="1"/>
            <a:r>
              <a:rPr lang="ru-RU" dirty="0"/>
              <a:t>Добавлена </a:t>
            </a:r>
            <a:r>
              <a:rPr lang="ru-RU" dirty="0" err="1"/>
              <a:t>clause</a:t>
            </a:r>
            <a:r>
              <a:rPr lang="ru-RU" dirty="0"/>
              <a:t> </a:t>
            </a:r>
            <a:r>
              <a:rPr lang="ru-RU" dirty="0" err="1"/>
              <a:t>proc_bind</a:t>
            </a:r>
            <a:r>
              <a:rPr lang="ru-RU" dirty="0"/>
              <a:t>(), позволяющая </a:t>
            </a:r>
            <a:r>
              <a:rPr lang="ru-RU" dirty="0" err="1"/>
              <a:t>прагме</a:t>
            </a:r>
            <a:r>
              <a:rPr lang="ru-RU" dirty="0"/>
              <a:t> "</a:t>
            </a:r>
            <a:r>
              <a:rPr lang="ru-RU" dirty="0" err="1"/>
              <a:t>omp</a:t>
            </a:r>
            <a:r>
              <a:rPr lang="ru-RU" dirty="0"/>
              <a:t> </a:t>
            </a:r>
            <a:r>
              <a:rPr lang="ru-RU" dirty="0" err="1"/>
              <a:t>parallel</a:t>
            </a:r>
            <a:r>
              <a:rPr lang="ru-RU" dirty="0"/>
              <a:t>" привязать потоки к ядрам процессора</a:t>
            </a:r>
            <a:endParaRPr lang="en-US" dirty="0" smtClean="0"/>
          </a:p>
        </p:txBody>
      </p:sp>
      <p:sp>
        <p:nvSpPr>
          <p:cNvPr id="4" name="Slide Number Placeholder 3"/>
          <p:cNvSpPr>
            <a:spLocks noGrp="1"/>
          </p:cNvSpPr>
          <p:nvPr>
            <p:ph type="sldNum" sz="quarter" idx="12"/>
          </p:nvPr>
        </p:nvSpPr>
        <p:spPr/>
        <p:txBody>
          <a:bodyPr/>
          <a:lstStyle/>
          <a:p>
            <a:fld id="{EE2556C5-CE8C-6547-B838-EA80C61A4AF7}" type="slidenum">
              <a:rPr lang="en-US" smtClean="0"/>
              <a:pPr/>
              <a:t>20</a:t>
            </a:fld>
            <a:endParaRPr lang="en-US" dirty="0"/>
          </a:p>
        </p:txBody>
      </p:sp>
      <p:sp>
        <p:nvSpPr>
          <p:cNvPr id="2" name="Title 1"/>
          <p:cNvSpPr>
            <a:spLocks noGrp="1"/>
          </p:cNvSpPr>
          <p:nvPr>
            <p:ph type="title"/>
          </p:nvPr>
        </p:nvSpPr>
        <p:spPr/>
        <p:txBody>
          <a:bodyPr/>
          <a:lstStyle/>
          <a:p>
            <a:r>
              <a:rPr lang="ru-RU" dirty="0"/>
              <a:t>Привязка потоков к ядрам </a:t>
            </a:r>
            <a:r>
              <a:rPr lang="ru-RU" dirty="0" smtClean="0"/>
              <a:t>процессора</a:t>
            </a:r>
            <a:endParaRPr lang="en-US" dirty="0"/>
          </a:p>
        </p:txBody>
      </p:sp>
      <p:pic>
        <p:nvPicPr>
          <p:cNvPr id="5" name="Picture 4"/>
          <p:cNvPicPr>
            <a:picLocks noChangeAspect="1"/>
          </p:cNvPicPr>
          <p:nvPr/>
        </p:nvPicPr>
        <p:blipFill>
          <a:blip r:embed="rId3"/>
          <a:stretch>
            <a:fillRect/>
          </a:stretch>
        </p:blipFill>
        <p:spPr>
          <a:xfrm>
            <a:off x="455613" y="2556030"/>
            <a:ext cx="7827332" cy="1288384"/>
          </a:xfrm>
          <a:prstGeom prst="rect">
            <a:avLst/>
          </a:prstGeom>
        </p:spPr>
      </p:pic>
      <p:pic>
        <p:nvPicPr>
          <p:cNvPr id="6" name="Picture 5"/>
          <p:cNvPicPr>
            <a:picLocks noChangeAspect="1"/>
          </p:cNvPicPr>
          <p:nvPr/>
        </p:nvPicPr>
        <p:blipFill>
          <a:blip r:embed="rId4"/>
          <a:stretch>
            <a:fillRect/>
          </a:stretch>
        </p:blipFill>
        <p:spPr>
          <a:xfrm>
            <a:off x="455613" y="4815166"/>
            <a:ext cx="7410193" cy="1866853"/>
          </a:xfrm>
          <a:prstGeom prst="rect">
            <a:avLst/>
          </a:prstGeom>
        </p:spPr>
      </p:pic>
    </p:spTree>
    <p:extLst>
      <p:ext uri="{BB962C8B-B14F-4D97-AF65-F5344CB8AC3E}">
        <p14:creationId xmlns:p14="http://schemas.microsoft.com/office/powerpoint/2010/main" val="1963323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4" y="1585277"/>
            <a:ext cx="8228012" cy="4802823"/>
          </a:xfrm>
        </p:spPr>
        <p:txBody>
          <a:bodyPr/>
          <a:lstStyle/>
          <a:p>
            <a:pPr lvl="1"/>
            <a:r>
              <a:rPr lang="ru-RU" dirty="0"/>
              <a:t>Для директивы "</a:t>
            </a:r>
            <a:r>
              <a:rPr lang="en-US" dirty="0" err="1"/>
              <a:t>omp</a:t>
            </a:r>
            <a:r>
              <a:rPr lang="en-US" dirty="0"/>
              <a:t> task" </a:t>
            </a:r>
            <a:r>
              <a:rPr lang="ru-RU" dirty="0"/>
              <a:t>добавлена </a:t>
            </a:r>
            <a:r>
              <a:rPr lang="en-US" dirty="0"/>
              <a:t>clause depend( [</a:t>
            </a:r>
            <a:r>
              <a:rPr lang="en-US" dirty="0" err="1"/>
              <a:t>in|out|inout</a:t>
            </a:r>
            <a:r>
              <a:rPr lang="en-US" dirty="0"/>
              <a:t>] : &lt;list of expressions&gt; )</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EE2556C5-CE8C-6547-B838-EA80C61A4AF7}" type="slidenum">
              <a:rPr lang="en-US" smtClean="0"/>
              <a:pPr/>
              <a:t>21</a:t>
            </a:fld>
            <a:endParaRPr lang="en-US" dirty="0"/>
          </a:p>
        </p:txBody>
      </p:sp>
      <p:sp>
        <p:nvSpPr>
          <p:cNvPr id="2" name="Title 1"/>
          <p:cNvSpPr>
            <a:spLocks noGrp="1"/>
          </p:cNvSpPr>
          <p:nvPr>
            <p:ph type="title"/>
          </p:nvPr>
        </p:nvSpPr>
        <p:spPr/>
        <p:txBody>
          <a:bodyPr/>
          <a:lstStyle/>
          <a:p>
            <a:r>
              <a:rPr lang="ru-RU" dirty="0"/>
              <a:t>Зависимость между </a:t>
            </a:r>
            <a:r>
              <a:rPr lang="ru-RU" dirty="0" smtClean="0"/>
              <a:t>задачами</a:t>
            </a:r>
            <a:endParaRPr lang="en-US" dirty="0"/>
          </a:p>
        </p:txBody>
      </p:sp>
      <p:sp>
        <p:nvSpPr>
          <p:cNvPr id="7" name="TextBox 6"/>
          <p:cNvSpPr txBox="1"/>
          <p:nvPr/>
        </p:nvSpPr>
        <p:spPr>
          <a:xfrm>
            <a:off x="455613" y="2507225"/>
            <a:ext cx="7980464" cy="3539430"/>
          </a:xfrm>
          <a:prstGeom prst="rect">
            <a:avLst/>
          </a:prstGeom>
          <a:solidFill>
            <a:schemeClr val="accent5">
              <a:lumMod val="40000"/>
              <a:lumOff val="60000"/>
            </a:schemeClr>
          </a:solidFill>
          <a:ln>
            <a:solidFill>
              <a:schemeClr val="accent1"/>
            </a:solidFill>
          </a:ln>
        </p:spPr>
        <p:txBody>
          <a:bodyPr wrap="square" rtlCol="0">
            <a:spAutoFit/>
          </a:bodyPr>
          <a:lstStyle/>
          <a:p>
            <a:r>
              <a:rPr lang="en-US" sz="1400" dirty="0">
                <a:solidFill>
                  <a:srgbClr val="7030A0"/>
                </a:solidFill>
                <a:cs typeface="Neo Sans Intel"/>
              </a:rPr>
              <a:t>#include &lt;</a:t>
            </a:r>
            <a:r>
              <a:rPr lang="en-US" sz="1400" dirty="0" err="1">
                <a:solidFill>
                  <a:srgbClr val="7030A0"/>
                </a:solidFill>
                <a:cs typeface="Neo Sans Intel"/>
              </a:rPr>
              <a:t>stdio.h</a:t>
            </a:r>
            <a:r>
              <a:rPr lang="en-US" sz="1400" dirty="0">
                <a:solidFill>
                  <a:srgbClr val="7030A0"/>
                </a:solidFill>
                <a:cs typeface="Neo Sans Intel"/>
              </a:rPr>
              <a:t>&gt;</a:t>
            </a:r>
          </a:p>
          <a:p>
            <a:r>
              <a:rPr lang="en-US" sz="1400" dirty="0" err="1">
                <a:cs typeface="Neo Sans Intel"/>
              </a:rPr>
              <a:t>int</a:t>
            </a:r>
            <a:r>
              <a:rPr lang="en-US" sz="1400" dirty="0">
                <a:cs typeface="Neo Sans Intel"/>
              </a:rPr>
              <a:t> </a:t>
            </a:r>
            <a:r>
              <a:rPr lang="en-US" sz="1400" dirty="0">
                <a:solidFill>
                  <a:srgbClr val="00B050"/>
                </a:solidFill>
                <a:cs typeface="Neo Sans Intel"/>
              </a:rPr>
              <a:t>main</a:t>
            </a:r>
            <a:r>
              <a:rPr lang="en-US" sz="1400" dirty="0">
                <a:cs typeface="Neo Sans Intel"/>
              </a:rPr>
              <a:t>()</a:t>
            </a:r>
          </a:p>
          <a:p>
            <a:r>
              <a:rPr lang="en-US" sz="1400" dirty="0">
                <a:cs typeface="Neo Sans Intel"/>
              </a:rPr>
              <a:t>{</a:t>
            </a:r>
          </a:p>
          <a:p>
            <a:r>
              <a:rPr lang="en-US" sz="1400" dirty="0">
                <a:cs typeface="Neo Sans Intel"/>
              </a:rPr>
              <a:t>  </a:t>
            </a:r>
            <a:r>
              <a:rPr lang="en-US" sz="1400" dirty="0" err="1">
                <a:cs typeface="Neo Sans Intel"/>
              </a:rPr>
              <a:t>int</a:t>
            </a:r>
            <a:r>
              <a:rPr lang="en-US" sz="1400" dirty="0">
                <a:cs typeface="Neo Sans Intel"/>
              </a:rPr>
              <a:t> x = 1;</a:t>
            </a:r>
          </a:p>
          <a:p>
            <a:r>
              <a:rPr lang="en-US" sz="1400" dirty="0">
                <a:solidFill>
                  <a:srgbClr val="7030A0"/>
                </a:solidFill>
                <a:cs typeface="Neo Sans Intel"/>
              </a:rPr>
              <a:t>#pragma </a:t>
            </a:r>
            <a:r>
              <a:rPr lang="en-US" sz="1400" dirty="0" err="1">
                <a:solidFill>
                  <a:srgbClr val="7030A0"/>
                </a:solidFill>
                <a:cs typeface="Neo Sans Intel"/>
              </a:rPr>
              <a:t>omp</a:t>
            </a:r>
            <a:r>
              <a:rPr lang="en-US" sz="1400" dirty="0">
                <a:solidFill>
                  <a:srgbClr val="7030A0"/>
                </a:solidFill>
                <a:cs typeface="Neo Sans Intel"/>
              </a:rPr>
              <a:t> parallel</a:t>
            </a:r>
          </a:p>
          <a:p>
            <a:r>
              <a:rPr lang="en-US" sz="1400" dirty="0">
                <a:solidFill>
                  <a:srgbClr val="7030A0"/>
                </a:solidFill>
                <a:cs typeface="Neo Sans Intel"/>
              </a:rPr>
              <a:t>#pragma </a:t>
            </a:r>
            <a:r>
              <a:rPr lang="en-US" sz="1400" dirty="0" err="1">
                <a:solidFill>
                  <a:srgbClr val="7030A0"/>
                </a:solidFill>
                <a:cs typeface="Neo Sans Intel"/>
              </a:rPr>
              <a:t>omp</a:t>
            </a:r>
            <a:r>
              <a:rPr lang="en-US" sz="1400" dirty="0">
                <a:solidFill>
                  <a:srgbClr val="7030A0"/>
                </a:solidFill>
                <a:cs typeface="Neo Sans Intel"/>
              </a:rPr>
              <a:t> single</a:t>
            </a:r>
          </a:p>
          <a:p>
            <a:r>
              <a:rPr lang="en-US" sz="1400" dirty="0">
                <a:cs typeface="Neo Sans Intel"/>
              </a:rPr>
              <a:t>  {</a:t>
            </a:r>
          </a:p>
          <a:p>
            <a:r>
              <a:rPr lang="en-US" sz="1400" dirty="0">
                <a:solidFill>
                  <a:srgbClr val="7030A0"/>
                </a:solidFill>
                <a:cs typeface="Neo Sans Intel"/>
              </a:rPr>
              <a:t>#pragma </a:t>
            </a:r>
            <a:r>
              <a:rPr lang="en-US" sz="1400" dirty="0" err="1">
                <a:solidFill>
                  <a:srgbClr val="7030A0"/>
                </a:solidFill>
                <a:cs typeface="Neo Sans Intel"/>
              </a:rPr>
              <a:t>omp</a:t>
            </a:r>
            <a:r>
              <a:rPr lang="en-US" sz="1400" dirty="0">
                <a:solidFill>
                  <a:srgbClr val="7030A0"/>
                </a:solidFill>
                <a:cs typeface="Neo Sans Intel"/>
              </a:rPr>
              <a:t> task shared(x) depend(out: x)</a:t>
            </a:r>
          </a:p>
          <a:p>
            <a:r>
              <a:rPr lang="en-US" sz="1400" dirty="0">
                <a:cs typeface="Neo Sans Intel"/>
              </a:rPr>
              <a:t>    x = 2;</a:t>
            </a:r>
          </a:p>
          <a:p>
            <a:r>
              <a:rPr lang="en-US" sz="1400" dirty="0">
                <a:solidFill>
                  <a:srgbClr val="7030A0"/>
                </a:solidFill>
                <a:cs typeface="Neo Sans Intel"/>
              </a:rPr>
              <a:t>#pragma </a:t>
            </a:r>
            <a:r>
              <a:rPr lang="en-US" sz="1400" dirty="0" err="1">
                <a:solidFill>
                  <a:srgbClr val="7030A0"/>
                </a:solidFill>
                <a:cs typeface="Neo Sans Intel"/>
              </a:rPr>
              <a:t>omp</a:t>
            </a:r>
            <a:r>
              <a:rPr lang="en-US" sz="1400" dirty="0">
                <a:solidFill>
                  <a:srgbClr val="7030A0"/>
                </a:solidFill>
                <a:cs typeface="Neo Sans Intel"/>
              </a:rPr>
              <a:t> task shared(x) depend(in: x)</a:t>
            </a:r>
          </a:p>
          <a:p>
            <a:r>
              <a:rPr lang="en-US" sz="1400" dirty="0">
                <a:cs typeface="Neo Sans Intel"/>
              </a:rPr>
              <a:t>    </a:t>
            </a:r>
            <a:r>
              <a:rPr lang="en-US" sz="1400" dirty="0" err="1">
                <a:solidFill>
                  <a:srgbClr val="00B050"/>
                </a:solidFill>
                <a:cs typeface="Neo Sans Intel"/>
              </a:rPr>
              <a:t>printf</a:t>
            </a:r>
            <a:r>
              <a:rPr lang="en-US" sz="1400" dirty="0">
                <a:cs typeface="Neo Sans Intel"/>
              </a:rPr>
              <a:t>(</a:t>
            </a:r>
            <a:r>
              <a:rPr lang="en-US" sz="1400" dirty="0">
                <a:solidFill>
                  <a:srgbClr val="FF0000"/>
                </a:solidFill>
                <a:cs typeface="Neo Sans Intel"/>
              </a:rPr>
              <a:t>"x + 1 = %d. "</a:t>
            </a:r>
            <a:r>
              <a:rPr lang="en-US" sz="1400" dirty="0">
                <a:cs typeface="Neo Sans Intel"/>
              </a:rPr>
              <a:t>, x+1);</a:t>
            </a:r>
          </a:p>
          <a:p>
            <a:r>
              <a:rPr lang="en-US" sz="1400" dirty="0">
                <a:solidFill>
                  <a:srgbClr val="7030A0"/>
                </a:solidFill>
                <a:cs typeface="Neo Sans Intel"/>
              </a:rPr>
              <a:t>#pragma </a:t>
            </a:r>
            <a:r>
              <a:rPr lang="en-US" sz="1400" dirty="0" err="1">
                <a:solidFill>
                  <a:srgbClr val="7030A0"/>
                </a:solidFill>
                <a:cs typeface="Neo Sans Intel"/>
              </a:rPr>
              <a:t>omp</a:t>
            </a:r>
            <a:r>
              <a:rPr lang="en-US" sz="1400" dirty="0">
                <a:solidFill>
                  <a:srgbClr val="7030A0"/>
                </a:solidFill>
                <a:cs typeface="Neo Sans Intel"/>
              </a:rPr>
              <a:t> task shared(x) depend(in: x)</a:t>
            </a:r>
          </a:p>
          <a:p>
            <a:r>
              <a:rPr lang="en-US" sz="1400" dirty="0">
                <a:cs typeface="Neo Sans Intel"/>
              </a:rPr>
              <a:t>    </a:t>
            </a:r>
            <a:r>
              <a:rPr lang="en-US" sz="1400" dirty="0" err="1">
                <a:solidFill>
                  <a:srgbClr val="00B050"/>
                </a:solidFill>
                <a:cs typeface="Neo Sans Intel"/>
              </a:rPr>
              <a:t>printf</a:t>
            </a:r>
            <a:r>
              <a:rPr lang="en-US" sz="1400" dirty="0">
                <a:cs typeface="Neo Sans Intel"/>
              </a:rPr>
              <a:t>(</a:t>
            </a:r>
            <a:r>
              <a:rPr lang="en-US" sz="1400" dirty="0">
                <a:solidFill>
                  <a:srgbClr val="FF0000"/>
                </a:solidFill>
                <a:cs typeface="Neo Sans Intel"/>
              </a:rPr>
              <a:t>"x + 2 = %d\n"</a:t>
            </a:r>
            <a:r>
              <a:rPr lang="en-US" sz="1400" dirty="0">
                <a:cs typeface="Neo Sans Intel"/>
              </a:rPr>
              <a:t>, x+2);</a:t>
            </a:r>
          </a:p>
          <a:p>
            <a:r>
              <a:rPr lang="en-US" sz="1400" dirty="0">
                <a:cs typeface="Neo Sans Intel"/>
              </a:rPr>
              <a:t>  }</a:t>
            </a:r>
          </a:p>
          <a:p>
            <a:r>
              <a:rPr lang="en-US" sz="1400" dirty="0">
                <a:cs typeface="Neo Sans Intel"/>
              </a:rPr>
              <a:t>  return 0;</a:t>
            </a:r>
          </a:p>
          <a:p>
            <a:r>
              <a:rPr lang="en-US" sz="1400" dirty="0">
                <a:cs typeface="Neo Sans Intel"/>
              </a:rPr>
              <a:t>} </a:t>
            </a:r>
            <a:endParaRPr lang="ru-RU" sz="1400" dirty="0" smtClean="0">
              <a:cs typeface="Neo Sans Intel"/>
            </a:endParaRPr>
          </a:p>
        </p:txBody>
      </p:sp>
    </p:spTree>
    <p:extLst>
      <p:ext uri="{BB962C8B-B14F-4D97-AF65-F5344CB8AC3E}">
        <p14:creationId xmlns:p14="http://schemas.microsoft.com/office/powerpoint/2010/main" val="32354206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027" y="1123161"/>
            <a:ext cx="8228012" cy="4802823"/>
          </a:xfrm>
        </p:spPr>
        <p:txBody>
          <a:bodyPr/>
          <a:lstStyle/>
          <a:p>
            <a:pPr lvl="1"/>
            <a:r>
              <a:rPr lang="ru-RU" dirty="0"/>
              <a:t>Добавлены директивы "</a:t>
            </a:r>
            <a:r>
              <a:rPr lang="en-US" dirty="0" err="1"/>
              <a:t>omp</a:t>
            </a:r>
            <a:r>
              <a:rPr lang="en-US" dirty="0"/>
              <a:t> cancel" </a:t>
            </a:r>
            <a:r>
              <a:rPr lang="ru-RU" dirty="0"/>
              <a:t>и "</a:t>
            </a:r>
            <a:r>
              <a:rPr lang="en-US" dirty="0" err="1"/>
              <a:t>omp</a:t>
            </a:r>
            <a:r>
              <a:rPr lang="en-US" dirty="0"/>
              <a:t> cancellation point"</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EE2556C5-CE8C-6547-B838-EA80C61A4AF7}" type="slidenum">
              <a:rPr lang="en-US" smtClean="0"/>
              <a:pPr/>
              <a:t>22</a:t>
            </a:fld>
            <a:endParaRPr lang="en-US" dirty="0"/>
          </a:p>
        </p:txBody>
      </p:sp>
      <p:sp>
        <p:nvSpPr>
          <p:cNvPr id="2" name="Title 1"/>
          <p:cNvSpPr>
            <a:spLocks noGrp="1"/>
          </p:cNvSpPr>
          <p:nvPr>
            <p:ph type="title"/>
          </p:nvPr>
        </p:nvSpPr>
        <p:spPr/>
        <p:txBody>
          <a:bodyPr/>
          <a:lstStyle/>
          <a:p>
            <a:r>
              <a:rPr lang="ru-RU" dirty="0"/>
              <a:t>Обработка ошибок</a:t>
            </a:r>
            <a:endParaRPr lang="en-US" dirty="0"/>
          </a:p>
        </p:txBody>
      </p:sp>
      <p:sp>
        <p:nvSpPr>
          <p:cNvPr id="7" name="TextBox 6"/>
          <p:cNvSpPr txBox="1"/>
          <p:nvPr/>
        </p:nvSpPr>
        <p:spPr>
          <a:xfrm>
            <a:off x="450853" y="1540739"/>
            <a:ext cx="7980464" cy="4401205"/>
          </a:xfrm>
          <a:prstGeom prst="rect">
            <a:avLst/>
          </a:prstGeom>
          <a:solidFill>
            <a:schemeClr val="accent5">
              <a:lumMod val="40000"/>
              <a:lumOff val="60000"/>
            </a:schemeClr>
          </a:solidFill>
          <a:ln>
            <a:solidFill>
              <a:schemeClr val="accent1"/>
            </a:solidFill>
          </a:ln>
        </p:spPr>
        <p:txBody>
          <a:bodyPr wrap="square" rtlCol="0">
            <a:spAutoFit/>
          </a:bodyPr>
          <a:lstStyle/>
          <a:p>
            <a:r>
              <a:rPr lang="en-US" sz="1400" dirty="0">
                <a:cs typeface="Neo Sans Intel"/>
              </a:rPr>
              <a:t>void </a:t>
            </a:r>
            <a:r>
              <a:rPr lang="en-US" sz="1400" dirty="0">
                <a:solidFill>
                  <a:srgbClr val="00B050"/>
                </a:solidFill>
                <a:cs typeface="Neo Sans Intel"/>
              </a:rPr>
              <a:t>example</a:t>
            </a:r>
            <a:r>
              <a:rPr lang="en-US" sz="1400" dirty="0">
                <a:cs typeface="Neo Sans Intel"/>
              </a:rPr>
              <a:t>() {</a:t>
            </a:r>
          </a:p>
          <a:p>
            <a:r>
              <a:rPr lang="en-US" sz="1400" dirty="0">
                <a:cs typeface="Neo Sans Intel"/>
              </a:rPr>
              <a:t>  </a:t>
            </a:r>
            <a:r>
              <a:rPr lang="en-US" sz="1400" dirty="0" err="1">
                <a:cs typeface="Neo Sans Intel"/>
              </a:rPr>
              <a:t>std</a:t>
            </a:r>
            <a:r>
              <a:rPr lang="en-US" sz="1400" dirty="0">
                <a:cs typeface="Neo Sans Intel"/>
              </a:rPr>
              <a:t>::exception *ex = NULL;</a:t>
            </a:r>
          </a:p>
          <a:p>
            <a:r>
              <a:rPr lang="en-US" sz="1400" dirty="0">
                <a:solidFill>
                  <a:srgbClr val="7030A0"/>
                </a:solidFill>
                <a:cs typeface="Neo Sans Intel"/>
              </a:rPr>
              <a:t>#pragma </a:t>
            </a:r>
            <a:r>
              <a:rPr lang="en-US" sz="1400" dirty="0" err="1">
                <a:solidFill>
                  <a:srgbClr val="7030A0"/>
                </a:solidFill>
                <a:cs typeface="Neo Sans Intel"/>
              </a:rPr>
              <a:t>omp</a:t>
            </a:r>
            <a:r>
              <a:rPr lang="en-US" sz="1400" dirty="0">
                <a:solidFill>
                  <a:srgbClr val="7030A0"/>
                </a:solidFill>
                <a:cs typeface="Neo Sans Intel"/>
              </a:rPr>
              <a:t> parallel shared(ex)</a:t>
            </a:r>
          </a:p>
          <a:p>
            <a:r>
              <a:rPr lang="en-US" sz="1400" dirty="0">
                <a:cs typeface="Neo Sans Intel"/>
              </a:rPr>
              <a:t>  {</a:t>
            </a:r>
          </a:p>
          <a:p>
            <a:r>
              <a:rPr lang="en-US" sz="1400" dirty="0">
                <a:solidFill>
                  <a:srgbClr val="7030A0"/>
                </a:solidFill>
                <a:cs typeface="Neo Sans Intel"/>
              </a:rPr>
              <a:t>#pragma </a:t>
            </a:r>
            <a:r>
              <a:rPr lang="en-US" sz="1400" dirty="0" err="1">
                <a:solidFill>
                  <a:srgbClr val="7030A0"/>
                </a:solidFill>
                <a:cs typeface="Neo Sans Intel"/>
              </a:rPr>
              <a:t>omp</a:t>
            </a:r>
            <a:r>
              <a:rPr lang="en-US" sz="1400" dirty="0">
                <a:solidFill>
                  <a:srgbClr val="7030A0"/>
                </a:solidFill>
                <a:cs typeface="Neo Sans Intel"/>
              </a:rPr>
              <a:t> for</a:t>
            </a:r>
          </a:p>
          <a:p>
            <a:r>
              <a:rPr lang="en-US" sz="1400" dirty="0">
                <a:cs typeface="Neo Sans Intel"/>
              </a:rPr>
              <a:t>    for (</a:t>
            </a:r>
            <a:r>
              <a:rPr lang="en-US" sz="1400" dirty="0" err="1">
                <a:cs typeface="Neo Sans Intel"/>
              </a:rPr>
              <a:t>int</a:t>
            </a:r>
            <a:r>
              <a:rPr lang="en-US" sz="1400" dirty="0">
                <a:cs typeface="Neo Sans Intel"/>
              </a:rPr>
              <a:t> i = 0; i &lt; N; i++) {</a:t>
            </a:r>
          </a:p>
          <a:p>
            <a:r>
              <a:rPr lang="en-US" sz="1400" dirty="0" smtClean="0">
                <a:cs typeface="Neo Sans Intel"/>
              </a:rPr>
              <a:t>    try </a:t>
            </a:r>
            <a:r>
              <a:rPr lang="en-US" sz="1400" dirty="0">
                <a:cs typeface="Neo Sans Intel"/>
              </a:rPr>
              <a:t>{</a:t>
            </a:r>
          </a:p>
          <a:p>
            <a:r>
              <a:rPr lang="en-US" sz="1400" dirty="0">
                <a:cs typeface="Neo Sans Intel"/>
              </a:rPr>
              <a:t>        </a:t>
            </a:r>
            <a:r>
              <a:rPr lang="en-US" sz="1400" dirty="0" err="1">
                <a:solidFill>
                  <a:srgbClr val="00B050"/>
                </a:solidFill>
                <a:cs typeface="Neo Sans Intel"/>
              </a:rPr>
              <a:t>causes_an_exception</a:t>
            </a:r>
            <a:r>
              <a:rPr lang="en-US" sz="1400" dirty="0">
                <a:cs typeface="Neo Sans Intel"/>
              </a:rPr>
              <a:t>();</a:t>
            </a:r>
          </a:p>
          <a:p>
            <a:r>
              <a:rPr lang="en-US" sz="1400" dirty="0">
                <a:cs typeface="Neo Sans Intel"/>
              </a:rPr>
              <a:t>    </a:t>
            </a:r>
            <a:r>
              <a:rPr lang="en-US" sz="1400" dirty="0" smtClean="0">
                <a:cs typeface="Neo Sans Intel"/>
              </a:rPr>
              <a:t> </a:t>
            </a:r>
            <a:r>
              <a:rPr lang="en-US" sz="1400" dirty="0">
                <a:cs typeface="Neo Sans Intel"/>
              </a:rPr>
              <a:t>} catch (</a:t>
            </a:r>
            <a:r>
              <a:rPr lang="en-US" sz="1400" dirty="0" err="1">
                <a:cs typeface="Neo Sans Intel"/>
              </a:rPr>
              <a:t>const</a:t>
            </a:r>
            <a:r>
              <a:rPr lang="en-US" sz="1400" dirty="0">
                <a:cs typeface="Neo Sans Intel"/>
              </a:rPr>
              <a:t> </a:t>
            </a:r>
            <a:r>
              <a:rPr lang="en-US" sz="1400" dirty="0" err="1">
                <a:cs typeface="Neo Sans Intel"/>
              </a:rPr>
              <a:t>std</a:t>
            </a:r>
            <a:r>
              <a:rPr lang="en-US" sz="1400" dirty="0">
                <a:cs typeface="Neo Sans Intel"/>
              </a:rPr>
              <a:t>::exception *e) {</a:t>
            </a:r>
          </a:p>
          <a:p>
            <a:r>
              <a:rPr lang="en-US" sz="1400" dirty="0" smtClean="0">
                <a:solidFill>
                  <a:srgbClr val="7030A0"/>
                </a:solidFill>
                <a:cs typeface="Neo Sans Intel"/>
              </a:rPr>
              <a:t>#</a:t>
            </a:r>
            <a:r>
              <a:rPr lang="en-US" sz="1400" dirty="0">
                <a:solidFill>
                  <a:srgbClr val="7030A0"/>
                </a:solidFill>
                <a:cs typeface="Neo Sans Intel"/>
              </a:rPr>
              <a:t>pragma </a:t>
            </a:r>
            <a:r>
              <a:rPr lang="en-US" sz="1400" dirty="0" err="1">
                <a:solidFill>
                  <a:srgbClr val="7030A0"/>
                </a:solidFill>
                <a:cs typeface="Neo Sans Intel"/>
              </a:rPr>
              <a:t>omp</a:t>
            </a:r>
            <a:r>
              <a:rPr lang="en-US" sz="1400" dirty="0">
                <a:solidFill>
                  <a:srgbClr val="7030A0"/>
                </a:solidFill>
                <a:cs typeface="Neo Sans Intel"/>
              </a:rPr>
              <a:t> atomic write</a:t>
            </a:r>
          </a:p>
          <a:p>
            <a:r>
              <a:rPr lang="en-US" sz="1400" dirty="0">
                <a:cs typeface="Neo Sans Intel"/>
              </a:rPr>
              <a:t>        ex = e;</a:t>
            </a:r>
          </a:p>
          <a:p>
            <a:r>
              <a:rPr lang="en-US" sz="1400" dirty="0" smtClean="0">
                <a:solidFill>
                  <a:srgbClr val="7030A0"/>
                </a:solidFill>
                <a:cs typeface="Neo Sans Intel"/>
              </a:rPr>
              <a:t>#</a:t>
            </a:r>
            <a:r>
              <a:rPr lang="en-US" sz="1400" dirty="0">
                <a:solidFill>
                  <a:srgbClr val="7030A0"/>
                </a:solidFill>
                <a:cs typeface="Neo Sans Intel"/>
              </a:rPr>
              <a:t>pragma </a:t>
            </a:r>
            <a:r>
              <a:rPr lang="en-US" sz="1400" dirty="0" err="1">
                <a:solidFill>
                  <a:srgbClr val="7030A0"/>
                </a:solidFill>
                <a:cs typeface="Neo Sans Intel"/>
              </a:rPr>
              <a:t>omp</a:t>
            </a:r>
            <a:r>
              <a:rPr lang="en-US" sz="1400" dirty="0">
                <a:solidFill>
                  <a:srgbClr val="7030A0"/>
                </a:solidFill>
                <a:cs typeface="Neo Sans Intel"/>
              </a:rPr>
              <a:t> cancel for</a:t>
            </a:r>
          </a:p>
          <a:p>
            <a:r>
              <a:rPr lang="en-US" sz="1400" dirty="0">
                <a:cs typeface="Neo Sans Intel"/>
              </a:rPr>
              <a:t>      }</a:t>
            </a:r>
          </a:p>
          <a:p>
            <a:r>
              <a:rPr lang="en-US" sz="1400" dirty="0">
                <a:cs typeface="Neo Sans Intel"/>
              </a:rPr>
              <a:t>    }</a:t>
            </a:r>
          </a:p>
          <a:p>
            <a:r>
              <a:rPr lang="en-US" sz="1400" i="1" dirty="0">
                <a:solidFill>
                  <a:schemeClr val="bg2">
                    <a:lumMod val="75000"/>
                  </a:schemeClr>
                </a:solidFill>
                <a:cs typeface="Neo Sans Intel"/>
              </a:rPr>
              <a:t>    // if an exception has been raised, cancel parallel region</a:t>
            </a:r>
          </a:p>
          <a:p>
            <a:r>
              <a:rPr lang="en-US" sz="1400" dirty="0">
                <a:cs typeface="Neo Sans Intel"/>
              </a:rPr>
              <a:t>    if (ex) {</a:t>
            </a:r>
          </a:p>
          <a:p>
            <a:r>
              <a:rPr lang="en-US" sz="1400" dirty="0" smtClean="0">
                <a:solidFill>
                  <a:srgbClr val="7030A0"/>
                </a:solidFill>
                <a:cs typeface="Neo Sans Intel"/>
              </a:rPr>
              <a:t>#pragma </a:t>
            </a:r>
            <a:r>
              <a:rPr lang="en-US" sz="1400" dirty="0" err="1" smtClean="0">
                <a:solidFill>
                  <a:srgbClr val="7030A0"/>
                </a:solidFill>
                <a:cs typeface="Neo Sans Intel"/>
              </a:rPr>
              <a:t>omp</a:t>
            </a:r>
            <a:r>
              <a:rPr lang="en-US" sz="1400" dirty="0" smtClean="0">
                <a:solidFill>
                  <a:srgbClr val="7030A0"/>
                </a:solidFill>
                <a:cs typeface="Neo Sans Intel"/>
              </a:rPr>
              <a:t> cancel parallel</a:t>
            </a:r>
          </a:p>
          <a:p>
            <a:r>
              <a:rPr lang="en-US" sz="1400" dirty="0" smtClean="0">
                <a:cs typeface="Neo Sans Intel"/>
              </a:rPr>
              <a:t>    }</a:t>
            </a:r>
          </a:p>
          <a:p>
            <a:r>
              <a:rPr lang="en-US" sz="1400" dirty="0" smtClean="0">
                <a:cs typeface="Neo Sans Intel"/>
              </a:rPr>
              <a:t>}</a:t>
            </a:r>
            <a:endParaRPr lang="en-US" sz="1400" dirty="0">
              <a:cs typeface="Neo Sans Intel"/>
            </a:endParaRPr>
          </a:p>
          <a:p>
            <a:r>
              <a:rPr lang="en-US" sz="1400" dirty="0">
                <a:cs typeface="Neo Sans Intel"/>
              </a:rPr>
              <a:t>}</a:t>
            </a:r>
            <a:endParaRPr lang="ru-RU" sz="1400" dirty="0" smtClean="0">
              <a:cs typeface="Neo Sans Intel"/>
            </a:endParaRPr>
          </a:p>
        </p:txBody>
      </p:sp>
    </p:spTree>
    <p:extLst>
      <p:ext uri="{BB962C8B-B14F-4D97-AF65-F5344CB8AC3E}">
        <p14:creationId xmlns:p14="http://schemas.microsoft.com/office/powerpoint/2010/main" val="48008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027" y="1540739"/>
            <a:ext cx="8228012" cy="4385245"/>
          </a:xfrm>
        </p:spPr>
        <p:txBody>
          <a:bodyPr/>
          <a:lstStyle/>
          <a:p>
            <a:pPr lvl="1"/>
            <a:r>
              <a:rPr lang="ru-RU" dirty="0"/>
              <a:t>Добавлена директива "</a:t>
            </a:r>
            <a:r>
              <a:rPr lang="ru-RU" dirty="0" err="1"/>
              <a:t>omp</a:t>
            </a:r>
            <a:r>
              <a:rPr lang="ru-RU" dirty="0"/>
              <a:t> </a:t>
            </a:r>
            <a:r>
              <a:rPr lang="ru-RU" dirty="0" err="1"/>
              <a:t>declare</a:t>
            </a:r>
            <a:r>
              <a:rPr lang="ru-RU" dirty="0"/>
              <a:t> </a:t>
            </a:r>
            <a:r>
              <a:rPr lang="ru-RU" dirty="0" err="1"/>
              <a:t>reduction</a:t>
            </a:r>
            <a:r>
              <a:rPr lang="ru-RU" dirty="0"/>
              <a:t>", позволяющая задавать пользовательские редукции</a:t>
            </a:r>
            <a:endParaRPr lang="en-US" dirty="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EE2556C5-CE8C-6547-B838-EA80C61A4AF7}" type="slidenum">
              <a:rPr lang="en-US" smtClean="0"/>
              <a:pPr/>
              <a:t>23</a:t>
            </a:fld>
            <a:endParaRPr lang="en-US" dirty="0"/>
          </a:p>
        </p:txBody>
      </p:sp>
      <p:sp>
        <p:nvSpPr>
          <p:cNvPr id="2" name="Title 1"/>
          <p:cNvSpPr>
            <a:spLocks noGrp="1"/>
          </p:cNvSpPr>
          <p:nvPr>
            <p:ph type="title"/>
          </p:nvPr>
        </p:nvSpPr>
        <p:spPr/>
        <p:txBody>
          <a:bodyPr/>
          <a:lstStyle/>
          <a:p>
            <a:r>
              <a:rPr lang="ru-RU" dirty="0"/>
              <a:t>Пользовательские редукции</a:t>
            </a:r>
            <a:endParaRPr lang="en-US" dirty="0"/>
          </a:p>
        </p:txBody>
      </p:sp>
      <p:sp>
        <p:nvSpPr>
          <p:cNvPr id="7" name="TextBox 6"/>
          <p:cNvSpPr txBox="1"/>
          <p:nvPr/>
        </p:nvSpPr>
        <p:spPr>
          <a:xfrm>
            <a:off x="450853" y="2317487"/>
            <a:ext cx="7980464" cy="3139321"/>
          </a:xfrm>
          <a:prstGeom prst="rect">
            <a:avLst/>
          </a:prstGeom>
          <a:solidFill>
            <a:schemeClr val="accent5">
              <a:lumMod val="40000"/>
              <a:lumOff val="60000"/>
            </a:schemeClr>
          </a:solidFill>
          <a:ln>
            <a:solidFill>
              <a:schemeClr val="accent1"/>
            </a:solidFill>
          </a:ln>
        </p:spPr>
        <p:txBody>
          <a:bodyPr wrap="square" rtlCol="0">
            <a:spAutoFit/>
          </a:bodyPr>
          <a:lstStyle/>
          <a:p>
            <a:r>
              <a:rPr lang="en-US" dirty="0">
                <a:solidFill>
                  <a:srgbClr val="7030A0"/>
                </a:solidFill>
                <a:cs typeface="Neo Sans Intel"/>
              </a:rPr>
              <a:t>#pragma </a:t>
            </a:r>
            <a:r>
              <a:rPr lang="en-US" dirty="0" err="1">
                <a:solidFill>
                  <a:srgbClr val="7030A0"/>
                </a:solidFill>
                <a:cs typeface="Neo Sans Intel"/>
              </a:rPr>
              <a:t>omp</a:t>
            </a:r>
            <a:r>
              <a:rPr lang="en-US" dirty="0">
                <a:solidFill>
                  <a:srgbClr val="7030A0"/>
                </a:solidFill>
                <a:cs typeface="Neo Sans Intel"/>
              </a:rPr>
              <a:t> declare reduction (+ : </a:t>
            </a:r>
            <a:r>
              <a:rPr lang="en-US" dirty="0" err="1">
                <a:solidFill>
                  <a:srgbClr val="7030A0"/>
                </a:solidFill>
                <a:cs typeface="Neo Sans Intel"/>
              </a:rPr>
              <a:t>int</a:t>
            </a:r>
            <a:r>
              <a:rPr lang="en-US" dirty="0">
                <a:solidFill>
                  <a:srgbClr val="7030A0"/>
                </a:solidFill>
                <a:cs typeface="Neo Sans Intel"/>
              </a:rPr>
              <a:t>, float : </a:t>
            </a:r>
            <a:r>
              <a:rPr lang="en-US" dirty="0" err="1">
                <a:solidFill>
                  <a:srgbClr val="7030A0"/>
                </a:solidFill>
                <a:cs typeface="Neo Sans Intel"/>
              </a:rPr>
              <a:t>omp_out</a:t>
            </a:r>
            <a:r>
              <a:rPr lang="en-US" dirty="0">
                <a:solidFill>
                  <a:srgbClr val="7030A0"/>
                </a:solidFill>
                <a:cs typeface="Neo Sans Intel"/>
              </a:rPr>
              <a:t> *= </a:t>
            </a:r>
            <a:r>
              <a:rPr lang="en-US" dirty="0" err="1">
                <a:solidFill>
                  <a:srgbClr val="7030A0"/>
                </a:solidFill>
                <a:cs typeface="Neo Sans Intel"/>
              </a:rPr>
              <a:t>omp_in</a:t>
            </a:r>
            <a:r>
              <a:rPr lang="en-US" dirty="0" smtClean="0">
                <a:solidFill>
                  <a:srgbClr val="7030A0"/>
                </a:solidFill>
                <a:cs typeface="Neo Sans Intel"/>
              </a:rPr>
              <a:t>)</a:t>
            </a:r>
          </a:p>
          <a:p>
            <a:endParaRPr lang="en-US" dirty="0">
              <a:cs typeface="Neo Sans Intel"/>
            </a:endParaRPr>
          </a:p>
          <a:p>
            <a:r>
              <a:rPr lang="en-US" dirty="0" smtClean="0">
                <a:cs typeface="Neo Sans Intel"/>
              </a:rPr>
              <a:t>void </a:t>
            </a:r>
            <a:r>
              <a:rPr lang="en-US" dirty="0" smtClean="0">
                <a:solidFill>
                  <a:srgbClr val="00B050"/>
                </a:solidFill>
                <a:cs typeface="Neo Sans Intel"/>
              </a:rPr>
              <a:t>foo</a:t>
            </a:r>
            <a:r>
              <a:rPr lang="en-US" dirty="0" smtClean="0">
                <a:cs typeface="Neo Sans Intel"/>
              </a:rPr>
              <a:t>(</a:t>
            </a:r>
            <a:r>
              <a:rPr lang="en-US" dirty="0" err="1" smtClean="0">
                <a:cs typeface="Neo Sans Intel"/>
              </a:rPr>
              <a:t>int</a:t>
            </a:r>
            <a:r>
              <a:rPr lang="en-US" dirty="0" smtClean="0">
                <a:cs typeface="Neo Sans Intel"/>
              </a:rPr>
              <a:t> &amp;</a:t>
            </a:r>
            <a:r>
              <a:rPr lang="en-US" dirty="0" err="1" smtClean="0">
                <a:cs typeface="Neo Sans Intel"/>
              </a:rPr>
              <a:t>ivar</a:t>
            </a:r>
            <a:r>
              <a:rPr lang="en-US" dirty="0" smtClean="0">
                <a:cs typeface="Neo Sans Intel"/>
              </a:rPr>
              <a:t>, float &amp;</a:t>
            </a:r>
            <a:r>
              <a:rPr lang="en-US" dirty="0" err="1" smtClean="0">
                <a:cs typeface="Neo Sans Intel"/>
              </a:rPr>
              <a:t>fvar</a:t>
            </a:r>
            <a:r>
              <a:rPr lang="en-US" dirty="0" smtClean="0">
                <a:cs typeface="Neo Sans Intel"/>
              </a:rPr>
              <a:t>, double &amp;</a:t>
            </a:r>
            <a:r>
              <a:rPr lang="en-US" dirty="0" err="1" smtClean="0">
                <a:cs typeface="Neo Sans Intel"/>
              </a:rPr>
              <a:t>dvar</a:t>
            </a:r>
            <a:r>
              <a:rPr lang="en-US" dirty="0" smtClean="0">
                <a:cs typeface="Neo Sans Intel"/>
              </a:rPr>
              <a:t>, </a:t>
            </a:r>
            <a:r>
              <a:rPr lang="en-US" dirty="0" err="1" smtClean="0">
                <a:cs typeface="Neo Sans Intel"/>
              </a:rPr>
              <a:t>int</a:t>
            </a:r>
            <a:r>
              <a:rPr lang="en-US" dirty="0" smtClean="0">
                <a:cs typeface="Neo Sans Intel"/>
              </a:rPr>
              <a:t> **</a:t>
            </a:r>
            <a:r>
              <a:rPr lang="en-US" dirty="0" err="1" smtClean="0">
                <a:cs typeface="Neo Sans Intel"/>
              </a:rPr>
              <a:t>argv</a:t>
            </a:r>
            <a:r>
              <a:rPr lang="en-US" dirty="0" smtClean="0">
                <a:cs typeface="Neo Sans Intel"/>
              </a:rPr>
              <a:t>, </a:t>
            </a:r>
            <a:r>
              <a:rPr lang="en-US" dirty="0" err="1" smtClean="0">
                <a:cs typeface="Neo Sans Intel"/>
              </a:rPr>
              <a:t>int</a:t>
            </a:r>
            <a:r>
              <a:rPr lang="en-US" dirty="0" smtClean="0">
                <a:cs typeface="Neo Sans Intel"/>
              </a:rPr>
              <a:t> n, </a:t>
            </a:r>
            <a:r>
              <a:rPr lang="en-US" dirty="0" err="1" smtClean="0">
                <a:cs typeface="Neo Sans Intel"/>
              </a:rPr>
              <a:t>int</a:t>
            </a:r>
            <a:r>
              <a:rPr lang="en-US" dirty="0" smtClean="0">
                <a:cs typeface="Neo Sans Intel"/>
              </a:rPr>
              <a:t> m) {</a:t>
            </a:r>
          </a:p>
          <a:p>
            <a:r>
              <a:rPr lang="en-US" dirty="0" smtClean="0">
                <a:solidFill>
                  <a:srgbClr val="7030A0"/>
                </a:solidFill>
                <a:cs typeface="Neo Sans Intel"/>
              </a:rPr>
              <a:t>#pragma </a:t>
            </a:r>
            <a:r>
              <a:rPr lang="en-US" dirty="0" err="1" smtClean="0">
                <a:solidFill>
                  <a:srgbClr val="7030A0"/>
                </a:solidFill>
                <a:cs typeface="Neo Sans Intel"/>
              </a:rPr>
              <a:t>omp</a:t>
            </a:r>
            <a:r>
              <a:rPr lang="en-US" dirty="0" smtClean="0">
                <a:solidFill>
                  <a:srgbClr val="7030A0"/>
                </a:solidFill>
                <a:cs typeface="Neo Sans Intel"/>
              </a:rPr>
              <a:t> parallel for reduction(+: </a:t>
            </a:r>
            <a:r>
              <a:rPr lang="en-US" dirty="0" err="1" smtClean="0">
                <a:solidFill>
                  <a:srgbClr val="7030A0"/>
                </a:solidFill>
                <a:cs typeface="Neo Sans Intel"/>
              </a:rPr>
              <a:t>ivar</a:t>
            </a:r>
            <a:r>
              <a:rPr lang="en-US" dirty="0" smtClean="0">
                <a:solidFill>
                  <a:srgbClr val="7030A0"/>
                </a:solidFill>
                <a:cs typeface="Neo Sans Intel"/>
              </a:rPr>
              <a:t>, </a:t>
            </a:r>
            <a:r>
              <a:rPr lang="en-US" dirty="0" err="1" smtClean="0">
                <a:solidFill>
                  <a:srgbClr val="7030A0"/>
                </a:solidFill>
                <a:cs typeface="Neo Sans Intel"/>
              </a:rPr>
              <a:t>fvar</a:t>
            </a:r>
            <a:r>
              <a:rPr lang="en-US" dirty="0" smtClean="0">
                <a:solidFill>
                  <a:srgbClr val="7030A0"/>
                </a:solidFill>
                <a:cs typeface="Neo Sans Intel"/>
              </a:rPr>
              <a:t>, </a:t>
            </a:r>
            <a:r>
              <a:rPr lang="en-US" dirty="0" err="1" smtClean="0">
                <a:solidFill>
                  <a:srgbClr val="7030A0"/>
                </a:solidFill>
                <a:cs typeface="Neo Sans Intel"/>
              </a:rPr>
              <a:t>dvar</a:t>
            </a:r>
            <a:r>
              <a:rPr lang="en-US" dirty="0" smtClean="0">
                <a:solidFill>
                  <a:srgbClr val="7030A0"/>
                </a:solidFill>
                <a:cs typeface="Neo Sans Intel"/>
              </a:rPr>
              <a:t>)</a:t>
            </a:r>
          </a:p>
          <a:p>
            <a:r>
              <a:rPr lang="en-US" dirty="0" smtClean="0">
                <a:cs typeface="Neo Sans Intel"/>
              </a:rPr>
              <a:t>  for (</a:t>
            </a:r>
            <a:r>
              <a:rPr lang="en-US" dirty="0" err="1" smtClean="0">
                <a:cs typeface="Neo Sans Intel"/>
              </a:rPr>
              <a:t>int</a:t>
            </a:r>
            <a:r>
              <a:rPr lang="en-US" dirty="0" smtClean="0">
                <a:cs typeface="Neo Sans Intel"/>
              </a:rPr>
              <a:t> i = 0; i &lt; n; ++i)</a:t>
            </a:r>
          </a:p>
          <a:p>
            <a:r>
              <a:rPr lang="en-US" dirty="0" smtClean="0">
                <a:cs typeface="Neo Sans Intel"/>
              </a:rPr>
              <a:t>  for (</a:t>
            </a:r>
            <a:r>
              <a:rPr lang="en-US" dirty="0" err="1" smtClean="0">
                <a:cs typeface="Neo Sans Intel"/>
              </a:rPr>
              <a:t>int</a:t>
            </a:r>
            <a:r>
              <a:rPr lang="en-US" dirty="0" smtClean="0">
                <a:cs typeface="Neo Sans Intel"/>
              </a:rPr>
              <a:t> j = 0; j &lt; m; ++j) {</a:t>
            </a:r>
          </a:p>
          <a:p>
            <a:r>
              <a:rPr lang="en-US" dirty="0" smtClean="0">
                <a:cs typeface="Neo Sans Intel"/>
              </a:rPr>
              <a:t>     </a:t>
            </a:r>
            <a:r>
              <a:rPr lang="en-US" dirty="0" err="1">
                <a:cs typeface="Neo Sans Intel"/>
              </a:rPr>
              <a:t>ivar</a:t>
            </a:r>
            <a:r>
              <a:rPr lang="en-US" dirty="0">
                <a:cs typeface="Neo Sans Intel"/>
              </a:rPr>
              <a:t> += </a:t>
            </a:r>
            <a:r>
              <a:rPr lang="en-US" dirty="0" err="1">
                <a:cs typeface="Neo Sans Intel"/>
              </a:rPr>
              <a:t>argv</a:t>
            </a:r>
            <a:r>
              <a:rPr lang="en-US" dirty="0">
                <a:cs typeface="Neo Sans Intel"/>
              </a:rPr>
              <a:t>[i][j</a:t>
            </a:r>
            <a:r>
              <a:rPr lang="en-US" dirty="0" smtClean="0">
                <a:cs typeface="Neo Sans Intel"/>
              </a:rPr>
              <a:t>];</a:t>
            </a:r>
          </a:p>
          <a:p>
            <a:r>
              <a:rPr lang="en-US" dirty="0" smtClean="0">
                <a:cs typeface="Neo Sans Intel"/>
              </a:rPr>
              <a:t>     </a:t>
            </a:r>
            <a:r>
              <a:rPr lang="en-US" dirty="0" err="1" smtClean="0">
                <a:cs typeface="Neo Sans Intel"/>
              </a:rPr>
              <a:t>fvar</a:t>
            </a:r>
            <a:r>
              <a:rPr lang="en-US" dirty="0" smtClean="0">
                <a:cs typeface="Neo Sans Intel"/>
              </a:rPr>
              <a:t> </a:t>
            </a:r>
            <a:r>
              <a:rPr lang="en-US" dirty="0">
                <a:cs typeface="Neo Sans Intel"/>
              </a:rPr>
              <a:t>+= </a:t>
            </a:r>
            <a:r>
              <a:rPr lang="en-US" dirty="0" err="1">
                <a:cs typeface="Neo Sans Intel"/>
              </a:rPr>
              <a:t>argv</a:t>
            </a:r>
            <a:r>
              <a:rPr lang="en-US" dirty="0">
                <a:cs typeface="Neo Sans Intel"/>
              </a:rPr>
              <a:t>[i][j</a:t>
            </a:r>
            <a:r>
              <a:rPr lang="en-US" dirty="0" smtClean="0">
                <a:cs typeface="Neo Sans Intel"/>
              </a:rPr>
              <a:t>];</a:t>
            </a:r>
          </a:p>
          <a:p>
            <a:r>
              <a:rPr lang="en-US" dirty="0" smtClean="0">
                <a:cs typeface="Neo Sans Intel"/>
              </a:rPr>
              <a:t>     </a:t>
            </a:r>
            <a:r>
              <a:rPr lang="en-US" dirty="0" err="1" smtClean="0">
                <a:cs typeface="Neo Sans Intel"/>
              </a:rPr>
              <a:t>dvar</a:t>
            </a:r>
            <a:r>
              <a:rPr lang="en-US" dirty="0" smtClean="0">
                <a:cs typeface="Neo Sans Intel"/>
              </a:rPr>
              <a:t> </a:t>
            </a:r>
            <a:r>
              <a:rPr lang="en-US" dirty="0">
                <a:cs typeface="Neo Sans Intel"/>
              </a:rPr>
              <a:t>+= </a:t>
            </a:r>
            <a:r>
              <a:rPr lang="en-US" dirty="0" err="1">
                <a:cs typeface="Neo Sans Intel"/>
              </a:rPr>
              <a:t>argv</a:t>
            </a:r>
            <a:r>
              <a:rPr lang="en-US" dirty="0">
                <a:cs typeface="Neo Sans Intel"/>
              </a:rPr>
              <a:t>[i][j];</a:t>
            </a:r>
          </a:p>
          <a:p>
            <a:r>
              <a:rPr lang="en-US" dirty="0" smtClean="0">
                <a:cs typeface="Neo Sans Intel"/>
              </a:rPr>
              <a:t>  }</a:t>
            </a:r>
          </a:p>
          <a:p>
            <a:r>
              <a:rPr lang="en-US" dirty="0" smtClean="0">
                <a:cs typeface="Neo Sans Intel"/>
              </a:rPr>
              <a:t>}</a:t>
            </a:r>
            <a:endParaRPr lang="ru-RU" dirty="0" smtClean="0">
              <a:cs typeface="Neo Sans Intel"/>
            </a:endParaRPr>
          </a:p>
        </p:txBody>
      </p:sp>
    </p:spTree>
    <p:extLst>
      <p:ext uri="{BB962C8B-B14F-4D97-AF65-F5344CB8AC3E}">
        <p14:creationId xmlns:p14="http://schemas.microsoft.com/office/powerpoint/2010/main" val="3880372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027" y="1032387"/>
            <a:ext cx="8228012" cy="5260258"/>
          </a:xfrm>
        </p:spPr>
        <p:txBody>
          <a:bodyPr/>
          <a:lstStyle/>
          <a:p>
            <a:pPr lvl="1"/>
            <a:r>
              <a:rPr lang="en-US" dirty="0" err="1"/>
              <a:t>OpenMP</a:t>
            </a:r>
            <a:r>
              <a:rPr lang="en-US" dirty="0"/>
              <a:t> </a:t>
            </a:r>
            <a:r>
              <a:rPr lang="en-US" dirty="0" smtClean="0"/>
              <a:t>3.0</a:t>
            </a:r>
          </a:p>
          <a:p>
            <a:pPr lvl="2"/>
            <a:r>
              <a:rPr lang="en-US" dirty="0"/>
              <a:t>Intel Fortran and C/C++ versions 11.0 and 11.1 </a:t>
            </a:r>
            <a:r>
              <a:rPr lang="en-US" dirty="0" smtClean="0"/>
              <a:t>compilers.</a:t>
            </a:r>
          </a:p>
          <a:p>
            <a:pPr lvl="2"/>
            <a:r>
              <a:rPr lang="en-US" dirty="0" smtClean="0"/>
              <a:t>GCC* 4.3.1</a:t>
            </a:r>
          </a:p>
          <a:p>
            <a:pPr lvl="2"/>
            <a:r>
              <a:rPr lang="en-US" dirty="0" smtClean="0"/>
              <a:t>IBM* </a:t>
            </a:r>
            <a:r>
              <a:rPr lang="en-US" dirty="0"/>
              <a:t>XL C/C++ </a:t>
            </a:r>
            <a:r>
              <a:rPr lang="en-US" dirty="0" smtClean="0"/>
              <a:t>compiler</a:t>
            </a:r>
          </a:p>
          <a:p>
            <a:pPr lvl="2"/>
            <a:r>
              <a:rPr lang="it-IT" dirty="0" smtClean="0"/>
              <a:t>Sun* </a:t>
            </a:r>
            <a:r>
              <a:rPr lang="it-IT" dirty="0"/>
              <a:t>Studio 12 update </a:t>
            </a:r>
            <a:r>
              <a:rPr lang="it-IT" dirty="0" smtClean="0"/>
              <a:t>1</a:t>
            </a:r>
          </a:p>
          <a:p>
            <a:pPr lvl="1"/>
            <a:r>
              <a:rPr lang="en-US" dirty="0" err="1"/>
              <a:t>OpenMP</a:t>
            </a:r>
            <a:r>
              <a:rPr lang="en-US" dirty="0"/>
              <a:t> </a:t>
            </a:r>
            <a:r>
              <a:rPr lang="en-US" dirty="0" smtClean="0"/>
              <a:t>3.1</a:t>
            </a:r>
          </a:p>
          <a:p>
            <a:pPr lvl="2"/>
            <a:r>
              <a:rPr lang="en-US" dirty="0"/>
              <a:t>Intel Fortran and C/C++ compilers 12.1</a:t>
            </a:r>
            <a:endParaRPr lang="en-US" dirty="0" smtClean="0"/>
          </a:p>
          <a:p>
            <a:pPr lvl="2"/>
            <a:r>
              <a:rPr lang="en-US" dirty="0" smtClean="0"/>
              <a:t>GCC 4.7</a:t>
            </a:r>
          </a:p>
          <a:p>
            <a:pPr lvl="2"/>
            <a:r>
              <a:rPr lang="en-US" dirty="0" smtClean="0"/>
              <a:t>Clang* 3.7 </a:t>
            </a:r>
            <a:r>
              <a:rPr lang="ru-RU" dirty="0"/>
              <a:t>+ частично 4.0</a:t>
            </a:r>
            <a:endParaRPr lang="en-US" dirty="0" smtClean="0"/>
          </a:p>
          <a:p>
            <a:pPr lvl="1"/>
            <a:r>
              <a:rPr lang="en-US" dirty="0" err="1"/>
              <a:t>OpenMP</a:t>
            </a:r>
            <a:r>
              <a:rPr lang="en-US" dirty="0"/>
              <a:t> </a:t>
            </a:r>
            <a:r>
              <a:rPr lang="en-US" dirty="0" smtClean="0"/>
              <a:t>4.0</a:t>
            </a:r>
          </a:p>
          <a:p>
            <a:pPr lvl="2"/>
            <a:r>
              <a:rPr lang="en-US" dirty="0"/>
              <a:t>Intel Fortran and C/C++ compilers </a:t>
            </a:r>
            <a:r>
              <a:rPr lang="en-US" dirty="0" smtClean="0"/>
              <a:t>15.0</a:t>
            </a:r>
          </a:p>
          <a:p>
            <a:pPr lvl="2"/>
            <a:r>
              <a:rPr lang="en-US" dirty="0" smtClean="0"/>
              <a:t>GCC </a:t>
            </a:r>
            <a:r>
              <a:rPr lang="en-US" dirty="0"/>
              <a:t>4.9.0 for C/C++, </a:t>
            </a:r>
            <a:r>
              <a:rPr lang="en-US" dirty="0" smtClean="0"/>
              <a:t>GCC </a:t>
            </a:r>
            <a:r>
              <a:rPr lang="en-US" dirty="0"/>
              <a:t>4.9.1 for </a:t>
            </a:r>
            <a:r>
              <a:rPr lang="en-US" dirty="0" smtClean="0"/>
              <a:t>Fortran</a:t>
            </a:r>
          </a:p>
        </p:txBody>
      </p:sp>
      <p:sp>
        <p:nvSpPr>
          <p:cNvPr id="4" name="Slide Number Placeholder 3"/>
          <p:cNvSpPr>
            <a:spLocks noGrp="1"/>
          </p:cNvSpPr>
          <p:nvPr>
            <p:ph type="sldNum" sz="quarter" idx="12"/>
          </p:nvPr>
        </p:nvSpPr>
        <p:spPr/>
        <p:txBody>
          <a:bodyPr/>
          <a:lstStyle/>
          <a:p>
            <a:fld id="{EE2556C5-CE8C-6547-B838-EA80C61A4AF7}" type="slidenum">
              <a:rPr lang="en-US" smtClean="0"/>
              <a:pPr/>
              <a:t>24</a:t>
            </a:fld>
            <a:endParaRPr lang="en-US" dirty="0"/>
          </a:p>
        </p:txBody>
      </p:sp>
      <p:sp>
        <p:nvSpPr>
          <p:cNvPr id="2" name="Title 1"/>
          <p:cNvSpPr>
            <a:spLocks noGrp="1"/>
          </p:cNvSpPr>
          <p:nvPr>
            <p:ph type="title"/>
          </p:nvPr>
        </p:nvSpPr>
        <p:spPr/>
        <p:txBody>
          <a:bodyPr/>
          <a:lstStyle/>
          <a:p>
            <a:r>
              <a:rPr lang="ru-RU" dirty="0"/>
              <a:t>Поддержка в компиляторах</a:t>
            </a:r>
            <a:endParaRPr lang="en-US" dirty="0"/>
          </a:p>
        </p:txBody>
      </p:sp>
    </p:spTree>
    <p:extLst>
      <p:ext uri="{BB962C8B-B14F-4D97-AF65-F5344CB8AC3E}">
        <p14:creationId xmlns:p14="http://schemas.microsoft.com/office/powerpoint/2010/main" val="13026407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ru-RU" sz="8800" dirty="0"/>
              <a:t>Вопросы</a:t>
            </a:r>
            <a:r>
              <a:rPr lang="en-US" sz="8800" dirty="0" smtClean="0"/>
              <a:t>?</a:t>
            </a:r>
            <a:endParaRPr lang="ru-RU" sz="8800" dirty="0"/>
          </a:p>
        </p:txBody>
      </p:sp>
      <p:sp>
        <p:nvSpPr>
          <p:cNvPr id="8" name="Text Placeholder 7"/>
          <p:cNvSpPr>
            <a:spLocks noGrp="1"/>
          </p:cNvSpPr>
          <p:nvPr>
            <p:ph type="body" idx="1"/>
          </p:nvPr>
        </p:nvSpPr>
        <p:spPr/>
        <p:txBody>
          <a:bodyPr/>
          <a:lstStyle/>
          <a:p>
            <a:r>
              <a:rPr lang="ru-RU" sz="1800" dirty="0"/>
              <a:t>Обзор новых возможностей </a:t>
            </a:r>
            <a:r>
              <a:rPr lang="ru-RU" sz="1800" dirty="0" err="1"/>
              <a:t>OpenMP</a:t>
            </a:r>
            <a:r>
              <a:rPr lang="ru-RU" sz="1800" dirty="0"/>
              <a:t> —стандарта для распараллеливания программ на языках Си, Си++ и </a:t>
            </a:r>
            <a:r>
              <a:rPr lang="ru-RU" sz="1800" dirty="0" smtClean="0"/>
              <a:t>Фортран</a:t>
            </a:r>
            <a:endParaRPr lang="en-US" sz="1800" dirty="0" smtClean="0"/>
          </a:p>
          <a:p>
            <a:r>
              <a:rPr lang="ru-RU" sz="1400" dirty="0"/>
              <a:t>Алексей </a:t>
            </a:r>
            <a:r>
              <a:rPr lang="ru-RU" sz="1400" dirty="0" err="1"/>
              <a:t>Батаев</a:t>
            </a:r>
            <a:endParaRPr lang="en-US" dirty="0"/>
          </a:p>
          <a:p>
            <a:endParaRPr lang="ru-RU"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25</a:t>
            </a:fld>
            <a:endParaRPr lang="en-US" dirty="0"/>
          </a:p>
        </p:txBody>
      </p:sp>
    </p:spTree>
    <p:extLst>
      <p:ext uri="{BB962C8B-B14F-4D97-AF65-F5344CB8AC3E}">
        <p14:creationId xmlns:p14="http://schemas.microsoft.com/office/powerpoint/2010/main" val="37721407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28600"/>
            <a:ext cx="8229600" cy="989013"/>
          </a:xfrm>
        </p:spPr>
        <p:txBody>
          <a:bodyPr/>
          <a:lstStyle/>
          <a:p>
            <a:r>
              <a:rPr lang="en-US" altLang="en-US" smtClean="0">
                <a:latin typeface="+mn-lt"/>
              </a:rPr>
              <a:t>Legal Disclaimer &amp; Optimization Notice</a:t>
            </a:r>
          </a:p>
        </p:txBody>
      </p:sp>
      <p:sp>
        <p:nvSpPr>
          <p:cNvPr id="24579" name="Content Placeholder 3"/>
          <p:cNvSpPr>
            <a:spLocks noGrp="1"/>
          </p:cNvSpPr>
          <p:nvPr>
            <p:ph idx="1"/>
          </p:nvPr>
        </p:nvSpPr>
        <p:spPr>
          <a:xfrm>
            <a:off x="455613" y="1600200"/>
            <a:ext cx="8167687" cy="4625975"/>
          </a:xfrm>
        </p:spPr>
        <p:txBody>
          <a:bodyPr/>
          <a:lstStyle/>
          <a:p>
            <a:r>
              <a:rPr lang="en-US" altLang="en-US" sz="1200" dirty="0" smtClean="0">
                <a:latin typeface="+mn-lt"/>
              </a:rPr>
              <a:t>INFORMATION IN THIS DOCUMENT IS PROVIDED “AS IS”. NO LICENSE, EXPRESS OR IMPLIED, BY ESTOPPEL OR OTHERWISE, TO ANY INTELLECTUAL PROPERTY RIGHTS IS GRANTED BY THIS DOCUMENT. INTEL ASSUMES NO LIABILITY WHATSOEVER AND INTEL DISCLAIMS ANY EXPRESS OR IMPLIED WARRANTY, RELATING TO THIS INFORMATION INCLUDING LIABILITY OR WARRANTIES RELATING TO FITNESS FOR A PARTICULAR PURPOSE, MERCHANTABILITY, OR INFRINGEMENT OF ANY PATENT, COPYRIGHT OR OTHER INTELLECTUAL PROPERTY RIGHT.</a:t>
            </a:r>
          </a:p>
          <a:p>
            <a:r>
              <a:rPr lang="en-US" altLang="en-US" sz="1200" dirty="0" smtClean="0">
                <a:latin typeface="+mn-lt"/>
              </a:rPr>
              <a:t>Software and workloads used in performance tests may have been optimized for performance only on Intel microprocessors.  Performance tests, such as </a:t>
            </a:r>
            <a:r>
              <a:rPr lang="en-US" altLang="en-US" sz="1200" dirty="0" err="1" smtClean="0">
                <a:latin typeface="+mn-lt"/>
              </a:rPr>
              <a:t>SYSmark</a:t>
            </a:r>
            <a:r>
              <a:rPr lang="en-US" altLang="en-US" sz="1200" dirty="0" smtClean="0">
                <a:latin typeface="+mn-lt"/>
              </a:rPr>
              <a:t> and </a:t>
            </a:r>
            <a:r>
              <a:rPr lang="en-US" altLang="en-US" sz="1200" dirty="0" err="1" smtClean="0">
                <a:latin typeface="+mn-lt"/>
              </a:rPr>
              <a:t>MobileMark</a:t>
            </a:r>
            <a:r>
              <a:rPr lang="en-US" altLang="en-US" sz="1200" dirty="0" smtClean="0">
                <a:latin typeface="+mn-lt"/>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a:t>
            </a:r>
          </a:p>
          <a:p>
            <a:r>
              <a:rPr lang="en-US" altLang="en-US" sz="1200" dirty="0" smtClean="0">
                <a:latin typeface="+mn-lt"/>
              </a:rPr>
              <a:t>Copyright © 2014, Intel Corporation. All rights reserved. Intel, Pentium, Xeon, Xeon Phi, Core, </a:t>
            </a:r>
            <a:r>
              <a:rPr lang="en-US" altLang="en-US" sz="1200" dirty="0" err="1" smtClean="0">
                <a:latin typeface="+mn-lt"/>
              </a:rPr>
              <a:t>VTune</a:t>
            </a:r>
            <a:r>
              <a:rPr lang="en-US" altLang="en-US" sz="1200" dirty="0" smtClean="0">
                <a:latin typeface="+mn-lt"/>
              </a:rPr>
              <a:t>, </a:t>
            </a:r>
            <a:r>
              <a:rPr lang="en-US" altLang="en-US" sz="1200" dirty="0" err="1" smtClean="0">
                <a:latin typeface="+mn-lt"/>
              </a:rPr>
              <a:t>Cilk</a:t>
            </a:r>
            <a:r>
              <a:rPr lang="en-US" altLang="en-US" sz="1200" dirty="0" smtClean="0">
                <a:latin typeface="+mn-lt"/>
              </a:rPr>
              <a:t>, and the Intel logo are trademarks of Intel Corporation in the U.S. and other countries.</a:t>
            </a:r>
          </a:p>
        </p:txBody>
      </p:sp>
      <p:graphicFrame>
        <p:nvGraphicFramePr>
          <p:cNvPr id="8" name="Table 7"/>
          <p:cNvGraphicFramePr>
            <a:graphicFrameLocks noGrp="1"/>
          </p:cNvGraphicFramePr>
          <p:nvPr/>
        </p:nvGraphicFramePr>
        <p:xfrm>
          <a:off x="457200" y="4319588"/>
          <a:ext cx="8251825" cy="1828800"/>
        </p:xfrm>
        <a:graphic>
          <a:graphicData uri="http://schemas.openxmlformats.org/drawingml/2006/table">
            <a:tbl>
              <a:tblPr/>
              <a:tblGrid>
                <a:gridCol w="8251825"/>
              </a:tblGrid>
              <a:tr h="2743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mn-lt"/>
                          <a:ea typeface="MS PGothic" pitchFamily="34" charset="-128"/>
                        </a:rPr>
                        <a:t>Optimization Notice</a:t>
                      </a:r>
                    </a:p>
                  </a:txBody>
                  <a:tcPr marL="91425" marR="91425"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155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MS PGothic" pitchFamily="34" charset="-128"/>
                        </a:rPr>
                        <a:t>Intel</a:t>
                      </a:r>
                      <a:r>
                        <a:rPr kumimoji="0" lang="en-US" altLang="en-US" sz="1200" b="0" i="0" u="none" strike="noStrike" cap="none" normalizeH="0" baseline="0" dirty="0" smtClean="0">
                          <a:ln>
                            <a:noFill/>
                          </a:ln>
                          <a:solidFill>
                            <a:srgbClr val="000000"/>
                          </a:solidFill>
                          <a:effectLst/>
                          <a:latin typeface="+mn-lt"/>
                          <a:ea typeface="MS PGothic" pitchFamily="34" charset="-128"/>
                        </a:rPr>
                        <a:t>’</a:t>
                      </a:r>
                      <a:r>
                        <a:rPr kumimoji="0" lang="en-US" sz="1200" b="0" i="0" u="none" strike="noStrike" cap="none" normalizeH="0" baseline="0" dirty="0" smtClean="0">
                          <a:ln>
                            <a:noFill/>
                          </a:ln>
                          <a:solidFill>
                            <a:srgbClr val="000000"/>
                          </a:solidFill>
                          <a:effectLst/>
                          <a:latin typeface="+mn-lt"/>
                          <a:ea typeface="MS PGothic" pitchFamily="34" charset="-128"/>
                        </a:rPr>
                        <a:t>s compilers may or may not optimize to the same degree for non-Intel microprocessors for optimizations that are not unique to Intel microprocessors. These optimizations include SSE2, SSE3, and SSSE3 instruction sets and other optimizations. Intel does not guarantee the availability, functionality, or effectiveness of any optimization on microprocessors not manufactured by Intel. Microprocessor-dependent optimizations in this product are intended for use with Intel microprocessors. Certain optimizations not specific to Intel microarchitecture are reserved for Intel microprocessors. Please refer to the applicable product User and Reference Guides for more information regarding the specific instruction sets covered by this notice.</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MS PGothic" pitchFamily="34" charset="-128"/>
                        </a:rPr>
                        <a:t>Notice revision #20110804</a:t>
                      </a:r>
                    </a:p>
                  </a:txBody>
                  <a:tcPr marL="91425" marR="91425"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
        <p:nvSpPr>
          <p:cNvPr id="2" name="Slide Number Placeholder 1"/>
          <p:cNvSpPr>
            <a:spLocks noGrp="1"/>
          </p:cNvSpPr>
          <p:nvPr>
            <p:ph type="sldNum" sz="quarter" idx="12"/>
          </p:nvPr>
        </p:nvSpPr>
        <p:spPr/>
        <p:txBody>
          <a:bodyPr/>
          <a:lstStyle/>
          <a:p>
            <a:pPr>
              <a:defRPr/>
            </a:pPr>
            <a:fld id="{E2E972C9-3D20-468C-BBF1-A1AAD9D360EF}" type="slidenum">
              <a:rPr lang="en-US" altLang="en-US" smtClean="0"/>
              <a:pPr>
                <a:defRPr/>
              </a:pPr>
              <a:t>26</a:t>
            </a:fld>
            <a:endParaRPr lang="en-US" altLang="en-US" dirty="0"/>
          </a:p>
        </p:txBody>
      </p:sp>
      <p:sp>
        <p:nvSpPr>
          <p:cNvPr id="4" name="Rectangle 3"/>
          <p:cNvSpPr/>
          <p:nvPr/>
        </p:nvSpPr>
        <p:spPr>
          <a:xfrm>
            <a:off x="16669" y="6700838"/>
            <a:ext cx="1078706" cy="1571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2669021"/>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470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Backup</a:t>
            </a:r>
            <a:endParaRPr lang="ru-RU" dirty="0"/>
          </a:p>
        </p:txBody>
      </p:sp>
      <p:sp>
        <p:nvSpPr>
          <p:cNvPr id="4" name="Text Placeholder 3"/>
          <p:cNvSpPr>
            <a:spLocks noGrp="1"/>
          </p:cNvSpPr>
          <p:nvPr>
            <p:ph type="body" idx="1"/>
          </p:nvPr>
        </p:nvSpPr>
        <p:spPr/>
        <p:txBody>
          <a:bodyPr/>
          <a:lstStyle/>
          <a:p>
            <a:endParaRPr lang="ru-RU"/>
          </a:p>
        </p:txBody>
      </p:sp>
      <p:sp>
        <p:nvSpPr>
          <p:cNvPr id="3" name="Slide Number Placeholder 2"/>
          <p:cNvSpPr>
            <a:spLocks noGrp="1"/>
          </p:cNvSpPr>
          <p:nvPr>
            <p:ph type="sldNum" sz="quarter" idx="12"/>
          </p:nvPr>
        </p:nvSpPr>
        <p:spPr/>
        <p:txBody>
          <a:bodyPr/>
          <a:lstStyle/>
          <a:p>
            <a:fld id="{EE2556C5-CE8C-6547-B838-EA80C61A4AF7}" type="slidenum">
              <a:rPr lang="en-US" smtClean="0"/>
              <a:pPr/>
              <a:t>28</a:t>
            </a:fld>
            <a:endParaRPr lang="en-US" dirty="0"/>
          </a:p>
        </p:txBody>
      </p:sp>
    </p:spTree>
    <p:extLst>
      <p:ext uri="{BB962C8B-B14F-4D97-AF65-F5344CB8AC3E}">
        <p14:creationId xmlns:p14="http://schemas.microsoft.com/office/powerpoint/2010/main" val="3713346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4" y="1825246"/>
            <a:ext cx="8228012" cy="4570411"/>
          </a:xfrm>
        </p:spPr>
        <p:txBody>
          <a:bodyPr/>
          <a:lstStyle/>
          <a:p>
            <a:pPr lvl="1"/>
            <a:r>
              <a:rPr lang="en-US" dirty="0" smtClean="0"/>
              <a:t>Required for support of OpenMP 4.0 target constructs</a:t>
            </a:r>
          </a:p>
          <a:p>
            <a:pPr lvl="1"/>
            <a:r>
              <a:rPr lang="en-US" dirty="0" smtClean="0"/>
              <a:t>Under development by Intel, IBM</a:t>
            </a:r>
            <a:r>
              <a:rPr lang="en-US" baseline="30000" dirty="0" smtClean="0"/>
              <a:t>*</a:t>
            </a:r>
            <a:r>
              <a:rPr lang="en-US" dirty="0" smtClean="0"/>
              <a:t>, TI</a:t>
            </a:r>
            <a:r>
              <a:rPr lang="en-US" baseline="30000" dirty="0" smtClean="0"/>
              <a:t>*</a:t>
            </a:r>
            <a:r>
              <a:rPr lang="en-US" dirty="0" smtClean="0"/>
              <a:t>, etc</a:t>
            </a:r>
            <a:r>
              <a:rPr lang="en-US" dirty="0"/>
              <a:t>.</a:t>
            </a:r>
            <a:r>
              <a:rPr lang="en-US" dirty="0" smtClean="0"/>
              <a:t> </a:t>
            </a:r>
            <a:r>
              <a:rPr lang="en-US" dirty="0"/>
              <a:t>in </a:t>
            </a:r>
            <a:r>
              <a:rPr lang="en-US" dirty="0" smtClean="0"/>
              <a:t>clang-</a:t>
            </a:r>
            <a:r>
              <a:rPr lang="en-US" dirty="0" err="1" smtClean="0"/>
              <a:t>omp</a:t>
            </a:r>
            <a:r>
              <a:rPr lang="en-US" dirty="0" smtClean="0"/>
              <a:t> repository</a:t>
            </a:r>
            <a:endParaRPr lang="en-US" dirty="0"/>
          </a:p>
          <a:p>
            <a:pPr lvl="1"/>
            <a:r>
              <a:rPr lang="en-US" dirty="0" smtClean="0"/>
              <a:t>Plan to support x86</a:t>
            </a:r>
            <a:r>
              <a:rPr lang="en-US" dirty="0"/>
              <a:t>, x86-64, </a:t>
            </a:r>
            <a:r>
              <a:rPr lang="en-US" dirty="0" smtClean="0"/>
              <a:t>PowerPC</a:t>
            </a:r>
            <a:r>
              <a:rPr lang="en-US" baseline="30000" dirty="0" smtClean="0"/>
              <a:t>*</a:t>
            </a:r>
            <a:r>
              <a:rPr lang="en-US" dirty="0" smtClean="0"/>
              <a:t> and ARM</a:t>
            </a:r>
            <a:r>
              <a:rPr lang="en-US" baseline="30000" dirty="0" smtClean="0"/>
              <a:t>*</a:t>
            </a:r>
            <a:r>
              <a:rPr lang="en-US" dirty="0" smtClean="0"/>
              <a:t> as </a:t>
            </a:r>
            <a:r>
              <a:rPr lang="en-US" dirty="0"/>
              <a:t>hosts , multiple targets (Intel® Xeon Phi™ coprocessor, GPUs, FPGAs, …)</a:t>
            </a:r>
            <a:endParaRPr lang="en-US" dirty="0" smtClean="0"/>
          </a:p>
        </p:txBody>
      </p:sp>
      <p:sp>
        <p:nvSpPr>
          <p:cNvPr id="4" name="Slide Number Placeholder 3"/>
          <p:cNvSpPr>
            <a:spLocks noGrp="1"/>
          </p:cNvSpPr>
          <p:nvPr>
            <p:ph type="sldNum" sz="quarter" idx="12"/>
          </p:nvPr>
        </p:nvSpPr>
        <p:spPr/>
        <p:txBody>
          <a:bodyPr/>
          <a:lstStyle/>
          <a:p>
            <a:fld id="{EE2556C5-CE8C-6547-B838-EA80C61A4AF7}" type="slidenum">
              <a:rPr lang="en-US" smtClean="0"/>
              <a:pPr/>
              <a:t>29</a:t>
            </a:fld>
            <a:endParaRPr lang="en-US" dirty="0"/>
          </a:p>
        </p:txBody>
      </p:sp>
      <p:sp>
        <p:nvSpPr>
          <p:cNvPr id="2" name="Title 1"/>
          <p:cNvSpPr>
            <a:spLocks noGrp="1"/>
          </p:cNvSpPr>
          <p:nvPr>
            <p:ph type="title"/>
          </p:nvPr>
        </p:nvSpPr>
        <p:spPr/>
        <p:txBody>
          <a:bodyPr/>
          <a:lstStyle/>
          <a:p>
            <a:r>
              <a:rPr lang="en-US" dirty="0" err="1" smtClean="0"/>
              <a:t>OpenMP</a:t>
            </a:r>
            <a:r>
              <a:rPr lang="en-US" baseline="30000" dirty="0"/>
              <a:t>*</a:t>
            </a:r>
            <a:r>
              <a:rPr lang="en-US" dirty="0"/>
              <a:t> Coprocessor/Accelerator Support </a:t>
            </a:r>
            <a:r>
              <a:rPr lang="en-US" dirty="0" smtClean="0"/>
              <a:t>Library</a:t>
            </a:r>
            <a:endParaRPr lang="en-US" dirty="0"/>
          </a:p>
        </p:txBody>
      </p:sp>
      <p:grpSp>
        <p:nvGrpSpPr>
          <p:cNvPr id="25" name="Group 2"/>
          <p:cNvGrpSpPr>
            <a:grpSpLocks/>
          </p:cNvGrpSpPr>
          <p:nvPr/>
        </p:nvGrpSpPr>
        <p:grpSpPr bwMode="auto">
          <a:xfrm>
            <a:off x="133350" y="3902470"/>
            <a:ext cx="8547100" cy="2443162"/>
            <a:chOff x="132584" y="3495103"/>
            <a:chExt cx="8548160" cy="2443060"/>
          </a:xfrm>
        </p:grpSpPr>
        <p:sp>
          <p:nvSpPr>
            <p:cNvPr id="26" name="Rectangle 25"/>
            <p:cNvSpPr/>
            <p:nvPr/>
          </p:nvSpPr>
          <p:spPr>
            <a:xfrm>
              <a:off x="132584" y="3495103"/>
              <a:ext cx="7401843" cy="2443060"/>
            </a:xfrm>
            <a:prstGeom prst="rect">
              <a:avLst/>
            </a:prstGeom>
            <a:gradFill flip="none" rotWithShape="1">
              <a:gsLst>
                <a:gs pos="5000">
                  <a:srgbClr val="00AEEF"/>
                </a:gs>
                <a:gs pos="95000">
                  <a:srgbClr val="0071C5"/>
                </a:gs>
              </a:gsLst>
              <a:lin ang="16200000" scaled="0"/>
              <a:tileRect/>
            </a:gradFill>
            <a:ln w="3175" cap="flat" cmpd="sng" algn="ctr">
              <a:solidFill>
                <a:srgbClr val="061922"/>
              </a:solidFill>
              <a:prstDash val="solid"/>
              <a:round/>
              <a:headEnd type="none" w="sm" len="sm"/>
              <a:tailEnd type="none" w="sm" len="sm"/>
            </a:ln>
            <a:effectLst/>
          </p:spPr>
          <p:txBody>
            <a:bodyPr wrap="none" anchor="b"/>
            <a:lstStyle/>
            <a:p>
              <a:pPr algn="r" eaLnBrk="0" fontAlgn="auto" hangingPunct="0">
                <a:spcBef>
                  <a:spcPts val="0"/>
                </a:spcBef>
                <a:spcAft>
                  <a:spcPts val="0"/>
                </a:spcAft>
                <a:defRPr/>
              </a:pPr>
              <a:r>
                <a:rPr lang="en-US" sz="2000" b="1" kern="0" dirty="0">
                  <a:solidFill>
                    <a:srgbClr val="FFFFFF"/>
                  </a:solidFill>
                  <a:latin typeface="Neo Sans Intel" pitchFamily="34" charset="0"/>
                  <a:cs typeface="Arial" pitchFamily="34" charset="0"/>
                </a:rPr>
                <a:t>HOST</a:t>
              </a:r>
            </a:p>
          </p:txBody>
        </p:sp>
        <p:sp>
          <p:nvSpPr>
            <p:cNvPr id="27" name="Rectangle 26"/>
            <p:cNvSpPr/>
            <p:nvPr/>
          </p:nvSpPr>
          <p:spPr bwMode="auto">
            <a:xfrm>
              <a:off x="456474" y="3939584"/>
              <a:ext cx="2286284" cy="1277884"/>
            </a:xfrm>
            <a:prstGeom prst="rect">
              <a:avLst/>
            </a:prstGeom>
            <a:solidFill>
              <a:srgbClr val="FFFFFF"/>
            </a:solidFill>
            <a:ln w="50800" cap="flat" cmpd="sng" algn="ctr">
              <a:solidFill>
                <a:srgbClr val="0860A8"/>
              </a:solidFill>
              <a:prstDash val="solid"/>
              <a:round/>
              <a:headEnd type="none" w="med" len="med"/>
              <a:tailEnd type="none" w="med" len="med"/>
            </a:ln>
            <a:effectLst/>
          </p:spPr>
          <p:txBody>
            <a:bodyPr wrap="none" anchor="ctr"/>
            <a:lstStyle/>
            <a:p>
              <a:pPr eaLnBrk="0" fontAlgn="auto" hangingPunct="0">
                <a:spcBef>
                  <a:spcPts val="0"/>
                </a:spcBef>
                <a:spcAft>
                  <a:spcPts val="0"/>
                </a:spcAft>
                <a:defRPr/>
              </a:pPr>
              <a:r>
                <a:rPr lang="en-US" sz="1800" kern="0" dirty="0">
                  <a:solidFill>
                    <a:sysClr val="windowText" lastClr="000000"/>
                  </a:solidFill>
                  <a:latin typeface="Verdana"/>
                </a:rPr>
                <a:t>LLVM</a:t>
              </a:r>
            </a:p>
            <a:p>
              <a:pPr eaLnBrk="0" fontAlgn="auto" hangingPunct="0">
                <a:spcBef>
                  <a:spcPts val="0"/>
                </a:spcBef>
                <a:spcAft>
                  <a:spcPts val="0"/>
                </a:spcAft>
                <a:defRPr/>
              </a:pPr>
              <a:r>
                <a:rPr lang="en-US" sz="1800" kern="0" dirty="0">
                  <a:solidFill>
                    <a:sysClr val="windowText" lastClr="000000"/>
                  </a:solidFill>
                  <a:latin typeface="Verdana"/>
                </a:rPr>
                <a:t>generated</a:t>
              </a:r>
            </a:p>
            <a:p>
              <a:pPr eaLnBrk="0" fontAlgn="auto" hangingPunct="0">
                <a:spcBef>
                  <a:spcPts val="0"/>
                </a:spcBef>
                <a:spcAft>
                  <a:spcPts val="0"/>
                </a:spcAft>
                <a:defRPr/>
              </a:pPr>
              <a:r>
                <a:rPr lang="en-US" sz="1800" kern="0" dirty="0">
                  <a:solidFill>
                    <a:sysClr val="windowText" lastClr="000000"/>
                  </a:solidFill>
                  <a:latin typeface="Verdana"/>
                </a:rPr>
                <a:t>h</a:t>
              </a:r>
              <a:r>
                <a:rPr lang="en-US" sz="1800" kern="0" dirty="0" err="1">
                  <a:solidFill>
                    <a:sysClr val="windowText" lastClr="000000"/>
                  </a:solidFill>
                  <a:latin typeface="Verdana"/>
                </a:rPr>
                <a:t>ost</a:t>
              </a:r>
              <a:r>
                <a:rPr lang="en-US" sz="1800" kern="0" dirty="0">
                  <a:solidFill>
                    <a:sysClr val="windowText" lastClr="000000"/>
                  </a:solidFill>
                  <a:latin typeface="Verdana"/>
                </a:rPr>
                <a:t> code</a:t>
              </a:r>
            </a:p>
          </p:txBody>
        </p:sp>
        <p:sp>
          <p:nvSpPr>
            <p:cNvPr id="28" name="Rounded Rectangle 3"/>
            <p:cNvSpPr>
              <a:spLocks noChangeArrowheads="1"/>
            </p:cNvSpPr>
            <p:nvPr/>
          </p:nvSpPr>
          <p:spPr bwMode="auto">
            <a:xfrm>
              <a:off x="3481037" y="3987207"/>
              <a:ext cx="1633740" cy="1188987"/>
            </a:xfrm>
            <a:prstGeom prst="roundRect">
              <a:avLst>
                <a:gd name="adj" fmla="val 16667"/>
              </a:avLst>
            </a:prstGeom>
            <a:solidFill>
              <a:srgbClr val="00B0F0"/>
            </a:solidFill>
            <a:ln w="50800" algn="ctr">
              <a:solidFill>
                <a:srgbClr val="0860A8"/>
              </a:solidFill>
              <a:round/>
              <a:headEnd/>
              <a:tailEnd/>
            </a:ln>
          </p:spPr>
          <p:txBody>
            <a:bodyPr wrap="none" anchor="ctr"/>
            <a:lstStyle/>
            <a:p>
              <a:pPr algn="ctr" eaLnBrk="0" fontAlgn="auto" hangingPunct="0">
                <a:spcBef>
                  <a:spcPts val="0"/>
                </a:spcBef>
                <a:spcAft>
                  <a:spcPts val="0"/>
                </a:spcAft>
              </a:pPr>
              <a:r>
                <a:rPr lang="en-US" sz="1600" kern="0" dirty="0">
                  <a:solidFill>
                    <a:srgbClr val="FFFFFF"/>
                  </a:solidFill>
                  <a:latin typeface="Verdana"/>
                </a:rPr>
                <a:t>libomptarget.so</a:t>
              </a:r>
            </a:p>
          </p:txBody>
        </p:sp>
        <p:sp>
          <p:nvSpPr>
            <p:cNvPr id="29" name="Rounded Rectangle 7"/>
            <p:cNvSpPr>
              <a:spLocks noChangeArrowheads="1"/>
            </p:cNvSpPr>
            <p:nvPr/>
          </p:nvSpPr>
          <p:spPr bwMode="auto">
            <a:xfrm>
              <a:off x="5524403" y="3688770"/>
              <a:ext cx="1632152" cy="850864"/>
            </a:xfrm>
            <a:prstGeom prst="roundRect">
              <a:avLst>
                <a:gd name="adj" fmla="val 16667"/>
              </a:avLst>
            </a:prstGeom>
            <a:solidFill>
              <a:srgbClr val="00B0F0"/>
            </a:solidFill>
            <a:ln w="50800" algn="ctr">
              <a:solidFill>
                <a:srgbClr val="0860A8"/>
              </a:solidFill>
              <a:round/>
              <a:headEnd/>
              <a:tailEnd/>
            </a:ln>
          </p:spPr>
          <p:txBody>
            <a:bodyPr wrap="none" anchor="ctr"/>
            <a:lstStyle/>
            <a:p>
              <a:pPr algn="ctr" eaLnBrk="0" fontAlgn="auto" hangingPunct="0">
                <a:spcBef>
                  <a:spcPts val="0"/>
                </a:spcBef>
                <a:spcAft>
                  <a:spcPts val="0"/>
                </a:spcAft>
                <a:defRPr/>
              </a:pPr>
              <a:r>
                <a:rPr lang="en-US" sz="2000" kern="0" dirty="0">
                  <a:solidFill>
                    <a:srgbClr val="FFFFFF"/>
                  </a:solidFill>
                  <a:latin typeface="Verdana"/>
                </a:rPr>
                <a:t>Phi offload</a:t>
              </a:r>
            </a:p>
            <a:p>
              <a:pPr algn="ctr" eaLnBrk="0" fontAlgn="auto" hangingPunct="0">
                <a:spcBef>
                  <a:spcPts val="0"/>
                </a:spcBef>
                <a:spcAft>
                  <a:spcPts val="0"/>
                </a:spcAft>
                <a:defRPr/>
              </a:pPr>
              <a:r>
                <a:rPr lang="en-US" sz="2000" kern="0" dirty="0">
                  <a:solidFill>
                    <a:srgbClr val="FFFFFF"/>
                  </a:solidFill>
                  <a:latin typeface="Verdana"/>
                </a:rPr>
                <a:t>RTL</a:t>
              </a:r>
            </a:p>
          </p:txBody>
        </p:sp>
        <p:sp>
          <p:nvSpPr>
            <p:cNvPr id="30" name="Oval 29"/>
            <p:cNvSpPr/>
            <p:nvPr/>
          </p:nvSpPr>
          <p:spPr bwMode="auto">
            <a:xfrm>
              <a:off x="7701136" y="3688770"/>
              <a:ext cx="946267" cy="850864"/>
            </a:xfrm>
            <a:prstGeom prst="ellipse">
              <a:avLst/>
            </a:prstGeom>
            <a:solidFill>
              <a:srgbClr val="F5E647">
                <a:lumMod val="60000"/>
                <a:lumOff val="40000"/>
              </a:srgbClr>
            </a:solidFill>
            <a:ln w="50800" cap="flat" cmpd="sng" algn="ctr">
              <a:solidFill>
                <a:srgbClr val="0860A8"/>
              </a:solidFill>
              <a:prstDash val="solid"/>
              <a:round/>
              <a:headEnd type="none" w="med" len="med"/>
              <a:tailEnd type="none" w="med" len="med"/>
            </a:ln>
            <a:effectLst/>
          </p:spPr>
          <p:txBody>
            <a:bodyPr wrap="none" anchor="ctr"/>
            <a:lstStyle/>
            <a:p>
              <a:pPr algn="ctr" eaLnBrk="0" fontAlgn="auto" hangingPunct="0">
                <a:spcBef>
                  <a:spcPts val="0"/>
                </a:spcBef>
                <a:spcAft>
                  <a:spcPts val="0"/>
                </a:spcAft>
                <a:defRPr/>
              </a:pPr>
              <a:r>
                <a:rPr lang="en-US" sz="1800" kern="0" dirty="0">
                  <a:solidFill>
                    <a:sysClr val="windowText" lastClr="000000"/>
                  </a:solidFill>
                  <a:latin typeface="Verdana"/>
                </a:rPr>
                <a:t>Phi</a:t>
              </a:r>
            </a:p>
          </p:txBody>
        </p:sp>
        <p:sp>
          <p:nvSpPr>
            <p:cNvPr id="31" name="Oval 30"/>
            <p:cNvSpPr/>
            <p:nvPr/>
          </p:nvSpPr>
          <p:spPr bwMode="auto">
            <a:xfrm flipH="1">
              <a:off x="7667793" y="4647580"/>
              <a:ext cx="1012951" cy="849277"/>
            </a:xfrm>
            <a:prstGeom prst="ellipse">
              <a:avLst/>
            </a:prstGeom>
            <a:solidFill>
              <a:srgbClr val="F5E647">
                <a:lumMod val="60000"/>
                <a:lumOff val="40000"/>
              </a:srgbClr>
            </a:solidFill>
            <a:ln w="50800" cap="flat" cmpd="sng" algn="ctr">
              <a:solidFill>
                <a:srgbClr val="0860A8"/>
              </a:solidFill>
              <a:prstDash val="solid"/>
              <a:round/>
              <a:headEnd type="none" w="med" len="med"/>
              <a:tailEnd type="none" w="med" len="med"/>
            </a:ln>
            <a:effectLst/>
          </p:spPr>
          <p:txBody>
            <a:bodyPr wrap="none" anchor="ctr"/>
            <a:lstStyle/>
            <a:p>
              <a:pPr algn="ctr" eaLnBrk="0" fontAlgn="auto" hangingPunct="0">
                <a:spcBef>
                  <a:spcPts val="0"/>
                </a:spcBef>
                <a:spcAft>
                  <a:spcPts val="0"/>
                </a:spcAft>
                <a:defRPr/>
              </a:pPr>
              <a:r>
                <a:rPr lang="en-US" sz="1800" kern="0" dirty="0">
                  <a:solidFill>
                    <a:sysClr val="windowText" lastClr="000000"/>
                  </a:solidFill>
                  <a:latin typeface="Verdana"/>
                </a:rPr>
                <a:t>GPU</a:t>
              </a:r>
            </a:p>
          </p:txBody>
        </p:sp>
        <p:sp>
          <p:nvSpPr>
            <p:cNvPr id="32" name="Rectangle 31"/>
            <p:cNvSpPr/>
            <p:nvPr/>
          </p:nvSpPr>
          <p:spPr>
            <a:xfrm>
              <a:off x="1747272" y="4836484"/>
              <a:ext cx="995485" cy="380984"/>
            </a:xfrm>
            <a:prstGeom prst="rect">
              <a:avLst/>
            </a:prstGeom>
            <a:solidFill>
              <a:srgbClr val="FDB813">
                <a:lumMod val="50000"/>
              </a:srgbClr>
            </a:solidFill>
            <a:ln w="3175" cap="flat" cmpd="sng" algn="ctr">
              <a:solidFill>
                <a:srgbClr val="061922"/>
              </a:solidFill>
              <a:prstDash val="solid"/>
              <a:round/>
              <a:headEnd type="none" w="sm" len="sm"/>
              <a:tailEnd type="none" w="sm" len="sm"/>
            </a:ln>
            <a:effectLst/>
          </p:spPr>
          <p:txBody>
            <a:bodyPr wrap="none" anchor="ctr"/>
            <a:lstStyle/>
            <a:p>
              <a:pPr algn="ctr" eaLnBrk="0" fontAlgn="auto" hangingPunct="0">
                <a:spcBef>
                  <a:spcPts val="0"/>
                </a:spcBef>
                <a:spcAft>
                  <a:spcPts val="0"/>
                </a:spcAft>
                <a:defRPr/>
              </a:pPr>
              <a:r>
                <a:rPr lang="en-US" sz="2000" b="1" kern="0" dirty="0">
                  <a:solidFill>
                    <a:srgbClr val="FFFFFF"/>
                  </a:solidFill>
                  <a:latin typeface="Neo Sans Intel" pitchFamily="34" charset="0"/>
                  <a:cs typeface="Arial" pitchFamily="34" charset="0"/>
                </a:rPr>
                <a:t>Data</a:t>
              </a:r>
            </a:p>
          </p:txBody>
        </p:sp>
        <p:sp>
          <p:nvSpPr>
            <p:cNvPr id="33" name="Rectangle 32"/>
            <p:cNvSpPr/>
            <p:nvPr/>
          </p:nvSpPr>
          <p:spPr>
            <a:xfrm>
              <a:off x="1747272" y="3961809"/>
              <a:ext cx="995485" cy="380984"/>
            </a:xfrm>
            <a:prstGeom prst="rect">
              <a:avLst/>
            </a:prstGeom>
            <a:solidFill>
              <a:srgbClr val="FDB813">
                <a:lumMod val="50000"/>
              </a:srgbClr>
            </a:solidFill>
            <a:ln w="3175" cap="flat" cmpd="sng" algn="ctr">
              <a:solidFill>
                <a:srgbClr val="061922"/>
              </a:solidFill>
              <a:prstDash val="solid"/>
              <a:round/>
              <a:headEnd type="none" w="sm" len="sm"/>
              <a:tailEnd type="none" w="sm" len="sm"/>
            </a:ln>
            <a:effectLst/>
          </p:spPr>
          <p:txBody>
            <a:bodyPr wrap="none" anchor="ctr"/>
            <a:lstStyle/>
            <a:p>
              <a:pPr algn="ctr" eaLnBrk="0" fontAlgn="auto" hangingPunct="0">
                <a:spcBef>
                  <a:spcPts val="0"/>
                </a:spcBef>
                <a:spcAft>
                  <a:spcPts val="0"/>
                </a:spcAft>
                <a:defRPr/>
              </a:pPr>
              <a:r>
                <a:rPr lang="en-US" sz="2000" b="1" kern="0" dirty="0">
                  <a:solidFill>
                    <a:srgbClr val="FFFFFF"/>
                  </a:solidFill>
                  <a:latin typeface="Neo Sans Intel" pitchFamily="34" charset="0"/>
                  <a:cs typeface="Arial" pitchFamily="34" charset="0"/>
                </a:rPr>
                <a:t>Phi code</a:t>
              </a:r>
            </a:p>
          </p:txBody>
        </p:sp>
        <p:sp>
          <p:nvSpPr>
            <p:cNvPr id="34" name="Rectangle 33"/>
            <p:cNvSpPr/>
            <p:nvPr/>
          </p:nvSpPr>
          <p:spPr>
            <a:xfrm>
              <a:off x="1747272" y="4401527"/>
              <a:ext cx="995485" cy="380984"/>
            </a:xfrm>
            <a:prstGeom prst="rect">
              <a:avLst/>
            </a:prstGeom>
            <a:solidFill>
              <a:srgbClr val="FDB813">
                <a:lumMod val="50000"/>
              </a:srgbClr>
            </a:solidFill>
            <a:ln w="3175" cap="flat" cmpd="sng" algn="ctr">
              <a:solidFill>
                <a:srgbClr val="061922"/>
              </a:solidFill>
              <a:prstDash val="solid"/>
              <a:round/>
              <a:headEnd type="none" w="sm" len="sm"/>
              <a:tailEnd type="none" w="sm" len="sm"/>
            </a:ln>
            <a:effectLst/>
          </p:spPr>
          <p:txBody>
            <a:bodyPr wrap="none" anchor="ctr"/>
            <a:lstStyle/>
            <a:p>
              <a:pPr algn="ctr" eaLnBrk="0" fontAlgn="auto" hangingPunct="0">
                <a:spcBef>
                  <a:spcPts val="0"/>
                </a:spcBef>
                <a:spcAft>
                  <a:spcPts val="0"/>
                </a:spcAft>
                <a:defRPr/>
              </a:pPr>
              <a:r>
                <a:rPr lang="en-US" sz="1800" b="1" kern="0" dirty="0">
                  <a:solidFill>
                    <a:srgbClr val="FFFFFF"/>
                  </a:solidFill>
                  <a:latin typeface="Neo Sans Intel" pitchFamily="34" charset="0"/>
                  <a:cs typeface="Arial" pitchFamily="34" charset="0"/>
                </a:rPr>
                <a:t>GPU code</a:t>
              </a:r>
            </a:p>
          </p:txBody>
        </p:sp>
        <p:cxnSp>
          <p:nvCxnSpPr>
            <p:cNvPr id="35" name="Straight Arrow Connector 65"/>
            <p:cNvCxnSpPr>
              <a:cxnSpLocks noChangeShapeType="1"/>
              <a:stCxn id="28" idx="3"/>
              <a:endCxn id="29" idx="1"/>
            </p:cNvCxnSpPr>
            <p:nvPr/>
          </p:nvCxnSpPr>
          <p:spPr bwMode="auto">
            <a:xfrm flipV="1">
              <a:off x="5114776" y="4114202"/>
              <a:ext cx="410420" cy="467499"/>
            </a:xfrm>
            <a:prstGeom prst="straightConnector1">
              <a:avLst/>
            </a:prstGeom>
            <a:noFill/>
            <a:ln w="38100" algn="ctr">
              <a:solidFill>
                <a:srgbClr val="5CD3FF"/>
              </a:solidFill>
              <a:round/>
              <a:headEnd/>
              <a:tailEnd type="triangle" w="med" len="med"/>
            </a:ln>
            <a:extLst>
              <a:ext uri="{909E8E84-426E-40DD-AFC4-6F175D3DCCD1}">
                <a14:hiddenFill xmlns:a14="http://schemas.microsoft.com/office/drawing/2010/main">
                  <a:noFill/>
                </a14:hiddenFill>
              </a:ext>
            </a:extLst>
          </p:spPr>
        </p:cxnSp>
        <p:cxnSp>
          <p:nvCxnSpPr>
            <p:cNvPr id="36" name="Straight Arrow Connector 66"/>
            <p:cNvCxnSpPr>
              <a:cxnSpLocks noChangeShapeType="1"/>
              <a:stCxn id="29" idx="3"/>
              <a:endCxn id="30" idx="2"/>
            </p:cNvCxnSpPr>
            <p:nvPr/>
          </p:nvCxnSpPr>
          <p:spPr bwMode="auto">
            <a:xfrm>
              <a:off x="7157349" y="4114202"/>
              <a:ext cx="543786" cy="0"/>
            </a:xfrm>
            <a:prstGeom prst="straightConnector1">
              <a:avLst/>
            </a:prstGeom>
            <a:noFill/>
            <a:ln w="38100" algn="ctr">
              <a:solidFill>
                <a:srgbClr val="5CD3FF"/>
              </a:solidFill>
              <a:round/>
              <a:headEnd/>
              <a:tailEnd type="triangle" w="med" len="med"/>
            </a:ln>
            <a:extLst>
              <a:ext uri="{909E8E84-426E-40DD-AFC4-6F175D3DCCD1}">
                <a14:hiddenFill xmlns:a14="http://schemas.microsoft.com/office/drawing/2010/main">
                  <a:noFill/>
                </a14:hiddenFill>
              </a:ext>
            </a:extLst>
          </p:spPr>
        </p:cxnSp>
        <p:sp>
          <p:nvSpPr>
            <p:cNvPr id="37" name="Rounded Rectangle 37"/>
            <p:cNvSpPr>
              <a:spLocks noChangeArrowheads="1"/>
            </p:cNvSpPr>
            <p:nvPr/>
          </p:nvSpPr>
          <p:spPr bwMode="auto">
            <a:xfrm>
              <a:off x="5527578" y="4642817"/>
              <a:ext cx="1627390" cy="850864"/>
            </a:xfrm>
            <a:prstGeom prst="roundRect">
              <a:avLst>
                <a:gd name="adj" fmla="val 16667"/>
              </a:avLst>
            </a:prstGeom>
            <a:solidFill>
              <a:srgbClr val="00B0F0"/>
            </a:solidFill>
            <a:ln w="50800" algn="ctr">
              <a:solidFill>
                <a:srgbClr val="0860A8"/>
              </a:solidFill>
              <a:round/>
              <a:headEnd/>
              <a:tailEnd/>
            </a:ln>
          </p:spPr>
          <p:txBody>
            <a:bodyPr wrap="none" anchor="ctr"/>
            <a:lstStyle/>
            <a:p>
              <a:pPr algn="ctr" eaLnBrk="0" fontAlgn="auto" hangingPunct="0">
                <a:spcBef>
                  <a:spcPts val="0"/>
                </a:spcBef>
                <a:spcAft>
                  <a:spcPts val="0"/>
                </a:spcAft>
                <a:defRPr/>
              </a:pPr>
              <a:r>
                <a:rPr lang="en-US" sz="2000" kern="0" dirty="0">
                  <a:solidFill>
                    <a:srgbClr val="FFFFFF"/>
                  </a:solidFill>
                  <a:latin typeface="Verdana"/>
                </a:rPr>
                <a:t>GPU offload</a:t>
              </a:r>
            </a:p>
            <a:p>
              <a:pPr algn="ctr" eaLnBrk="0" fontAlgn="auto" hangingPunct="0">
                <a:spcBef>
                  <a:spcPts val="0"/>
                </a:spcBef>
                <a:spcAft>
                  <a:spcPts val="0"/>
                </a:spcAft>
                <a:defRPr/>
              </a:pPr>
              <a:r>
                <a:rPr lang="en-US" sz="2000" kern="0" dirty="0">
                  <a:solidFill>
                    <a:srgbClr val="FFFFFF"/>
                  </a:solidFill>
                  <a:latin typeface="Verdana"/>
                </a:rPr>
                <a:t>RTL</a:t>
              </a:r>
            </a:p>
          </p:txBody>
        </p:sp>
        <p:cxnSp>
          <p:nvCxnSpPr>
            <p:cNvPr id="38" name="Straight Arrow Connector 71"/>
            <p:cNvCxnSpPr>
              <a:cxnSpLocks noChangeShapeType="1"/>
              <a:stCxn id="28" idx="3"/>
              <a:endCxn id="37" idx="1"/>
            </p:cNvCxnSpPr>
            <p:nvPr/>
          </p:nvCxnSpPr>
          <p:spPr bwMode="auto">
            <a:xfrm>
              <a:off x="5114776" y="4581701"/>
              <a:ext cx="412801" cy="486549"/>
            </a:xfrm>
            <a:prstGeom prst="straightConnector1">
              <a:avLst/>
            </a:prstGeom>
            <a:noFill/>
            <a:ln w="38100" algn="ctr">
              <a:solidFill>
                <a:srgbClr val="5CD3FF"/>
              </a:solidFill>
              <a:round/>
              <a:headEnd/>
              <a:tailEnd type="triangle" w="med" len="med"/>
            </a:ln>
            <a:extLst>
              <a:ext uri="{909E8E84-426E-40DD-AFC4-6F175D3DCCD1}">
                <a14:hiddenFill xmlns:a14="http://schemas.microsoft.com/office/drawing/2010/main">
                  <a:noFill/>
                </a14:hiddenFill>
              </a:ext>
            </a:extLst>
          </p:spPr>
        </p:cxnSp>
        <p:cxnSp>
          <p:nvCxnSpPr>
            <p:cNvPr id="39" name="Straight Arrow Connector 72"/>
            <p:cNvCxnSpPr>
              <a:cxnSpLocks noChangeShapeType="1"/>
              <a:stCxn id="37" idx="3"/>
              <a:endCxn id="31" idx="6"/>
            </p:cNvCxnSpPr>
            <p:nvPr/>
          </p:nvCxnSpPr>
          <p:spPr bwMode="auto">
            <a:xfrm>
              <a:off x="7154967" y="5068250"/>
              <a:ext cx="512828" cy="3968"/>
            </a:xfrm>
            <a:prstGeom prst="straightConnector1">
              <a:avLst/>
            </a:prstGeom>
            <a:noFill/>
            <a:ln w="38100" algn="ctr">
              <a:solidFill>
                <a:srgbClr val="5CD3FF"/>
              </a:solidFill>
              <a:round/>
              <a:headEnd/>
              <a:tailEnd type="triangle" w="med" len="med"/>
            </a:ln>
            <a:extLst>
              <a:ext uri="{909E8E84-426E-40DD-AFC4-6F175D3DCCD1}">
                <a14:hiddenFill xmlns:a14="http://schemas.microsoft.com/office/drawing/2010/main">
                  <a:noFill/>
                </a14:hiddenFill>
              </a:ext>
            </a:extLst>
          </p:spPr>
        </p:cxnSp>
        <p:cxnSp>
          <p:nvCxnSpPr>
            <p:cNvPr id="40" name="Straight Arrow Connector 74"/>
            <p:cNvCxnSpPr>
              <a:cxnSpLocks noChangeShapeType="1"/>
              <a:stCxn id="34" idx="3"/>
            </p:cNvCxnSpPr>
            <p:nvPr/>
          </p:nvCxnSpPr>
          <p:spPr bwMode="auto">
            <a:xfrm>
              <a:off x="2742958" y="4592306"/>
              <a:ext cx="738418" cy="0"/>
            </a:xfrm>
            <a:prstGeom prst="straightConnector1">
              <a:avLst/>
            </a:prstGeom>
            <a:noFill/>
            <a:ln w="38100" algn="ctr">
              <a:solidFill>
                <a:srgbClr val="5CD3FF"/>
              </a:solidFill>
              <a:round/>
              <a:headEnd/>
              <a:tailEnd type="triangle" w="med" len="med"/>
            </a:ln>
            <a:extLst>
              <a:ext uri="{909E8E84-426E-40DD-AFC4-6F175D3DCCD1}">
                <a14:hiddenFill xmlns:a14="http://schemas.microsoft.com/office/drawing/2010/main">
                  <a:noFill/>
                </a14:hiddenFill>
              </a:ext>
            </a:extLst>
          </p:spPr>
        </p:cxnSp>
        <p:cxnSp>
          <p:nvCxnSpPr>
            <p:cNvPr id="41" name="Straight Arrow Connector 75"/>
            <p:cNvCxnSpPr>
              <a:cxnSpLocks noChangeShapeType="1"/>
              <a:stCxn id="33" idx="3"/>
            </p:cNvCxnSpPr>
            <p:nvPr/>
          </p:nvCxnSpPr>
          <p:spPr bwMode="auto">
            <a:xfrm>
              <a:off x="2742958" y="4152538"/>
              <a:ext cx="738419" cy="0"/>
            </a:xfrm>
            <a:prstGeom prst="straightConnector1">
              <a:avLst/>
            </a:prstGeom>
            <a:noFill/>
            <a:ln w="38100" algn="ctr">
              <a:solidFill>
                <a:srgbClr val="5CD3FF"/>
              </a:solidFill>
              <a:round/>
              <a:headEnd/>
              <a:tailEnd type="triangle" w="med" len="med"/>
            </a:ln>
            <a:extLst>
              <a:ext uri="{909E8E84-426E-40DD-AFC4-6F175D3DCCD1}">
                <a14:hiddenFill xmlns:a14="http://schemas.microsoft.com/office/drawing/2010/main">
                  <a:noFill/>
                </a14:hiddenFill>
              </a:ext>
            </a:extLst>
          </p:spPr>
        </p:cxnSp>
        <p:cxnSp>
          <p:nvCxnSpPr>
            <p:cNvPr id="42" name="Straight Arrow Connector 76"/>
            <p:cNvCxnSpPr>
              <a:cxnSpLocks noChangeShapeType="1"/>
              <a:stCxn id="32" idx="3"/>
            </p:cNvCxnSpPr>
            <p:nvPr/>
          </p:nvCxnSpPr>
          <p:spPr bwMode="auto">
            <a:xfrm>
              <a:off x="2742959" y="5027016"/>
              <a:ext cx="738418" cy="0"/>
            </a:xfrm>
            <a:prstGeom prst="straightConnector1">
              <a:avLst/>
            </a:prstGeom>
            <a:noFill/>
            <a:ln w="38100" algn="ctr">
              <a:solidFill>
                <a:srgbClr val="5CD3FF"/>
              </a:solidFill>
              <a:round/>
              <a:headEnd/>
              <a:tailEnd type="triangle" w="med" len="med"/>
            </a:ln>
            <a:extLst>
              <a:ext uri="{909E8E84-426E-40DD-AFC4-6F175D3DCCD1}">
                <a14:hiddenFill xmlns:a14="http://schemas.microsoft.com/office/drawing/2010/main">
                  <a:noFill/>
                </a14:hiddenFill>
              </a:ext>
            </a:extLst>
          </p:spPr>
        </p:cxnSp>
        <p:sp>
          <p:nvSpPr>
            <p:cNvPr id="43" name="Rectangle 42"/>
            <p:cNvSpPr/>
            <p:nvPr/>
          </p:nvSpPr>
          <p:spPr>
            <a:xfrm>
              <a:off x="442185" y="5217468"/>
              <a:ext cx="2300572" cy="239703"/>
            </a:xfrm>
            <a:prstGeom prst="rect">
              <a:avLst/>
            </a:prstGeom>
            <a:gradFill flip="none" rotWithShape="1">
              <a:gsLst>
                <a:gs pos="5000">
                  <a:srgbClr val="00AEEF"/>
                </a:gs>
                <a:gs pos="95000">
                  <a:srgbClr val="0071C5"/>
                </a:gs>
              </a:gsLst>
              <a:lin ang="16200000" scaled="0"/>
              <a:tileRect/>
            </a:gradFill>
            <a:ln w="3175" cap="flat" cmpd="sng" algn="ctr">
              <a:solidFill>
                <a:srgbClr val="061922"/>
              </a:solidFill>
              <a:prstDash val="solid"/>
              <a:round/>
              <a:headEnd type="none" w="sm" len="sm"/>
              <a:tailEnd type="none" w="sm" len="sm"/>
            </a:ln>
            <a:effectLst/>
          </p:spPr>
          <p:txBody>
            <a:bodyPr wrap="none" anchor="ctr"/>
            <a:lstStyle/>
            <a:p>
              <a:pPr algn="ctr" eaLnBrk="0" fontAlgn="auto" hangingPunct="0">
                <a:spcBef>
                  <a:spcPts val="0"/>
                </a:spcBef>
                <a:spcAft>
                  <a:spcPts val="0"/>
                </a:spcAft>
                <a:defRPr/>
              </a:pPr>
              <a:r>
                <a:rPr lang="en-US" sz="2000" b="1" kern="0" dirty="0">
                  <a:solidFill>
                    <a:srgbClr val="FFDA00">
                      <a:lumMod val="40000"/>
                      <a:lumOff val="60000"/>
                    </a:srgbClr>
                  </a:solidFill>
                  <a:latin typeface="Neo Sans Intel" pitchFamily="34" charset="0"/>
                  <a:cs typeface="Arial" pitchFamily="34" charset="0"/>
                </a:rPr>
                <a:t>Fat binary</a:t>
              </a:r>
            </a:p>
          </p:txBody>
        </p:sp>
      </p:grpSp>
    </p:spTree>
    <p:extLst>
      <p:ext uri="{BB962C8B-B14F-4D97-AF65-F5344CB8AC3E}">
        <p14:creationId xmlns:p14="http://schemas.microsoft.com/office/powerpoint/2010/main" val="671888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4" y="1173480"/>
            <a:ext cx="8228012" cy="5214621"/>
          </a:xfrm>
        </p:spPr>
        <p:txBody>
          <a:bodyPr>
            <a:normAutofit/>
          </a:bodyPr>
          <a:lstStyle/>
          <a:p>
            <a:pPr lvl="0"/>
            <a:r>
              <a:rPr lang="en-US" sz="2400" dirty="0"/>
              <a:t>http://www.openmp.org/</a:t>
            </a:r>
          </a:p>
          <a:p>
            <a:pPr lvl="1"/>
            <a:r>
              <a:rPr lang="ru-RU" sz="2400" dirty="0" smtClean="0"/>
              <a:t>Открытый стандарт для распараллеливания программ на языках С, С++ и Фортран</a:t>
            </a:r>
            <a:endParaRPr lang="en-US" sz="2400" dirty="0"/>
          </a:p>
          <a:p>
            <a:pPr lvl="1"/>
            <a:r>
              <a:rPr lang="ru-RU" sz="2400" dirty="0" smtClean="0"/>
              <a:t>Определяет набор директив компилятора, библиотечных функций/процедур и переменных среды окружения для </a:t>
            </a:r>
            <a:r>
              <a:rPr lang="ru-RU" sz="2400" dirty="0" err="1" smtClean="0"/>
              <a:t>создани</a:t>
            </a:r>
            <a:r>
              <a:rPr lang="ru-RU" sz="2400" dirty="0" smtClean="0"/>
              <a:t> многопоточных программ</a:t>
            </a:r>
            <a:endParaRPr lang="en-US" sz="2400" dirty="0"/>
          </a:p>
          <a:p>
            <a:pPr lvl="1"/>
            <a:r>
              <a:rPr lang="ru-RU" sz="2400" dirty="0" smtClean="0"/>
              <a:t>Очень важен в области</a:t>
            </a:r>
            <a:r>
              <a:rPr lang="en-US" sz="2400" dirty="0" smtClean="0"/>
              <a:t> </a:t>
            </a:r>
            <a:r>
              <a:rPr lang="en-US" sz="2400" dirty="0"/>
              <a:t>High Performance Computing (HPC</a:t>
            </a:r>
            <a:r>
              <a:rPr lang="en-US" sz="2400" dirty="0" smtClean="0"/>
              <a:t>)</a:t>
            </a:r>
            <a:endParaRPr lang="en-US" sz="2400" dirty="0"/>
          </a:p>
          <a:p>
            <a:pPr lvl="1"/>
            <a:r>
              <a:rPr lang="ru-RU" sz="2400" dirty="0" smtClean="0"/>
              <a:t>Требует поддержки со стороны компилятора</a:t>
            </a:r>
            <a:endParaRPr lang="en-US" sz="2400"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3</a:t>
            </a:fld>
            <a:endParaRPr lang="en-US" dirty="0"/>
          </a:p>
        </p:txBody>
      </p:sp>
      <p:sp>
        <p:nvSpPr>
          <p:cNvPr id="2" name="Title 1"/>
          <p:cNvSpPr>
            <a:spLocks noGrp="1"/>
          </p:cNvSpPr>
          <p:nvPr>
            <p:ph type="title"/>
          </p:nvPr>
        </p:nvSpPr>
        <p:spPr/>
        <p:txBody>
          <a:bodyPr/>
          <a:lstStyle/>
          <a:p>
            <a:r>
              <a:rPr lang="ru-RU" dirty="0" smtClean="0"/>
              <a:t>Что такое </a:t>
            </a:r>
            <a:r>
              <a:rPr lang="en-US" dirty="0" err="1" smtClean="0"/>
              <a:t>OpenMP</a:t>
            </a:r>
            <a:r>
              <a:rPr lang="en-US" baseline="30000" dirty="0" smtClean="0"/>
              <a:t>*</a:t>
            </a:r>
            <a:r>
              <a:rPr lang="en-US" dirty="0" smtClean="0"/>
              <a:t>?</a:t>
            </a:r>
            <a:endParaRPr lang="en-US" dirty="0"/>
          </a:p>
        </p:txBody>
      </p:sp>
    </p:spTree>
    <p:extLst>
      <p:ext uri="{BB962C8B-B14F-4D97-AF65-F5344CB8AC3E}">
        <p14:creationId xmlns:p14="http://schemas.microsoft.com/office/powerpoint/2010/main" val="507414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0500" y="1601789"/>
            <a:ext cx="8228012" cy="4570411"/>
          </a:xfrm>
        </p:spPr>
        <p:txBody>
          <a:bodyPr>
            <a:normAutofit/>
          </a:bodyPr>
          <a:lstStyle/>
          <a:p>
            <a:pPr lvl="1"/>
            <a:r>
              <a:rPr lang="en-US" dirty="0" err="1"/>
              <a:t>OpenMP</a:t>
            </a:r>
            <a:r>
              <a:rPr lang="en-US" dirty="0"/>
              <a:t> SIMD requires support from both frontend and backend</a:t>
            </a:r>
          </a:p>
          <a:p>
            <a:pPr lvl="1"/>
            <a:r>
              <a:rPr lang="en-US" dirty="0"/>
              <a:t>Frontend parses </a:t>
            </a:r>
            <a:r>
              <a:rPr lang="en-US" dirty="0" err="1"/>
              <a:t>OpenMP</a:t>
            </a:r>
            <a:r>
              <a:rPr lang="en-US" dirty="0"/>
              <a:t> SIMD pragmas and creates LLVM IR </a:t>
            </a:r>
            <a:r>
              <a:rPr lang="en-US" b="1" dirty="0">
                <a:solidFill>
                  <a:srgbClr val="00B050"/>
                </a:solidFill>
              </a:rPr>
              <a:t>metadata hints</a:t>
            </a:r>
            <a:r>
              <a:rPr lang="en-US" dirty="0"/>
              <a:t>, which are </a:t>
            </a:r>
            <a:r>
              <a:rPr lang="en-US"/>
              <a:t>then used </a:t>
            </a:r>
            <a:r>
              <a:rPr lang="en-US" smtClean="0"/>
              <a:t>by </a:t>
            </a:r>
            <a:r>
              <a:rPr lang="en-US" dirty="0" err="1"/>
              <a:t>vectorizer</a:t>
            </a:r>
            <a:endParaRPr lang="en-US" dirty="0"/>
          </a:p>
          <a:p>
            <a:pPr lvl="1"/>
            <a:endParaRPr lang="en-US" dirty="0"/>
          </a:p>
          <a:p>
            <a:pPr lvl="1"/>
            <a:endParaRPr lang="en-US" dirty="0"/>
          </a:p>
          <a:p>
            <a:pPr lvl="1"/>
            <a:endParaRPr lang="en-US"/>
          </a:p>
          <a:p>
            <a:pPr lvl="1"/>
            <a:r>
              <a:rPr lang="en-US"/>
              <a:t>In </a:t>
            </a:r>
            <a:r>
              <a:rPr lang="en-US" dirty="0"/>
              <a:t>case of </a:t>
            </a:r>
            <a:r>
              <a:rPr lang="en-US" i="1" dirty="0"/>
              <a:t>collapse </a:t>
            </a:r>
            <a:r>
              <a:rPr lang="en-US" dirty="0"/>
              <a:t>clause</a:t>
            </a:r>
            <a:r>
              <a:rPr lang="en-US" i="1" dirty="0"/>
              <a:t> </a:t>
            </a:r>
            <a:r>
              <a:rPr lang="en-US" dirty="0"/>
              <a:t>frontend creates a new loop, </a:t>
            </a:r>
            <a:r>
              <a:rPr lang="en-US" i="1" dirty="0"/>
              <a:t>collapsing</a:t>
            </a:r>
            <a:r>
              <a:rPr lang="en-US" dirty="0"/>
              <a:t> the existing loop nest into single loop</a:t>
            </a:r>
          </a:p>
        </p:txBody>
      </p:sp>
      <p:sp>
        <p:nvSpPr>
          <p:cNvPr id="3" name="Slide Number Placeholder 2"/>
          <p:cNvSpPr>
            <a:spLocks noGrp="1"/>
          </p:cNvSpPr>
          <p:nvPr>
            <p:ph type="sldNum" sz="quarter" idx="12"/>
          </p:nvPr>
        </p:nvSpPr>
        <p:spPr/>
        <p:txBody>
          <a:bodyPr/>
          <a:lstStyle/>
          <a:p>
            <a:fld id="{EE2556C5-CE8C-6547-B838-EA80C61A4AF7}" type="slidenum">
              <a:rPr lang="en-US" smtClean="0"/>
              <a:pPr/>
              <a:t>30</a:t>
            </a:fld>
            <a:endParaRPr lang="en-US" dirty="0"/>
          </a:p>
        </p:txBody>
      </p:sp>
      <p:sp>
        <p:nvSpPr>
          <p:cNvPr id="4" name="Title 3"/>
          <p:cNvSpPr>
            <a:spLocks noGrp="1"/>
          </p:cNvSpPr>
          <p:nvPr>
            <p:ph type="title"/>
          </p:nvPr>
        </p:nvSpPr>
        <p:spPr/>
        <p:txBody>
          <a:bodyPr/>
          <a:lstStyle/>
          <a:p>
            <a:r>
              <a:rPr lang="en-US" dirty="0" err="1"/>
              <a:t>OpenMP</a:t>
            </a:r>
            <a:r>
              <a:rPr lang="en-US" dirty="0"/>
              <a:t>* SIMD: Status in Clang</a:t>
            </a:r>
            <a:endParaRPr lang="ru-RU" dirty="0"/>
          </a:p>
        </p:txBody>
      </p:sp>
      <p:grpSp>
        <p:nvGrpSpPr>
          <p:cNvPr id="8" name="Group 7"/>
          <p:cNvGrpSpPr/>
          <p:nvPr/>
        </p:nvGrpSpPr>
        <p:grpSpPr>
          <a:xfrm>
            <a:off x="400522" y="3188089"/>
            <a:ext cx="8199371" cy="1400383"/>
            <a:chOff x="400522" y="3188089"/>
            <a:chExt cx="8199371" cy="1400383"/>
          </a:xfrm>
        </p:grpSpPr>
        <p:sp>
          <p:nvSpPr>
            <p:cNvPr id="5" name="Content Placeholder 4"/>
            <p:cNvSpPr txBox="1">
              <a:spLocks/>
            </p:cNvSpPr>
            <p:nvPr/>
          </p:nvSpPr>
          <p:spPr>
            <a:xfrm>
              <a:off x="3920534" y="3188089"/>
              <a:ext cx="4679359" cy="1400383"/>
            </a:xfrm>
            <a:prstGeom prst="rect">
              <a:avLst/>
            </a:prstGeom>
            <a:solidFill>
              <a:schemeClr val="accent6">
                <a:lumMod val="40000"/>
                <a:lumOff val="60000"/>
              </a:schemeClr>
            </a:solidFill>
            <a:ln w="9525" cap="flat" cmpd="sng" algn="ctr">
              <a:solidFill>
                <a:schemeClr val="tx1">
                  <a:lumMod val="95000"/>
                  <a:lumOff val="5000"/>
                </a:schemeClr>
              </a:solidFill>
              <a:prstDash val="solid"/>
            </a:ln>
            <a:effectLst/>
          </p:spPr>
          <p:style>
            <a:lnRef idx="1">
              <a:schemeClr val="dk1"/>
            </a:lnRef>
            <a:fillRef idx="2">
              <a:schemeClr val="dk1"/>
            </a:fillRef>
            <a:effectRef idx="1">
              <a:schemeClr val="dk1"/>
            </a:effectRef>
            <a:fontRef idx="minor">
              <a:schemeClr val="dk1"/>
            </a:fontRef>
          </p:style>
          <p:txBody>
            <a:bodyPr vert="horz" wrap="square" lIns="137160" tIns="91440" rIns="45720" bIns="91440" rtlCol="0">
              <a:sp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chemeClr val="dk1"/>
                  </a:solidFill>
                  <a:latin typeface="+mn-lt"/>
                  <a:ea typeface="+mn-ea"/>
                  <a:cs typeface="+mn-cs"/>
                </a:defRPr>
              </a:lvl1pPr>
              <a:lvl2pPr marL="225425" indent="-225425" algn="l" defTabSz="457200" rtl="0" eaLnBrk="1" latinLnBrk="0" hangingPunct="1">
                <a:spcBef>
                  <a:spcPts val="1200"/>
                </a:spcBef>
                <a:buFont typeface="Wingdings" charset="2"/>
                <a:buChar char="§"/>
                <a:defRPr sz="2200" kern="1200" baseline="0">
                  <a:solidFill>
                    <a:schemeClr val="dk1"/>
                  </a:solidFill>
                  <a:latin typeface="+mn-lt"/>
                  <a:ea typeface="+mn-ea"/>
                  <a:cs typeface="+mn-cs"/>
                </a:defRPr>
              </a:lvl2pPr>
              <a:lvl3pPr marL="571500" indent="-228600" algn="l" defTabSz="457200" rtl="0" eaLnBrk="1" latinLnBrk="0" hangingPunct="1">
                <a:spcBef>
                  <a:spcPts val="800"/>
                </a:spcBef>
                <a:buFont typeface="Wingdings" charset="2"/>
                <a:buChar char="§"/>
                <a:defRPr sz="2200" kern="1200">
                  <a:solidFill>
                    <a:schemeClr val="dk1"/>
                  </a:solidFill>
                  <a:latin typeface="+mn-lt"/>
                  <a:ea typeface="+mn-ea"/>
                  <a:cs typeface="+mn-cs"/>
                </a:defRPr>
              </a:lvl3pPr>
              <a:lvl4pPr marL="969963"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a:lnSpc>
                  <a:spcPct val="75000"/>
                </a:lnSpc>
                <a:spcBef>
                  <a:spcPts val="600"/>
                </a:spcBef>
                <a:defRPr/>
              </a:pPr>
              <a:r>
                <a:rPr lang="en-US" sz="1200" dirty="0" smtClean="0"/>
                <a:t>LV</a:t>
              </a:r>
              <a:r>
                <a:rPr lang="en-US" sz="1200" dirty="0"/>
                <a:t>: Checking a loop in </a:t>
              </a:r>
              <a:r>
                <a:rPr lang="en-US" sz="1200" dirty="0" smtClean="0"/>
                <a:t>…</a:t>
              </a:r>
            </a:p>
            <a:p>
              <a:pPr>
                <a:lnSpc>
                  <a:spcPct val="75000"/>
                </a:lnSpc>
                <a:spcBef>
                  <a:spcPts val="600"/>
                </a:spcBef>
                <a:defRPr/>
              </a:pPr>
              <a:r>
                <a:rPr lang="en-US" sz="1200" dirty="0"/>
                <a:t>LV: Loop hints: </a:t>
              </a:r>
              <a:r>
                <a:rPr lang="en-US" sz="1200" b="1" dirty="0">
                  <a:solidFill>
                    <a:srgbClr val="00B050"/>
                  </a:solidFill>
                </a:rPr>
                <a:t>force=enabled</a:t>
              </a:r>
              <a:r>
                <a:rPr lang="en-US" sz="1200" dirty="0"/>
                <a:t> </a:t>
              </a:r>
              <a:r>
                <a:rPr lang="en-US" sz="1200" b="1" dirty="0" smtClean="0">
                  <a:solidFill>
                    <a:srgbClr val="00B050"/>
                  </a:solidFill>
                </a:rPr>
                <a:t>width=4</a:t>
              </a:r>
              <a:r>
                <a:rPr lang="en-US" sz="1200" dirty="0" smtClean="0"/>
                <a:t> unroll=0</a:t>
              </a:r>
            </a:p>
            <a:p>
              <a:pPr>
                <a:lnSpc>
                  <a:spcPct val="75000"/>
                </a:lnSpc>
                <a:spcBef>
                  <a:spcPts val="600"/>
                </a:spcBef>
                <a:defRPr/>
              </a:pPr>
              <a:r>
                <a:rPr lang="en-US" sz="1200" dirty="0" smtClean="0"/>
                <a:t>…</a:t>
              </a:r>
            </a:p>
            <a:p>
              <a:pPr>
                <a:lnSpc>
                  <a:spcPct val="75000"/>
                </a:lnSpc>
                <a:spcBef>
                  <a:spcPts val="600"/>
                </a:spcBef>
                <a:defRPr/>
              </a:pPr>
              <a:r>
                <a:rPr lang="en-US" sz="1200" dirty="0" smtClean="0"/>
                <a:t>!42 </a:t>
              </a:r>
              <a:r>
                <a:rPr lang="en-US" sz="1200" dirty="0"/>
                <a:t>= metadata !{metadata !"</a:t>
              </a:r>
              <a:r>
                <a:rPr lang="en-US" sz="1200" b="1" dirty="0" err="1">
                  <a:solidFill>
                    <a:srgbClr val="00B050"/>
                  </a:solidFill>
                </a:rPr>
                <a:t>llvm.loop.vectorize.enable</a:t>
              </a:r>
              <a:r>
                <a:rPr lang="en-US" sz="1200" dirty="0"/>
                <a:t>", i1 </a:t>
              </a:r>
              <a:r>
                <a:rPr lang="en-US" sz="1200" b="1" dirty="0">
                  <a:solidFill>
                    <a:srgbClr val="00B050"/>
                  </a:solidFill>
                </a:rPr>
                <a:t>true</a:t>
              </a:r>
              <a:r>
                <a:rPr lang="en-US" sz="1200" dirty="0" smtClean="0"/>
                <a:t>}</a:t>
              </a:r>
            </a:p>
            <a:p>
              <a:pPr>
                <a:lnSpc>
                  <a:spcPct val="75000"/>
                </a:lnSpc>
                <a:spcBef>
                  <a:spcPts val="600"/>
                </a:spcBef>
                <a:defRPr/>
              </a:pPr>
              <a:r>
                <a:rPr lang="en-US" sz="1200" dirty="0"/>
                <a:t>!</a:t>
              </a:r>
              <a:r>
                <a:rPr lang="en-US" sz="1200" dirty="0" smtClean="0"/>
                <a:t>43 </a:t>
              </a:r>
              <a:r>
                <a:rPr lang="en-US" sz="1200" dirty="0"/>
                <a:t>= metadata !{metadata !"</a:t>
              </a:r>
              <a:r>
                <a:rPr lang="en-US" sz="1200" b="1" dirty="0" err="1">
                  <a:solidFill>
                    <a:srgbClr val="00B050"/>
                  </a:solidFill>
                </a:rPr>
                <a:t>llvm.loop.vectorize.width</a:t>
              </a:r>
              <a:r>
                <a:rPr lang="en-US" sz="1200" dirty="0"/>
                <a:t>", i32 </a:t>
              </a:r>
              <a:r>
                <a:rPr lang="en-US" sz="1200" b="1" dirty="0" smtClean="0">
                  <a:solidFill>
                    <a:srgbClr val="00B050"/>
                  </a:solidFill>
                </a:rPr>
                <a:t>4</a:t>
              </a:r>
              <a:r>
                <a:rPr lang="en-US" sz="1200" dirty="0" smtClean="0"/>
                <a:t>}</a:t>
              </a:r>
              <a:endParaRPr lang="en-US" sz="1200" dirty="0"/>
            </a:p>
            <a:p>
              <a:pPr>
                <a:lnSpc>
                  <a:spcPct val="75000"/>
                </a:lnSpc>
                <a:spcBef>
                  <a:spcPts val="600"/>
                </a:spcBef>
                <a:defRPr/>
              </a:pPr>
              <a:endParaRPr lang="en-US" sz="1200" dirty="0"/>
            </a:p>
          </p:txBody>
        </p:sp>
        <p:sp>
          <p:nvSpPr>
            <p:cNvPr id="6" name="Content Placeholder 4"/>
            <p:cNvSpPr txBox="1">
              <a:spLocks/>
            </p:cNvSpPr>
            <p:nvPr/>
          </p:nvSpPr>
          <p:spPr>
            <a:xfrm>
              <a:off x="400522" y="3188089"/>
              <a:ext cx="2765871" cy="584775"/>
            </a:xfrm>
            <a:prstGeom prst="rect">
              <a:avLst/>
            </a:prstGeom>
            <a:solidFill>
              <a:schemeClr val="accent6">
                <a:lumMod val="40000"/>
                <a:lumOff val="60000"/>
              </a:schemeClr>
            </a:solidFill>
            <a:ln w="9525" cap="flat" cmpd="sng" algn="ctr">
              <a:solidFill>
                <a:schemeClr val="tx1">
                  <a:lumMod val="95000"/>
                  <a:lumOff val="5000"/>
                </a:schemeClr>
              </a:solidFill>
              <a:prstDash val="solid"/>
            </a:ln>
            <a:effectLst/>
          </p:spPr>
          <p:style>
            <a:lnRef idx="1">
              <a:schemeClr val="dk1"/>
            </a:lnRef>
            <a:fillRef idx="2">
              <a:schemeClr val="dk1"/>
            </a:fillRef>
            <a:effectRef idx="1">
              <a:schemeClr val="dk1"/>
            </a:effectRef>
            <a:fontRef idx="minor">
              <a:schemeClr val="dk1"/>
            </a:fontRef>
          </p:style>
          <p:txBody>
            <a:bodyPr vert="horz" wrap="square" lIns="137160" tIns="91440" rIns="45720" bIns="91440" rtlCol="0">
              <a:spAutoFit/>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sz="2200" b="0" kern="1200">
                  <a:solidFill>
                    <a:schemeClr val="dk1"/>
                  </a:solidFill>
                  <a:latin typeface="+mn-lt"/>
                  <a:ea typeface="+mn-ea"/>
                  <a:cs typeface="+mn-cs"/>
                </a:defRPr>
              </a:lvl1pPr>
              <a:lvl2pPr marL="225425" indent="-225425" algn="l" defTabSz="457200" rtl="0" eaLnBrk="1" latinLnBrk="0" hangingPunct="1">
                <a:spcBef>
                  <a:spcPts val="1200"/>
                </a:spcBef>
                <a:buFont typeface="Wingdings" charset="2"/>
                <a:buChar char="§"/>
                <a:defRPr sz="2200" kern="1200" baseline="0">
                  <a:solidFill>
                    <a:schemeClr val="dk1"/>
                  </a:solidFill>
                  <a:latin typeface="+mn-lt"/>
                  <a:ea typeface="+mn-ea"/>
                  <a:cs typeface="+mn-cs"/>
                </a:defRPr>
              </a:lvl2pPr>
              <a:lvl3pPr marL="571500" indent="-228600" algn="l" defTabSz="457200" rtl="0" eaLnBrk="1" latinLnBrk="0" hangingPunct="1">
                <a:spcBef>
                  <a:spcPts val="800"/>
                </a:spcBef>
                <a:buFont typeface="Wingdings" charset="2"/>
                <a:buChar char="§"/>
                <a:defRPr sz="2200" kern="1200">
                  <a:solidFill>
                    <a:schemeClr val="dk1"/>
                  </a:solidFill>
                  <a:latin typeface="+mn-lt"/>
                  <a:ea typeface="+mn-ea"/>
                  <a:cs typeface="+mn-cs"/>
                </a:defRPr>
              </a:lvl3pPr>
              <a:lvl4pPr marL="969963" indent="-228600" algn="l" defTabSz="457200" rtl="0" eaLnBrk="1" latinLnBrk="0" hangingPunct="1">
                <a:spcBef>
                  <a:spcPct val="20000"/>
                </a:spcBef>
                <a:buFont typeface="Arial"/>
                <a:buChar char="–"/>
                <a:defRPr sz="1600" kern="1200">
                  <a:solidFill>
                    <a:schemeClr val="dk1"/>
                  </a:solidFill>
                  <a:latin typeface="+mn-lt"/>
                  <a:ea typeface="+mn-ea"/>
                  <a:cs typeface="+mn-cs"/>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a:lnSpc>
                  <a:spcPct val="75000"/>
                </a:lnSpc>
                <a:spcBef>
                  <a:spcPts val="600"/>
                </a:spcBef>
                <a:defRPr/>
              </a:pPr>
              <a:r>
                <a:rPr lang="en-US" sz="1400" b="1" dirty="0" smtClean="0">
                  <a:solidFill>
                    <a:srgbClr val="00B050"/>
                  </a:solidFill>
                </a:rPr>
                <a:t>#pragma </a:t>
              </a:r>
              <a:r>
                <a:rPr lang="en-US" sz="1400" b="1" dirty="0" err="1" smtClean="0">
                  <a:solidFill>
                    <a:srgbClr val="00B050"/>
                  </a:solidFill>
                </a:rPr>
                <a:t>omp</a:t>
              </a:r>
              <a:r>
                <a:rPr lang="en-US" sz="1400" b="1" dirty="0" smtClean="0">
                  <a:solidFill>
                    <a:srgbClr val="00B050"/>
                  </a:solidFill>
                </a:rPr>
                <a:t> </a:t>
              </a:r>
              <a:r>
                <a:rPr lang="en-US" sz="1400" b="1" dirty="0" err="1" smtClean="0">
                  <a:solidFill>
                    <a:srgbClr val="00B050"/>
                  </a:solidFill>
                </a:rPr>
                <a:t>simd</a:t>
              </a:r>
              <a:r>
                <a:rPr lang="en-US" sz="1400" b="1" dirty="0" smtClean="0">
                  <a:solidFill>
                    <a:srgbClr val="00B050"/>
                  </a:solidFill>
                </a:rPr>
                <a:t> </a:t>
              </a:r>
              <a:r>
                <a:rPr lang="en-US" sz="1400" b="1" dirty="0" err="1" smtClean="0">
                  <a:solidFill>
                    <a:srgbClr val="00B050"/>
                  </a:solidFill>
                </a:rPr>
                <a:t>safelen</a:t>
              </a:r>
              <a:r>
                <a:rPr lang="en-US" sz="1400" b="1" dirty="0" smtClean="0">
                  <a:solidFill>
                    <a:srgbClr val="00B050"/>
                  </a:solidFill>
                </a:rPr>
                <a:t>(4)</a:t>
              </a:r>
              <a:endParaRPr lang="en-US" sz="1400" b="1" dirty="0">
                <a:solidFill>
                  <a:srgbClr val="00B050"/>
                </a:solidFill>
              </a:endParaRPr>
            </a:p>
            <a:p>
              <a:pPr>
                <a:lnSpc>
                  <a:spcPct val="75000"/>
                </a:lnSpc>
                <a:spcBef>
                  <a:spcPts val="600"/>
                </a:spcBef>
                <a:defRPr/>
              </a:pPr>
              <a:r>
                <a:rPr lang="en-US" sz="1400" dirty="0" smtClean="0"/>
                <a:t>  </a:t>
              </a:r>
              <a:r>
                <a:rPr lang="en-US" sz="1400" b="1" dirty="0" smtClean="0"/>
                <a:t>for</a:t>
              </a:r>
              <a:r>
                <a:rPr lang="en-US" sz="1400" dirty="0" smtClean="0"/>
                <a:t>(</a:t>
              </a:r>
              <a:r>
                <a:rPr lang="en-US" sz="1400" b="1" dirty="0" err="1" smtClean="0"/>
                <a:t>int</a:t>
              </a:r>
              <a:r>
                <a:rPr lang="en-US" sz="1400" dirty="0" smtClean="0"/>
                <a:t> </a:t>
              </a:r>
              <a:r>
                <a:rPr lang="en-US" sz="1400" dirty="0" err="1"/>
                <a:t>i</a:t>
              </a:r>
              <a:r>
                <a:rPr lang="en-US" sz="1400" dirty="0"/>
                <a:t> = 0; </a:t>
              </a:r>
              <a:r>
                <a:rPr lang="en-US" sz="1400" dirty="0" err="1"/>
                <a:t>i</a:t>
              </a:r>
              <a:r>
                <a:rPr lang="en-US" sz="1400" dirty="0"/>
                <a:t> &lt; N; ++</a:t>
              </a:r>
              <a:r>
                <a:rPr lang="en-US" sz="1400" dirty="0" err="1"/>
                <a:t>i</a:t>
              </a:r>
              <a:r>
                <a:rPr lang="en-US" sz="1400" dirty="0" smtClean="0"/>
                <a:t>)</a:t>
              </a:r>
              <a:r>
                <a:rPr lang="ru-RU" sz="1400" dirty="0" smtClean="0"/>
                <a:t> </a:t>
              </a:r>
              <a:r>
                <a:rPr lang="en-US" sz="1400" dirty="0" smtClean="0"/>
                <a:t>…</a:t>
              </a:r>
              <a:endParaRPr lang="en-US" sz="1400" b="1" dirty="0" smtClean="0">
                <a:solidFill>
                  <a:srgbClr val="C00000"/>
                </a:solidFill>
              </a:endParaRPr>
            </a:p>
          </p:txBody>
        </p:sp>
        <p:sp>
          <p:nvSpPr>
            <p:cNvPr id="7" name="Notched Right Arrow 6"/>
            <p:cNvSpPr/>
            <p:nvPr/>
          </p:nvSpPr>
          <p:spPr>
            <a:xfrm>
              <a:off x="2912328" y="3485697"/>
              <a:ext cx="1091333" cy="574333"/>
            </a:xfrm>
            <a:prstGeom prst="notched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2916066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31</a:t>
            </a:fld>
            <a:endParaRPr lang="en-US" dirty="0"/>
          </a:p>
        </p:txBody>
      </p:sp>
      <p:sp>
        <p:nvSpPr>
          <p:cNvPr id="2" name="Title 1"/>
          <p:cNvSpPr>
            <a:spLocks noGrp="1"/>
          </p:cNvSpPr>
          <p:nvPr>
            <p:ph type="title"/>
          </p:nvPr>
        </p:nvSpPr>
        <p:spPr/>
        <p:txBody>
          <a:bodyPr/>
          <a:lstStyle/>
          <a:p>
            <a:r>
              <a:rPr lang="en-US" dirty="0" err="1"/>
              <a:t>OpenMP</a:t>
            </a:r>
            <a:r>
              <a:rPr lang="en-US" dirty="0"/>
              <a:t> </a:t>
            </a:r>
            <a:r>
              <a:rPr lang="en-US" dirty="0" smtClean="0"/>
              <a:t>Constructs Representation</a:t>
            </a:r>
            <a:endParaRPr lang="ru-RU" dirty="0"/>
          </a:p>
        </p:txBody>
      </p:sp>
      <p:sp>
        <p:nvSpPr>
          <p:cNvPr id="5" name="TextBox 4"/>
          <p:cNvSpPr txBox="1"/>
          <p:nvPr/>
        </p:nvSpPr>
        <p:spPr>
          <a:xfrm>
            <a:off x="2772250" y="1236873"/>
            <a:ext cx="3390582" cy="615553"/>
          </a:xfrm>
          <a:prstGeom prst="rect">
            <a:avLst/>
          </a:prstGeom>
          <a:solidFill>
            <a:schemeClr val="accent1">
              <a:lumMod val="20000"/>
              <a:lumOff val="80000"/>
            </a:schemeClr>
          </a:solidFill>
          <a:ln>
            <a:solidFill>
              <a:schemeClr val="tx1">
                <a:lumMod val="95000"/>
                <a:lumOff val="5000"/>
              </a:schemeClr>
            </a:solidFill>
          </a:ln>
          <a:effectLst/>
        </p:spPr>
        <p:style>
          <a:lnRef idx="1">
            <a:schemeClr val="accent6"/>
          </a:lnRef>
          <a:fillRef idx="2">
            <a:schemeClr val="accent6"/>
          </a:fillRef>
          <a:effectRef idx="1">
            <a:schemeClr val="accent6"/>
          </a:effectRef>
          <a:fontRef idx="minor">
            <a:schemeClr val="dk1"/>
          </a:fontRef>
        </p:style>
        <p:txBody>
          <a:bodyPr wrap="square" lIns="137160" tIns="91440" rIns="45720" bIns="91440">
            <a:spAutoFit/>
          </a:bodyPr>
          <a:lstStyle/>
          <a:p>
            <a:r>
              <a:rPr lang="en-US" sz="1400" dirty="0"/>
              <a:t>#pragma </a:t>
            </a:r>
            <a:r>
              <a:rPr lang="en-US" sz="1400" dirty="0" err="1"/>
              <a:t>omp</a:t>
            </a:r>
            <a:r>
              <a:rPr lang="en-US" sz="1400" dirty="0"/>
              <a:t> </a:t>
            </a:r>
            <a:r>
              <a:rPr lang="en-US" sz="1400" dirty="0" smtClean="0"/>
              <a:t>parallel if (</a:t>
            </a:r>
            <a:r>
              <a:rPr lang="en-US" sz="1400" b="1" dirty="0" smtClean="0"/>
              <a:t>&lt;condition&gt;</a:t>
            </a:r>
            <a:r>
              <a:rPr lang="en-US" sz="1400" dirty="0" smtClean="0"/>
              <a:t>)</a:t>
            </a:r>
            <a:endParaRPr lang="ru-RU" sz="1400" dirty="0"/>
          </a:p>
          <a:p>
            <a:r>
              <a:rPr lang="en-US" sz="1400" b="1" dirty="0"/>
              <a:t>&lt;body&gt;</a:t>
            </a:r>
            <a:endParaRPr lang="en-US" sz="1400" b="1" dirty="0">
              <a:latin typeface="Courier New" pitchFamily="49" charset="0"/>
            </a:endParaRPr>
          </a:p>
        </p:txBody>
      </p:sp>
      <p:sp>
        <p:nvSpPr>
          <p:cNvPr id="6" name="Rectangle 2"/>
          <p:cNvSpPr>
            <a:spLocks noChangeArrowheads="1"/>
          </p:cNvSpPr>
          <p:nvPr/>
        </p:nvSpPr>
        <p:spPr bwMode="auto">
          <a:xfrm>
            <a:off x="502920" y="2933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 Box 1"/>
          <p:cNvSpPr txBox="1">
            <a:spLocks noChangeArrowheads="1"/>
          </p:cNvSpPr>
          <p:nvPr/>
        </p:nvSpPr>
        <p:spPr bwMode="auto">
          <a:xfrm>
            <a:off x="2055970" y="3306795"/>
            <a:ext cx="2674620" cy="375922"/>
          </a:xfrm>
          <a:prstGeom prst="rect">
            <a:avLst/>
          </a:prstGeom>
          <a:solidFill>
            <a:srgbClr val="2E74B5"/>
          </a:solidFill>
          <a:ln w="254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OMPParallelDirective</a:t>
            </a:r>
            <a:endParaRPr kumimoji="0" lang="en-US"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1" name="Text Box 2"/>
          <p:cNvSpPr txBox="1">
            <a:spLocks noChangeArrowheads="1"/>
          </p:cNvSpPr>
          <p:nvPr/>
        </p:nvSpPr>
        <p:spPr bwMode="auto">
          <a:xfrm>
            <a:off x="2055970" y="2704966"/>
            <a:ext cx="2674620" cy="377823"/>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OMPExecutableDirective</a:t>
            </a:r>
            <a:endParaRPr kumimoji="0" lang="en-US" altLang="ru-RU" b="0" i="0" u="none" strike="noStrike" cap="none" normalizeH="0" baseline="0" dirty="0" smtClean="0">
              <a:ln>
                <a:noFill/>
              </a:ln>
              <a:solidFill>
                <a:schemeClr val="tx1"/>
              </a:solidFill>
              <a:effectLst/>
            </a:endParaRPr>
          </a:p>
        </p:txBody>
      </p:sp>
      <p:cxnSp>
        <p:nvCxnSpPr>
          <p:cNvPr id="12" name="Straight Connector 11"/>
          <p:cNvCxnSpPr>
            <a:stCxn id="11" idx="2"/>
            <a:endCxn id="10" idx="0"/>
          </p:cNvCxnSpPr>
          <p:nvPr/>
        </p:nvCxnSpPr>
        <p:spPr>
          <a:xfrm>
            <a:off x="3393280" y="3082789"/>
            <a:ext cx="0" cy="224006"/>
          </a:xfrm>
          <a:prstGeom prst="line">
            <a:avLst/>
          </a:prstGeom>
          <a:ln w="25400" cmpd="sng">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Text Box 6"/>
          <p:cNvSpPr txBox="1">
            <a:spLocks noChangeArrowheads="1"/>
          </p:cNvSpPr>
          <p:nvPr/>
        </p:nvSpPr>
        <p:spPr bwMode="auto">
          <a:xfrm>
            <a:off x="2055970" y="2114687"/>
            <a:ext cx="716280" cy="365443"/>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Stmt</a:t>
            </a:r>
            <a:endParaRPr kumimoji="0" lang="en-US" altLang="ru-RU" b="0" i="0" u="none" strike="noStrike" cap="none" normalizeH="0" baseline="0" dirty="0" smtClean="0">
              <a:ln>
                <a:noFill/>
              </a:ln>
              <a:solidFill>
                <a:schemeClr val="tx1"/>
              </a:solidFill>
              <a:effectLst/>
            </a:endParaRPr>
          </a:p>
        </p:txBody>
      </p:sp>
      <p:cxnSp>
        <p:nvCxnSpPr>
          <p:cNvPr id="14" name="Straight Connector 13"/>
          <p:cNvCxnSpPr>
            <a:stCxn id="13" idx="2"/>
            <a:endCxn id="11" idx="0"/>
          </p:cNvCxnSpPr>
          <p:nvPr/>
        </p:nvCxnSpPr>
        <p:spPr>
          <a:xfrm>
            <a:off x="2414110" y="2480130"/>
            <a:ext cx="979170" cy="224836"/>
          </a:xfrm>
          <a:prstGeom prst="line">
            <a:avLst/>
          </a:prstGeom>
          <a:ln w="25400" cmpd="sng">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Text Box 4"/>
          <p:cNvSpPr txBox="1">
            <a:spLocks noChangeArrowheads="1"/>
          </p:cNvSpPr>
          <p:nvPr/>
        </p:nvSpPr>
        <p:spPr bwMode="auto">
          <a:xfrm>
            <a:off x="5399244" y="3754597"/>
            <a:ext cx="3065462" cy="342356"/>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CapturedStmt</a:t>
            </a:r>
            <a:r>
              <a:rPr kumimoji="0" lang="en-US" altLang="ru-RU" b="0" i="0" u="none" strike="noStrike" cap="none" normalizeH="0" baseline="0" dirty="0" smtClean="0">
                <a:ln>
                  <a:noFill/>
                </a:ln>
                <a:solidFill>
                  <a:srgbClr val="FFFFFF"/>
                </a:solidFill>
                <a:effectLst/>
                <a:ea typeface="Calibri" panose="020F0502020204030204" pitchFamily="34" charset="0"/>
                <a:cs typeface="Times New Roman" panose="02020603050405020304" pitchFamily="18" charset="0"/>
              </a:rPr>
              <a:t> (with &lt;body&gt;)</a:t>
            </a:r>
            <a:endParaRPr kumimoji="0" lang="en-US" altLang="ru-RU" b="0" i="0" u="none" strike="noStrike" cap="none" normalizeH="0" baseline="0" dirty="0" smtClean="0">
              <a:ln>
                <a:noFill/>
              </a:ln>
              <a:solidFill>
                <a:schemeClr val="tx1"/>
              </a:solidFill>
              <a:effectLst/>
            </a:endParaRPr>
          </a:p>
        </p:txBody>
      </p:sp>
      <p:cxnSp>
        <p:nvCxnSpPr>
          <p:cNvPr id="16" name="Straight Connector 15"/>
          <p:cNvCxnSpPr>
            <a:stCxn id="10" idx="3"/>
            <a:endCxn id="15" idx="1"/>
          </p:cNvCxnSpPr>
          <p:nvPr/>
        </p:nvCxnSpPr>
        <p:spPr>
          <a:xfrm>
            <a:off x="4730590" y="3494756"/>
            <a:ext cx="668654" cy="431019"/>
          </a:xfrm>
          <a:prstGeom prst="line">
            <a:avLst/>
          </a:prstGeom>
          <a:ln w="25400"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0"/>
          <p:cNvSpPr>
            <a:spLocks noChangeArrowheads="1"/>
          </p:cNvSpPr>
          <p:nvPr/>
        </p:nvSpPr>
        <p:spPr bwMode="auto">
          <a:xfrm>
            <a:off x="670560" y="26403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8" name="Rectangle 13"/>
          <p:cNvSpPr>
            <a:spLocks noChangeArrowheads="1"/>
          </p:cNvSpPr>
          <p:nvPr/>
        </p:nvSpPr>
        <p:spPr bwMode="auto">
          <a:xfrm>
            <a:off x="670560" y="30975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ru-RU" alt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9" name="Rectangle 16"/>
          <p:cNvSpPr>
            <a:spLocks noChangeArrowheads="1"/>
          </p:cNvSpPr>
          <p:nvPr/>
        </p:nvSpPr>
        <p:spPr bwMode="auto">
          <a:xfrm>
            <a:off x="670560" y="30975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ru-RU" alt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37" name="Text Box 6"/>
          <p:cNvSpPr txBox="1">
            <a:spLocks noChangeArrowheads="1"/>
          </p:cNvSpPr>
          <p:nvPr/>
        </p:nvSpPr>
        <p:spPr bwMode="auto">
          <a:xfrm>
            <a:off x="2345530" y="4499271"/>
            <a:ext cx="1337310" cy="365443"/>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OMPClause</a:t>
            </a:r>
            <a:endParaRPr kumimoji="0" lang="en-US" altLang="ru-RU" b="0" i="0" u="none" strike="noStrike" cap="none" normalizeH="0" baseline="0" dirty="0" smtClean="0">
              <a:ln>
                <a:noFill/>
              </a:ln>
              <a:solidFill>
                <a:schemeClr val="tx1"/>
              </a:solidFill>
              <a:effectLst/>
            </a:endParaRPr>
          </a:p>
        </p:txBody>
      </p:sp>
      <p:sp>
        <p:nvSpPr>
          <p:cNvPr id="38" name="Text Box 2"/>
          <p:cNvSpPr txBox="1">
            <a:spLocks noChangeArrowheads="1"/>
          </p:cNvSpPr>
          <p:nvPr/>
        </p:nvSpPr>
        <p:spPr bwMode="auto">
          <a:xfrm>
            <a:off x="2345530" y="5126975"/>
            <a:ext cx="2674620" cy="377823"/>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OMPIfClause</a:t>
            </a:r>
            <a:endParaRPr kumimoji="0" lang="en-US" altLang="ru-RU" b="0" i="0" u="none" strike="noStrike" cap="none" normalizeH="0" baseline="0" dirty="0" smtClean="0">
              <a:ln>
                <a:noFill/>
              </a:ln>
              <a:solidFill>
                <a:schemeClr val="tx1"/>
              </a:solidFill>
              <a:effectLst/>
            </a:endParaRPr>
          </a:p>
        </p:txBody>
      </p:sp>
      <p:cxnSp>
        <p:nvCxnSpPr>
          <p:cNvPr id="39" name="Straight Connector 38"/>
          <p:cNvCxnSpPr>
            <a:stCxn id="37" idx="2"/>
            <a:endCxn id="38" idx="0"/>
          </p:cNvCxnSpPr>
          <p:nvPr/>
        </p:nvCxnSpPr>
        <p:spPr>
          <a:xfrm>
            <a:off x="3014185" y="4864714"/>
            <a:ext cx="668655" cy="262261"/>
          </a:xfrm>
          <a:prstGeom prst="line">
            <a:avLst/>
          </a:prstGeom>
          <a:ln w="25400" cmpd="sng">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2" name="Text Box 6"/>
          <p:cNvSpPr txBox="1">
            <a:spLocks noChangeArrowheads="1"/>
          </p:cNvSpPr>
          <p:nvPr/>
        </p:nvSpPr>
        <p:spPr bwMode="auto">
          <a:xfrm>
            <a:off x="5688804" y="5126975"/>
            <a:ext cx="1929765" cy="365443"/>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rgbClr val="FFFFFF"/>
                </a:solidFill>
                <a:effectLst/>
                <a:ea typeface="Calibri" panose="020F0502020204030204" pitchFamily="34" charset="0"/>
                <a:cs typeface="Times New Roman" panose="02020603050405020304" pitchFamily="18" charset="0"/>
              </a:rPr>
              <a:t>&lt;condition&gt; Expr</a:t>
            </a:r>
            <a:endParaRPr kumimoji="0" lang="en-US" altLang="ru-RU" b="0" i="0" u="none" strike="noStrike" cap="none" normalizeH="0" baseline="0" dirty="0" smtClean="0">
              <a:ln>
                <a:noFill/>
              </a:ln>
              <a:solidFill>
                <a:schemeClr val="tx1"/>
              </a:solidFill>
              <a:effectLst/>
            </a:endParaRPr>
          </a:p>
        </p:txBody>
      </p:sp>
      <p:cxnSp>
        <p:nvCxnSpPr>
          <p:cNvPr id="43" name="Straight Connector 42"/>
          <p:cNvCxnSpPr>
            <a:stCxn id="38" idx="3"/>
            <a:endCxn id="42" idx="1"/>
          </p:cNvCxnSpPr>
          <p:nvPr/>
        </p:nvCxnSpPr>
        <p:spPr>
          <a:xfrm flipV="1">
            <a:off x="5020150" y="5309697"/>
            <a:ext cx="668654" cy="6190"/>
          </a:xfrm>
          <a:prstGeom prst="line">
            <a:avLst/>
          </a:prstGeom>
          <a:ln w="25400"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9" name="Text Box 6"/>
          <p:cNvSpPr txBox="1">
            <a:spLocks noChangeArrowheads="1"/>
          </p:cNvSpPr>
          <p:nvPr/>
        </p:nvSpPr>
        <p:spPr bwMode="auto">
          <a:xfrm>
            <a:off x="5399244" y="2183109"/>
            <a:ext cx="1337310" cy="365443"/>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OMPClause</a:t>
            </a:r>
            <a:endParaRPr kumimoji="0" lang="en-US" altLang="ru-RU" b="0" i="0" u="none" strike="noStrike" cap="none" normalizeH="0" baseline="0" dirty="0" smtClean="0">
              <a:ln>
                <a:noFill/>
              </a:ln>
              <a:solidFill>
                <a:schemeClr val="tx1"/>
              </a:solidFill>
              <a:effectLst/>
            </a:endParaRPr>
          </a:p>
        </p:txBody>
      </p:sp>
      <p:cxnSp>
        <p:nvCxnSpPr>
          <p:cNvPr id="50" name="Straight Connector 49"/>
          <p:cNvCxnSpPr>
            <a:stCxn id="10" idx="3"/>
            <a:endCxn id="49" idx="1"/>
          </p:cNvCxnSpPr>
          <p:nvPr/>
        </p:nvCxnSpPr>
        <p:spPr>
          <a:xfrm flipV="1">
            <a:off x="4730590" y="2365831"/>
            <a:ext cx="668654" cy="1128925"/>
          </a:xfrm>
          <a:prstGeom prst="line">
            <a:avLst/>
          </a:prstGeom>
          <a:ln w="25400"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3" name="Text Box 6"/>
          <p:cNvSpPr txBox="1">
            <a:spLocks noChangeArrowheads="1"/>
          </p:cNvSpPr>
          <p:nvPr/>
        </p:nvSpPr>
        <p:spPr bwMode="auto">
          <a:xfrm>
            <a:off x="5399244" y="2704966"/>
            <a:ext cx="1337310" cy="365443"/>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OMPClause</a:t>
            </a:r>
            <a:endParaRPr kumimoji="0" lang="en-US" altLang="ru-RU" b="0" i="0" u="none" strike="noStrike" cap="none" normalizeH="0" baseline="0" dirty="0" smtClean="0">
              <a:ln>
                <a:noFill/>
              </a:ln>
              <a:solidFill>
                <a:schemeClr val="tx1"/>
              </a:solidFill>
              <a:effectLst/>
            </a:endParaRPr>
          </a:p>
        </p:txBody>
      </p:sp>
      <p:cxnSp>
        <p:nvCxnSpPr>
          <p:cNvPr id="54" name="Straight Connector 53"/>
          <p:cNvCxnSpPr>
            <a:stCxn id="10" idx="3"/>
            <a:endCxn id="53" idx="1"/>
          </p:cNvCxnSpPr>
          <p:nvPr/>
        </p:nvCxnSpPr>
        <p:spPr>
          <a:xfrm flipV="1">
            <a:off x="4730590" y="2887688"/>
            <a:ext cx="668654" cy="607068"/>
          </a:xfrm>
          <a:prstGeom prst="line">
            <a:avLst/>
          </a:prstGeom>
          <a:ln w="25400"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9" name="Text Box 6"/>
          <p:cNvSpPr txBox="1">
            <a:spLocks noChangeArrowheads="1"/>
          </p:cNvSpPr>
          <p:nvPr/>
        </p:nvSpPr>
        <p:spPr bwMode="auto">
          <a:xfrm>
            <a:off x="5401150" y="3223648"/>
            <a:ext cx="1337310" cy="365443"/>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rgbClr val="FFFFFF"/>
                </a:solidFill>
                <a:effectLst/>
                <a:ea typeface="Calibri" panose="020F0502020204030204" pitchFamily="34" charset="0"/>
                <a:cs typeface="Times New Roman" panose="02020603050405020304" pitchFamily="18" charset="0"/>
              </a:rPr>
              <a:t>…</a:t>
            </a:r>
            <a:endParaRPr kumimoji="0" lang="en-US" altLang="ru-RU" b="0" i="0" u="none" strike="noStrike" cap="none" normalizeH="0" baseline="0" dirty="0" smtClean="0">
              <a:ln>
                <a:noFill/>
              </a:ln>
              <a:solidFill>
                <a:schemeClr val="tx1"/>
              </a:solidFill>
              <a:effectLst/>
            </a:endParaRPr>
          </a:p>
        </p:txBody>
      </p:sp>
      <p:cxnSp>
        <p:nvCxnSpPr>
          <p:cNvPr id="61" name="Straight Connector 60"/>
          <p:cNvCxnSpPr>
            <a:stCxn id="10" idx="3"/>
            <a:endCxn id="59" idx="1"/>
          </p:cNvCxnSpPr>
          <p:nvPr/>
        </p:nvCxnSpPr>
        <p:spPr>
          <a:xfrm flipV="1">
            <a:off x="4730590" y="3406370"/>
            <a:ext cx="670560" cy="88386"/>
          </a:xfrm>
          <a:prstGeom prst="line">
            <a:avLst/>
          </a:prstGeom>
          <a:ln w="25400"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427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32</a:t>
            </a:fld>
            <a:endParaRPr lang="en-US" dirty="0"/>
          </a:p>
        </p:txBody>
      </p:sp>
      <p:sp>
        <p:nvSpPr>
          <p:cNvPr id="2" name="Title 1"/>
          <p:cNvSpPr>
            <a:spLocks noGrp="1"/>
          </p:cNvSpPr>
          <p:nvPr>
            <p:ph type="title"/>
          </p:nvPr>
        </p:nvSpPr>
        <p:spPr/>
        <p:txBody>
          <a:bodyPr/>
          <a:lstStyle/>
          <a:p>
            <a:r>
              <a:rPr lang="en-US" dirty="0" err="1"/>
              <a:t>OpenMP</a:t>
            </a:r>
            <a:r>
              <a:rPr lang="en-US" dirty="0"/>
              <a:t> </a:t>
            </a:r>
            <a:r>
              <a:rPr lang="en-US" dirty="0" smtClean="0"/>
              <a:t>Constructs Representation: Continued</a:t>
            </a:r>
            <a:endParaRPr lang="ru-RU" dirty="0"/>
          </a:p>
        </p:txBody>
      </p:sp>
      <p:sp>
        <p:nvSpPr>
          <p:cNvPr id="6" name="Rectangle 2"/>
          <p:cNvSpPr>
            <a:spLocks noChangeArrowheads="1"/>
          </p:cNvSpPr>
          <p:nvPr/>
        </p:nvSpPr>
        <p:spPr bwMode="auto">
          <a:xfrm>
            <a:off x="502920" y="195596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0" name="Text Box 1"/>
          <p:cNvSpPr txBox="1">
            <a:spLocks noChangeArrowheads="1"/>
          </p:cNvSpPr>
          <p:nvPr/>
        </p:nvSpPr>
        <p:spPr bwMode="auto">
          <a:xfrm>
            <a:off x="502920" y="1968798"/>
            <a:ext cx="2674620" cy="375922"/>
          </a:xfrm>
          <a:prstGeom prst="rect">
            <a:avLst/>
          </a:prstGeom>
          <a:solidFill>
            <a:srgbClr val="2E74B5"/>
          </a:solidFill>
          <a:ln w="254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OMPParallelDirective</a:t>
            </a:r>
            <a:endParaRPr kumimoji="0" lang="en-US"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5" name="Text Box 4"/>
          <p:cNvSpPr txBox="1">
            <a:spLocks noChangeArrowheads="1"/>
          </p:cNvSpPr>
          <p:nvPr/>
        </p:nvSpPr>
        <p:spPr bwMode="auto">
          <a:xfrm>
            <a:off x="3806889" y="2316867"/>
            <a:ext cx="2065101" cy="342356"/>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CapturedStmt</a:t>
            </a:r>
            <a:endParaRPr kumimoji="0" lang="en-US" altLang="ru-RU" b="0" i="0" u="none" strike="noStrike" cap="none" normalizeH="0" baseline="0" dirty="0" smtClean="0">
              <a:ln>
                <a:noFill/>
              </a:ln>
              <a:solidFill>
                <a:schemeClr val="tx1"/>
              </a:solidFill>
              <a:effectLst/>
            </a:endParaRPr>
          </a:p>
        </p:txBody>
      </p:sp>
      <p:cxnSp>
        <p:nvCxnSpPr>
          <p:cNvPr id="16" name="Straight Connector 15"/>
          <p:cNvCxnSpPr>
            <a:stCxn id="10" idx="3"/>
            <a:endCxn id="15" idx="1"/>
          </p:cNvCxnSpPr>
          <p:nvPr/>
        </p:nvCxnSpPr>
        <p:spPr>
          <a:xfrm>
            <a:off x="3177540" y="2156759"/>
            <a:ext cx="629349" cy="331286"/>
          </a:xfrm>
          <a:prstGeom prst="line">
            <a:avLst/>
          </a:prstGeom>
          <a:ln w="25400"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16"/>
          <p:cNvSpPr>
            <a:spLocks noChangeArrowheads="1"/>
          </p:cNvSpPr>
          <p:nvPr/>
        </p:nvSpPr>
        <p:spPr bwMode="auto">
          <a:xfrm>
            <a:off x="670560" y="30975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ru-RU" altLang="ru-RU"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49" name="Text Box 6"/>
          <p:cNvSpPr txBox="1">
            <a:spLocks noChangeArrowheads="1"/>
          </p:cNvSpPr>
          <p:nvPr/>
        </p:nvSpPr>
        <p:spPr bwMode="auto">
          <a:xfrm>
            <a:off x="3806889" y="1649084"/>
            <a:ext cx="2065101" cy="365443"/>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OMPIFClause</a:t>
            </a:r>
            <a:endParaRPr kumimoji="0" lang="en-US" altLang="ru-RU" b="0" i="0" u="none" strike="noStrike" cap="none" normalizeH="0" baseline="0" dirty="0" smtClean="0">
              <a:ln>
                <a:noFill/>
              </a:ln>
              <a:solidFill>
                <a:schemeClr val="tx1"/>
              </a:solidFill>
              <a:effectLst/>
            </a:endParaRPr>
          </a:p>
        </p:txBody>
      </p:sp>
      <p:cxnSp>
        <p:nvCxnSpPr>
          <p:cNvPr id="50" name="Straight Connector 49"/>
          <p:cNvCxnSpPr>
            <a:stCxn id="10" idx="3"/>
            <a:endCxn id="49" idx="1"/>
          </p:cNvCxnSpPr>
          <p:nvPr/>
        </p:nvCxnSpPr>
        <p:spPr>
          <a:xfrm flipV="1">
            <a:off x="3177540" y="1831806"/>
            <a:ext cx="629349" cy="324953"/>
          </a:xfrm>
          <a:prstGeom prst="line">
            <a:avLst/>
          </a:prstGeom>
          <a:ln w="25400"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69051" y="2808752"/>
            <a:ext cx="7583461" cy="3293209"/>
          </a:xfrm>
          <a:prstGeom prst="rect">
            <a:avLst/>
          </a:prstGeom>
          <a:solidFill>
            <a:schemeClr val="accent6">
              <a:lumMod val="40000"/>
              <a:lumOff val="60000"/>
            </a:schemeClr>
          </a:solidFill>
          <a:ln>
            <a:solidFill>
              <a:schemeClr val="tx1">
                <a:lumMod val="95000"/>
                <a:lumOff val="5000"/>
              </a:schemeClr>
            </a:solidFill>
          </a:ln>
          <a:effectLst/>
        </p:spPr>
        <p:style>
          <a:lnRef idx="1">
            <a:schemeClr val="dk1"/>
          </a:lnRef>
          <a:fillRef idx="2">
            <a:schemeClr val="dk1"/>
          </a:fillRef>
          <a:effectRef idx="1">
            <a:schemeClr val="dk1"/>
          </a:effectRef>
          <a:fontRef idx="minor">
            <a:schemeClr val="dk1"/>
          </a:fontRef>
        </p:style>
        <p:txBody>
          <a:bodyPr wrap="square" lIns="137160" tIns="91440" rIns="45720" bIns="91440">
            <a:spAutoFit/>
          </a:bodyPr>
          <a:lstStyle/>
          <a:p>
            <a:pPr>
              <a:lnSpc>
                <a:spcPct val="75000"/>
              </a:lnSpc>
              <a:spcBef>
                <a:spcPts val="600"/>
              </a:spcBef>
              <a:defRPr/>
            </a:pPr>
            <a:r>
              <a:rPr lang="en-US" sz="1600" dirty="0" err="1" smtClean="0">
                <a:cs typeface="Courier New" panose="02070309020205020404" pitchFamily="49" charset="0"/>
              </a:rPr>
              <a:t>br</a:t>
            </a:r>
            <a:r>
              <a:rPr lang="en-US" sz="1600" dirty="0" smtClean="0">
                <a:cs typeface="Courier New" panose="02070309020205020404" pitchFamily="49" charset="0"/>
              </a:rPr>
              <a:t> </a:t>
            </a:r>
            <a:r>
              <a:rPr lang="en-US" sz="1600" dirty="0">
                <a:cs typeface="Courier New" panose="02070309020205020404" pitchFamily="49" charset="0"/>
              </a:rPr>
              <a:t>i1 </a:t>
            </a:r>
            <a:r>
              <a:rPr lang="en-US" sz="1600" b="1" dirty="0">
                <a:cs typeface="Courier New" panose="02070309020205020404" pitchFamily="49" charset="0"/>
              </a:rPr>
              <a:t>&lt;</a:t>
            </a:r>
            <a:r>
              <a:rPr lang="en-US" sz="1600" b="1" dirty="0" smtClean="0">
                <a:cs typeface="Courier New" panose="02070309020205020404" pitchFamily="49" charset="0"/>
              </a:rPr>
              <a:t>condition&gt;</a:t>
            </a:r>
            <a:r>
              <a:rPr lang="en-US" sz="1600" dirty="0" smtClean="0">
                <a:cs typeface="Courier New" panose="02070309020205020404" pitchFamily="49" charset="0"/>
              </a:rPr>
              <a:t>, </a:t>
            </a:r>
            <a:r>
              <a:rPr lang="en-US" sz="1600" dirty="0">
                <a:cs typeface="Courier New" panose="02070309020205020404" pitchFamily="49" charset="0"/>
              </a:rPr>
              <a:t>label %</a:t>
            </a:r>
            <a:r>
              <a:rPr lang="en-US" sz="1600" dirty="0" err="1" smtClean="0">
                <a:cs typeface="Courier New" panose="02070309020205020404" pitchFamily="49" charset="0"/>
              </a:rPr>
              <a:t>omp.if.then</a:t>
            </a:r>
            <a:r>
              <a:rPr lang="en-US" sz="1600" dirty="0" smtClean="0">
                <a:cs typeface="Courier New" panose="02070309020205020404" pitchFamily="49" charset="0"/>
              </a:rPr>
              <a:t>, </a:t>
            </a:r>
            <a:r>
              <a:rPr lang="en-US" sz="1600" dirty="0" err="1" smtClean="0">
                <a:cs typeface="Courier New" panose="02070309020205020404" pitchFamily="49" charset="0"/>
              </a:rPr>
              <a:t>label%omp.if.else</a:t>
            </a:r>
            <a:r>
              <a:rPr lang="en-US" sz="1600" dirty="0">
                <a:cs typeface="Courier New" panose="02070309020205020404" pitchFamily="49" charset="0"/>
              </a:rPr>
              <a:t/>
            </a:r>
            <a:br>
              <a:rPr lang="en-US" sz="1600" dirty="0">
                <a:cs typeface="Courier New" panose="02070309020205020404" pitchFamily="49" charset="0"/>
              </a:rPr>
            </a:br>
            <a:r>
              <a:rPr lang="en-US" sz="1600" dirty="0" err="1">
                <a:cs typeface="Courier New" panose="02070309020205020404" pitchFamily="49" charset="0"/>
              </a:rPr>
              <a:t>omp.if.else</a:t>
            </a:r>
            <a:r>
              <a:rPr lang="en-US" sz="1600" dirty="0">
                <a:cs typeface="Courier New" panose="02070309020205020404" pitchFamily="49" charset="0"/>
              </a:rPr>
              <a:t>:</a:t>
            </a:r>
            <a:br>
              <a:rPr lang="en-US" sz="1600" dirty="0">
                <a:cs typeface="Courier New" panose="02070309020205020404" pitchFamily="49" charset="0"/>
              </a:rPr>
            </a:br>
            <a:r>
              <a:rPr lang="en-US" sz="1600" dirty="0" smtClean="0">
                <a:cs typeface="Courier New" panose="02070309020205020404" pitchFamily="49" charset="0"/>
              </a:rPr>
              <a:t> </a:t>
            </a:r>
            <a:r>
              <a:rPr lang="en-US" sz="1600" b="1" dirty="0">
                <a:cs typeface="Courier New" panose="02070309020205020404" pitchFamily="49" charset="0"/>
              </a:rPr>
              <a:t>&lt;body&gt;</a:t>
            </a:r>
            <a:r>
              <a:rPr lang="en-US" sz="1600" dirty="0">
                <a:cs typeface="Courier New" panose="02070309020205020404" pitchFamily="49" charset="0"/>
              </a:rPr>
              <a:t/>
            </a:r>
            <a:br>
              <a:rPr lang="en-US" sz="1600" dirty="0">
                <a:cs typeface="Courier New" panose="02070309020205020404" pitchFamily="49" charset="0"/>
              </a:rPr>
            </a:br>
            <a:r>
              <a:rPr lang="en-US" sz="1600" dirty="0" err="1" smtClean="0">
                <a:cs typeface="Courier New" panose="02070309020205020404" pitchFamily="49" charset="0"/>
              </a:rPr>
              <a:t>br</a:t>
            </a:r>
            <a:r>
              <a:rPr lang="en-US" sz="1600" dirty="0" smtClean="0">
                <a:cs typeface="Courier New" panose="02070309020205020404" pitchFamily="49" charset="0"/>
              </a:rPr>
              <a:t> </a:t>
            </a:r>
            <a:r>
              <a:rPr lang="en-US" sz="1600" dirty="0">
                <a:cs typeface="Courier New" panose="02070309020205020404" pitchFamily="49" charset="0"/>
              </a:rPr>
              <a:t>label %</a:t>
            </a:r>
            <a:r>
              <a:rPr lang="en-US" sz="1600" dirty="0" err="1">
                <a:cs typeface="Courier New" panose="02070309020205020404" pitchFamily="49" charset="0"/>
              </a:rPr>
              <a:t>omp.if.end</a:t>
            </a:r>
            <a:r>
              <a:rPr lang="en-US" sz="1600" dirty="0">
                <a:cs typeface="Courier New" panose="02070309020205020404" pitchFamily="49" charset="0"/>
              </a:rPr>
              <a:t/>
            </a:r>
            <a:br>
              <a:rPr lang="en-US" sz="1600" dirty="0">
                <a:cs typeface="Courier New" panose="02070309020205020404" pitchFamily="49" charset="0"/>
              </a:rPr>
            </a:br>
            <a:r>
              <a:rPr lang="en-US" sz="1600" dirty="0" err="1">
                <a:cs typeface="Courier New" panose="02070309020205020404" pitchFamily="49" charset="0"/>
              </a:rPr>
              <a:t>omp.if.then</a:t>
            </a:r>
            <a:r>
              <a:rPr lang="en-US" sz="1600" dirty="0">
                <a:cs typeface="Courier New" panose="02070309020205020404" pitchFamily="49" charset="0"/>
              </a:rPr>
              <a:t>:</a:t>
            </a:r>
            <a:br>
              <a:rPr lang="en-US" sz="1600" dirty="0">
                <a:cs typeface="Courier New" panose="02070309020205020404" pitchFamily="49" charset="0"/>
              </a:rPr>
            </a:br>
            <a:r>
              <a:rPr lang="en-US" sz="1600" dirty="0">
                <a:cs typeface="Courier New" panose="02070309020205020404" pitchFamily="49" charset="0"/>
              </a:rPr>
              <a:t>  %3 = </a:t>
            </a:r>
            <a:r>
              <a:rPr lang="en-US" sz="1600" dirty="0" err="1">
                <a:cs typeface="Courier New" panose="02070309020205020404" pitchFamily="49" charset="0"/>
              </a:rPr>
              <a:t>bitcast</a:t>
            </a:r>
            <a:r>
              <a:rPr lang="en-US" sz="1600" dirty="0">
                <a:cs typeface="Courier New" panose="02070309020205020404" pitchFamily="49" charset="0"/>
              </a:rPr>
              <a:t> %</a:t>
            </a:r>
            <a:r>
              <a:rPr lang="en-US" sz="1600" dirty="0" err="1">
                <a:cs typeface="Courier New" panose="02070309020205020404" pitchFamily="49" charset="0"/>
              </a:rPr>
              <a:t>struct.anon</a:t>
            </a:r>
            <a:r>
              <a:rPr lang="en-US" sz="1600" dirty="0">
                <a:cs typeface="Courier New" panose="02070309020205020404" pitchFamily="49" charset="0"/>
              </a:rPr>
              <a:t>* %</a:t>
            </a:r>
            <a:r>
              <a:rPr lang="en-US" sz="1600" dirty="0" err="1">
                <a:cs typeface="Courier New" panose="02070309020205020404" pitchFamily="49" charset="0"/>
              </a:rPr>
              <a:t>agg.captured</a:t>
            </a:r>
            <a:r>
              <a:rPr lang="en-US" sz="1600" dirty="0">
                <a:cs typeface="Courier New" panose="02070309020205020404" pitchFamily="49" charset="0"/>
              </a:rPr>
              <a:t> to i8*</a:t>
            </a:r>
            <a:br>
              <a:rPr lang="en-US" sz="1600" dirty="0">
                <a:cs typeface="Courier New" panose="02070309020205020404" pitchFamily="49" charset="0"/>
              </a:rPr>
            </a:br>
            <a:r>
              <a:rPr lang="en-US" sz="1600" dirty="0">
                <a:cs typeface="Courier New" panose="02070309020205020404" pitchFamily="49" charset="0"/>
              </a:rPr>
              <a:t>  call void </a:t>
            </a:r>
            <a:r>
              <a:rPr lang="en-US" sz="1600" b="1" dirty="0">
                <a:cs typeface="Courier New" panose="02070309020205020404" pitchFamily="49" charset="0"/>
              </a:rPr>
              <a:t>@__</a:t>
            </a:r>
            <a:r>
              <a:rPr lang="en-US" sz="1600" b="1" dirty="0" err="1">
                <a:cs typeface="Courier New" panose="02070309020205020404" pitchFamily="49" charset="0"/>
              </a:rPr>
              <a:t>kmpc_fork_call</a:t>
            </a:r>
            <a:r>
              <a:rPr lang="en-US" sz="1600" dirty="0" smtClean="0">
                <a:cs typeface="Courier New" panose="02070309020205020404" pitchFamily="49" charset="0"/>
              </a:rPr>
              <a:t>(&lt;</a:t>
            </a:r>
            <a:r>
              <a:rPr lang="en-US" sz="1600" dirty="0" err="1">
                <a:cs typeface="Courier New" panose="02070309020205020404" pitchFamily="49" charset="0"/>
              </a:rPr>
              <a:t>loc</a:t>
            </a:r>
            <a:r>
              <a:rPr lang="en-US" sz="1600" dirty="0">
                <a:cs typeface="Courier New" panose="02070309020205020404" pitchFamily="49" charset="0"/>
              </a:rPr>
              <a:t>&gt;, i32 1, void (i32*, i32*, ...)* </a:t>
            </a:r>
            <a:r>
              <a:rPr lang="en-US" sz="1600" dirty="0" err="1">
                <a:cs typeface="Courier New" panose="02070309020205020404" pitchFamily="49" charset="0"/>
              </a:rPr>
              <a:t>bitcast</a:t>
            </a:r>
            <a:r>
              <a:rPr lang="en-US" sz="1600" dirty="0">
                <a:cs typeface="Courier New" panose="02070309020205020404" pitchFamily="49" charset="0"/>
              </a:rPr>
              <a:t> (void (i32*, i32*, i8*)* </a:t>
            </a:r>
            <a:r>
              <a:rPr lang="en-US" sz="1600" b="1" dirty="0">
                <a:cs typeface="Courier New" panose="02070309020205020404" pitchFamily="49" charset="0"/>
              </a:rPr>
              <a:t>@.</a:t>
            </a:r>
            <a:r>
              <a:rPr lang="en-US" sz="1600" b="1" dirty="0" err="1">
                <a:cs typeface="Courier New" panose="02070309020205020404" pitchFamily="49" charset="0"/>
              </a:rPr>
              <a:t>omp_microtask</a:t>
            </a:r>
            <a:r>
              <a:rPr lang="en-US" sz="1600" b="1" dirty="0">
                <a:cs typeface="Courier New" panose="02070309020205020404" pitchFamily="49" charset="0"/>
              </a:rPr>
              <a:t>. </a:t>
            </a:r>
            <a:r>
              <a:rPr lang="en-US" sz="1600" dirty="0">
                <a:cs typeface="Courier New" panose="02070309020205020404" pitchFamily="49" charset="0"/>
              </a:rPr>
              <a:t>to void (i32*, i32*, ...)*), i8* </a:t>
            </a:r>
            <a:r>
              <a:rPr lang="en-US" sz="1600" dirty="0" smtClean="0">
                <a:cs typeface="Courier New" panose="02070309020205020404" pitchFamily="49" charset="0"/>
              </a:rPr>
              <a:t>&lt;</a:t>
            </a:r>
            <a:r>
              <a:rPr lang="en-US" sz="1600" dirty="0" err="1" smtClean="0">
                <a:cs typeface="Courier New" panose="02070309020205020404" pitchFamily="49" charset="0"/>
              </a:rPr>
              <a:t>captured_vars</a:t>
            </a:r>
            <a:r>
              <a:rPr lang="en-US" sz="1600" dirty="0" smtClean="0">
                <a:cs typeface="Courier New" panose="02070309020205020404" pitchFamily="49" charset="0"/>
              </a:rPr>
              <a:t>&gt;)</a:t>
            </a:r>
            <a:r>
              <a:rPr lang="en-US" sz="1600" dirty="0">
                <a:cs typeface="Courier New" panose="02070309020205020404" pitchFamily="49" charset="0"/>
              </a:rPr>
              <a:t/>
            </a:r>
            <a:br>
              <a:rPr lang="en-US" sz="1600" dirty="0">
                <a:cs typeface="Courier New" panose="02070309020205020404" pitchFamily="49" charset="0"/>
              </a:rPr>
            </a:br>
            <a:r>
              <a:rPr lang="en-US" sz="1600" dirty="0">
                <a:cs typeface="Courier New" panose="02070309020205020404" pitchFamily="49" charset="0"/>
              </a:rPr>
              <a:t>  </a:t>
            </a:r>
            <a:r>
              <a:rPr lang="en-US" sz="1600" dirty="0" err="1">
                <a:cs typeface="Courier New" panose="02070309020205020404" pitchFamily="49" charset="0"/>
              </a:rPr>
              <a:t>br</a:t>
            </a:r>
            <a:r>
              <a:rPr lang="en-US" sz="1600" dirty="0">
                <a:cs typeface="Courier New" panose="02070309020205020404" pitchFamily="49" charset="0"/>
              </a:rPr>
              <a:t> label %</a:t>
            </a:r>
            <a:r>
              <a:rPr lang="en-US" sz="1600" dirty="0" err="1">
                <a:cs typeface="Courier New" panose="02070309020205020404" pitchFamily="49" charset="0"/>
              </a:rPr>
              <a:t>omp.if.end</a:t>
            </a:r>
            <a:r>
              <a:rPr lang="en-US" sz="1600" dirty="0">
                <a:cs typeface="Courier New" panose="02070309020205020404" pitchFamily="49" charset="0"/>
              </a:rPr>
              <a:t/>
            </a:r>
            <a:br>
              <a:rPr lang="en-US" sz="1600" dirty="0">
                <a:cs typeface="Courier New" panose="02070309020205020404" pitchFamily="49" charset="0"/>
              </a:rPr>
            </a:br>
            <a:r>
              <a:rPr lang="en-US" sz="1600" dirty="0" err="1">
                <a:cs typeface="Courier New" panose="02070309020205020404" pitchFamily="49" charset="0"/>
              </a:rPr>
              <a:t>omp.if.end</a:t>
            </a:r>
            <a:r>
              <a:rPr lang="en-US" sz="1600" dirty="0">
                <a:cs typeface="Courier New" panose="02070309020205020404" pitchFamily="49" charset="0"/>
              </a:rPr>
              <a:t>:</a:t>
            </a:r>
            <a:br>
              <a:rPr lang="en-US" sz="1600" dirty="0">
                <a:cs typeface="Courier New" panose="02070309020205020404" pitchFamily="49" charset="0"/>
              </a:rPr>
            </a:br>
            <a:r>
              <a:rPr lang="en-US" sz="1600" dirty="0" smtClean="0">
                <a:cs typeface="Courier New" panose="02070309020205020404" pitchFamily="49" charset="0"/>
              </a:rPr>
              <a:t>…</a:t>
            </a:r>
          </a:p>
          <a:p>
            <a:pPr>
              <a:lnSpc>
                <a:spcPct val="75000"/>
              </a:lnSpc>
              <a:spcBef>
                <a:spcPts val="600"/>
              </a:spcBef>
              <a:defRPr/>
            </a:pPr>
            <a:r>
              <a:rPr lang="en-US" sz="1600" dirty="0">
                <a:cs typeface="Courier New" panose="02070309020205020404" pitchFamily="49" charset="0"/>
              </a:rPr>
              <a:t>define internal void </a:t>
            </a:r>
            <a:r>
              <a:rPr lang="en-US" sz="1600" b="1" dirty="0">
                <a:cs typeface="Courier New" panose="02070309020205020404" pitchFamily="49" charset="0"/>
              </a:rPr>
              <a:t>@.</a:t>
            </a:r>
            <a:r>
              <a:rPr lang="en-US" sz="1600" b="1" dirty="0" err="1">
                <a:cs typeface="Courier New" panose="02070309020205020404" pitchFamily="49" charset="0"/>
              </a:rPr>
              <a:t>omp_microtask</a:t>
            </a:r>
            <a:r>
              <a:rPr lang="en-US" sz="1600" dirty="0">
                <a:cs typeface="Courier New" panose="02070309020205020404" pitchFamily="49" charset="0"/>
              </a:rPr>
              <a:t>.(i32*, i32*, i8*) #0 {</a:t>
            </a:r>
            <a:br>
              <a:rPr lang="en-US" sz="1600" dirty="0">
                <a:cs typeface="Courier New" panose="02070309020205020404" pitchFamily="49" charset="0"/>
              </a:rPr>
            </a:br>
            <a:r>
              <a:rPr lang="en-US" sz="1600" dirty="0">
                <a:cs typeface="Courier New" panose="02070309020205020404" pitchFamily="49" charset="0"/>
              </a:rPr>
              <a:t>  %.</a:t>
            </a:r>
            <a:r>
              <a:rPr lang="en-US" sz="1600" dirty="0" err="1">
                <a:cs typeface="Courier New" panose="02070309020205020404" pitchFamily="49" charset="0"/>
              </a:rPr>
              <a:t>gtid</a:t>
            </a:r>
            <a:r>
              <a:rPr lang="en-US" sz="1600" dirty="0">
                <a:cs typeface="Courier New" panose="02070309020205020404" pitchFamily="49" charset="0"/>
              </a:rPr>
              <a:t>. = load i32* %0</a:t>
            </a:r>
            <a:br>
              <a:rPr lang="en-US" sz="1600" dirty="0">
                <a:cs typeface="Courier New" panose="02070309020205020404" pitchFamily="49" charset="0"/>
              </a:rPr>
            </a:br>
            <a:r>
              <a:rPr lang="en-US" sz="1600" dirty="0">
                <a:cs typeface="Courier New" panose="02070309020205020404" pitchFamily="49" charset="0"/>
              </a:rPr>
              <a:t>  </a:t>
            </a:r>
            <a:r>
              <a:rPr lang="en-US" sz="1600" b="1" dirty="0">
                <a:cs typeface="Courier New" panose="02070309020205020404" pitchFamily="49" charset="0"/>
              </a:rPr>
              <a:t>&lt;body&gt;</a:t>
            </a:r>
            <a:r>
              <a:rPr lang="en-US" sz="1600" dirty="0">
                <a:cs typeface="Courier New" panose="02070309020205020404" pitchFamily="49" charset="0"/>
              </a:rPr>
              <a:t/>
            </a:r>
            <a:br>
              <a:rPr lang="en-US" sz="1600" dirty="0">
                <a:cs typeface="Courier New" panose="02070309020205020404" pitchFamily="49" charset="0"/>
              </a:rPr>
            </a:br>
            <a:r>
              <a:rPr lang="en-US" sz="1600" dirty="0">
                <a:cs typeface="Courier New" panose="02070309020205020404" pitchFamily="49" charset="0"/>
              </a:rPr>
              <a:t>  call i32 </a:t>
            </a:r>
            <a:r>
              <a:rPr lang="en-US" sz="1600" b="1" dirty="0" smtClean="0">
                <a:cs typeface="Courier New" panose="02070309020205020404" pitchFamily="49" charset="0"/>
              </a:rPr>
              <a:t>@__</a:t>
            </a:r>
            <a:r>
              <a:rPr lang="en-US" sz="1600" b="1" dirty="0" err="1" smtClean="0">
                <a:cs typeface="Courier New" panose="02070309020205020404" pitchFamily="49" charset="0"/>
              </a:rPr>
              <a:t>kmpc_cancel_barrier</a:t>
            </a:r>
            <a:r>
              <a:rPr lang="en-US" sz="1600" dirty="0" smtClean="0">
                <a:cs typeface="Courier New" panose="02070309020205020404" pitchFamily="49" charset="0"/>
              </a:rPr>
              <a:t>(&lt;</a:t>
            </a:r>
            <a:r>
              <a:rPr lang="en-US" sz="1600" dirty="0" err="1">
                <a:cs typeface="Courier New" panose="02070309020205020404" pitchFamily="49" charset="0"/>
              </a:rPr>
              <a:t>loc</a:t>
            </a:r>
            <a:r>
              <a:rPr lang="en-US" sz="1600" dirty="0">
                <a:cs typeface="Courier New" panose="02070309020205020404" pitchFamily="49" charset="0"/>
              </a:rPr>
              <a:t>&gt;, i32 %.</a:t>
            </a:r>
            <a:r>
              <a:rPr lang="en-US" sz="1600" dirty="0" err="1">
                <a:cs typeface="Courier New" panose="02070309020205020404" pitchFamily="49" charset="0"/>
              </a:rPr>
              <a:t>gtid</a:t>
            </a:r>
            <a:r>
              <a:rPr lang="en-US" sz="1600" dirty="0">
                <a:cs typeface="Courier New" panose="02070309020205020404" pitchFamily="49" charset="0"/>
              </a:rPr>
              <a:t>.)</a:t>
            </a:r>
            <a:endParaRPr lang="ru-RU" sz="1600" dirty="0">
              <a:cs typeface="Courier New" panose="02070309020205020404" pitchFamily="49" charset="0"/>
            </a:endParaRPr>
          </a:p>
          <a:p>
            <a:pPr>
              <a:lnSpc>
                <a:spcPct val="75000"/>
              </a:lnSpc>
              <a:spcBef>
                <a:spcPts val="600"/>
              </a:spcBef>
              <a:defRPr/>
            </a:pPr>
            <a:r>
              <a:rPr lang="en-US" sz="1600" dirty="0" smtClean="0">
                <a:cs typeface="Courier New" panose="02070309020205020404" pitchFamily="49" charset="0"/>
              </a:rPr>
              <a:t>}</a:t>
            </a:r>
            <a:endParaRPr lang="en-US" sz="1600" dirty="0">
              <a:cs typeface="Courier New" panose="02070309020205020404" pitchFamily="49" charset="0"/>
            </a:endParaRPr>
          </a:p>
        </p:txBody>
      </p:sp>
      <p:sp>
        <p:nvSpPr>
          <p:cNvPr id="55" name="Text Box 6"/>
          <p:cNvSpPr txBox="1">
            <a:spLocks noChangeArrowheads="1"/>
          </p:cNvSpPr>
          <p:nvPr/>
        </p:nvSpPr>
        <p:spPr bwMode="auto">
          <a:xfrm>
            <a:off x="6313869" y="1649084"/>
            <a:ext cx="1929765" cy="365124"/>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rgbClr val="FFFFFF"/>
                </a:solidFill>
                <a:effectLst/>
                <a:ea typeface="Calibri" panose="020F0502020204030204" pitchFamily="34" charset="0"/>
                <a:cs typeface="Times New Roman" panose="02020603050405020304" pitchFamily="18" charset="0"/>
              </a:rPr>
              <a:t>&lt;condition&gt; Expr</a:t>
            </a:r>
            <a:endParaRPr kumimoji="0" lang="en-US" altLang="ru-RU" b="0" i="0" u="none" strike="noStrike" cap="none" normalizeH="0" baseline="0" dirty="0" smtClean="0">
              <a:ln>
                <a:noFill/>
              </a:ln>
              <a:solidFill>
                <a:schemeClr val="tx1"/>
              </a:solidFill>
              <a:effectLst/>
            </a:endParaRPr>
          </a:p>
        </p:txBody>
      </p:sp>
      <p:cxnSp>
        <p:nvCxnSpPr>
          <p:cNvPr id="56" name="Straight Connector 55"/>
          <p:cNvCxnSpPr>
            <a:stCxn id="49" idx="3"/>
            <a:endCxn id="55" idx="1"/>
          </p:cNvCxnSpPr>
          <p:nvPr/>
        </p:nvCxnSpPr>
        <p:spPr>
          <a:xfrm flipV="1">
            <a:off x="5871990" y="1831646"/>
            <a:ext cx="441879" cy="160"/>
          </a:xfrm>
          <a:prstGeom prst="line">
            <a:avLst/>
          </a:prstGeom>
          <a:ln w="25400"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5" idx="3"/>
            <a:endCxn id="64" idx="1"/>
          </p:cNvCxnSpPr>
          <p:nvPr/>
        </p:nvCxnSpPr>
        <p:spPr>
          <a:xfrm flipV="1">
            <a:off x="5871990" y="2485444"/>
            <a:ext cx="441879" cy="2601"/>
          </a:xfrm>
          <a:prstGeom prst="line">
            <a:avLst/>
          </a:prstGeom>
          <a:ln w="25400"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4" name="Text Box 6"/>
          <p:cNvSpPr txBox="1">
            <a:spLocks noChangeArrowheads="1"/>
          </p:cNvSpPr>
          <p:nvPr/>
        </p:nvSpPr>
        <p:spPr bwMode="auto">
          <a:xfrm>
            <a:off x="6313869" y="2311664"/>
            <a:ext cx="1929765" cy="347560"/>
          </a:xfrm>
          <a:prstGeom prst="rect">
            <a:avLst/>
          </a:prstGeom>
          <a:solidFill>
            <a:srgbClr val="2E74B5"/>
          </a:solidFill>
          <a:ln w="25400">
            <a:solidFill>
              <a:srgbClr val="1F4D78"/>
            </a:solid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rgbClr val="FFFFFF"/>
                </a:solidFill>
                <a:effectLst/>
                <a:ea typeface="Calibri" panose="020F0502020204030204" pitchFamily="34" charset="0"/>
                <a:cs typeface="Times New Roman" panose="02020603050405020304" pitchFamily="18" charset="0"/>
              </a:rPr>
              <a:t>&lt;body&gt; </a:t>
            </a:r>
            <a:r>
              <a:rPr kumimoji="0" lang="en-US" altLang="ru-RU" b="0" i="0" u="none" strike="noStrike" cap="none" normalizeH="0" baseline="0" dirty="0" err="1" smtClean="0">
                <a:ln>
                  <a:noFill/>
                </a:ln>
                <a:solidFill>
                  <a:srgbClr val="FFFFFF"/>
                </a:solidFill>
                <a:effectLst/>
                <a:ea typeface="Calibri" panose="020F0502020204030204" pitchFamily="34" charset="0"/>
                <a:cs typeface="Times New Roman" panose="02020603050405020304" pitchFamily="18" charset="0"/>
              </a:rPr>
              <a:t>Stmt</a:t>
            </a:r>
            <a:endParaRPr kumimoji="0" lang="en-US" altLang="ru-RU"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52534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4" y="1173480"/>
            <a:ext cx="8228012" cy="5214621"/>
          </a:xfrm>
        </p:spPr>
        <p:txBody>
          <a:bodyPr>
            <a:normAutofit fontScale="92500" lnSpcReduction="20000"/>
          </a:bodyPr>
          <a:lstStyle/>
          <a:p>
            <a:pPr lvl="1"/>
            <a:r>
              <a:rPr lang="ru-RU" sz="2400" dirty="0" smtClean="0"/>
              <a:t>Стандартизация</a:t>
            </a:r>
          </a:p>
          <a:p>
            <a:pPr lvl="2"/>
            <a:r>
              <a:rPr lang="ru-RU" sz="2400" dirty="0" smtClean="0"/>
              <a:t>Единый стандарт для различных систем/архитектур/ платформ с общей памятью</a:t>
            </a:r>
          </a:p>
          <a:p>
            <a:pPr lvl="2"/>
            <a:r>
              <a:rPr lang="ru-RU" sz="2400" dirty="0" smtClean="0"/>
              <a:t>Определен совместными усилиями ведущих поставщиков программного и аппаратного обеспечения</a:t>
            </a:r>
          </a:p>
          <a:p>
            <a:pPr lvl="1"/>
            <a:r>
              <a:rPr lang="ru-RU" sz="2400" dirty="0" smtClean="0"/>
              <a:t>Краткость и выразительность</a:t>
            </a:r>
          </a:p>
          <a:p>
            <a:pPr lvl="2"/>
            <a:r>
              <a:rPr lang="ru-RU" sz="2400" dirty="0" smtClean="0"/>
              <a:t>Небольшой набор директив и дополнительных элементов </a:t>
            </a:r>
            <a:r>
              <a:rPr lang="en-US" sz="2400" dirty="0" smtClean="0"/>
              <a:t>(clause)</a:t>
            </a:r>
          </a:p>
          <a:p>
            <a:pPr lvl="1"/>
            <a:r>
              <a:rPr lang="ru-RU" sz="2400" dirty="0" smtClean="0"/>
              <a:t>Простота использования</a:t>
            </a:r>
          </a:p>
          <a:p>
            <a:pPr lvl="2"/>
            <a:r>
              <a:rPr lang="ru-RU" sz="2400" dirty="0" smtClean="0"/>
              <a:t>Упрощенный механизм создания параллельных программ, практически не влияющий на работу программиста</a:t>
            </a:r>
            <a:endParaRPr lang="en-US" sz="2400" dirty="0"/>
          </a:p>
          <a:p>
            <a:pPr lvl="1"/>
            <a:r>
              <a:rPr lang="ru-RU" sz="2400" dirty="0" smtClean="0"/>
              <a:t>Переносимость</a:t>
            </a:r>
          </a:p>
          <a:p>
            <a:pPr lvl="2"/>
            <a:r>
              <a:rPr lang="ru-RU" sz="2400" dirty="0" smtClean="0"/>
              <a:t>Поддерживается в С/С++ и Фортран</a:t>
            </a:r>
          </a:p>
          <a:p>
            <a:pPr lvl="2"/>
            <a:r>
              <a:rPr lang="ru-RU" sz="2400" dirty="0" smtClean="0"/>
              <a:t>Поддерживается но множестве платформ (</a:t>
            </a:r>
            <a:r>
              <a:rPr lang="en-US" sz="2400" dirty="0" smtClean="0"/>
              <a:t>Unix*/Linux*, </a:t>
            </a:r>
            <a:r>
              <a:rPr lang="en-US" sz="2400" dirty="0" err="1" smtClean="0"/>
              <a:t>MacOS</a:t>
            </a:r>
            <a:r>
              <a:rPr lang="en-US" sz="2400" dirty="0" smtClean="0"/>
              <a:t>*, Windows*)</a:t>
            </a:r>
            <a:endParaRPr lang="en-US" sz="2400"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4</a:t>
            </a:fld>
            <a:endParaRPr lang="en-US" dirty="0"/>
          </a:p>
        </p:txBody>
      </p:sp>
      <p:sp>
        <p:nvSpPr>
          <p:cNvPr id="2" name="Title 1"/>
          <p:cNvSpPr>
            <a:spLocks noGrp="1"/>
          </p:cNvSpPr>
          <p:nvPr>
            <p:ph type="title"/>
          </p:nvPr>
        </p:nvSpPr>
        <p:spPr/>
        <p:txBody>
          <a:bodyPr/>
          <a:lstStyle/>
          <a:p>
            <a:r>
              <a:rPr lang="ru-RU" dirty="0" smtClean="0"/>
              <a:t>Цели </a:t>
            </a:r>
            <a:r>
              <a:rPr lang="en-US" dirty="0" err="1" smtClean="0"/>
              <a:t>OpenMP</a:t>
            </a:r>
            <a:r>
              <a:rPr lang="ru-RU" dirty="0" smtClean="0"/>
              <a:t>*</a:t>
            </a:r>
            <a:endParaRPr lang="en-US" dirty="0"/>
          </a:p>
        </p:txBody>
      </p:sp>
    </p:spTree>
    <p:extLst>
      <p:ext uri="{BB962C8B-B14F-4D97-AF65-F5344CB8AC3E}">
        <p14:creationId xmlns:p14="http://schemas.microsoft.com/office/powerpoint/2010/main" val="4082211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История </a:t>
            </a:r>
            <a:r>
              <a:rPr lang="en-US" dirty="0" err="1" smtClean="0"/>
              <a:t>OpenMP</a:t>
            </a:r>
            <a:r>
              <a:rPr lang="en-US" dirty="0" smtClean="0"/>
              <a:t>*</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5</a:t>
            </a:fld>
            <a:endParaRPr lang="en-US" dirty="0"/>
          </a:p>
        </p:txBody>
      </p:sp>
      <p:sp>
        <p:nvSpPr>
          <p:cNvPr id="7" name="Content Placeholder 2"/>
          <p:cNvSpPr>
            <a:spLocks noGrp="1"/>
          </p:cNvSpPr>
          <p:nvPr>
            <p:ph idx="1"/>
          </p:nvPr>
        </p:nvSpPr>
        <p:spPr>
          <a:xfrm>
            <a:off x="455614" y="1173480"/>
            <a:ext cx="8228012" cy="5214621"/>
          </a:xfrm>
        </p:spPr>
        <p:txBody>
          <a:bodyPr>
            <a:normAutofit/>
          </a:bodyPr>
          <a:lstStyle/>
          <a:p>
            <a:pPr lvl="1"/>
            <a:r>
              <a:rPr lang="ru-RU" sz="2400" dirty="0" smtClean="0"/>
              <a:t>Расширения к Фортрану</a:t>
            </a:r>
          </a:p>
          <a:p>
            <a:pPr lvl="2"/>
            <a:r>
              <a:rPr lang="ru-RU" sz="2200" dirty="0" smtClean="0"/>
              <a:t>Начало 90-х</a:t>
            </a:r>
            <a:endParaRPr lang="en-US" sz="2200" dirty="0"/>
          </a:p>
          <a:p>
            <a:pPr lvl="1"/>
            <a:r>
              <a:rPr lang="ru-RU" sz="2400" dirty="0" smtClean="0"/>
              <a:t>Проект Х3Н5 – первая попытка стандарта </a:t>
            </a:r>
            <a:r>
              <a:rPr lang="en-US" sz="2400" dirty="0" smtClean="0"/>
              <a:t>ANSI</a:t>
            </a:r>
          </a:p>
          <a:p>
            <a:pPr lvl="2"/>
            <a:r>
              <a:rPr lang="en-US" sz="2200" dirty="0" smtClean="0"/>
              <a:t>1994 </a:t>
            </a:r>
            <a:r>
              <a:rPr lang="ru-RU" sz="2200" dirty="0" smtClean="0"/>
              <a:t>год</a:t>
            </a:r>
            <a:endParaRPr lang="en-US" sz="2200" dirty="0"/>
          </a:p>
          <a:p>
            <a:pPr lvl="1"/>
            <a:r>
              <a:rPr lang="ru-RU" sz="2400" dirty="0" smtClean="0"/>
              <a:t>Начало разработки </a:t>
            </a:r>
            <a:r>
              <a:rPr lang="en-US" sz="2400" dirty="0" err="1" smtClean="0"/>
              <a:t>OpenMP</a:t>
            </a:r>
            <a:endParaRPr lang="en-US" sz="2400" dirty="0" smtClean="0"/>
          </a:p>
          <a:p>
            <a:pPr lvl="2"/>
            <a:r>
              <a:rPr lang="en-US" sz="2200" dirty="0" smtClean="0"/>
              <a:t>1997 </a:t>
            </a:r>
            <a:r>
              <a:rPr lang="ru-RU" sz="2200" dirty="0" smtClean="0"/>
              <a:t>год</a:t>
            </a:r>
          </a:p>
          <a:p>
            <a:pPr lvl="1"/>
            <a:r>
              <a:rPr lang="ru-RU" sz="2400" dirty="0" smtClean="0"/>
              <a:t>Поддерживается </a:t>
            </a:r>
            <a:r>
              <a:rPr lang="en-US" sz="2400" dirty="0" err="1" smtClean="0"/>
              <a:t>OpenMP</a:t>
            </a:r>
            <a:r>
              <a:rPr lang="en-US" sz="2400" dirty="0" smtClean="0"/>
              <a:t> Architecture Review Board (ARB)</a:t>
            </a:r>
          </a:p>
          <a:p>
            <a:pPr lvl="2"/>
            <a:r>
              <a:rPr lang="en-US" sz="2200" dirty="0" smtClean="0"/>
              <a:t>Intel, AMD*, ARM*, Cray*, IBM*, HP*, Micron*, NEC*, </a:t>
            </a:r>
            <a:r>
              <a:rPr lang="en-US" sz="2200" dirty="0" err="1" smtClean="0"/>
              <a:t>Nvidia</a:t>
            </a:r>
            <a:r>
              <a:rPr lang="en-US" sz="2200" dirty="0" smtClean="0"/>
              <a:t>*, Oracle* etc</a:t>
            </a:r>
            <a:r>
              <a:rPr lang="en-US" sz="2200" dirty="0"/>
              <a:t>.</a:t>
            </a:r>
          </a:p>
        </p:txBody>
      </p:sp>
    </p:spTree>
    <p:extLst>
      <p:ext uri="{BB962C8B-B14F-4D97-AF65-F5344CB8AC3E}">
        <p14:creationId xmlns:p14="http://schemas.microsoft.com/office/powerpoint/2010/main" val="2403526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История </a:t>
            </a:r>
            <a:r>
              <a:rPr lang="en-US" dirty="0" err="1" smtClean="0"/>
              <a:t>OpenMP</a:t>
            </a:r>
            <a:r>
              <a:rPr lang="en-US" dirty="0" smtClean="0"/>
              <a:t>*</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6</a:t>
            </a:fld>
            <a:endParaRPr lang="en-US" dirty="0"/>
          </a:p>
        </p:txBody>
      </p:sp>
      <p:sp>
        <p:nvSpPr>
          <p:cNvPr id="7" name="Content Placeholder 2"/>
          <p:cNvSpPr>
            <a:spLocks noGrp="1"/>
          </p:cNvSpPr>
          <p:nvPr>
            <p:ph idx="1"/>
          </p:nvPr>
        </p:nvSpPr>
        <p:spPr>
          <a:xfrm>
            <a:off x="455614" y="1173480"/>
            <a:ext cx="8228012" cy="5214621"/>
          </a:xfrm>
        </p:spPr>
        <p:txBody>
          <a:bodyPr>
            <a:normAutofit/>
          </a:bodyPr>
          <a:lstStyle/>
          <a:p>
            <a:pPr lvl="1"/>
            <a:r>
              <a:rPr lang="ru-RU" sz="2200" dirty="0" smtClean="0"/>
              <a:t>Версии </a:t>
            </a:r>
            <a:r>
              <a:rPr lang="en-US" sz="2200" dirty="0" smtClean="0"/>
              <a:t>1.0-2.5 </a:t>
            </a:r>
            <a:r>
              <a:rPr lang="ru-RU" sz="2200" dirty="0" smtClean="0"/>
              <a:t>(Октябрь 1997 – Май 2005)</a:t>
            </a:r>
          </a:p>
          <a:p>
            <a:pPr lvl="2"/>
            <a:r>
              <a:rPr lang="ru-RU" sz="2000" dirty="0" smtClean="0"/>
              <a:t>Первые версии, внедрение и развитие потокового распараллеливания циклов</a:t>
            </a:r>
          </a:p>
          <a:p>
            <a:pPr lvl="1"/>
            <a:r>
              <a:rPr lang="ru-RU" sz="2200" dirty="0" smtClean="0"/>
              <a:t>Версии </a:t>
            </a:r>
            <a:r>
              <a:rPr lang="en-US" sz="2200" dirty="0" smtClean="0"/>
              <a:t>3.0, 3.1 (</a:t>
            </a:r>
            <a:r>
              <a:rPr lang="ru-RU" sz="2200" dirty="0" smtClean="0"/>
              <a:t>Май 2008 – Июль 2011)</a:t>
            </a:r>
          </a:p>
          <a:p>
            <a:pPr lvl="2"/>
            <a:r>
              <a:rPr lang="ru-RU" sz="2000" dirty="0" smtClean="0"/>
              <a:t>Добавление и развитие поддержки независимых задач</a:t>
            </a:r>
          </a:p>
          <a:p>
            <a:pPr lvl="1"/>
            <a:r>
              <a:rPr lang="ru-RU" sz="2200" dirty="0" smtClean="0"/>
              <a:t>Версия </a:t>
            </a:r>
            <a:r>
              <a:rPr lang="en-US" sz="2200" dirty="0" smtClean="0"/>
              <a:t>4.0 … (</a:t>
            </a:r>
            <a:r>
              <a:rPr lang="ru-RU" sz="2200" dirty="0" smtClean="0"/>
              <a:t>Июль 2013)</a:t>
            </a:r>
          </a:p>
          <a:p>
            <a:pPr lvl="2"/>
            <a:r>
              <a:rPr lang="ru-RU" sz="2000" dirty="0" smtClean="0"/>
              <a:t>Поддержка векторизации циклов </a:t>
            </a:r>
            <a:r>
              <a:rPr lang="en-US" sz="2000" dirty="0" smtClean="0"/>
              <a:t>(SIMD), </a:t>
            </a:r>
            <a:r>
              <a:rPr lang="ru-RU" sz="2000" dirty="0" smtClean="0"/>
              <a:t>поддержка ускорителей </a:t>
            </a:r>
            <a:r>
              <a:rPr lang="en-US" sz="2000" dirty="0" smtClean="0"/>
              <a:t>(target)</a:t>
            </a:r>
            <a:r>
              <a:rPr lang="ru-RU" sz="2000" dirty="0" smtClean="0"/>
              <a:t>, зависимые задачи, встроенные механизмы обработки ошибок </a:t>
            </a:r>
            <a:r>
              <a:rPr lang="en-US" sz="2000" dirty="0" smtClean="0"/>
              <a:t>(cancel), </a:t>
            </a:r>
            <a:r>
              <a:rPr lang="ru-RU" sz="2000" dirty="0" smtClean="0"/>
              <a:t>пользовательские редукции, расширение атомарных конструкций</a:t>
            </a:r>
          </a:p>
          <a:p>
            <a:pPr lvl="2"/>
            <a:endParaRPr lang="en-US" sz="2000" dirty="0"/>
          </a:p>
        </p:txBody>
      </p:sp>
    </p:spTree>
    <p:extLst>
      <p:ext uri="{BB962C8B-B14F-4D97-AF65-F5344CB8AC3E}">
        <p14:creationId xmlns:p14="http://schemas.microsoft.com/office/powerpoint/2010/main" val="1200320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Модель с разделяемой памятью</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7</a:t>
            </a:fld>
            <a:endParaRPr lang="en-US" dirty="0"/>
          </a:p>
        </p:txBody>
      </p:sp>
      <p:sp>
        <p:nvSpPr>
          <p:cNvPr id="7" name="Content Placeholder 2"/>
          <p:cNvSpPr>
            <a:spLocks noGrp="1"/>
          </p:cNvSpPr>
          <p:nvPr>
            <p:ph idx="1"/>
          </p:nvPr>
        </p:nvSpPr>
        <p:spPr>
          <a:xfrm>
            <a:off x="455615" y="1173480"/>
            <a:ext cx="4482146" cy="5214621"/>
          </a:xfrm>
        </p:spPr>
        <p:txBody>
          <a:bodyPr>
            <a:normAutofit/>
          </a:bodyPr>
          <a:lstStyle/>
          <a:p>
            <a:pPr lvl="1"/>
            <a:r>
              <a:rPr lang="ru-RU" sz="2400" dirty="0"/>
              <a:t>Все потоки имеют доступ к глобальной общей памяти</a:t>
            </a:r>
            <a:endParaRPr lang="ru-RU" sz="2400" dirty="0" smtClean="0"/>
          </a:p>
          <a:p>
            <a:pPr lvl="1"/>
            <a:r>
              <a:rPr lang="ru-RU" sz="2400" dirty="0"/>
              <a:t>Данные могут быть общие и приватные</a:t>
            </a:r>
            <a:endParaRPr lang="ru-RU" sz="2400" dirty="0" smtClean="0"/>
          </a:p>
          <a:p>
            <a:pPr lvl="1"/>
            <a:r>
              <a:rPr lang="ru-RU" sz="2400" dirty="0"/>
              <a:t>Общие данные доступны всем </a:t>
            </a:r>
            <a:r>
              <a:rPr lang="ru-RU" sz="2400" dirty="0" smtClean="0"/>
              <a:t>потокам</a:t>
            </a:r>
            <a:endParaRPr lang="en-US" sz="2400" dirty="0" smtClean="0"/>
          </a:p>
          <a:p>
            <a:pPr lvl="1"/>
            <a:r>
              <a:rPr lang="ru-RU" sz="2400" dirty="0"/>
              <a:t>Приватные данные доступны только одному потоку-владельцу</a:t>
            </a:r>
            <a:endParaRPr lang="ru-RU" sz="2400" dirty="0" smtClean="0"/>
          </a:p>
          <a:p>
            <a:pPr lvl="1"/>
            <a:r>
              <a:rPr lang="ru-RU" sz="2600" dirty="0"/>
              <a:t>Требуется синхронизация для доступа к общим данным</a:t>
            </a:r>
            <a:endParaRPr lang="en-US" sz="2600" dirty="0"/>
          </a:p>
        </p:txBody>
      </p:sp>
      <p:pic>
        <p:nvPicPr>
          <p:cNvPr id="3" name="Picture 2"/>
          <p:cNvPicPr>
            <a:picLocks noChangeAspect="1"/>
          </p:cNvPicPr>
          <p:nvPr/>
        </p:nvPicPr>
        <p:blipFill>
          <a:blip r:embed="rId3"/>
          <a:stretch>
            <a:fillRect/>
          </a:stretch>
        </p:blipFill>
        <p:spPr>
          <a:xfrm>
            <a:off x="4895398" y="2729132"/>
            <a:ext cx="4110554" cy="3516711"/>
          </a:xfrm>
          <a:prstGeom prst="rect">
            <a:avLst/>
          </a:prstGeom>
        </p:spPr>
      </p:pic>
    </p:spTree>
    <p:extLst>
      <p:ext uri="{BB962C8B-B14F-4D97-AF65-F5344CB8AC3E}">
        <p14:creationId xmlns:p14="http://schemas.microsoft.com/office/powerpoint/2010/main" val="604064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Структура </a:t>
            </a:r>
            <a:r>
              <a:rPr lang="en-US" dirty="0" err="1" smtClean="0"/>
              <a:t>OpenMP</a:t>
            </a:r>
            <a:r>
              <a:rPr lang="en-US" dirty="0" smtClean="0"/>
              <a:t>*-</a:t>
            </a:r>
            <a:r>
              <a:rPr lang="ru-RU" dirty="0" smtClean="0"/>
              <a:t>программы</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8</a:t>
            </a:fld>
            <a:endParaRPr lang="en-US" dirty="0"/>
          </a:p>
        </p:txBody>
      </p:sp>
      <p:sp>
        <p:nvSpPr>
          <p:cNvPr id="7" name="Content Placeholder 2"/>
          <p:cNvSpPr>
            <a:spLocks noGrp="1"/>
          </p:cNvSpPr>
          <p:nvPr>
            <p:ph idx="1"/>
          </p:nvPr>
        </p:nvSpPr>
        <p:spPr>
          <a:xfrm>
            <a:off x="455614" y="1448972"/>
            <a:ext cx="8228012" cy="4939129"/>
          </a:xfrm>
        </p:spPr>
        <p:txBody>
          <a:bodyPr>
            <a:normAutofit/>
          </a:bodyPr>
          <a:lstStyle/>
          <a:p>
            <a:pPr lvl="1"/>
            <a:r>
              <a:rPr lang="ru-RU" sz="2800" dirty="0"/>
              <a:t>Программа представляется в виде последовательных участков кода (</a:t>
            </a:r>
            <a:r>
              <a:rPr lang="ru-RU" sz="2800" dirty="0" err="1"/>
              <a:t>serial</a:t>
            </a:r>
            <a:r>
              <a:rPr lang="ru-RU" sz="2800" dirty="0"/>
              <a:t> </a:t>
            </a:r>
            <a:r>
              <a:rPr lang="ru-RU" sz="2800" dirty="0" err="1"/>
              <a:t>code</a:t>
            </a:r>
            <a:r>
              <a:rPr lang="ru-RU" sz="2800" dirty="0" smtClean="0"/>
              <a:t>)</a:t>
            </a:r>
            <a:r>
              <a:rPr lang="en-US" sz="2800" dirty="0" smtClean="0"/>
              <a:t> </a:t>
            </a:r>
            <a:r>
              <a:rPr lang="ru-RU" sz="2800" dirty="0" smtClean="0"/>
              <a:t>и </a:t>
            </a:r>
            <a:r>
              <a:rPr lang="ru-RU" sz="2800" dirty="0"/>
              <a:t>параллельных регионов (</a:t>
            </a:r>
            <a:r>
              <a:rPr lang="ru-RU" sz="2800" dirty="0" err="1"/>
              <a:t>parallel</a:t>
            </a:r>
            <a:r>
              <a:rPr lang="ru-RU" sz="2800" dirty="0"/>
              <a:t> </a:t>
            </a:r>
            <a:r>
              <a:rPr lang="ru-RU" sz="2800" dirty="0" err="1"/>
              <a:t>region</a:t>
            </a:r>
            <a:r>
              <a:rPr lang="ru-RU" sz="2800" dirty="0"/>
              <a:t>)</a:t>
            </a:r>
            <a:endParaRPr lang="ru-RU" sz="2800" dirty="0" smtClean="0"/>
          </a:p>
          <a:p>
            <a:pPr lvl="1"/>
            <a:r>
              <a:rPr lang="ru-RU" sz="2800" dirty="0"/>
              <a:t>Каждый поток имеет номер </a:t>
            </a:r>
            <a:r>
              <a:rPr lang="ru-RU" sz="2800" dirty="0" err="1"/>
              <a:t>Thread</a:t>
            </a:r>
            <a:r>
              <a:rPr lang="ru-RU" sz="2800" dirty="0"/>
              <a:t> </a:t>
            </a:r>
            <a:r>
              <a:rPr lang="ru-RU" sz="2800" dirty="0" err="1"/>
              <a:t>Id</a:t>
            </a:r>
            <a:endParaRPr lang="ru-RU" sz="2800" dirty="0" smtClean="0"/>
          </a:p>
          <a:p>
            <a:pPr lvl="1"/>
            <a:r>
              <a:rPr lang="ru-RU" sz="2800" dirty="0" smtClean="0"/>
              <a:t>Мастер</a:t>
            </a:r>
            <a:r>
              <a:rPr lang="en-US" sz="2800" dirty="0" smtClean="0"/>
              <a:t> </a:t>
            </a:r>
            <a:r>
              <a:rPr lang="ru-RU" sz="2800" dirty="0" smtClean="0"/>
              <a:t>поток </a:t>
            </a:r>
            <a:r>
              <a:rPr lang="ru-RU" sz="2800" dirty="0"/>
              <a:t>(</a:t>
            </a:r>
            <a:r>
              <a:rPr lang="ru-RU" sz="2800" dirty="0" err="1"/>
              <a:t>master</a:t>
            </a:r>
            <a:r>
              <a:rPr lang="ru-RU" sz="2800" dirty="0"/>
              <a:t>) имеет номер </a:t>
            </a:r>
            <a:r>
              <a:rPr lang="ru-RU" sz="2800" dirty="0" smtClean="0"/>
              <a:t>0</a:t>
            </a:r>
            <a:endParaRPr lang="en-US" sz="2800" dirty="0" smtClean="0"/>
          </a:p>
          <a:p>
            <a:pPr lvl="1"/>
            <a:r>
              <a:rPr lang="ru-RU" sz="2800" dirty="0"/>
              <a:t>Память процесса (</a:t>
            </a:r>
            <a:r>
              <a:rPr lang="ru-RU" sz="2800" dirty="0" err="1"/>
              <a:t>heap</a:t>
            </a:r>
            <a:r>
              <a:rPr lang="ru-RU" sz="2800" dirty="0"/>
              <a:t>) является общей для всех </a:t>
            </a:r>
            <a:r>
              <a:rPr lang="ru-RU" sz="2800" dirty="0" smtClean="0"/>
              <a:t>потоков</a:t>
            </a:r>
            <a:endParaRPr lang="en-US" sz="2800" dirty="0" smtClean="0"/>
          </a:p>
          <a:p>
            <a:pPr lvl="1"/>
            <a:r>
              <a:rPr lang="ru-RU" sz="2800" dirty="0" err="1"/>
              <a:t>OpenMP</a:t>
            </a:r>
            <a:r>
              <a:rPr lang="ru-RU" sz="2800" dirty="0"/>
              <a:t> реализует динамическое управление потоками (</a:t>
            </a:r>
            <a:r>
              <a:rPr lang="ru-RU" sz="2800" dirty="0" err="1"/>
              <a:t>task</a:t>
            </a:r>
            <a:r>
              <a:rPr lang="ru-RU" sz="2800" dirty="0"/>
              <a:t> </a:t>
            </a:r>
            <a:r>
              <a:rPr lang="ru-RU" sz="2800" dirty="0" err="1"/>
              <a:t>parallelism</a:t>
            </a:r>
            <a:r>
              <a:rPr lang="ru-RU" sz="2800" dirty="0" smtClean="0"/>
              <a:t>)</a:t>
            </a:r>
            <a:endParaRPr lang="en-US" sz="2800" dirty="0" smtClean="0"/>
          </a:p>
          <a:p>
            <a:pPr lvl="1"/>
            <a:endParaRPr lang="ru-RU" sz="2800" dirty="0" smtClean="0"/>
          </a:p>
          <a:p>
            <a:pPr lvl="2"/>
            <a:endParaRPr lang="en-US" sz="2800" dirty="0"/>
          </a:p>
        </p:txBody>
      </p:sp>
    </p:spTree>
    <p:extLst>
      <p:ext uri="{BB962C8B-B14F-4D97-AF65-F5344CB8AC3E}">
        <p14:creationId xmlns:p14="http://schemas.microsoft.com/office/powerpoint/2010/main" val="2141852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Пример </a:t>
            </a:r>
            <a:r>
              <a:rPr lang="en-US" dirty="0" err="1" smtClean="0"/>
              <a:t>OpenMP</a:t>
            </a:r>
            <a:r>
              <a:rPr lang="en-US" dirty="0" smtClean="0"/>
              <a:t>*-</a:t>
            </a:r>
            <a:r>
              <a:rPr lang="ru-RU" dirty="0"/>
              <a:t>программы</a:t>
            </a:r>
            <a:endParaRPr lang="en-US" dirty="0"/>
          </a:p>
        </p:txBody>
      </p:sp>
      <p:sp>
        <p:nvSpPr>
          <p:cNvPr id="4" name="Slide Number Placeholder 3"/>
          <p:cNvSpPr>
            <a:spLocks noGrp="1"/>
          </p:cNvSpPr>
          <p:nvPr>
            <p:ph type="sldNum" sz="quarter" idx="12"/>
          </p:nvPr>
        </p:nvSpPr>
        <p:spPr/>
        <p:txBody>
          <a:bodyPr/>
          <a:lstStyle/>
          <a:p>
            <a:fld id="{EE2556C5-CE8C-6547-B838-EA80C61A4AF7}" type="slidenum">
              <a:rPr lang="en-US" smtClean="0"/>
              <a:pPr/>
              <a:t>9</a:t>
            </a:fld>
            <a:endParaRPr lang="en-US" dirty="0"/>
          </a:p>
        </p:txBody>
      </p:sp>
      <p:sp>
        <p:nvSpPr>
          <p:cNvPr id="7" name="Content Placeholder 2"/>
          <p:cNvSpPr>
            <a:spLocks noGrp="1"/>
          </p:cNvSpPr>
          <p:nvPr>
            <p:ph idx="1"/>
          </p:nvPr>
        </p:nvSpPr>
        <p:spPr>
          <a:xfrm>
            <a:off x="455614" y="1448972"/>
            <a:ext cx="8228012" cy="4939129"/>
          </a:xfrm>
          <a:solidFill>
            <a:schemeClr val="accent5">
              <a:lumMod val="40000"/>
              <a:lumOff val="60000"/>
            </a:schemeClr>
          </a:solidFill>
        </p:spPr>
        <p:txBody>
          <a:bodyPr>
            <a:normAutofit/>
          </a:bodyPr>
          <a:lstStyle/>
          <a:p>
            <a:r>
              <a:rPr lang="en-US" sz="2400" b="1" dirty="0">
                <a:solidFill>
                  <a:srgbClr val="7030A0"/>
                </a:solidFill>
              </a:rPr>
              <a:t>#include &lt;omp.h&gt;</a:t>
            </a:r>
            <a:endParaRPr lang="en-US" sz="2400" dirty="0">
              <a:solidFill>
                <a:srgbClr val="7030A0"/>
              </a:solidFill>
            </a:endParaRPr>
          </a:p>
          <a:p>
            <a:r>
              <a:rPr lang="en-US" sz="2400" b="1" dirty="0" err="1" smtClean="0">
                <a:solidFill>
                  <a:schemeClr val="tx1"/>
                </a:solidFill>
              </a:rPr>
              <a:t>int</a:t>
            </a:r>
            <a:r>
              <a:rPr lang="en-US" sz="2400" b="1" dirty="0" smtClean="0">
                <a:solidFill>
                  <a:schemeClr val="tx1"/>
                </a:solidFill>
              </a:rPr>
              <a:t> </a:t>
            </a:r>
            <a:r>
              <a:rPr lang="en-US" sz="2400" b="1" dirty="0" smtClean="0">
                <a:solidFill>
                  <a:srgbClr val="00B050"/>
                </a:solidFill>
              </a:rPr>
              <a:t>main</a:t>
            </a:r>
            <a:r>
              <a:rPr lang="en-US" sz="2400" b="1" dirty="0">
                <a:solidFill>
                  <a:schemeClr val="tx1"/>
                </a:solidFill>
              </a:rPr>
              <a:t>()</a:t>
            </a:r>
            <a:endParaRPr lang="en-US" sz="2400" dirty="0">
              <a:solidFill>
                <a:schemeClr val="tx1"/>
              </a:solidFill>
            </a:endParaRPr>
          </a:p>
          <a:p>
            <a:r>
              <a:rPr lang="ru-RU" sz="2400" dirty="0">
                <a:solidFill>
                  <a:schemeClr val="tx1"/>
                </a:solidFill>
              </a:rPr>
              <a:t>{</a:t>
            </a:r>
          </a:p>
          <a:p>
            <a:r>
              <a:rPr lang="en-US" sz="2400" b="1" dirty="0">
                <a:solidFill>
                  <a:srgbClr val="7030A0"/>
                </a:solidFill>
              </a:rPr>
              <a:t>#pragma </a:t>
            </a:r>
            <a:r>
              <a:rPr lang="en-US" sz="2400" b="1" dirty="0" err="1" smtClean="0">
                <a:solidFill>
                  <a:srgbClr val="7030A0"/>
                </a:solidFill>
              </a:rPr>
              <a:t>omp</a:t>
            </a:r>
            <a:r>
              <a:rPr lang="en-US" sz="2400" b="1" dirty="0" smtClean="0">
                <a:solidFill>
                  <a:srgbClr val="7030A0"/>
                </a:solidFill>
              </a:rPr>
              <a:t> parallel </a:t>
            </a:r>
            <a:endParaRPr lang="en-US" sz="2400" dirty="0">
              <a:solidFill>
                <a:srgbClr val="7030A0"/>
              </a:solidFill>
            </a:endParaRPr>
          </a:p>
          <a:p>
            <a:r>
              <a:rPr lang="en-US" sz="2400" dirty="0" smtClean="0">
                <a:solidFill>
                  <a:schemeClr val="tx1"/>
                </a:solidFill>
              </a:rPr>
              <a:t>  </a:t>
            </a:r>
            <a:r>
              <a:rPr lang="ru-RU" sz="2400" dirty="0" smtClean="0">
                <a:solidFill>
                  <a:schemeClr val="tx1"/>
                </a:solidFill>
              </a:rPr>
              <a:t>{</a:t>
            </a:r>
            <a:endParaRPr lang="ru-RU" sz="2400" dirty="0">
              <a:solidFill>
                <a:schemeClr val="tx1"/>
              </a:solidFill>
            </a:endParaRPr>
          </a:p>
          <a:p>
            <a:r>
              <a:rPr lang="en-US" sz="2400" b="1" dirty="0" smtClean="0">
                <a:solidFill>
                  <a:srgbClr val="00B050"/>
                </a:solidFill>
              </a:rPr>
              <a:t>    </a:t>
            </a:r>
            <a:r>
              <a:rPr lang="en-US" sz="2400" b="1" dirty="0" err="1" smtClean="0">
                <a:solidFill>
                  <a:srgbClr val="00B050"/>
                </a:solidFill>
              </a:rPr>
              <a:t>printf</a:t>
            </a:r>
            <a:r>
              <a:rPr lang="en-US" sz="2400" dirty="0">
                <a:solidFill>
                  <a:schemeClr val="tx1"/>
                </a:solidFill>
              </a:rPr>
              <a:t>(</a:t>
            </a:r>
            <a:r>
              <a:rPr lang="en-US" sz="2400" dirty="0">
                <a:solidFill>
                  <a:srgbClr val="FF0000"/>
                </a:solidFill>
              </a:rPr>
              <a:t>"Thread %d\n"</a:t>
            </a:r>
            <a:r>
              <a:rPr lang="en-US" sz="2400" dirty="0">
                <a:solidFill>
                  <a:schemeClr val="tx1"/>
                </a:solidFill>
              </a:rPr>
              <a:t>, </a:t>
            </a:r>
            <a:r>
              <a:rPr lang="en-US" sz="2400" b="1" dirty="0">
                <a:solidFill>
                  <a:srgbClr val="00B050"/>
                </a:solidFill>
              </a:rPr>
              <a:t>omp_get_thread_num</a:t>
            </a:r>
            <a:r>
              <a:rPr lang="en-US" sz="2400" dirty="0">
                <a:solidFill>
                  <a:schemeClr val="tx1"/>
                </a:solidFill>
              </a:rPr>
              <a:t>());</a:t>
            </a:r>
          </a:p>
          <a:p>
            <a:r>
              <a:rPr lang="en-US" sz="2400" dirty="0" smtClean="0">
                <a:solidFill>
                  <a:schemeClr val="tx1"/>
                </a:solidFill>
              </a:rPr>
              <a:t>  </a:t>
            </a:r>
            <a:r>
              <a:rPr lang="ru-RU" sz="2400" dirty="0" smtClean="0">
                <a:solidFill>
                  <a:schemeClr val="tx1"/>
                </a:solidFill>
              </a:rPr>
              <a:t>} </a:t>
            </a:r>
            <a:endParaRPr lang="ru-RU" sz="2400" dirty="0">
              <a:solidFill>
                <a:schemeClr val="tx1"/>
              </a:solidFill>
            </a:endParaRPr>
          </a:p>
          <a:p>
            <a:r>
              <a:rPr lang="en-US" sz="2400" b="1" dirty="0" smtClean="0">
                <a:solidFill>
                  <a:schemeClr val="tx1"/>
                </a:solidFill>
              </a:rPr>
              <a:t>  return 0</a:t>
            </a:r>
            <a:r>
              <a:rPr lang="en-US" sz="2400" b="1" dirty="0">
                <a:solidFill>
                  <a:schemeClr val="tx1"/>
                </a:solidFill>
              </a:rPr>
              <a:t>;</a:t>
            </a:r>
            <a:endParaRPr lang="en-US" sz="2400" dirty="0">
              <a:solidFill>
                <a:schemeClr val="tx1"/>
              </a:solidFill>
            </a:endParaRPr>
          </a:p>
          <a:p>
            <a:r>
              <a:rPr lang="ru-RU" sz="2400" dirty="0">
                <a:solidFill>
                  <a:schemeClr val="tx1"/>
                </a:solidFill>
              </a:rPr>
              <a:t>}</a:t>
            </a:r>
            <a:endParaRPr lang="en-US" sz="3200" dirty="0">
              <a:solidFill>
                <a:schemeClr val="tx1"/>
              </a:solidFill>
            </a:endParaRPr>
          </a:p>
        </p:txBody>
      </p:sp>
    </p:spTree>
    <p:extLst>
      <p:ext uri="{BB962C8B-B14F-4D97-AF65-F5344CB8AC3E}">
        <p14:creationId xmlns:p14="http://schemas.microsoft.com/office/powerpoint/2010/main" val="1795809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l_PPT_LgtTmplt_Stndrd_CLEAR_011414">
  <a:themeElements>
    <a:clrScheme name="Intel Clear Jan 2014">
      <a:dk1>
        <a:sysClr val="windowText" lastClr="000000"/>
      </a:dk1>
      <a:lt1>
        <a:sysClr val="window" lastClr="FFFFFF"/>
      </a:lt1>
      <a:dk2>
        <a:srgbClr val="004280"/>
      </a:dk2>
      <a:lt2>
        <a:srgbClr val="B1BABF"/>
      </a:lt2>
      <a:accent1>
        <a:srgbClr val="0071C5"/>
      </a:accent1>
      <a:accent2>
        <a:srgbClr val="00AEEF"/>
      </a:accent2>
      <a:accent3>
        <a:srgbClr val="8DC8E8"/>
      </a:accent3>
      <a:accent4>
        <a:srgbClr val="FFDA00"/>
      </a:accent4>
      <a:accent5>
        <a:srgbClr val="FDB813"/>
      </a:accent5>
      <a:accent6>
        <a:srgbClr val="A6CE39"/>
      </a:accent6>
      <a:hlink>
        <a:srgbClr val="00AEEF"/>
      </a:hlink>
      <a:folHlink>
        <a:srgbClr val="0071C5"/>
      </a:folHlink>
    </a:clrScheme>
    <a:fontScheme name="IntelClearPPT">
      <a:majorFont>
        <a:latin typeface="Intel Clear Light"/>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000" dirty="0" smtClean="0">
            <a:solidFill>
              <a:schemeClr val="tx2"/>
            </a:solidFill>
            <a:cs typeface="Neo Sans Inte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3BDACDB9BB49E4BB1C1A7CADC7401A1" ma:contentTypeVersion="1" ma:contentTypeDescription="Create a new document." ma:contentTypeScope="" ma:versionID="7f9df3b45ba2f32ec620f24e2fa40ca3">
  <xsd:schema xmlns:xsd="http://www.w3.org/2001/XMLSchema" xmlns:xs="http://www.w3.org/2001/XMLSchema" xmlns:p="http://schemas.microsoft.com/office/2006/metadata/properties" targetNamespace="http://schemas.microsoft.com/office/2006/metadata/properties" ma:root="true" ma:fieldsID="3c6d6999b258fe523918ae99dde6732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9FE870-C8F6-4915-AE61-C74ED829C129}">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CE66F5EA-6073-4D87-99D0-4BFCEBF76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E3788CA-CFD7-4331-AAAE-6605384361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5403</TotalTime>
  <Words>6010</Words>
  <Application>Microsoft Office PowerPoint</Application>
  <PresentationFormat>On-screen Show (4:3)</PresentationFormat>
  <Paragraphs>486</Paragraphs>
  <Slides>32</Slides>
  <Notes>24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Slide Titles</vt:lpstr>
      </vt:variant>
      <vt:variant>
        <vt:i4>32</vt:i4>
      </vt:variant>
      <vt:variant>
        <vt:lpstr>Custom Shows</vt:lpstr>
      </vt:variant>
      <vt:variant>
        <vt:i4>1</vt:i4>
      </vt:variant>
    </vt:vector>
  </HeadingPairs>
  <TitlesOfParts>
    <vt:vector size="45" baseType="lpstr">
      <vt:lpstr>MS PGothic</vt:lpstr>
      <vt:lpstr>Arial</vt:lpstr>
      <vt:lpstr>Calibri</vt:lpstr>
      <vt:lpstr>Courier New</vt:lpstr>
      <vt:lpstr>Intel Clear</vt:lpstr>
      <vt:lpstr>Intel Clear Light</vt:lpstr>
      <vt:lpstr>Lucida Grande</vt:lpstr>
      <vt:lpstr>Neo Sans Intel</vt:lpstr>
      <vt:lpstr>Times New Roman</vt:lpstr>
      <vt:lpstr>Verdana</vt:lpstr>
      <vt:lpstr>Wingdings</vt:lpstr>
      <vt:lpstr>intel_PPT_LgtTmplt_Stndrd_CLEAR_011414</vt:lpstr>
      <vt:lpstr> Обзор новых возможностей OpenMP —стандарта для распараллеливания программ на языках Си, Си++ и Фортран </vt:lpstr>
      <vt:lpstr>Содержание</vt:lpstr>
      <vt:lpstr>Что такое OpenMP*?</vt:lpstr>
      <vt:lpstr>Цели OpenMP*</vt:lpstr>
      <vt:lpstr>История OpenMP*</vt:lpstr>
      <vt:lpstr>История OpenMP*</vt:lpstr>
      <vt:lpstr>Модель с разделяемой памятью</vt:lpstr>
      <vt:lpstr>Структура OpenMP*-программы</vt:lpstr>
      <vt:lpstr>Пример OpenMP*-программы</vt:lpstr>
      <vt:lpstr>Компиляция OpenMP* -программы</vt:lpstr>
      <vt:lpstr>Модель выполнения OpenMP*</vt:lpstr>
      <vt:lpstr>Что нового в OpenMP* 4.0?</vt:lpstr>
      <vt:lpstr>Поддержка ускорителей (offloading)</vt:lpstr>
      <vt:lpstr>Пример</vt:lpstr>
      <vt:lpstr>Новые директивы для поддержки ускорителей</vt:lpstr>
      <vt:lpstr>OpenMP*: Уровни параллелизации</vt:lpstr>
      <vt:lpstr>SIMD: Что это?</vt:lpstr>
      <vt:lpstr>SIMD: Как?</vt:lpstr>
      <vt:lpstr>SIMD: Автовекторизация - Прагмы</vt:lpstr>
      <vt:lpstr>Привязка потоков к ядрам процессора</vt:lpstr>
      <vt:lpstr>Зависимость между задачами</vt:lpstr>
      <vt:lpstr>Обработка ошибок</vt:lpstr>
      <vt:lpstr>Пользовательские редукции</vt:lpstr>
      <vt:lpstr>Поддержка в компиляторах</vt:lpstr>
      <vt:lpstr>Вопросы?</vt:lpstr>
      <vt:lpstr>Legal Disclaimer &amp; Optimization Notice</vt:lpstr>
      <vt:lpstr>PowerPoint Presentation</vt:lpstr>
      <vt:lpstr>Backup</vt:lpstr>
      <vt:lpstr>OpenMP* Coprocessor/Accelerator Support Library</vt:lpstr>
      <vt:lpstr>OpenMP* SIMD: Status in Clang</vt:lpstr>
      <vt:lpstr>OpenMP Constructs Representation</vt:lpstr>
      <vt:lpstr>OpenMP Constructs Representation: Continued</vt:lpstr>
      <vt:lpstr>Opt Notice</vt:lpstr>
    </vt:vector>
  </TitlesOfParts>
  <Company>Red Peak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Solomon</dc:creator>
  <cp:lastModifiedBy>Bataev, Alexey</cp:lastModifiedBy>
  <cp:revision>1575</cp:revision>
  <dcterms:created xsi:type="dcterms:W3CDTF">2013-06-17T18:04:50Z</dcterms:created>
  <dcterms:modified xsi:type="dcterms:W3CDTF">2015-06-29T21:01:59Z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0x01010033BDACDB9BB49E4BB1C1A7CADC7401A1</vt:lpwstr>
  </property>
</Properties>
</file>